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embedTrueTypeFonts="1" saveSubsetFonts="1">
  <p:sldMasterIdLst>
    <p:sldMasterId id="2147483649" r:id="rId1"/>
  </p:sldMasterIdLst>
  <p:notesMasterIdLst>
    <p:notesMasterId r:id="rId33"/>
  </p:notesMasterIdLst>
  <p:handoutMasterIdLst>
    <p:handoutMasterId r:id="rId34"/>
  </p:handoutMasterIdLst>
  <p:sldIdLst>
    <p:sldId id="279" r:id="rId2"/>
    <p:sldId id="315" r:id="rId3"/>
    <p:sldId id="316" r:id="rId4"/>
    <p:sldId id="317" r:id="rId5"/>
    <p:sldId id="301" r:id="rId6"/>
    <p:sldId id="318" r:id="rId7"/>
    <p:sldId id="310" r:id="rId8"/>
    <p:sldId id="319" r:id="rId9"/>
    <p:sldId id="339" r:id="rId10"/>
    <p:sldId id="320" r:id="rId11"/>
    <p:sldId id="321" r:id="rId12"/>
    <p:sldId id="281" r:id="rId13"/>
    <p:sldId id="323" r:id="rId14"/>
    <p:sldId id="324" r:id="rId15"/>
    <p:sldId id="322" r:id="rId16"/>
    <p:sldId id="325" r:id="rId17"/>
    <p:sldId id="327" r:id="rId18"/>
    <p:sldId id="289" r:id="rId19"/>
    <p:sldId id="335" r:id="rId20"/>
    <p:sldId id="329" r:id="rId21"/>
    <p:sldId id="336" r:id="rId22"/>
    <p:sldId id="337" r:id="rId23"/>
    <p:sldId id="328" r:id="rId24"/>
    <p:sldId id="331" r:id="rId25"/>
    <p:sldId id="330" r:id="rId26"/>
    <p:sldId id="305" r:id="rId27"/>
    <p:sldId id="306" r:id="rId28"/>
    <p:sldId id="309" r:id="rId29"/>
    <p:sldId id="311" r:id="rId30"/>
    <p:sldId id="341" r:id="rId31"/>
    <p:sldId id="338" r:id="rId32"/>
  </p:sldIdLst>
  <p:sldSz cx="9144000" cy="6858000" type="screen4x3"/>
  <p:notesSz cx="6669088" cy="9926638"/>
  <p:embeddedFontLst>
    <p:embeddedFont>
      <p:font typeface="Garamond" pitchFamily="18" charset="0"/>
      <p:regular r:id="rId35"/>
      <p:bold r:id="rId36"/>
      <p:italic r:id="rId37"/>
    </p:embeddedFont>
    <p:embeddedFont>
      <p:font typeface="Trebuchet MS" pitchFamily="34" charset="0"/>
      <p:regular r:id="rId38"/>
      <p:bold r:id="rId39"/>
      <p:italic r:id="rId40"/>
      <p:boldItalic r:id="rId41"/>
    </p:embeddedFont>
    <p:embeddedFont>
      <p:font typeface="Tahoma" pitchFamily="34" charset="0"/>
      <p:regular r:id="rId42"/>
      <p:bold r:id="rId43"/>
    </p:embeddedFont>
    <p:embeddedFont>
      <p:font typeface="Arial Black" pitchFamily="34" charset="0"/>
      <p:bold r:id="rId44"/>
    </p:embeddedFont>
    <p:embeddedFont>
      <p:font typeface="Verdana" pitchFamily="34" charset="0"/>
      <p:regular r:id="rId45"/>
      <p:bold r:id="rId46"/>
      <p:italic r:id="rId47"/>
      <p:boldItalic r:id="rId48"/>
    </p:embeddedFont>
  </p:embeddedFontLst>
  <p:defaultTextStyle>
    <a:defPPr>
      <a:defRPr lang="en-US"/>
    </a:defPPr>
    <a:lvl1pPr algn="l" rtl="0" eaLnBrk="0" fontAlgn="base" hangingPunct="0">
      <a:lnSpc>
        <a:spcPts val="4000"/>
      </a:lnSpc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lnSpc>
        <a:spcPts val="4000"/>
      </a:lnSpc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lnSpc>
        <a:spcPts val="4000"/>
      </a:lnSpc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lnSpc>
        <a:spcPts val="4000"/>
      </a:lnSpc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lnSpc>
        <a:spcPts val="4000"/>
      </a:lnSpc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2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2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2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2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99FF"/>
    <a:srgbClr val="0000FF"/>
    <a:srgbClr val="008000"/>
    <a:srgbClr val="B0D7FE"/>
    <a:srgbClr val="FF99FF"/>
    <a:srgbClr val="0066CC"/>
    <a:srgbClr val="99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01" autoAdjust="0"/>
    <p:restoredTop sz="94660"/>
  </p:normalViewPr>
  <p:slideViewPr>
    <p:cSldViewPr>
      <p:cViewPr>
        <p:scale>
          <a:sx n="50" d="100"/>
          <a:sy n="50" d="100"/>
        </p:scale>
        <p:origin x="-1158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76"/>
    </p:cViewPr>
  </p:sorterViewPr>
  <p:notesViewPr>
    <p:cSldViewPr>
      <p:cViewPr varScale="1">
        <p:scale>
          <a:sx n="53" d="100"/>
          <a:sy n="53" d="100"/>
        </p:scale>
        <p:origin x="-1914" y="-96"/>
      </p:cViewPr>
      <p:guideLst>
        <p:guide orient="horz" pos="3126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font" Target="fonts/font14.fntdata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28892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1123950">
              <a:lnSpc>
                <a:spcPct val="100000"/>
              </a:lnSpc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-1588"/>
            <a:ext cx="28892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1123950">
              <a:lnSpc>
                <a:spcPct val="100000"/>
              </a:lnSpc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889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1123950">
              <a:lnSpc>
                <a:spcPct val="100000"/>
              </a:lnSpc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1813"/>
            <a:ext cx="2889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1123950">
              <a:lnSpc>
                <a:spcPct val="100000"/>
              </a:lnSpc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8D5585A5-DB9F-4CB0-8D5A-5C2A8460477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588"/>
            <a:ext cx="28892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defTabSz="1123950">
              <a:lnSpc>
                <a:spcPct val="100000"/>
              </a:lnSpc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-1588"/>
            <a:ext cx="2889250" cy="50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defTabSz="1123950">
              <a:lnSpc>
                <a:spcPct val="100000"/>
              </a:lnSpc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63600" y="754063"/>
            <a:ext cx="4941888" cy="37068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1063" y="4716463"/>
            <a:ext cx="4906962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012" tIns="53975" rIns="100012" bIns="539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1813"/>
            <a:ext cx="2889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defTabSz="1123950">
              <a:lnSpc>
                <a:spcPct val="100000"/>
              </a:lnSpc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1813"/>
            <a:ext cx="28892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defTabSz="1123950">
              <a:lnSpc>
                <a:spcPct val="100000"/>
              </a:lnSpc>
              <a:defRPr sz="1000" b="0" i="1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A16B79FD-2DB8-449E-B009-CD9D7F838A7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112395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06413" algn="l" defTabSz="112395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012825" algn="l" defTabSz="112395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520825" algn="l" defTabSz="112395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30413" algn="l" defTabSz="112395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56BBBB-029C-43E3-B68A-2F4588910826}" type="slidenum">
              <a:rPr lang="en-US"/>
              <a:pPr/>
              <a:t>4</a:t>
            </a:fld>
            <a:endParaRPr lang="en-US"/>
          </a:p>
        </p:txBody>
      </p:sp>
      <p:sp>
        <p:nvSpPr>
          <p:cNvPr id="8294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863600" y="754063"/>
            <a:ext cx="4941888" cy="37068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43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881063" y="4716463"/>
            <a:ext cx="4906962" cy="4464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994640-1F11-4296-9B84-92C358B20CCB}" type="slidenum">
              <a:rPr lang="en-US"/>
              <a:pPr/>
              <a:t>11</a:t>
            </a:fld>
            <a:endParaRPr lang="en-US"/>
          </a:p>
        </p:txBody>
      </p:sp>
      <p:sp>
        <p:nvSpPr>
          <p:cNvPr id="8028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AB9757-08CD-428E-8847-6921B432EB7C}" type="slidenum">
              <a:rPr lang="en-US"/>
              <a:pPr/>
              <a:t>26</a:t>
            </a:fld>
            <a:endParaRPr lang="en-US"/>
          </a:p>
        </p:txBody>
      </p:sp>
      <p:sp>
        <p:nvSpPr>
          <p:cNvPr id="8386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44475"/>
            <a:ext cx="1809750" cy="6080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52600" y="244475"/>
            <a:ext cx="5276850" cy="6080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5950" y="244475"/>
            <a:ext cx="5429250" cy="752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52600" y="1600200"/>
            <a:ext cx="35433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0"/>
            <a:ext cx="35433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752600" y="244475"/>
            <a:ext cx="7239000" cy="6080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5950" y="244475"/>
            <a:ext cx="5429250" cy="752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35433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448300" y="1600200"/>
            <a:ext cx="35433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448300" y="4038600"/>
            <a:ext cx="35433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52600" y="1600200"/>
            <a:ext cx="35433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0"/>
            <a:ext cx="35433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96" name="Rectangle 16"/>
          <p:cNvSpPr>
            <a:spLocks noChangeArrowheads="1"/>
          </p:cNvSpPr>
          <p:nvPr/>
        </p:nvSpPr>
        <p:spPr bwMode="auto">
          <a:xfrm>
            <a:off x="1692275" y="0"/>
            <a:ext cx="7485063" cy="9779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488" tIns="44450" rIns="90488" bIns="44450" anchor="ctr"/>
          <a:lstStyle/>
          <a:p>
            <a:pPr defTabSz="762000">
              <a:lnSpc>
                <a:spcPct val="100000"/>
              </a:lnSpc>
              <a:spcBef>
                <a:spcPct val="50000"/>
              </a:spcBef>
            </a:pPr>
            <a:endParaRPr lang="en-GB" sz="2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088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52600" y="1600200"/>
            <a:ext cx="7239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  <a:p>
            <a:pPr lvl="1"/>
            <a:r>
              <a:rPr lang="en-US" smtClean="0"/>
              <a:t>First level</a:t>
            </a:r>
          </a:p>
          <a:p>
            <a:pPr lvl="2"/>
            <a:r>
              <a:rPr lang="en-US" smtClean="0"/>
              <a:t>Second level</a:t>
            </a:r>
          </a:p>
          <a:p>
            <a:pPr lvl="3"/>
            <a:r>
              <a:rPr lang="en-US" smtClean="0"/>
              <a:t>Third level</a:t>
            </a:r>
          </a:p>
          <a:p>
            <a:pPr lvl="4"/>
            <a:endParaRPr lang="en-US" smtClean="0"/>
          </a:p>
        </p:txBody>
      </p:sp>
      <p:sp>
        <p:nvSpPr>
          <p:cNvPr id="250894" name="Line 14"/>
          <p:cNvSpPr>
            <a:spLocks noChangeShapeType="1"/>
          </p:cNvSpPr>
          <p:nvPr/>
        </p:nvSpPr>
        <p:spPr bwMode="auto">
          <a:xfrm>
            <a:off x="0" y="6477000"/>
            <a:ext cx="1752600" cy="0"/>
          </a:xfrm>
          <a:prstGeom prst="line">
            <a:avLst/>
          </a:prstGeom>
          <a:noFill/>
          <a:ln w="12699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895" name="Rectangle 15"/>
          <p:cNvSpPr>
            <a:spLocks noChangeArrowheads="1"/>
          </p:cNvSpPr>
          <p:nvPr/>
        </p:nvSpPr>
        <p:spPr bwMode="auto">
          <a:xfrm>
            <a:off x="8686800" y="6477000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defTabSz="762000">
              <a:lnSpc>
                <a:spcPct val="100000"/>
              </a:lnSpc>
              <a:spcBef>
                <a:spcPct val="50000"/>
              </a:spcBef>
            </a:pPr>
            <a:fld id="{5345B927-DEB6-46E1-91B3-70C05C6FF374}" type="slidenum">
              <a:rPr lang="en-GB" sz="1200">
                <a:solidFill>
                  <a:schemeClr val="tx1"/>
                </a:solidFill>
                <a:latin typeface="Arial" pitchFamily="34" charset="0"/>
              </a:rPr>
              <a:pPr defTabSz="762000">
                <a:lnSpc>
                  <a:spcPct val="100000"/>
                </a:lnSpc>
                <a:spcBef>
                  <a:spcPct val="50000"/>
                </a:spcBef>
              </a:pPr>
              <a:t>‹#›</a:t>
            </a:fld>
            <a:endParaRPr lang="en-GB" sz="12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50897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1885950" y="244475"/>
            <a:ext cx="54292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title style</a:t>
            </a:r>
          </a:p>
        </p:txBody>
      </p:sp>
      <p:sp>
        <p:nvSpPr>
          <p:cNvPr id="250900" name="Rectangle 20"/>
          <p:cNvSpPr>
            <a:spLocks noChangeArrowheads="1"/>
          </p:cNvSpPr>
          <p:nvPr/>
        </p:nvSpPr>
        <p:spPr bwMode="auto">
          <a:xfrm>
            <a:off x="0" y="0"/>
            <a:ext cx="1752600" cy="3505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50901" name="Picture 21" descr="imagen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8200" y="1676400"/>
            <a:ext cx="908050" cy="1828800"/>
          </a:xfrm>
          <a:prstGeom prst="rect">
            <a:avLst/>
          </a:prstGeom>
          <a:noFill/>
        </p:spPr>
      </p:pic>
      <p:pic>
        <p:nvPicPr>
          <p:cNvPr id="250902" name="Picture 22" descr="imagen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3500438"/>
            <a:ext cx="838200" cy="838200"/>
          </a:xfrm>
          <a:prstGeom prst="rect">
            <a:avLst/>
          </a:prstGeom>
          <a:noFill/>
        </p:spPr>
      </p:pic>
      <p:sp>
        <p:nvSpPr>
          <p:cNvPr id="250898" name="Freeform 18"/>
          <p:cNvSpPr>
            <a:spLocks/>
          </p:cNvSpPr>
          <p:nvPr/>
        </p:nvSpPr>
        <p:spPr bwMode="auto">
          <a:xfrm>
            <a:off x="0" y="825500"/>
            <a:ext cx="3478213" cy="338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90" y="0"/>
              </a:cxn>
              <a:cxn ang="0">
                <a:pos x="2190" y="212"/>
              </a:cxn>
            </a:cxnLst>
            <a:rect l="0" t="0" r="r" b="b"/>
            <a:pathLst>
              <a:path w="2191" h="213">
                <a:moveTo>
                  <a:pt x="0" y="0"/>
                </a:moveTo>
                <a:lnTo>
                  <a:pt x="2190" y="0"/>
                </a:lnTo>
                <a:lnTo>
                  <a:pt x="2190" y="212"/>
                </a:lnTo>
              </a:path>
            </a:pathLst>
          </a:custGeom>
          <a:noFill/>
          <a:ln w="12699" cap="rnd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0903" name="Rectangle 23"/>
          <p:cNvSpPr>
            <a:spLocks noChangeArrowheads="1"/>
          </p:cNvSpPr>
          <p:nvPr/>
        </p:nvSpPr>
        <p:spPr bwMode="auto">
          <a:xfrm>
            <a:off x="2057400" y="1143000"/>
            <a:ext cx="6781800" cy="3048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chemeClr val="accent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0905" name="Text Box 25"/>
          <p:cNvSpPr txBox="1">
            <a:spLocks noChangeArrowheads="1"/>
          </p:cNvSpPr>
          <p:nvPr/>
        </p:nvSpPr>
        <p:spPr bwMode="auto">
          <a:xfrm>
            <a:off x="0" y="6064250"/>
            <a:ext cx="160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it-IT" sz="1600">
                <a:solidFill>
                  <a:schemeClr val="tx1"/>
                </a:solidFill>
                <a:latin typeface="Arial" pitchFamily="34" charset="0"/>
              </a:rPr>
              <a:t>Innova S.p.A.</a:t>
            </a:r>
            <a:endParaRPr lang="en-GB" sz="16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</p:sldLayoutIdLst>
  <p:transition/>
  <p:txStyles>
    <p:titleStyle>
      <a:lvl1pPr algn="l" defTabSz="7620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7620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2pPr>
      <a:lvl3pPr algn="l" defTabSz="7620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3pPr>
      <a:lvl4pPr algn="l" defTabSz="7620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4pPr>
      <a:lvl5pPr algn="l" defTabSz="7620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5pPr>
      <a:lvl6pPr marL="457200" algn="l" defTabSz="7620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6pPr>
      <a:lvl7pPr marL="914400" algn="l" defTabSz="7620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7pPr>
      <a:lvl8pPr marL="1371600" algn="l" defTabSz="7620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8pPr>
      <a:lvl9pPr marL="1828800" algn="l" defTabSz="762000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9pPr>
    </p:titleStyle>
    <p:bodyStyle>
      <a:lvl1pPr algn="l" defTabSz="190500" rtl="0" eaLnBrk="0" fontAlgn="base" hangingPunct="0">
        <a:lnSpc>
          <a:spcPts val="2400"/>
        </a:lnSpc>
        <a:spcBef>
          <a:spcPts val="400"/>
        </a:spcBef>
        <a:spcAft>
          <a:spcPct val="0"/>
        </a:spcAft>
        <a:tabLst>
          <a:tab pos="673100" algn="l"/>
        </a:tabLs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393700" indent="-279400" algn="l" defTabSz="190500" rtl="0" eaLnBrk="0" fontAlgn="base" hangingPunct="0">
        <a:lnSpc>
          <a:spcPct val="95000"/>
        </a:lnSpc>
        <a:spcBef>
          <a:spcPct val="25000"/>
        </a:spcBef>
        <a:spcAft>
          <a:spcPct val="25000"/>
        </a:spcAft>
        <a:buClr>
          <a:schemeClr val="tx1"/>
        </a:buClr>
        <a:buSzPct val="140000"/>
        <a:buChar char="•"/>
        <a:tabLst>
          <a:tab pos="673100" algn="l"/>
        </a:tabLst>
        <a:defRPr sz="2800">
          <a:solidFill>
            <a:schemeClr val="tx1"/>
          </a:solidFill>
          <a:latin typeface="+mn-lt"/>
        </a:defRPr>
      </a:lvl2pPr>
      <a:lvl3pPr marL="749300" indent="-241300" algn="l" defTabSz="190500" rtl="0" eaLnBrk="0" fontAlgn="base" hangingPunct="0">
        <a:lnSpc>
          <a:spcPct val="95000"/>
        </a:lnSpc>
        <a:spcBef>
          <a:spcPct val="20000"/>
        </a:spcBef>
        <a:spcAft>
          <a:spcPct val="20000"/>
        </a:spcAft>
        <a:buClr>
          <a:schemeClr val="tx1"/>
        </a:buClr>
        <a:buSzPct val="80000"/>
        <a:buFont typeface="Wingdings" pitchFamily="2" charset="2"/>
        <a:buChar char="ü"/>
        <a:tabLst>
          <a:tab pos="673100" algn="l"/>
        </a:tabLst>
        <a:defRPr sz="2400">
          <a:solidFill>
            <a:schemeClr val="tx1"/>
          </a:solidFill>
          <a:latin typeface="Garamond" pitchFamily="18" charset="0"/>
        </a:defRPr>
      </a:lvl3pPr>
      <a:lvl4pPr marL="1060450" indent="-196850" algn="l" defTabSz="190500" rtl="0" eaLnBrk="0" fontAlgn="base" hangingPunct="0">
        <a:lnSpc>
          <a:spcPct val="95000"/>
        </a:lnSpc>
        <a:spcBef>
          <a:spcPct val="20000"/>
        </a:spcBef>
        <a:spcAft>
          <a:spcPct val="20000"/>
        </a:spcAft>
        <a:buClr>
          <a:schemeClr val="tx1"/>
        </a:buClr>
        <a:buSzPct val="80000"/>
        <a:buFont typeface="Wingdings" pitchFamily="2" charset="2"/>
        <a:buChar char="à"/>
        <a:tabLst>
          <a:tab pos="673100" algn="l"/>
        </a:tabLst>
        <a:defRPr>
          <a:solidFill>
            <a:schemeClr val="tx1"/>
          </a:solidFill>
          <a:latin typeface="Trebuchet MS" pitchFamily="34" charset="0"/>
        </a:defRPr>
      </a:lvl4pPr>
      <a:lvl5pPr marL="1479550" indent="-228600" algn="l" defTabSz="190500" rtl="0" eaLnBrk="0" fontAlgn="base" hangingPunct="0">
        <a:spcBef>
          <a:spcPct val="20000"/>
        </a:spcBef>
        <a:spcAft>
          <a:spcPct val="0"/>
        </a:spcAft>
        <a:buSzPct val="75000"/>
        <a:buFont typeface="Monotype Sorts" pitchFamily="2" charset="2"/>
        <a:buChar char="s"/>
        <a:tabLst>
          <a:tab pos="673100" algn="l"/>
        </a:tabLst>
        <a:defRPr sz="1600">
          <a:solidFill>
            <a:schemeClr val="tx1"/>
          </a:solidFill>
          <a:latin typeface="Tahoma" pitchFamily="34" charset="0"/>
        </a:defRPr>
      </a:lvl5pPr>
      <a:lvl6pPr marL="1936750" indent="-228600" algn="l" defTabSz="190500" rtl="0" eaLnBrk="0" fontAlgn="base" hangingPunct="0">
        <a:spcBef>
          <a:spcPct val="20000"/>
        </a:spcBef>
        <a:spcAft>
          <a:spcPct val="0"/>
        </a:spcAft>
        <a:buSzPct val="75000"/>
        <a:buFont typeface="Monotype Sorts" pitchFamily="2" charset="2"/>
        <a:buChar char="s"/>
        <a:tabLst>
          <a:tab pos="673100" algn="l"/>
        </a:tabLst>
        <a:defRPr sz="1600">
          <a:solidFill>
            <a:schemeClr val="tx1"/>
          </a:solidFill>
          <a:latin typeface="Tahoma" pitchFamily="34" charset="0"/>
        </a:defRPr>
      </a:lvl6pPr>
      <a:lvl7pPr marL="2393950" indent="-228600" algn="l" defTabSz="190500" rtl="0" eaLnBrk="0" fontAlgn="base" hangingPunct="0">
        <a:spcBef>
          <a:spcPct val="20000"/>
        </a:spcBef>
        <a:spcAft>
          <a:spcPct val="0"/>
        </a:spcAft>
        <a:buSzPct val="75000"/>
        <a:buFont typeface="Monotype Sorts" pitchFamily="2" charset="2"/>
        <a:buChar char="s"/>
        <a:tabLst>
          <a:tab pos="673100" algn="l"/>
        </a:tabLst>
        <a:defRPr sz="1600">
          <a:solidFill>
            <a:schemeClr val="tx1"/>
          </a:solidFill>
          <a:latin typeface="Tahoma" pitchFamily="34" charset="0"/>
        </a:defRPr>
      </a:lvl7pPr>
      <a:lvl8pPr marL="2851150" indent="-228600" algn="l" defTabSz="190500" rtl="0" eaLnBrk="0" fontAlgn="base" hangingPunct="0">
        <a:spcBef>
          <a:spcPct val="20000"/>
        </a:spcBef>
        <a:spcAft>
          <a:spcPct val="0"/>
        </a:spcAft>
        <a:buSzPct val="75000"/>
        <a:buFont typeface="Monotype Sorts" pitchFamily="2" charset="2"/>
        <a:buChar char="s"/>
        <a:tabLst>
          <a:tab pos="673100" algn="l"/>
        </a:tabLst>
        <a:defRPr sz="1600">
          <a:solidFill>
            <a:schemeClr val="tx1"/>
          </a:solidFill>
          <a:latin typeface="Tahoma" pitchFamily="34" charset="0"/>
        </a:defRPr>
      </a:lvl8pPr>
      <a:lvl9pPr marL="3308350" indent="-228600" algn="l" defTabSz="190500" rtl="0" eaLnBrk="0" fontAlgn="base" hangingPunct="0">
        <a:spcBef>
          <a:spcPct val="20000"/>
        </a:spcBef>
        <a:spcAft>
          <a:spcPct val="0"/>
        </a:spcAft>
        <a:buSzPct val="75000"/>
        <a:buFont typeface="Monotype Sorts" pitchFamily="2" charset="2"/>
        <a:buChar char="s"/>
        <a:tabLst>
          <a:tab pos="673100" algn="l"/>
        </a:tabLst>
        <a:defRPr sz="1600">
          <a:solidFill>
            <a:schemeClr val="tx1"/>
          </a:solidFill>
          <a:latin typeface="Tahoma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10" Type="http://schemas.openxmlformats.org/officeDocument/2006/relationships/image" Target="../media/image15.jpeg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6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oleObject" Target="../embeddings/oleObject27.bin"/><Relationship Id="rId18" Type="http://schemas.openxmlformats.org/officeDocument/2006/relationships/oleObject" Target="../embeddings/oleObject32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21.bin"/><Relationship Id="rId12" Type="http://schemas.openxmlformats.org/officeDocument/2006/relationships/oleObject" Target="../embeddings/oleObject26.bin"/><Relationship Id="rId17" Type="http://schemas.openxmlformats.org/officeDocument/2006/relationships/oleObject" Target="../embeddings/oleObject31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0.bin"/><Relationship Id="rId20" Type="http://schemas.openxmlformats.org/officeDocument/2006/relationships/oleObject" Target="../embeddings/oleObject34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0.bin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19.bin"/><Relationship Id="rId15" Type="http://schemas.openxmlformats.org/officeDocument/2006/relationships/oleObject" Target="../embeddings/oleObject29.bin"/><Relationship Id="rId10" Type="http://schemas.openxmlformats.org/officeDocument/2006/relationships/oleObject" Target="../embeddings/oleObject24.bin"/><Relationship Id="rId19" Type="http://schemas.openxmlformats.org/officeDocument/2006/relationships/oleObject" Target="../embeddings/oleObject33.bin"/><Relationship Id="rId4" Type="http://schemas.openxmlformats.org/officeDocument/2006/relationships/oleObject" Target="../embeddings/oleObject18.bin"/><Relationship Id="rId9" Type="http://schemas.openxmlformats.org/officeDocument/2006/relationships/oleObject" Target="../embeddings/oleObject23.bin"/><Relationship Id="rId14" Type="http://schemas.openxmlformats.org/officeDocument/2006/relationships/oleObject" Target="../embeddings/oleObject28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c.talamanca@innova-eu.net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35.bin"/><Relationship Id="rId4" Type="http://schemas.openxmlformats.org/officeDocument/2006/relationships/hyperlink" Target="http://www.innova-eu.net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6.png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63" name="Rectangle 3"/>
          <p:cNvSpPr>
            <a:spLocks noChangeArrowheads="1"/>
          </p:cNvSpPr>
          <p:nvPr/>
        </p:nvSpPr>
        <p:spPr bwMode="auto">
          <a:xfrm>
            <a:off x="1981200" y="0"/>
            <a:ext cx="7162800" cy="5105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762" name="Rectangle 2"/>
          <p:cNvSpPr>
            <a:spLocks noChangeArrowheads="1"/>
          </p:cNvSpPr>
          <p:nvPr/>
        </p:nvSpPr>
        <p:spPr bwMode="auto">
          <a:xfrm>
            <a:off x="0" y="0"/>
            <a:ext cx="2057400" cy="35052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757766" name="Picture 6" descr="imagen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524000"/>
            <a:ext cx="984250" cy="1981200"/>
          </a:xfrm>
          <a:prstGeom prst="rect">
            <a:avLst/>
          </a:prstGeom>
          <a:noFill/>
        </p:spPr>
      </p:pic>
      <p:pic>
        <p:nvPicPr>
          <p:cNvPr id="757767" name="Picture 7" descr="image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5200"/>
            <a:ext cx="990600" cy="990600"/>
          </a:xfrm>
          <a:prstGeom prst="rect">
            <a:avLst/>
          </a:prstGeom>
          <a:noFill/>
        </p:spPr>
      </p:pic>
      <p:sp>
        <p:nvSpPr>
          <p:cNvPr id="757768" name="Freeform 8"/>
          <p:cNvSpPr>
            <a:spLocks/>
          </p:cNvSpPr>
          <p:nvPr/>
        </p:nvSpPr>
        <p:spPr bwMode="auto">
          <a:xfrm>
            <a:off x="0" y="1371600"/>
            <a:ext cx="2057400" cy="5181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016" y="0"/>
              </a:cxn>
              <a:cxn ang="0">
                <a:pos x="2016" y="1182"/>
              </a:cxn>
            </a:cxnLst>
            <a:rect l="0" t="0" r="r" b="b"/>
            <a:pathLst>
              <a:path w="2017" h="1183">
                <a:moveTo>
                  <a:pt x="0" y="0"/>
                </a:moveTo>
                <a:lnTo>
                  <a:pt x="2016" y="0"/>
                </a:lnTo>
                <a:lnTo>
                  <a:pt x="2016" y="1182"/>
                </a:lnTo>
              </a:path>
            </a:pathLst>
          </a:custGeom>
          <a:noFill/>
          <a:ln w="12700" cap="rnd" cmpd="sng">
            <a:solidFill>
              <a:srgbClr val="0033CC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57772" name="Rectangle 12"/>
          <p:cNvSpPr>
            <a:spLocks noChangeArrowheads="1"/>
          </p:cNvSpPr>
          <p:nvPr/>
        </p:nvSpPr>
        <p:spPr bwMode="auto">
          <a:xfrm>
            <a:off x="2268538" y="2392363"/>
            <a:ext cx="64801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8100" tIns="46038" rIns="38100" bIns="46038">
            <a:spAutoFit/>
          </a:bodyPr>
          <a:lstStyle/>
          <a:p>
            <a:pPr defTabSz="762000"/>
            <a:r>
              <a:rPr lang="en-GB" sz="3600"/>
              <a:t>ICT and SMEs:</a:t>
            </a:r>
          </a:p>
          <a:p>
            <a:pPr defTabSz="762000"/>
            <a:r>
              <a:rPr lang="en-GB"/>
              <a:t>Experiences in Italy and China</a:t>
            </a:r>
            <a:endParaRPr lang="es-ES">
              <a:solidFill>
                <a:srgbClr val="FFFF00"/>
              </a:solidFill>
            </a:endParaRPr>
          </a:p>
        </p:txBody>
      </p:sp>
      <p:sp>
        <p:nvSpPr>
          <p:cNvPr id="757774" name="Text Box 14"/>
          <p:cNvSpPr txBox="1">
            <a:spLocks noChangeArrowheads="1"/>
          </p:cNvSpPr>
          <p:nvPr/>
        </p:nvSpPr>
        <p:spPr bwMode="auto">
          <a:xfrm>
            <a:off x="0" y="5589588"/>
            <a:ext cx="2268538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8100" tIns="46038" rIns="38100" bIns="46038"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500">
                <a:solidFill>
                  <a:schemeClr val="tx1"/>
                </a:solidFill>
                <a:latin typeface="Arial" pitchFamily="34" charset="0"/>
              </a:rPr>
              <a:t>Carlo Figà Talamanca</a:t>
            </a:r>
          </a:p>
        </p:txBody>
      </p:sp>
      <p:sp>
        <p:nvSpPr>
          <p:cNvPr id="757775" name="Line 15"/>
          <p:cNvSpPr>
            <a:spLocks noChangeShapeType="1"/>
          </p:cNvSpPr>
          <p:nvPr/>
        </p:nvSpPr>
        <p:spPr bwMode="auto">
          <a:xfrm>
            <a:off x="0" y="6477000"/>
            <a:ext cx="1752600" cy="0"/>
          </a:xfrm>
          <a:prstGeom prst="line">
            <a:avLst/>
          </a:prstGeom>
          <a:noFill/>
          <a:ln w="12699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776" name="Text Box 16"/>
          <p:cNvSpPr txBox="1">
            <a:spLocks noChangeArrowheads="1"/>
          </p:cNvSpPr>
          <p:nvPr/>
        </p:nvSpPr>
        <p:spPr bwMode="auto">
          <a:xfrm>
            <a:off x="0" y="6064250"/>
            <a:ext cx="1600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it-IT" sz="1600">
                <a:solidFill>
                  <a:schemeClr val="tx1"/>
                </a:solidFill>
                <a:latin typeface="Arial" pitchFamily="34" charset="0"/>
              </a:rPr>
              <a:t>Innova S.p.A.</a:t>
            </a:r>
            <a:endParaRPr lang="en-GB" sz="16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57783" name="Freeform 23"/>
          <p:cNvSpPr>
            <a:spLocks/>
          </p:cNvSpPr>
          <p:nvPr/>
        </p:nvSpPr>
        <p:spPr bwMode="auto">
          <a:xfrm flipH="1">
            <a:off x="0" y="5013325"/>
            <a:ext cx="7467600" cy="1219200"/>
          </a:xfrm>
          <a:custGeom>
            <a:avLst/>
            <a:gdLst/>
            <a:ahLst/>
            <a:cxnLst>
              <a:cxn ang="0">
                <a:pos x="1161" y="0"/>
              </a:cxn>
              <a:cxn ang="0">
                <a:pos x="0" y="0"/>
              </a:cxn>
              <a:cxn ang="0">
                <a:pos x="0" y="600"/>
              </a:cxn>
            </a:cxnLst>
            <a:rect l="0" t="0" r="r" b="b"/>
            <a:pathLst>
              <a:path w="1162" h="601">
                <a:moveTo>
                  <a:pt x="1161" y="0"/>
                </a:moveTo>
                <a:lnTo>
                  <a:pt x="0" y="0"/>
                </a:lnTo>
                <a:lnTo>
                  <a:pt x="0" y="600"/>
                </a:lnTo>
              </a:path>
            </a:pathLst>
          </a:custGeom>
          <a:noFill/>
          <a:ln w="12700" cap="rnd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757784" name="Picture 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5803900"/>
            <a:ext cx="838200" cy="809625"/>
          </a:xfrm>
          <a:prstGeom prst="rect">
            <a:avLst/>
          </a:prstGeom>
          <a:noFill/>
        </p:spPr>
      </p:pic>
      <p:sp>
        <p:nvSpPr>
          <p:cNvPr id="757785" name="Line 25"/>
          <p:cNvSpPr>
            <a:spLocks noChangeShapeType="1"/>
          </p:cNvSpPr>
          <p:nvPr/>
        </p:nvSpPr>
        <p:spPr bwMode="auto">
          <a:xfrm>
            <a:off x="7467600" y="6232525"/>
            <a:ext cx="457200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577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09800" y="5126038"/>
            <a:ext cx="6781800" cy="1003300"/>
          </a:xfrm>
          <a:noFill/>
          <a:ln/>
        </p:spPr>
        <p:txBody>
          <a:bodyPr/>
          <a:lstStyle/>
          <a:p>
            <a:pPr defTabSz="215900">
              <a:lnSpc>
                <a:spcPct val="100000"/>
              </a:lnSpc>
              <a:spcBef>
                <a:spcPct val="0"/>
              </a:spcBef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ICT Cluster Meeting</a:t>
            </a:r>
          </a:p>
          <a:p>
            <a:pPr defTabSz="215900">
              <a:lnSpc>
                <a:spcPct val="100000"/>
              </a:lnSpc>
              <a:spcBef>
                <a:spcPct val="0"/>
              </a:spcBef>
            </a:pPr>
            <a:r>
              <a:rPr lang="en-US" sz="1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Istituto Tecnol</a:t>
            </a:r>
            <a:r>
              <a:rPr lang="en-US" sz="1800" b="1" i="1"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ó</a:t>
            </a:r>
            <a:r>
              <a:rPr lang="en-US" sz="1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gico y de Estudios Superiores de Monterrey</a:t>
            </a:r>
          </a:p>
          <a:p>
            <a:pPr defTabSz="215900">
              <a:lnSpc>
                <a:spcPct val="120000"/>
              </a:lnSpc>
              <a:spcBef>
                <a:spcPct val="0"/>
              </a:spcBef>
            </a:pPr>
            <a:r>
              <a:rPr lang="en-US" sz="1800" b="1">
                <a:effectLst>
                  <a:outerShdw blurRad="38100" dist="38100" dir="2700000" algn="tl">
                    <a:srgbClr val="C0C0C0"/>
                  </a:outerShdw>
                </a:effectLst>
              </a:rPr>
              <a:t>Mexico – May 4th,  2005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55044" name="Object 4"/>
          <p:cNvGraphicFramePr>
            <a:graphicFrameLocks noChangeAspect="1"/>
          </p:cNvGraphicFramePr>
          <p:nvPr/>
        </p:nvGraphicFramePr>
        <p:xfrm>
          <a:off x="1981200" y="2762250"/>
          <a:ext cx="6686550" cy="3105150"/>
        </p:xfrm>
        <a:graphic>
          <a:graphicData uri="http://schemas.openxmlformats.org/presentationml/2006/ole">
            <p:oleObj spid="_x0000_s855044" name="Foglio di lavoro" r:id="rId3" imgW="3638550" imgH="1647825" progId="Excel.Sheet.8">
              <p:embed/>
            </p:oleObj>
          </a:graphicData>
        </a:graphic>
      </p:graphicFrame>
      <p:sp>
        <p:nvSpPr>
          <p:cNvPr id="855045" name="Text Box 5"/>
          <p:cNvSpPr txBox="1">
            <a:spLocks noChangeArrowheads="1"/>
          </p:cNvSpPr>
          <p:nvPr/>
        </p:nvSpPr>
        <p:spPr bwMode="auto">
          <a:xfrm>
            <a:off x="3328988" y="5829300"/>
            <a:ext cx="441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50000"/>
              </a:spcBef>
            </a:pPr>
            <a:r>
              <a:rPr lang="it-IT" sz="1600" b="0">
                <a:solidFill>
                  <a:schemeClr val="tx1"/>
                </a:solidFill>
              </a:rPr>
              <a:t>Sources: Oecd, Eurostat, Onida 2004</a:t>
            </a:r>
            <a:endParaRPr lang="en-GB" sz="1600" b="0">
              <a:solidFill>
                <a:schemeClr val="tx1"/>
              </a:solidFill>
            </a:endParaRPr>
          </a:p>
        </p:txBody>
      </p:sp>
      <p:sp>
        <p:nvSpPr>
          <p:cNvPr id="855046" name="Text Box 6"/>
          <p:cNvSpPr txBox="1">
            <a:spLocks noChangeArrowheads="1"/>
          </p:cNvSpPr>
          <p:nvPr/>
        </p:nvSpPr>
        <p:spPr bwMode="auto">
          <a:xfrm>
            <a:off x="2051050" y="1484313"/>
            <a:ext cx="6553200" cy="107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190500">
              <a:tabLst>
                <a:tab pos="673100" algn="l"/>
              </a:tabLst>
            </a:pPr>
            <a:r>
              <a:rPr lang="en-US" sz="2200">
                <a:solidFill>
                  <a:schemeClr val="tx1"/>
                </a:solidFill>
                <a:latin typeface="Arial" pitchFamily="34" charset="0"/>
              </a:rPr>
              <a:t>About 200 districts in Italy with over 2.200.000 workers</a:t>
            </a:r>
          </a:p>
        </p:txBody>
      </p:sp>
      <p:sp>
        <p:nvSpPr>
          <p:cNvPr id="855047" name="Rectangle 7"/>
          <p:cNvSpPr>
            <a:spLocks noGrp="1" noChangeArrowheads="1"/>
          </p:cNvSpPr>
          <p:nvPr>
            <p:ph type="title"/>
          </p:nvPr>
        </p:nvSpPr>
        <p:spPr>
          <a:xfrm>
            <a:off x="1763713" y="84138"/>
            <a:ext cx="6502400" cy="752475"/>
          </a:xfrm>
          <a:noFill/>
          <a:ln/>
        </p:spPr>
        <p:txBody>
          <a:bodyPr/>
          <a:lstStyle/>
          <a:p>
            <a:r>
              <a:rPr lang="en-GB" sz="3600"/>
              <a:t>Some figures</a:t>
            </a:r>
            <a:endParaRPr lang="it-IT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0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4000"/>
              <a:t>BUT TODAY…</a:t>
            </a:r>
          </a:p>
        </p:txBody>
      </p:sp>
      <p:sp>
        <p:nvSpPr>
          <p:cNvPr id="8560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979613" y="1773238"/>
            <a:ext cx="6840537" cy="1368425"/>
          </a:xfrm>
          <a:noFill/>
          <a:ln/>
        </p:spPr>
        <p:txBody>
          <a:bodyPr/>
          <a:lstStyle/>
          <a:p>
            <a:pPr>
              <a:lnSpc>
                <a:spcPct val="8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buFontTx/>
              <a:buChar char="•"/>
            </a:pPr>
            <a:r>
              <a:rPr lang="en-US"/>
              <a:t> Loss of market shares.</a:t>
            </a:r>
          </a:p>
          <a:p>
            <a:pPr>
              <a:lnSpc>
                <a:spcPct val="8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buFontTx/>
              <a:buChar char="•"/>
            </a:pPr>
            <a:r>
              <a:rPr lang="en-US"/>
              <a:t> Decrease of profitability.</a:t>
            </a:r>
          </a:p>
          <a:p>
            <a:pPr>
              <a:lnSpc>
                <a:spcPct val="8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buFontTx/>
              <a:buChar char="•"/>
            </a:pPr>
            <a:r>
              <a:rPr lang="en-US"/>
              <a:t> Phenomenon of deindustrialization.</a:t>
            </a:r>
          </a:p>
        </p:txBody>
      </p:sp>
      <p:sp>
        <p:nvSpPr>
          <p:cNvPr id="856069" name="Rectangle 5"/>
          <p:cNvSpPr>
            <a:spLocks noChangeArrowheads="1"/>
          </p:cNvSpPr>
          <p:nvPr/>
        </p:nvSpPr>
        <p:spPr bwMode="auto">
          <a:xfrm>
            <a:off x="395288" y="4508500"/>
            <a:ext cx="8229600" cy="158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just" defTabSz="190500">
              <a:lnSpc>
                <a:spcPct val="8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buFontTx/>
              <a:buChar char="•"/>
              <a:tabLst>
                <a:tab pos="673100" algn="l"/>
              </a:tabLst>
            </a:pPr>
            <a:r>
              <a:rPr lang="en-US" sz="2400" b="0">
                <a:solidFill>
                  <a:schemeClr val="tx1"/>
                </a:solidFill>
                <a:latin typeface="Arial" pitchFamily="34" charset="0"/>
              </a:rPr>
              <a:t> Industrial sectors where labor cost is an important factor.</a:t>
            </a:r>
          </a:p>
          <a:p>
            <a:pPr algn="just" defTabSz="190500">
              <a:lnSpc>
                <a:spcPct val="8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buFontTx/>
              <a:buChar char="•"/>
              <a:tabLst>
                <a:tab pos="673100" algn="l"/>
              </a:tabLst>
            </a:pPr>
            <a:r>
              <a:rPr lang="en-US" sz="2400" b="0">
                <a:solidFill>
                  <a:schemeClr val="tx1"/>
                </a:solidFill>
                <a:latin typeface="Arial" pitchFamily="34" charset="0"/>
              </a:rPr>
              <a:t> The small size becomes a problem for foreign investments. </a:t>
            </a:r>
          </a:p>
          <a:p>
            <a:pPr algn="just" defTabSz="190500">
              <a:lnSpc>
                <a:spcPct val="8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buFontTx/>
              <a:buChar char="•"/>
              <a:tabLst>
                <a:tab pos="673100" algn="l"/>
              </a:tabLst>
            </a:pPr>
            <a:r>
              <a:rPr lang="en-US" sz="2400" b="0">
                <a:solidFill>
                  <a:schemeClr val="tx1"/>
                </a:solidFill>
                <a:latin typeface="Arial" pitchFamily="34" charset="0"/>
              </a:rPr>
              <a:t> Not enough investments in R&amp;D and especially in ICT.</a:t>
            </a:r>
          </a:p>
        </p:txBody>
      </p:sp>
      <p:sp>
        <p:nvSpPr>
          <p:cNvPr id="856070" name="Rectangle 6"/>
          <p:cNvSpPr>
            <a:spLocks noChangeArrowheads="1"/>
          </p:cNvSpPr>
          <p:nvPr/>
        </p:nvSpPr>
        <p:spPr bwMode="auto">
          <a:xfrm>
            <a:off x="1187450" y="3644900"/>
            <a:ext cx="2016125" cy="752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762000">
              <a:lnSpc>
                <a:spcPct val="100000"/>
              </a:lnSpc>
            </a:pPr>
            <a:r>
              <a:rPr lang="en-US" sz="4000">
                <a:solidFill>
                  <a:schemeClr val="tx1"/>
                </a:solidFill>
                <a:latin typeface="Arial" pitchFamily="34" charset="0"/>
              </a:rPr>
              <a:t>WHY…?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628775"/>
            <a:ext cx="7010400" cy="1676400"/>
          </a:xfrm>
        </p:spPr>
        <p:txBody>
          <a:bodyPr/>
          <a:lstStyle/>
          <a:p>
            <a:pPr lvl="1" algn="just">
              <a:lnSpc>
                <a:spcPct val="85000"/>
              </a:lnSpc>
            </a:pPr>
            <a:r>
              <a:rPr lang="en-IE" sz="2400" b="1" u="sng"/>
              <a:t>New business models</a:t>
            </a:r>
            <a:r>
              <a:rPr lang="en-IE" sz="2400"/>
              <a:t> for the district in order to gain back competitiveness.</a:t>
            </a:r>
            <a:endParaRPr lang="en-GB" sz="2400"/>
          </a:p>
          <a:p>
            <a:pPr lvl="1" algn="just">
              <a:lnSpc>
                <a:spcPct val="85000"/>
              </a:lnSpc>
            </a:pPr>
            <a:r>
              <a:rPr lang="en-GB" sz="2400" b="1" u="sng"/>
              <a:t>ICT infrastructures</a:t>
            </a:r>
            <a:r>
              <a:rPr lang="en-GB" sz="2400"/>
              <a:t>  enabling the new business models and permitting integration with the world market.</a:t>
            </a:r>
            <a:endParaRPr lang="en-029" sz="2400">
              <a:solidFill>
                <a:srgbClr val="FF0000"/>
              </a:solidFill>
            </a:endParaRPr>
          </a:p>
        </p:txBody>
      </p:sp>
      <p:sp>
        <p:nvSpPr>
          <p:cNvPr id="791557" name="Rectangle 5"/>
          <p:cNvSpPr>
            <a:spLocks noGrp="1" noChangeArrowheads="1"/>
          </p:cNvSpPr>
          <p:nvPr>
            <p:ph type="title"/>
          </p:nvPr>
        </p:nvSpPr>
        <p:spPr>
          <a:xfrm>
            <a:off x="1885950" y="76200"/>
            <a:ext cx="6953250" cy="752475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3200"/>
              <a:t>There is a need to restructure the industrial districts</a:t>
            </a:r>
          </a:p>
        </p:txBody>
      </p:sp>
      <p:sp>
        <p:nvSpPr>
          <p:cNvPr id="791558" name="Rectangle 6"/>
          <p:cNvSpPr>
            <a:spLocks noChangeArrowheads="1"/>
          </p:cNvSpPr>
          <p:nvPr/>
        </p:nvSpPr>
        <p:spPr bwMode="auto">
          <a:xfrm>
            <a:off x="468313" y="4292600"/>
            <a:ext cx="82804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742950" lvl="1" indent="-28575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buFontTx/>
              <a:buChar char="•"/>
            </a:pPr>
            <a:r>
              <a:rPr lang="en-GB" sz="2400" b="0">
                <a:solidFill>
                  <a:schemeClr val="tx1"/>
                </a:solidFill>
                <a:latin typeface="Arial" pitchFamily="34" charset="0"/>
              </a:rPr>
              <a:t>Sharing of administration? </a:t>
            </a:r>
          </a:p>
          <a:p>
            <a:pPr marL="742950" lvl="1" indent="-28575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buFontTx/>
              <a:buChar char="•"/>
            </a:pPr>
            <a:r>
              <a:rPr lang="en-GB" sz="2400" b="0">
                <a:solidFill>
                  <a:schemeClr val="tx1"/>
                </a:solidFill>
                <a:latin typeface="Arial" pitchFamily="34" charset="0"/>
              </a:rPr>
              <a:t>Collaborative management of processes and distribution?</a:t>
            </a:r>
          </a:p>
          <a:p>
            <a:pPr marL="742950" lvl="1" indent="-28575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buFontTx/>
              <a:buChar char="•"/>
            </a:pPr>
            <a:r>
              <a:rPr lang="en-GB" sz="2400" b="0">
                <a:solidFill>
                  <a:schemeClr val="tx1"/>
                </a:solidFill>
                <a:latin typeface="Arial" pitchFamily="34" charset="0"/>
              </a:rPr>
              <a:t>Extended management of production?</a:t>
            </a:r>
          </a:p>
        </p:txBody>
      </p:sp>
      <p:sp>
        <p:nvSpPr>
          <p:cNvPr id="798754" name="Rectangle 1058"/>
          <p:cNvSpPr>
            <a:spLocks noChangeArrowheads="1"/>
          </p:cNvSpPr>
          <p:nvPr/>
        </p:nvSpPr>
        <p:spPr bwMode="auto">
          <a:xfrm>
            <a:off x="1187450" y="3644900"/>
            <a:ext cx="2447925" cy="752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ct val="100000"/>
              </a:lnSpc>
            </a:pPr>
            <a:r>
              <a:rPr lang="en-US" sz="4000">
                <a:solidFill>
                  <a:schemeClr val="tx1"/>
                </a:solidFill>
                <a:latin typeface="Arial" pitchFamily="34" charset="0"/>
              </a:rPr>
              <a:t>HOW…?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117" name="Rectangle 5"/>
          <p:cNvSpPr>
            <a:spLocks noGrp="1" noChangeArrowheads="1"/>
          </p:cNvSpPr>
          <p:nvPr>
            <p:ph type="title"/>
          </p:nvPr>
        </p:nvSpPr>
        <p:spPr>
          <a:xfrm>
            <a:off x="1524000" y="155575"/>
            <a:ext cx="7467600" cy="752475"/>
          </a:xfrm>
          <a:noFill/>
          <a:ln/>
        </p:spPr>
        <p:txBody>
          <a:bodyPr/>
          <a:lstStyle/>
          <a:p>
            <a:r>
              <a:rPr lang="en-GB" sz="3200"/>
              <a:t>A business solution – Some keywords</a:t>
            </a:r>
          </a:p>
        </p:txBody>
      </p:sp>
      <p:grpSp>
        <p:nvGrpSpPr>
          <p:cNvPr id="858175" name="Group 63"/>
          <p:cNvGrpSpPr>
            <a:grpSpLocks/>
          </p:cNvGrpSpPr>
          <p:nvPr/>
        </p:nvGrpSpPr>
        <p:grpSpPr bwMode="auto">
          <a:xfrm>
            <a:off x="1719263" y="1649413"/>
            <a:ext cx="7386637" cy="4732337"/>
            <a:chOff x="1083" y="1039"/>
            <a:chExt cx="4653" cy="2981"/>
          </a:xfrm>
        </p:grpSpPr>
        <p:sp>
          <p:nvSpPr>
            <p:cNvPr id="858116" name="Oval 4"/>
            <p:cNvSpPr>
              <a:spLocks noChangeAspect="1" noChangeArrowheads="1"/>
            </p:cNvSpPr>
            <p:nvPr/>
          </p:nvSpPr>
          <p:spPr bwMode="auto">
            <a:xfrm>
              <a:off x="3177" y="2591"/>
              <a:ext cx="1142" cy="1141"/>
            </a:xfrm>
            <a:prstGeom prst="ellipse">
              <a:avLst/>
            </a:prstGeom>
            <a:gradFill rotWithShape="0">
              <a:gsLst>
                <a:gs pos="0">
                  <a:srgbClr val="CC00FF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100">
                <a:solidFill>
                  <a:schemeClr val="bg1"/>
                </a:solidFill>
                <a:latin typeface="Arial" pitchFamily="34" charset="0"/>
              </a:endParaRP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100">
                  <a:solidFill>
                    <a:schemeClr val="bg1"/>
                  </a:solidFill>
                  <a:latin typeface="Arial" pitchFamily="34" charset="0"/>
                </a:rPr>
                <a:t>PERFORMANCE </a:t>
              </a: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100">
                  <a:solidFill>
                    <a:schemeClr val="bg1"/>
                  </a:solidFill>
                  <a:latin typeface="Arial" pitchFamily="34" charset="0"/>
                </a:rPr>
                <a:t>INDICATORS</a:t>
              </a:r>
            </a:p>
          </p:txBody>
        </p:sp>
        <p:grpSp>
          <p:nvGrpSpPr>
            <p:cNvPr id="858118" name="Group 6"/>
            <p:cNvGrpSpPr>
              <a:grpSpLocks noChangeAspect="1"/>
            </p:cNvGrpSpPr>
            <p:nvPr/>
          </p:nvGrpSpPr>
          <p:grpSpPr bwMode="auto">
            <a:xfrm>
              <a:off x="1150" y="1185"/>
              <a:ext cx="2165" cy="304"/>
              <a:chOff x="240" y="1728"/>
              <a:chExt cx="3648" cy="513"/>
            </a:xfrm>
          </p:grpSpPr>
          <p:graphicFrame>
            <p:nvGraphicFramePr>
              <p:cNvPr id="858119" name="Object 7"/>
              <p:cNvGraphicFramePr>
                <a:graphicFrameLocks noChangeAspect="1"/>
              </p:cNvGraphicFramePr>
              <p:nvPr/>
            </p:nvGraphicFramePr>
            <p:xfrm>
              <a:off x="240" y="1795"/>
              <a:ext cx="711" cy="446"/>
            </p:xfrm>
            <a:graphic>
              <a:graphicData uri="http://schemas.openxmlformats.org/presentationml/2006/ole">
                <p:oleObj spid="_x0000_s858119" name="Imagen" r:id="rId3" imgW="5905440" imgH="3697560" progId="MS_ClipArt_Gallery.2">
                  <p:embed/>
                </p:oleObj>
              </a:graphicData>
            </a:graphic>
          </p:graphicFrame>
          <p:graphicFrame>
            <p:nvGraphicFramePr>
              <p:cNvPr id="858120" name="Object 8"/>
              <p:cNvGraphicFramePr>
                <a:graphicFrameLocks noChangeAspect="1"/>
              </p:cNvGraphicFramePr>
              <p:nvPr/>
            </p:nvGraphicFramePr>
            <p:xfrm>
              <a:off x="738" y="1728"/>
              <a:ext cx="921" cy="477"/>
            </p:xfrm>
            <a:graphic>
              <a:graphicData uri="http://schemas.openxmlformats.org/presentationml/2006/ole">
                <p:oleObj spid="_x0000_s858120" name="Imagen" r:id="rId4" imgW="5806800" imgH="3009240" progId="MS_ClipArt_Gallery.2">
                  <p:embed/>
                </p:oleObj>
              </a:graphicData>
            </a:graphic>
          </p:graphicFrame>
          <p:graphicFrame>
            <p:nvGraphicFramePr>
              <p:cNvPr id="858121" name="Object 9"/>
              <p:cNvGraphicFramePr>
                <a:graphicFrameLocks noChangeAspect="1"/>
              </p:cNvGraphicFramePr>
              <p:nvPr/>
            </p:nvGraphicFramePr>
            <p:xfrm>
              <a:off x="1449" y="1767"/>
              <a:ext cx="711" cy="438"/>
            </p:xfrm>
            <a:graphic>
              <a:graphicData uri="http://schemas.openxmlformats.org/presentationml/2006/ole">
                <p:oleObj spid="_x0000_s858121" name="Imagen" r:id="rId5" imgW="5569920" imgH="3436560" progId="MS_ClipArt_Gallery.2">
                  <p:embed/>
                </p:oleObj>
              </a:graphicData>
            </a:graphic>
          </p:graphicFrame>
          <p:grpSp>
            <p:nvGrpSpPr>
              <p:cNvPr id="858122" name="Group 10"/>
              <p:cNvGrpSpPr>
                <a:grpSpLocks noChangeAspect="1"/>
              </p:cNvGrpSpPr>
              <p:nvPr/>
            </p:nvGrpSpPr>
            <p:grpSpPr bwMode="auto">
              <a:xfrm>
                <a:off x="1968" y="1728"/>
                <a:ext cx="1920" cy="513"/>
                <a:chOff x="1536" y="3004"/>
                <a:chExt cx="2592" cy="692"/>
              </a:xfrm>
            </p:grpSpPr>
            <p:graphicFrame>
              <p:nvGraphicFramePr>
                <p:cNvPr id="858123" name="Object 11"/>
                <p:cNvGraphicFramePr>
                  <a:graphicFrameLocks noChangeAspect="1"/>
                </p:cNvGraphicFramePr>
                <p:nvPr/>
              </p:nvGraphicFramePr>
              <p:xfrm>
                <a:off x="1536" y="3095"/>
                <a:ext cx="960" cy="601"/>
              </p:xfrm>
              <a:graphic>
                <a:graphicData uri="http://schemas.openxmlformats.org/presentationml/2006/ole">
                  <p:oleObj spid="_x0000_s858123" name="Imagen" r:id="rId6" imgW="5905440" imgH="3697560" progId="MS_ClipArt_Gallery.2">
                    <p:embed/>
                  </p:oleObj>
                </a:graphicData>
              </a:graphic>
            </p:graphicFrame>
            <p:graphicFrame>
              <p:nvGraphicFramePr>
                <p:cNvPr id="858124" name="Object 12"/>
                <p:cNvGraphicFramePr>
                  <a:graphicFrameLocks noChangeAspect="1"/>
                </p:cNvGraphicFramePr>
                <p:nvPr/>
              </p:nvGraphicFramePr>
              <p:xfrm>
                <a:off x="2208" y="3004"/>
                <a:ext cx="1244" cy="644"/>
              </p:xfrm>
              <a:graphic>
                <a:graphicData uri="http://schemas.openxmlformats.org/presentationml/2006/ole">
                  <p:oleObj spid="_x0000_s858124" name="Imagen" r:id="rId7" imgW="5806800" imgH="3009240" progId="MS_ClipArt_Gallery.2">
                    <p:embed/>
                  </p:oleObj>
                </a:graphicData>
              </a:graphic>
            </p:graphicFrame>
            <p:graphicFrame>
              <p:nvGraphicFramePr>
                <p:cNvPr id="858125" name="Object 13"/>
                <p:cNvGraphicFramePr>
                  <a:graphicFrameLocks noChangeAspect="1"/>
                </p:cNvGraphicFramePr>
                <p:nvPr/>
              </p:nvGraphicFramePr>
              <p:xfrm>
                <a:off x="3168" y="3056"/>
                <a:ext cx="960" cy="592"/>
              </p:xfrm>
              <a:graphic>
                <a:graphicData uri="http://schemas.openxmlformats.org/presentationml/2006/ole">
                  <p:oleObj spid="_x0000_s858125" name="Imagen" r:id="rId8" imgW="5569920" imgH="3436560" progId="MS_ClipArt_Gallery.2">
                    <p:embed/>
                  </p:oleObj>
                </a:graphicData>
              </a:graphic>
            </p:graphicFrame>
          </p:grpSp>
        </p:grpSp>
        <p:sp>
          <p:nvSpPr>
            <p:cNvPr id="858126" name="AutoShape 14"/>
            <p:cNvSpPr>
              <a:spLocks noChangeAspect="1" noChangeArrowheads="1"/>
            </p:cNvSpPr>
            <p:nvPr/>
          </p:nvSpPr>
          <p:spPr bwMode="auto">
            <a:xfrm>
              <a:off x="1268" y="1568"/>
              <a:ext cx="2047" cy="79"/>
            </a:xfrm>
            <a:prstGeom prst="leftRightArrow">
              <a:avLst>
                <a:gd name="adj1" fmla="val 29167"/>
                <a:gd name="adj2" fmla="val 168184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8127" name="AutoShape 15"/>
            <p:cNvSpPr>
              <a:spLocks noChangeAspect="1" noChangeArrowheads="1"/>
            </p:cNvSpPr>
            <p:nvPr/>
          </p:nvSpPr>
          <p:spPr bwMode="auto">
            <a:xfrm>
              <a:off x="1190" y="1489"/>
              <a:ext cx="2046" cy="79"/>
            </a:xfrm>
            <a:prstGeom prst="leftRightArrow">
              <a:avLst>
                <a:gd name="adj1" fmla="val 29167"/>
                <a:gd name="adj2" fmla="val 168102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8128" name="AutoShape 16"/>
            <p:cNvSpPr>
              <a:spLocks noChangeAspect="1" noChangeArrowheads="1"/>
            </p:cNvSpPr>
            <p:nvPr/>
          </p:nvSpPr>
          <p:spPr bwMode="auto">
            <a:xfrm>
              <a:off x="1111" y="1410"/>
              <a:ext cx="2047" cy="79"/>
            </a:xfrm>
            <a:prstGeom prst="leftRightArrow">
              <a:avLst>
                <a:gd name="adj1" fmla="val 29167"/>
                <a:gd name="adj2" fmla="val 168184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8129" name="Rectangle 17"/>
            <p:cNvSpPr>
              <a:spLocks noChangeAspect="1" noChangeArrowheads="1"/>
            </p:cNvSpPr>
            <p:nvPr/>
          </p:nvSpPr>
          <p:spPr bwMode="auto">
            <a:xfrm>
              <a:off x="1083" y="1039"/>
              <a:ext cx="206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Arial" pitchFamily="34" charset="0"/>
                </a:rPr>
                <a:t>Inter-Enterprise Business Processes</a:t>
              </a:r>
            </a:p>
          </p:txBody>
        </p:sp>
        <p:sp>
          <p:nvSpPr>
            <p:cNvPr id="858130" name="Oval 18"/>
            <p:cNvSpPr>
              <a:spLocks noChangeAspect="1" noChangeArrowheads="1"/>
            </p:cNvSpPr>
            <p:nvPr/>
          </p:nvSpPr>
          <p:spPr bwMode="auto">
            <a:xfrm>
              <a:off x="1987" y="1666"/>
              <a:ext cx="1141" cy="1141"/>
            </a:xfrm>
            <a:prstGeom prst="ellipse">
              <a:avLst/>
            </a:prstGeom>
            <a:gradFill rotWithShape="0">
              <a:gsLst>
                <a:gs pos="0">
                  <a:srgbClr val="0033CC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>
                <a:lnSpc>
                  <a:spcPct val="100000"/>
                </a:lnSpc>
              </a:pPr>
              <a:r>
                <a:rPr lang="en-GB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BUSINESS PROCESS</a:t>
              </a: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ANALYSIS AND DEFINITION</a:t>
              </a:r>
            </a:p>
          </p:txBody>
        </p:sp>
        <p:sp>
          <p:nvSpPr>
            <p:cNvPr id="858131" name="Oval 19"/>
            <p:cNvSpPr>
              <a:spLocks noChangeAspect="1" noChangeArrowheads="1"/>
            </p:cNvSpPr>
            <p:nvPr/>
          </p:nvSpPr>
          <p:spPr bwMode="auto">
            <a:xfrm>
              <a:off x="3128" y="1666"/>
              <a:ext cx="1142" cy="1141"/>
            </a:xfrm>
            <a:prstGeom prst="ellipse">
              <a:avLst/>
            </a:prstGeom>
            <a:gradFill rotWithShape="0">
              <a:gsLst>
                <a:gs pos="0">
                  <a:srgbClr val="FF0066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r>
                <a:rPr lang="en-GB" sz="1100">
                  <a:solidFill>
                    <a:schemeClr val="bg1"/>
                  </a:solidFill>
                  <a:latin typeface="Arial" pitchFamily="34" charset="0"/>
                </a:rPr>
                <a:t>KNOWLEDGE</a:t>
              </a: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100">
                  <a:solidFill>
                    <a:schemeClr val="bg1"/>
                  </a:solidFill>
                  <a:latin typeface="Arial" pitchFamily="34" charset="0"/>
                </a:rPr>
                <a:t>AND </a:t>
              </a: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100">
                  <a:solidFill>
                    <a:schemeClr val="bg1"/>
                  </a:solidFill>
                  <a:latin typeface="Arial" pitchFamily="34" charset="0"/>
                </a:rPr>
                <a:t>CHANGE</a:t>
              </a: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100">
                  <a:solidFill>
                    <a:schemeClr val="bg1"/>
                  </a:solidFill>
                  <a:latin typeface="Arial" pitchFamily="34" charset="0"/>
                </a:rPr>
                <a:t>MANAGEMENT </a:t>
              </a:r>
            </a:p>
            <a:p>
              <a:pPr algn="ctr" eaLnBrk="1" hangingPunct="1">
                <a:lnSpc>
                  <a:spcPct val="100000"/>
                </a:lnSpc>
              </a:pPr>
              <a:endParaRPr lang="en-GB" sz="1100">
                <a:solidFill>
                  <a:schemeClr val="bg1"/>
                </a:solidFill>
                <a:latin typeface="Arial" pitchFamily="34" charset="0"/>
              </a:endParaRPr>
            </a:p>
            <a:p>
              <a:pPr algn="ctr" eaLnBrk="1" hangingPunct="1">
                <a:lnSpc>
                  <a:spcPct val="100000"/>
                </a:lnSpc>
              </a:pPr>
              <a:endParaRPr lang="en-GB" sz="110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858132" name="Oval 20"/>
            <p:cNvSpPr>
              <a:spLocks noChangeAspect="1" noChangeArrowheads="1"/>
            </p:cNvSpPr>
            <p:nvPr/>
          </p:nvSpPr>
          <p:spPr bwMode="auto">
            <a:xfrm>
              <a:off x="2026" y="2571"/>
              <a:ext cx="1142" cy="1142"/>
            </a:xfrm>
            <a:prstGeom prst="ellipse">
              <a:avLst/>
            </a:prstGeom>
            <a:gradFill rotWithShape="0">
              <a:gsLst>
                <a:gs pos="0">
                  <a:srgbClr val="008000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100">
                <a:solidFill>
                  <a:schemeClr val="bg1"/>
                </a:solidFill>
                <a:latin typeface="Arial" pitchFamily="34" charset="0"/>
              </a:endParaRPr>
            </a:p>
            <a:p>
              <a:pPr algn="ctr" eaLnBrk="1" hangingPunct="1">
                <a:lnSpc>
                  <a:spcPct val="100000"/>
                </a:lnSpc>
              </a:pPr>
              <a:endParaRPr lang="en-GB" sz="1100">
                <a:solidFill>
                  <a:schemeClr val="bg1"/>
                </a:solidFill>
                <a:latin typeface="Arial" pitchFamily="34" charset="0"/>
              </a:endParaRP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100">
                  <a:solidFill>
                    <a:schemeClr val="bg1"/>
                  </a:solidFill>
                  <a:latin typeface="Arial" pitchFamily="34" charset="0"/>
                </a:rPr>
                <a:t>SCHEDULING </a:t>
              </a: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100">
                  <a:solidFill>
                    <a:schemeClr val="bg1"/>
                  </a:solidFill>
                  <a:latin typeface="Arial" pitchFamily="34" charset="0"/>
                </a:rPr>
                <a:t>AND </a:t>
              </a: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100">
                  <a:solidFill>
                    <a:schemeClr val="bg1"/>
                  </a:solidFill>
                  <a:latin typeface="Arial" pitchFamily="34" charset="0"/>
                </a:rPr>
                <a:t>SEQUENCING</a:t>
              </a: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100">
                  <a:solidFill>
                    <a:schemeClr val="bg1"/>
                  </a:solidFill>
                  <a:latin typeface="Arial" pitchFamily="34" charset="0"/>
                </a:rPr>
                <a:t>ALGORITHM</a:t>
              </a:r>
            </a:p>
          </p:txBody>
        </p:sp>
        <p:sp>
          <p:nvSpPr>
            <p:cNvPr id="858133" name="Oval 21"/>
            <p:cNvSpPr>
              <a:spLocks noChangeAspect="1" noChangeArrowheads="1"/>
            </p:cNvSpPr>
            <p:nvPr/>
          </p:nvSpPr>
          <p:spPr bwMode="auto">
            <a:xfrm>
              <a:off x="2695" y="2256"/>
              <a:ext cx="866" cy="86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r>
                <a:rPr lang="en-GB" sz="1100">
                  <a:solidFill>
                    <a:schemeClr val="bg1"/>
                  </a:solidFill>
                  <a:latin typeface="Arial" pitchFamily="34" charset="0"/>
                </a:rPr>
                <a:t>SUPPLY CHAIN </a:t>
              </a: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100">
                  <a:solidFill>
                    <a:schemeClr val="bg1"/>
                  </a:solidFill>
                  <a:latin typeface="Arial" pitchFamily="34" charset="0"/>
                </a:rPr>
                <a:t>MANAGEMENT</a:t>
              </a:r>
            </a:p>
          </p:txBody>
        </p:sp>
        <p:cxnSp>
          <p:nvCxnSpPr>
            <p:cNvPr id="858134" name="AutoShape 22"/>
            <p:cNvCxnSpPr>
              <a:cxnSpLocks noChangeAspect="1" noChangeShapeType="1"/>
              <a:stCxn id="858130" idx="2"/>
              <a:endCxn id="858126" idx="4"/>
            </p:cNvCxnSpPr>
            <p:nvPr/>
          </p:nvCxnSpPr>
          <p:spPr bwMode="auto">
            <a:xfrm rot="10800000">
              <a:off x="1401" y="1647"/>
              <a:ext cx="586" cy="590"/>
            </a:xfrm>
            <a:prstGeom prst="bentConnector2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</p:cxnSp>
        <p:sp>
          <p:nvSpPr>
            <p:cNvPr id="858135" name="Rectangle 23"/>
            <p:cNvSpPr>
              <a:spLocks noChangeAspect="1" noChangeArrowheads="1"/>
            </p:cNvSpPr>
            <p:nvPr/>
          </p:nvSpPr>
          <p:spPr bwMode="auto">
            <a:xfrm>
              <a:off x="1225" y="3445"/>
              <a:ext cx="929" cy="5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800">
                  <a:solidFill>
                    <a:schemeClr val="tx1"/>
                  </a:solidFill>
                  <a:latin typeface="Symbol" pitchFamily="18" charset="2"/>
                </a:rPr>
                <a:t>å  d  1  5</a:t>
              </a:r>
              <a:r>
                <a:rPr lang="es-ES_tradnl" sz="1800">
                  <a:solidFill>
                    <a:schemeClr val="tx1"/>
                  </a:solidFill>
                  <a:latin typeface="Symbol" pitchFamily="18" charset="2"/>
                </a:rPr>
                <a:t> </a:t>
              </a:r>
              <a:r>
                <a:rPr lang="en-GB" sz="1800">
                  <a:solidFill>
                    <a:schemeClr val="tx1"/>
                  </a:solidFill>
                  <a:latin typeface="Symbol" pitchFamily="18" charset="2"/>
                </a:rPr>
                <a:t> %  ³  a 6</a:t>
              </a:r>
              <a:r>
                <a:rPr lang="es-ES_tradnl" sz="1800">
                  <a:solidFill>
                    <a:schemeClr val="tx1"/>
                  </a:solidFill>
                  <a:latin typeface="Symbol" pitchFamily="18" charset="2"/>
                </a:rPr>
                <a:t> </a:t>
              </a:r>
              <a:r>
                <a:rPr lang="en-GB" sz="1800">
                  <a:solidFill>
                    <a:schemeClr val="tx1"/>
                  </a:solidFill>
                  <a:latin typeface="Symbol" pitchFamily="18" charset="2"/>
                </a:rPr>
                <a:t>b  c @  ¹  ¸</a:t>
              </a:r>
            </a:p>
          </p:txBody>
        </p:sp>
        <p:cxnSp>
          <p:nvCxnSpPr>
            <p:cNvPr id="858136" name="AutoShape 24"/>
            <p:cNvCxnSpPr>
              <a:cxnSpLocks noChangeAspect="1" noChangeShapeType="1"/>
              <a:stCxn id="858135" idx="0"/>
              <a:endCxn id="858132" idx="2"/>
            </p:cNvCxnSpPr>
            <p:nvPr/>
          </p:nvCxnSpPr>
          <p:spPr bwMode="auto">
            <a:xfrm rot="16200000">
              <a:off x="1706" y="3126"/>
              <a:ext cx="303" cy="336"/>
            </a:xfrm>
            <a:prstGeom prst="bentConnector2">
              <a:avLst/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  <p:graphicFrame>
          <p:nvGraphicFramePr>
            <p:cNvPr id="858137" name="Object 25"/>
            <p:cNvGraphicFramePr>
              <a:graphicFrameLocks noChangeAspect="1"/>
            </p:cNvGraphicFramePr>
            <p:nvPr/>
          </p:nvGraphicFramePr>
          <p:xfrm>
            <a:off x="4549" y="3230"/>
            <a:ext cx="1043" cy="448"/>
          </p:xfrm>
          <a:graphic>
            <a:graphicData uri="http://schemas.openxmlformats.org/presentationml/2006/ole">
              <p:oleObj spid="_x0000_s858137" name="Ecuación" r:id="rId9" imgW="2019240" imgH="622080" progId="Equation.3">
                <p:embed/>
              </p:oleObj>
            </a:graphicData>
          </a:graphic>
        </p:graphicFrame>
        <p:cxnSp>
          <p:nvCxnSpPr>
            <p:cNvPr id="858138" name="AutoShape 26"/>
            <p:cNvCxnSpPr>
              <a:cxnSpLocks noChangeAspect="1" noChangeShapeType="1"/>
              <a:stCxn id="858116" idx="7"/>
              <a:endCxn id="0" idx="0"/>
            </p:cNvCxnSpPr>
            <p:nvPr/>
          </p:nvCxnSpPr>
          <p:spPr bwMode="auto">
            <a:xfrm rot="5400000" flipV="1">
              <a:off x="4375" y="2535"/>
              <a:ext cx="472" cy="918"/>
            </a:xfrm>
            <a:prstGeom prst="bentConnector3">
              <a:avLst>
                <a:gd name="adj1" fmla="val 2079"/>
              </a:avLst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</p:cxnSp>
        <p:sp>
          <p:nvSpPr>
            <p:cNvPr id="858139" name="AutoShape 27"/>
            <p:cNvSpPr>
              <a:spLocks noChangeAspect="1" noChangeArrowheads="1"/>
            </p:cNvSpPr>
            <p:nvPr/>
          </p:nvSpPr>
          <p:spPr bwMode="auto">
            <a:xfrm>
              <a:off x="4393" y="1587"/>
              <a:ext cx="1343" cy="660"/>
            </a:xfrm>
            <a:custGeom>
              <a:avLst/>
              <a:gdLst>
                <a:gd name="G0" fmla="+- 2299 0 0"/>
                <a:gd name="G1" fmla="+- 21600 0 2299"/>
                <a:gd name="G2" fmla="+- 21600 0 2299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299" y="10800"/>
                  </a:moveTo>
                  <a:cubicBezTo>
                    <a:pt x="2299" y="15495"/>
                    <a:pt x="6105" y="19301"/>
                    <a:pt x="10800" y="19301"/>
                  </a:cubicBezTo>
                  <a:cubicBezTo>
                    <a:pt x="15495" y="19301"/>
                    <a:pt x="19301" y="15495"/>
                    <a:pt x="19301" y="10800"/>
                  </a:cubicBezTo>
                  <a:cubicBezTo>
                    <a:pt x="19301" y="6105"/>
                    <a:pt x="15495" y="2299"/>
                    <a:pt x="10800" y="2299"/>
                  </a:cubicBezTo>
                  <a:cubicBezTo>
                    <a:pt x="6105" y="2299"/>
                    <a:pt x="2299" y="6105"/>
                    <a:pt x="2299" y="10800"/>
                  </a:cubicBezTo>
                  <a:close/>
                </a:path>
              </a:pathLst>
            </a:custGeom>
            <a:solidFill>
              <a:srgbClr val="0099FF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858140" name="Group 28"/>
            <p:cNvGrpSpPr>
              <a:grpSpLocks noChangeAspect="1"/>
            </p:cNvGrpSpPr>
            <p:nvPr/>
          </p:nvGrpSpPr>
          <p:grpSpPr bwMode="auto">
            <a:xfrm>
              <a:off x="4597" y="1479"/>
              <a:ext cx="107" cy="235"/>
              <a:chOff x="2829" y="1694"/>
              <a:chExt cx="90" cy="174"/>
            </a:xfrm>
          </p:grpSpPr>
          <p:sp>
            <p:nvSpPr>
              <p:cNvPr id="858141" name="Oval 29"/>
              <p:cNvSpPr>
                <a:spLocks noChangeAspect="1" noChangeArrowheads="1"/>
              </p:cNvSpPr>
              <p:nvPr/>
            </p:nvSpPr>
            <p:spPr bwMode="auto">
              <a:xfrm>
                <a:off x="2852" y="1694"/>
                <a:ext cx="40" cy="27"/>
              </a:xfrm>
              <a:prstGeom prst="ellipse">
                <a:avLst/>
              </a:prstGeom>
              <a:solidFill>
                <a:schemeClr val="hlink"/>
              </a:solid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142" name="Freeform 30"/>
              <p:cNvSpPr>
                <a:spLocks noChangeAspect="1"/>
              </p:cNvSpPr>
              <p:nvPr/>
            </p:nvSpPr>
            <p:spPr bwMode="auto">
              <a:xfrm>
                <a:off x="2829" y="1728"/>
                <a:ext cx="90" cy="14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2" y="0"/>
                  </a:cxn>
                  <a:cxn ang="0">
                    <a:pos x="9" y="1"/>
                  </a:cxn>
                  <a:cxn ang="0">
                    <a:pos x="8" y="2"/>
                  </a:cxn>
                  <a:cxn ang="0">
                    <a:pos x="7" y="4"/>
                  </a:cxn>
                  <a:cxn ang="0">
                    <a:pos x="4" y="5"/>
                  </a:cxn>
                  <a:cxn ang="0">
                    <a:pos x="1" y="8"/>
                  </a:cxn>
                  <a:cxn ang="0">
                    <a:pos x="0" y="10"/>
                  </a:cxn>
                  <a:cxn ang="0">
                    <a:pos x="0" y="69"/>
                  </a:cxn>
                  <a:cxn ang="0">
                    <a:pos x="3" y="73"/>
                  </a:cxn>
                  <a:cxn ang="0">
                    <a:pos x="7" y="74"/>
                  </a:cxn>
                  <a:cxn ang="0">
                    <a:pos x="12" y="74"/>
                  </a:cxn>
                  <a:cxn ang="0">
                    <a:pos x="16" y="73"/>
                  </a:cxn>
                  <a:cxn ang="0">
                    <a:pos x="17" y="71"/>
                  </a:cxn>
                  <a:cxn ang="0">
                    <a:pos x="19" y="69"/>
                  </a:cxn>
                  <a:cxn ang="0">
                    <a:pos x="24" y="135"/>
                  </a:cxn>
                  <a:cxn ang="0">
                    <a:pos x="26" y="136"/>
                  </a:cxn>
                  <a:cxn ang="0">
                    <a:pos x="27" y="139"/>
                  </a:cxn>
                  <a:cxn ang="0">
                    <a:pos x="31" y="140"/>
                  </a:cxn>
                  <a:cxn ang="0">
                    <a:pos x="38" y="140"/>
                  </a:cxn>
                  <a:cxn ang="0">
                    <a:pos x="40" y="137"/>
                  </a:cxn>
                  <a:cxn ang="0">
                    <a:pos x="43" y="135"/>
                  </a:cxn>
                  <a:cxn ang="0">
                    <a:pos x="47" y="135"/>
                  </a:cxn>
                  <a:cxn ang="0">
                    <a:pos x="50" y="137"/>
                  </a:cxn>
                  <a:cxn ang="0">
                    <a:pos x="53" y="140"/>
                  </a:cxn>
                  <a:cxn ang="0">
                    <a:pos x="59" y="140"/>
                  </a:cxn>
                  <a:cxn ang="0">
                    <a:pos x="63" y="139"/>
                  </a:cxn>
                  <a:cxn ang="0">
                    <a:pos x="65" y="136"/>
                  </a:cxn>
                  <a:cxn ang="0">
                    <a:pos x="66" y="135"/>
                  </a:cxn>
                  <a:cxn ang="0">
                    <a:pos x="71" y="67"/>
                  </a:cxn>
                  <a:cxn ang="0">
                    <a:pos x="73" y="70"/>
                  </a:cxn>
                  <a:cxn ang="0">
                    <a:pos x="74" y="71"/>
                  </a:cxn>
                  <a:cxn ang="0">
                    <a:pos x="78" y="73"/>
                  </a:cxn>
                  <a:cxn ang="0">
                    <a:pos x="84" y="73"/>
                  </a:cxn>
                  <a:cxn ang="0">
                    <a:pos x="88" y="71"/>
                  </a:cxn>
                  <a:cxn ang="0">
                    <a:pos x="90" y="69"/>
                  </a:cxn>
                  <a:cxn ang="0">
                    <a:pos x="90" y="10"/>
                  </a:cxn>
                  <a:cxn ang="0">
                    <a:pos x="89" y="8"/>
                  </a:cxn>
                  <a:cxn ang="0">
                    <a:pos x="88" y="6"/>
                  </a:cxn>
                  <a:cxn ang="0">
                    <a:pos x="86" y="4"/>
                  </a:cxn>
                  <a:cxn ang="0">
                    <a:pos x="84" y="2"/>
                  </a:cxn>
                  <a:cxn ang="0">
                    <a:pos x="82" y="1"/>
                  </a:cxn>
                  <a:cxn ang="0">
                    <a:pos x="78" y="0"/>
                  </a:cxn>
                  <a:cxn ang="0">
                    <a:pos x="73" y="0"/>
                  </a:cxn>
                </a:cxnLst>
                <a:rect l="0" t="0" r="r" b="b"/>
                <a:pathLst>
                  <a:path w="90" h="140">
                    <a:moveTo>
                      <a:pt x="66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3" y="71"/>
                    </a:lnTo>
                    <a:lnTo>
                      <a:pt x="3" y="73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7" y="74"/>
                    </a:lnTo>
                    <a:lnTo>
                      <a:pt x="8" y="74"/>
                    </a:lnTo>
                    <a:lnTo>
                      <a:pt x="12" y="74"/>
                    </a:lnTo>
                    <a:lnTo>
                      <a:pt x="12" y="74"/>
                    </a:lnTo>
                    <a:lnTo>
                      <a:pt x="13" y="74"/>
                    </a:lnTo>
                    <a:lnTo>
                      <a:pt x="15" y="73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9" y="70"/>
                    </a:lnTo>
                    <a:lnTo>
                      <a:pt x="19" y="69"/>
                    </a:lnTo>
                    <a:lnTo>
                      <a:pt x="19" y="69"/>
                    </a:lnTo>
                    <a:lnTo>
                      <a:pt x="19" y="25"/>
                    </a:lnTo>
                    <a:lnTo>
                      <a:pt x="24" y="25"/>
                    </a:lnTo>
                    <a:lnTo>
                      <a:pt x="24" y="135"/>
                    </a:lnTo>
                    <a:lnTo>
                      <a:pt x="24" y="135"/>
                    </a:lnTo>
                    <a:lnTo>
                      <a:pt x="24" y="136"/>
                    </a:lnTo>
                    <a:lnTo>
                      <a:pt x="26" y="136"/>
                    </a:lnTo>
                    <a:lnTo>
                      <a:pt x="26" y="137"/>
                    </a:lnTo>
                    <a:lnTo>
                      <a:pt x="27" y="139"/>
                    </a:lnTo>
                    <a:lnTo>
                      <a:pt x="27" y="139"/>
                    </a:lnTo>
                    <a:lnTo>
                      <a:pt x="28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5" y="140"/>
                    </a:lnTo>
                    <a:lnTo>
                      <a:pt x="36" y="140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40" y="139"/>
                    </a:lnTo>
                    <a:lnTo>
                      <a:pt x="40" y="137"/>
                    </a:lnTo>
                    <a:lnTo>
                      <a:pt x="43" y="136"/>
                    </a:lnTo>
                    <a:lnTo>
                      <a:pt x="43" y="135"/>
                    </a:lnTo>
                    <a:lnTo>
                      <a:pt x="43" y="135"/>
                    </a:lnTo>
                    <a:lnTo>
                      <a:pt x="43" y="74"/>
                    </a:lnTo>
                    <a:lnTo>
                      <a:pt x="47" y="74"/>
                    </a:lnTo>
                    <a:lnTo>
                      <a:pt x="47" y="135"/>
                    </a:lnTo>
                    <a:lnTo>
                      <a:pt x="47" y="135"/>
                    </a:lnTo>
                    <a:lnTo>
                      <a:pt x="47" y="136"/>
                    </a:lnTo>
                    <a:lnTo>
                      <a:pt x="50" y="137"/>
                    </a:lnTo>
                    <a:lnTo>
                      <a:pt x="50" y="139"/>
                    </a:lnTo>
                    <a:lnTo>
                      <a:pt x="51" y="139"/>
                    </a:lnTo>
                    <a:lnTo>
                      <a:pt x="53" y="140"/>
                    </a:lnTo>
                    <a:lnTo>
                      <a:pt x="54" y="140"/>
                    </a:lnTo>
                    <a:lnTo>
                      <a:pt x="55" y="140"/>
                    </a:lnTo>
                    <a:lnTo>
                      <a:pt x="59" y="140"/>
                    </a:lnTo>
                    <a:lnTo>
                      <a:pt x="59" y="140"/>
                    </a:lnTo>
                    <a:lnTo>
                      <a:pt x="62" y="140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65" y="137"/>
                    </a:lnTo>
                    <a:lnTo>
                      <a:pt x="65" y="136"/>
                    </a:lnTo>
                    <a:lnTo>
                      <a:pt x="66" y="136"/>
                    </a:lnTo>
                    <a:lnTo>
                      <a:pt x="66" y="135"/>
                    </a:lnTo>
                    <a:lnTo>
                      <a:pt x="66" y="135"/>
                    </a:lnTo>
                    <a:lnTo>
                      <a:pt x="66" y="25"/>
                    </a:lnTo>
                    <a:lnTo>
                      <a:pt x="71" y="25"/>
                    </a:lnTo>
                    <a:lnTo>
                      <a:pt x="71" y="67"/>
                    </a:lnTo>
                    <a:lnTo>
                      <a:pt x="71" y="69"/>
                    </a:lnTo>
                    <a:lnTo>
                      <a:pt x="71" y="69"/>
                    </a:lnTo>
                    <a:lnTo>
                      <a:pt x="73" y="70"/>
                    </a:lnTo>
                    <a:lnTo>
                      <a:pt x="73" y="71"/>
                    </a:lnTo>
                    <a:lnTo>
                      <a:pt x="74" y="71"/>
                    </a:lnTo>
                    <a:lnTo>
                      <a:pt x="74" y="71"/>
                    </a:lnTo>
                    <a:lnTo>
                      <a:pt x="76" y="73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78" y="74"/>
                    </a:lnTo>
                    <a:lnTo>
                      <a:pt x="82" y="74"/>
                    </a:lnTo>
                    <a:lnTo>
                      <a:pt x="84" y="73"/>
                    </a:lnTo>
                    <a:lnTo>
                      <a:pt x="85" y="73"/>
                    </a:lnTo>
                    <a:lnTo>
                      <a:pt x="86" y="71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90" y="69"/>
                    </a:lnTo>
                    <a:lnTo>
                      <a:pt x="90" y="69"/>
                    </a:lnTo>
                    <a:lnTo>
                      <a:pt x="90" y="67"/>
                    </a:lnTo>
                    <a:lnTo>
                      <a:pt x="90" y="10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9" y="9"/>
                    </a:lnTo>
                    <a:lnTo>
                      <a:pt x="89" y="8"/>
                    </a:lnTo>
                    <a:lnTo>
                      <a:pt x="89" y="8"/>
                    </a:lnTo>
                    <a:lnTo>
                      <a:pt x="89" y="6"/>
                    </a:lnTo>
                    <a:lnTo>
                      <a:pt x="88" y="6"/>
                    </a:lnTo>
                    <a:lnTo>
                      <a:pt x="88" y="6"/>
                    </a:lnTo>
                    <a:lnTo>
                      <a:pt x="88" y="5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4" y="1"/>
                    </a:lnTo>
                    <a:lnTo>
                      <a:pt x="82" y="1"/>
                    </a:lnTo>
                    <a:lnTo>
                      <a:pt x="81" y="1"/>
                    </a:lnTo>
                    <a:lnTo>
                      <a:pt x="80" y="1"/>
                    </a:lnTo>
                    <a:lnTo>
                      <a:pt x="78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chemeClr val="hlink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58143" name="Group 31"/>
            <p:cNvGrpSpPr>
              <a:grpSpLocks noChangeAspect="1"/>
            </p:cNvGrpSpPr>
            <p:nvPr/>
          </p:nvGrpSpPr>
          <p:grpSpPr bwMode="auto">
            <a:xfrm>
              <a:off x="4893" y="1391"/>
              <a:ext cx="107" cy="234"/>
              <a:chOff x="2829" y="1694"/>
              <a:chExt cx="90" cy="174"/>
            </a:xfrm>
          </p:grpSpPr>
          <p:sp>
            <p:nvSpPr>
              <p:cNvPr id="858144" name="Oval 32"/>
              <p:cNvSpPr>
                <a:spLocks noChangeAspect="1" noChangeArrowheads="1"/>
              </p:cNvSpPr>
              <p:nvPr/>
            </p:nvSpPr>
            <p:spPr bwMode="auto">
              <a:xfrm>
                <a:off x="2852" y="1694"/>
                <a:ext cx="40" cy="27"/>
              </a:xfrm>
              <a:prstGeom prst="ellipse">
                <a:avLst/>
              </a:prstGeom>
              <a:solidFill>
                <a:schemeClr val="accent1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145" name="Freeform 33"/>
              <p:cNvSpPr>
                <a:spLocks noChangeAspect="1"/>
              </p:cNvSpPr>
              <p:nvPr/>
            </p:nvSpPr>
            <p:spPr bwMode="auto">
              <a:xfrm>
                <a:off x="2829" y="1728"/>
                <a:ext cx="90" cy="14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2" y="0"/>
                  </a:cxn>
                  <a:cxn ang="0">
                    <a:pos x="9" y="1"/>
                  </a:cxn>
                  <a:cxn ang="0">
                    <a:pos x="8" y="2"/>
                  </a:cxn>
                  <a:cxn ang="0">
                    <a:pos x="7" y="4"/>
                  </a:cxn>
                  <a:cxn ang="0">
                    <a:pos x="4" y="5"/>
                  </a:cxn>
                  <a:cxn ang="0">
                    <a:pos x="1" y="8"/>
                  </a:cxn>
                  <a:cxn ang="0">
                    <a:pos x="0" y="10"/>
                  </a:cxn>
                  <a:cxn ang="0">
                    <a:pos x="0" y="69"/>
                  </a:cxn>
                  <a:cxn ang="0">
                    <a:pos x="3" y="73"/>
                  </a:cxn>
                  <a:cxn ang="0">
                    <a:pos x="7" y="74"/>
                  </a:cxn>
                  <a:cxn ang="0">
                    <a:pos x="12" y="74"/>
                  </a:cxn>
                  <a:cxn ang="0">
                    <a:pos x="16" y="73"/>
                  </a:cxn>
                  <a:cxn ang="0">
                    <a:pos x="17" y="71"/>
                  </a:cxn>
                  <a:cxn ang="0">
                    <a:pos x="19" y="69"/>
                  </a:cxn>
                  <a:cxn ang="0">
                    <a:pos x="24" y="135"/>
                  </a:cxn>
                  <a:cxn ang="0">
                    <a:pos x="26" y="136"/>
                  </a:cxn>
                  <a:cxn ang="0">
                    <a:pos x="27" y="139"/>
                  </a:cxn>
                  <a:cxn ang="0">
                    <a:pos x="31" y="140"/>
                  </a:cxn>
                  <a:cxn ang="0">
                    <a:pos x="38" y="140"/>
                  </a:cxn>
                  <a:cxn ang="0">
                    <a:pos x="40" y="137"/>
                  </a:cxn>
                  <a:cxn ang="0">
                    <a:pos x="43" y="135"/>
                  </a:cxn>
                  <a:cxn ang="0">
                    <a:pos x="47" y="135"/>
                  </a:cxn>
                  <a:cxn ang="0">
                    <a:pos x="50" y="137"/>
                  </a:cxn>
                  <a:cxn ang="0">
                    <a:pos x="53" y="140"/>
                  </a:cxn>
                  <a:cxn ang="0">
                    <a:pos x="59" y="140"/>
                  </a:cxn>
                  <a:cxn ang="0">
                    <a:pos x="63" y="139"/>
                  </a:cxn>
                  <a:cxn ang="0">
                    <a:pos x="65" y="136"/>
                  </a:cxn>
                  <a:cxn ang="0">
                    <a:pos x="66" y="135"/>
                  </a:cxn>
                  <a:cxn ang="0">
                    <a:pos x="71" y="67"/>
                  </a:cxn>
                  <a:cxn ang="0">
                    <a:pos x="73" y="70"/>
                  </a:cxn>
                  <a:cxn ang="0">
                    <a:pos x="74" y="71"/>
                  </a:cxn>
                  <a:cxn ang="0">
                    <a:pos x="78" y="73"/>
                  </a:cxn>
                  <a:cxn ang="0">
                    <a:pos x="84" y="73"/>
                  </a:cxn>
                  <a:cxn ang="0">
                    <a:pos x="88" y="71"/>
                  </a:cxn>
                  <a:cxn ang="0">
                    <a:pos x="90" y="69"/>
                  </a:cxn>
                  <a:cxn ang="0">
                    <a:pos x="90" y="10"/>
                  </a:cxn>
                  <a:cxn ang="0">
                    <a:pos x="89" y="8"/>
                  </a:cxn>
                  <a:cxn ang="0">
                    <a:pos x="88" y="6"/>
                  </a:cxn>
                  <a:cxn ang="0">
                    <a:pos x="86" y="4"/>
                  </a:cxn>
                  <a:cxn ang="0">
                    <a:pos x="84" y="2"/>
                  </a:cxn>
                  <a:cxn ang="0">
                    <a:pos x="82" y="1"/>
                  </a:cxn>
                  <a:cxn ang="0">
                    <a:pos x="78" y="0"/>
                  </a:cxn>
                  <a:cxn ang="0">
                    <a:pos x="73" y="0"/>
                  </a:cxn>
                </a:cxnLst>
                <a:rect l="0" t="0" r="r" b="b"/>
                <a:pathLst>
                  <a:path w="90" h="140">
                    <a:moveTo>
                      <a:pt x="66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3" y="71"/>
                    </a:lnTo>
                    <a:lnTo>
                      <a:pt x="3" y="73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7" y="74"/>
                    </a:lnTo>
                    <a:lnTo>
                      <a:pt x="8" y="74"/>
                    </a:lnTo>
                    <a:lnTo>
                      <a:pt x="12" y="74"/>
                    </a:lnTo>
                    <a:lnTo>
                      <a:pt x="12" y="74"/>
                    </a:lnTo>
                    <a:lnTo>
                      <a:pt x="13" y="74"/>
                    </a:lnTo>
                    <a:lnTo>
                      <a:pt x="15" y="73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9" y="70"/>
                    </a:lnTo>
                    <a:lnTo>
                      <a:pt x="19" y="69"/>
                    </a:lnTo>
                    <a:lnTo>
                      <a:pt x="19" y="69"/>
                    </a:lnTo>
                    <a:lnTo>
                      <a:pt x="19" y="25"/>
                    </a:lnTo>
                    <a:lnTo>
                      <a:pt x="24" y="25"/>
                    </a:lnTo>
                    <a:lnTo>
                      <a:pt x="24" y="135"/>
                    </a:lnTo>
                    <a:lnTo>
                      <a:pt x="24" y="135"/>
                    </a:lnTo>
                    <a:lnTo>
                      <a:pt x="24" y="136"/>
                    </a:lnTo>
                    <a:lnTo>
                      <a:pt x="26" y="136"/>
                    </a:lnTo>
                    <a:lnTo>
                      <a:pt x="26" y="137"/>
                    </a:lnTo>
                    <a:lnTo>
                      <a:pt x="27" y="139"/>
                    </a:lnTo>
                    <a:lnTo>
                      <a:pt x="27" y="139"/>
                    </a:lnTo>
                    <a:lnTo>
                      <a:pt x="28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5" y="140"/>
                    </a:lnTo>
                    <a:lnTo>
                      <a:pt x="36" y="140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40" y="139"/>
                    </a:lnTo>
                    <a:lnTo>
                      <a:pt x="40" y="137"/>
                    </a:lnTo>
                    <a:lnTo>
                      <a:pt x="43" y="136"/>
                    </a:lnTo>
                    <a:lnTo>
                      <a:pt x="43" y="135"/>
                    </a:lnTo>
                    <a:lnTo>
                      <a:pt x="43" y="135"/>
                    </a:lnTo>
                    <a:lnTo>
                      <a:pt x="43" y="74"/>
                    </a:lnTo>
                    <a:lnTo>
                      <a:pt x="47" y="74"/>
                    </a:lnTo>
                    <a:lnTo>
                      <a:pt x="47" y="135"/>
                    </a:lnTo>
                    <a:lnTo>
                      <a:pt x="47" y="135"/>
                    </a:lnTo>
                    <a:lnTo>
                      <a:pt x="47" y="136"/>
                    </a:lnTo>
                    <a:lnTo>
                      <a:pt x="50" y="137"/>
                    </a:lnTo>
                    <a:lnTo>
                      <a:pt x="50" y="139"/>
                    </a:lnTo>
                    <a:lnTo>
                      <a:pt x="51" y="139"/>
                    </a:lnTo>
                    <a:lnTo>
                      <a:pt x="53" y="140"/>
                    </a:lnTo>
                    <a:lnTo>
                      <a:pt x="54" y="140"/>
                    </a:lnTo>
                    <a:lnTo>
                      <a:pt x="55" y="140"/>
                    </a:lnTo>
                    <a:lnTo>
                      <a:pt x="59" y="140"/>
                    </a:lnTo>
                    <a:lnTo>
                      <a:pt x="59" y="140"/>
                    </a:lnTo>
                    <a:lnTo>
                      <a:pt x="62" y="140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65" y="137"/>
                    </a:lnTo>
                    <a:lnTo>
                      <a:pt x="65" y="136"/>
                    </a:lnTo>
                    <a:lnTo>
                      <a:pt x="66" y="136"/>
                    </a:lnTo>
                    <a:lnTo>
                      <a:pt x="66" y="135"/>
                    </a:lnTo>
                    <a:lnTo>
                      <a:pt x="66" y="135"/>
                    </a:lnTo>
                    <a:lnTo>
                      <a:pt x="66" y="25"/>
                    </a:lnTo>
                    <a:lnTo>
                      <a:pt x="71" y="25"/>
                    </a:lnTo>
                    <a:lnTo>
                      <a:pt x="71" y="67"/>
                    </a:lnTo>
                    <a:lnTo>
                      <a:pt x="71" y="69"/>
                    </a:lnTo>
                    <a:lnTo>
                      <a:pt x="71" y="69"/>
                    </a:lnTo>
                    <a:lnTo>
                      <a:pt x="73" y="70"/>
                    </a:lnTo>
                    <a:lnTo>
                      <a:pt x="73" y="71"/>
                    </a:lnTo>
                    <a:lnTo>
                      <a:pt x="74" y="71"/>
                    </a:lnTo>
                    <a:lnTo>
                      <a:pt x="74" y="71"/>
                    </a:lnTo>
                    <a:lnTo>
                      <a:pt x="76" y="73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78" y="74"/>
                    </a:lnTo>
                    <a:lnTo>
                      <a:pt x="82" y="74"/>
                    </a:lnTo>
                    <a:lnTo>
                      <a:pt x="84" y="73"/>
                    </a:lnTo>
                    <a:lnTo>
                      <a:pt x="85" y="73"/>
                    </a:lnTo>
                    <a:lnTo>
                      <a:pt x="86" y="71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90" y="69"/>
                    </a:lnTo>
                    <a:lnTo>
                      <a:pt x="90" y="69"/>
                    </a:lnTo>
                    <a:lnTo>
                      <a:pt x="90" y="67"/>
                    </a:lnTo>
                    <a:lnTo>
                      <a:pt x="90" y="10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9" y="9"/>
                    </a:lnTo>
                    <a:lnTo>
                      <a:pt x="89" y="8"/>
                    </a:lnTo>
                    <a:lnTo>
                      <a:pt x="89" y="8"/>
                    </a:lnTo>
                    <a:lnTo>
                      <a:pt x="89" y="6"/>
                    </a:lnTo>
                    <a:lnTo>
                      <a:pt x="88" y="6"/>
                    </a:lnTo>
                    <a:lnTo>
                      <a:pt x="88" y="6"/>
                    </a:lnTo>
                    <a:lnTo>
                      <a:pt x="88" y="5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4" y="1"/>
                    </a:lnTo>
                    <a:lnTo>
                      <a:pt x="82" y="1"/>
                    </a:lnTo>
                    <a:lnTo>
                      <a:pt x="81" y="1"/>
                    </a:lnTo>
                    <a:lnTo>
                      <a:pt x="80" y="1"/>
                    </a:lnTo>
                    <a:lnTo>
                      <a:pt x="78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58146" name="Group 34"/>
            <p:cNvGrpSpPr>
              <a:grpSpLocks noChangeAspect="1"/>
            </p:cNvGrpSpPr>
            <p:nvPr/>
          </p:nvGrpSpPr>
          <p:grpSpPr bwMode="auto">
            <a:xfrm>
              <a:off x="4814" y="1952"/>
              <a:ext cx="108" cy="234"/>
              <a:chOff x="2829" y="1694"/>
              <a:chExt cx="90" cy="174"/>
            </a:xfrm>
          </p:grpSpPr>
          <p:sp>
            <p:nvSpPr>
              <p:cNvPr id="858147" name="Oval 35"/>
              <p:cNvSpPr>
                <a:spLocks noChangeAspect="1" noChangeArrowheads="1"/>
              </p:cNvSpPr>
              <p:nvPr/>
            </p:nvSpPr>
            <p:spPr bwMode="auto">
              <a:xfrm>
                <a:off x="2852" y="1694"/>
                <a:ext cx="40" cy="27"/>
              </a:xfrm>
              <a:prstGeom prst="ellipse">
                <a:avLst/>
              </a:prstGeom>
              <a:solidFill>
                <a:srgbClr val="008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148" name="Freeform 36"/>
              <p:cNvSpPr>
                <a:spLocks noChangeAspect="1"/>
              </p:cNvSpPr>
              <p:nvPr/>
            </p:nvSpPr>
            <p:spPr bwMode="auto">
              <a:xfrm>
                <a:off x="2829" y="1728"/>
                <a:ext cx="90" cy="14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2" y="0"/>
                  </a:cxn>
                  <a:cxn ang="0">
                    <a:pos x="9" y="1"/>
                  </a:cxn>
                  <a:cxn ang="0">
                    <a:pos x="8" y="2"/>
                  </a:cxn>
                  <a:cxn ang="0">
                    <a:pos x="7" y="4"/>
                  </a:cxn>
                  <a:cxn ang="0">
                    <a:pos x="4" y="5"/>
                  </a:cxn>
                  <a:cxn ang="0">
                    <a:pos x="1" y="8"/>
                  </a:cxn>
                  <a:cxn ang="0">
                    <a:pos x="0" y="10"/>
                  </a:cxn>
                  <a:cxn ang="0">
                    <a:pos x="0" y="69"/>
                  </a:cxn>
                  <a:cxn ang="0">
                    <a:pos x="3" y="73"/>
                  </a:cxn>
                  <a:cxn ang="0">
                    <a:pos x="7" y="74"/>
                  </a:cxn>
                  <a:cxn ang="0">
                    <a:pos x="12" y="74"/>
                  </a:cxn>
                  <a:cxn ang="0">
                    <a:pos x="16" y="73"/>
                  </a:cxn>
                  <a:cxn ang="0">
                    <a:pos x="17" y="71"/>
                  </a:cxn>
                  <a:cxn ang="0">
                    <a:pos x="19" y="69"/>
                  </a:cxn>
                  <a:cxn ang="0">
                    <a:pos x="24" y="135"/>
                  </a:cxn>
                  <a:cxn ang="0">
                    <a:pos x="26" y="136"/>
                  </a:cxn>
                  <a:cxn ang="0">
                    <a:pos x="27" y="139"/>
                  </a:cxn>
                  <a:cxn ang="0">
                    <a:pos x="31" y="140"/>
                  </a:cxn>
                  <a:cxn ang="0">
                    <a:pos x="38" y="140"/>
                  </a:cxn>
                  <a:cxn ang="0">
                    <a:pos x="40" y="137"/>
                  </a:cxn>
                  <a:cxn ang="0">
                    <a:pos x="43" y="135"/>
                  </a:cxn>
                  <a:cxn ang="0">
                    <a:pos x="47" y="135"/>
                  </a:cxn>
                  <a:cxn ang="0">
                    <a:pos x="50" y="137"/>
                  </a:cxn>
                  <a:cxn ang="0">
                    <a:pos x="53" y="140"/>
                  </a:cxn>
                  <a:cxn ang="0">
                    <a:pos x="59" y="140"/>
                  </a:cxn>
                  <a:cxn ang="0">
                    <a:pos x="63" y="139"/>
                  </a:cxn>
                  <a:cxn ang="0">
                    <a:pos x="65" y="136"/>
                  </a:cxn>
                  <a:cxn ang="0">
                    <a:pos x="66" y="135"/>
                  </a:cxn>
                  <a:cxn ang="0">
                    <a:pos x="71" y="67"/>
                  </a:cxn>
                  <a:cxn ang="0">
                    <a:pos x="73" y="70"/>
                  </a:cxn>
                  <a:cxn ang="0">
                    <a:pos x="74" y="71"/>
                  </a:cxn>
                  <a:cxn ang="0">
                    <a:pos x="78" y="73"/>
                  </a:cxn>
                  <a:cxn ang="0">
                    <a:pos x="84" y="73"/>
                  </a:cxn>
                  <a:cxn ang="0">
                    <a:pos x="88" y="71"/>
                  </a:cxn>
                  <a:cxn ang="0">
                    <a:pos x="90" y="69"/>
                  </a:cxn>
                  <a:cxn ang="0">
                    <a:pos x="90" y="10"/>
                  </a:cxn>
                  <a:cxn ang="0">
                    <a:pos x="89" y="8"/>
                  </a:cxn>
                  <a:cxn ang="0">
                    <a:pos x="88" y="6"/>
                  </a:cxn>
                  <a:cxn ang="0">
                    <a:pos x="86" y="4"/>
                  </a:cxn>
                  <a:cxn ang="0">
                    <a:pos x="84" y="2"/>
                  </a:cxn>
                  <a:cxn ang="0">
                    <a:pos x="82" y="1"/>
                  </a:cxn>
                  <a:cxn ang="0">
                    <a:pos x="78" y="0"/>
                  </a:cxn>
                  <a:cxn ang="0">
                    <a:pos x="73" y="0"/>
                  </a:cxn>
                </a:cxnLst>
                <a:rect l="0" t="0" r="r" b="b"/>
                <a:pathLst>
                  <a:path w="90" h="140">
                    <a:moveTo>
                      <a:pt x="66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3" y="71"/>
                    </a:lnTo>
                    <a:lnTo>
                      <a:pt x="3" y="73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7" y="74"/>
                    </a:lnTo>
                    <a:lnTo>
                      <a:pt x="8" y="74"/>
                    </a:lnTo>
                    <a:lnTo>
                      <a:pt x="12" y="74"/>
                    </a:lnTo>
                    <a:lnTo>
                      <a:pt x="12" y="74"/>
                    </a:lnTo>
                    <a:lnTo>
                      <a:pt x="13" y="74"/>
                    </a:lnTo>
                    <a:lnTo>
                      <a:pt x="15" y="73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9" y="70"/>
                    </a:lnTo>
                    <a:lnTo>
                      <a:pt x="19" y="69"/>
                    </a:lnTo>
                    <a:lnTo>
                      <a:pt x="19" y="69"/>
                    </a:lnTo>
                    <a:lnTo>
                      <a:pt x="19" y="25"/>
                    </a:lnTo>
                    <a:lnTo>
                      <a:pt x="24" y="25"/>
                    </a:lnTo>
                    <a:lnTo>
                      <a:pt x="24" y="135"/>
                    </a:lnTo>
                    <a:lnTo>
                      <a:pt x="24" y="135"/>
                    </a:lnTo>
                    <a:lnTo>
                      <a:pt x="24" y="136"/>
                    </a:lnTo>
                    <a:lnTo>
                      <a:pt x="26" y="136"/>
                    </a:lnTo>
                    <a:lnTo>
                      <a:pt x="26" y="137"/>
                    </a:lnTo>
                    <a:lnTo>
                      <a:pt x="27" y="139"/>
                    </a:lnTo>
                    <a:lnTo>
                      <a:pt x="27" y="139"/>
                    </a:lnTo>
                    <a:lnTo>
                      <a:pt x="28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5" y="140"/>
                    </a:lnTo>
                    <a:lnTo>
                      <a:pt x="36" y="140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40" y="139"/>
                    </a:lnTo>
                    <a:lnTo>
                      <a:pt x="40" y="137"/>
                    </a:lnTo>
                    <a:lnTo>
                      <a:pt x="43" y="136"/>
                    </a:lnTo>
                    <a:lnTo>
                      <a:pt x="43" y="135"/>
                    </a:lnTo>
                    <a:lnTo>
                      <a:pt x="43" y="135"/>
                    </a:lnTo>
                    <a:lnTo>
                      <a:pt x="43" y="74"/>
                    </a:lnTo>
                    <a:lnTo>
                      <a:pt x="47" y="74"/>
                    </a:lnTo>
                    <a:lnTo>
                      <a:pt x="47" y="135"/>
                    </a:lnTo>
                    <a:lnTo>
                      <a:pt x="47" y="135"/>
                    </a:lnTo>
                    <a:lnTo>
                      <a:pt x="47" y="136"/>
                    </a:lnTo>
                    <a:lnTo>
                      <a:pt x="50" y="137"/>
                    </a:lnTo>
                    <a:lnTo>
                      <a:pt x="50" y="139"/>
                    </a:lnTo>
                    <a:lnTo>
                      <a:pt x="51" y="139"/>
                    </a:lnTo>
                    <a:lnTo>
                      <a:pt x="53" y="140"/>
                    </a:lnTo>
                    <a:lnTo>
                      <a:pt x="54" y="140"/>
                    </a:lnTo>
                    <a:lnTo>
                      <a:pt x="55" y="140"/>
                    </a:lnTo>
                    <a:lnTo>
                      <a:pt x="59" y="140"/>
                    </a:lnTo>
                    <a:lnTo>
                      <a:pt x="59" y="140"/>
                    </a:lnTo>
                    <a:lnTo>
                      <a:pt x="62" y="140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65" y="137"/>
                    </a:lnTo>
                    <a:lnTo>
                      <a:pt x="65" y="136"/>
                    </a:lnTo>
                    <a:lnTo>
                      <a:pt x="66" y="136"/>
                    </a:lnTo>
                    <a:lnTo>
                      <a:pt x="66" y="135"/>
                    </a:lnTo>
                    <a:lnTo>
                      <a:pt x="66" y="135"/>
                    </a:lnTo>
                    <a:lnTo>
                      <a:pt x="66" y="25"/>
                    </a:lnTo>
                    <a:lnTo>
                      <a:pt x="71" y="25"/>
                    </a:lnTo>
                    <a:lnTo>
                      <a:pt x="71" y="67"/>
                    </a:lnTo>
                    <a:lnTo>
                      <a:pt x="71" y="69"/>
                    </a:lnTo>
                    <a:lnTo>
                      <a:pt x="71" y="69"/>
                    </a:lnTo>
                    <a:lnTo>
                      <a:pt x="73" y="70"/>
                    </a:lnTo>
                    <a:lnTo>
                      <a:pt x="73" y="71"/>
                    </a:lnTo>
                    <a:lnTo>
                      <a:pt x="74" y="71"/>
                    </a:lnTo>
                    <a:lnTo>
                      <a:pt x="74" y="71"/>
                    </a:lnTo>
                    <a:lnTo>
                      <a:pt x="76" y="73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78" y="74"/>
                    </a:lnTo>
                    <a:lnTo>
                      <a:pt x="82" y="74"/>
                    </a:lnTo>
                    <a:lnTo>
                      <a:pt x="84" y="73"/>
                    </a:lnTo>
                    <a:lnTo>
                      <a:pt x="85" y="73"/>
                    </a:lnTo>
                    <a:lnTo>
                      <a:pt x="86" y="71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90" y="69"/>
                    </a:lnTo>
                    <a:lnTo>
                      <a:pt x="90" y="69"/>
                    </a:lnTo>
                    <a:lnTo>
                      <a:pt x="90" y="67"/>
                    </a:lnTo>
                    <a:lnTo>
                      <a:pt x="90" y="10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9" y="9"/>
                    </a:lnTo>
                    <a:lnTo>
                      <a:pt x="89" y="8"/>
                    </a:lnTo>
                    <a:lnTo>
                      <a:pt x="89" y="8"/>
                    </a:lnTo>
                    <a:lnTo>
                      <a:pt x="89" y="6"/>
                    </a:lnTo>
                    <a:lnTo>
                      <a:pt x="88" y="6"/>
                    </a:lnTo>
                    <a:lnTo>
                      <a:pt x="88" y="6"/>
                    </a:lnTo>
                    <a:lnTo>
                      <a:pt x="88" y="5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4" y="1"/>
                    </a:lnTo>
                    <a:lnTo>
                      <a:pt x="82" y="1"/>
                    </a:lnTo>
                    <a:lnTo>
                      <a:pt x="81" y="1"/>
                    </a:lnTo>
                    <a:lnTo>
                      <a:pt x="80" y="1"/>
                    </a:lnTo>
                    <a:lnTo>
                      <a:pt x="78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8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58149" name="Group 37"/>
            <p:cNvGrpSpPr>
              <a:grpSpLocks noChangeAspect="1"/>
            </p:cNvGrpSpPr>
            <p:nvPr/>
          </p:nvGrpSpPr>
          <p:grpSpPr bwMode="auto">
            <a:xfrm>
              <a:off x="4553" y="1853"/>
              <a:ext cx="108" cy="235"/>
              <a:chOff x="2829" y="1694"/>
              <a:chExt cx="90" cy="174"/>
            </a:xfrm>
          </p:grpSpPr>
          <p:sp>
            <p:nvSpPr>
              <p:cNvPr id="858150" name="Oval 38" descr="Papel carta"/>
              <p:cNvSpPr>
                <a:spLocks noChangeAspect="1" noChangeArrowheads="1"/>
              </p:cNvSpPr>
              <p:nvPr/>
            </p:nvSpPr>
            <p:spPr bwMode="auto">
              <a:xfrm>
                <a:off x="2852" y="1694"/>
                <a:ext cx="40" cy="27"/>
              </a:xfrm>
              <a:prstGeom prst="ellipse">
                <a:avLst/>
              </a:prstGeom>
              <a:blipFill dpi="0" rotWithShape="0">
                <a:blip r:embed="rId10" cstate="print"/>
                <a:srcRect/>
                <a:tile tx="0" ty="0" sx="100000" sy="100000" flip="none" algn="tl"/>
              </a:blip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151" name="Freeform 39" descr="Papel carta"/>
              <p:cNvSpPr>
                <a:spLocks noChangeAspect="1"/>
              </p:cNvSpPr>
              <p:nvPr/>
            </p:nvSpPr>
            <p:spPr bwMode="auto">
              <a:xfrm>
                <a:off x="2829" y="1728"/>
                <a:ext cx="90" cy="14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2" y="0"/>
                  </a:cxn>
                  <a:cxn ang="0">
                    <a:pos x="9" y="1"/>
                  </a:cxn>
                  <a:cxn ang="0">
                    <a:pos x="8" y="2"/>
                  </a:cxn>
                  <a:cxn ang="0">
                    <a:pos x="7" y="4"/>
                  </a:cxn>
                  <a:cxn ang="0">
                    <a:pos x="4" y="5"/>
                  </a:cxn>
                  <a:cxn ang="0">
                    <a:pos x="1" y="8"/>
                  </a:cxn>
                  <a:cxn ang="0">
                    <a:pos x="0" y="10"/>
                  </a:cxn>
                  <a:cxn ang="0">
                    <a:pos x="0" y="69"/>
                  </a:cxn>
                  <a:cxn ang="0">
                    <a:pos x="3" y="73"/>
                  </a:cxn>
                  <a:cxn ang="0">
                    <a:pos x="7" y="74"/>
                  </a:cxn>
                  <a:cxn ang="0">
                    <a:pos x="12" y="74"/>
                  </a:cxn>
                  <a:cxn ang="0">
                    <a:pos x="16" y="73"/>
                  </a:cxn>
                  <a:cxn ang="0">
                    <a:pos x="17" y="71"/>
                  </a:cxn>
                  <a:cxn ang="0">
                    <a:pos x="19" y="69"/>
                  </a:cxn>
                  <a:cxn ang="0">
                    <a:pos x="24" y="135"/>
                  </a:cxn>
                  <a:cxn ang="0">
                    <a:pos x="26" y="136"/>
                  </a:cxn>
                  <a:cxn ang="0">
                    <a:pos x="27" y="139"/>
                  </a:cxn>
                  <a:cxn ang="0">
                    <a:pos x="31" y="140"/>
                  </a:cxn>
                  <a:cxn ang="0">
                    <a:pos x="38" y="140"/>
                  </a:cxn>
                  <a:cxn ang="0">
                    <a:pos x="40" y="137"/>
                  </a:cxn>
                  <a:cxn ang="0">
                    <a:pos x="43" y="135"/>
                  </a:cxn>
                  <a:cxn ang="0">
                    <a:pos x="47" y="135"/>
                  </a:cxn>
                  <a:cxn ang="0">
                    <a:pos x="50" y="137"/>
                  </a:cxn>
                  <a:cxn ang="0">
                    <a:pos x="53" y="140"/>
                  </a:cxn>
                  <a:cxn ang="0">
                    <a:pos x="59" y="140"/>
                  </a:cxn>
                  <a:cxn ang="0">
                    <a:pos x="63" y="139"/>
                  </a:cxn>
                  <a:cxn ang="0">
                    <a:pos x="65" y="136"/>
                  </a:cxn>
                  <a:cxn ang="0">
                    <a:pos x="66" y="135"/>
                  </a:cxn>
                  <a:cxn ang="0">
                    <a:pos x="71" y="67"/>
                  </a:cxn>
                  <a:cxn ang="0">
                    <a:pos x="73" y="70"/>
                  </a:cxn>
                  <a:cxn ang="0">
                    <a:pos x="74" y="71"/>
                  </a:cxn>
                  <a:cxn ang="0">
                    <a:pos x="78" y="73"/>
                  </a:cxn>
                  <a:cxn ang="0">
                    <a:pos x="84" y="73"/>
                  </a:cxn>
                  <a:cxn ang="0">
                    <a:pos x="88" y="71"/>
                  </a:cxn>
                  <a:cxn ang="0">
                    <a:pos x="90" y="69"/>
                  </a:cxn>
                  <a:cxn ang="0">
                    <a:pos x="90" y="10"/>
                  </a:cxn>
                  <a:cxn ang="0">
                    <a:pos x="89" y="8"/>
                  </a:cxn>
                  <a:cxn ang="0">
                    <a:pos x="88" y="6"/>
                  </a:cxn>
                  <a:cxn ang="0">
                    <a:pos x="86" y="4"/>
                  </a:cxn>
                  <a:cxn ang="0">
                    <a:pos x="84" y="2"/>
                  </a:cxn>
                  <a:cxn ang="0">
                    <a:pos x="82" y="1"/>
                  </a:cxn>
                  <a:cxn ang="0">
                    <a:pos x="78" y="0"/>
                  </a:cxn>
                  <a:cxn ang="0">
                    <a:pos x="73" y="0"/>
                  </a:cxn>
                </a:cxnLst>
                <a:rect l="0" t="0" r="r" b="b"/>
                <a:pathLst>
                  <a:path w="90" h="140">
                    <a:moveTo>
                      <a:pt x="66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3" y="71"/>
                    </a:lnTo>
                    <a:lnTo>
                      <a:pt x="3" y="73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7" y="74"/>
                    </a:lnTo>
                    <a:lnTo>
                      <a:pt x="8" y="74"/>
                    </a:lnTo>
                    <a:lnTo>
                      <a:pt x="12" y="74"/>
                    </a:lnTo>
                    <a:lnTo>
                      <a:pt x="12" y="74"/>
                    </a:lnTo>
                    <a:lnTo>
                      <a:pt x="13" y="74"/>
                    </a:lnTo>
                    <a:lnTo>
                      <a:pt x="15" y="73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9" y="70"/>
                    </a:lnTo>
                    <a:lnTo>
                      <a:pt x="19" y="69"/>
                    </a:lnTo>
                    <a:lnTo>
                      <a:pt x="19" y="69"/>
                    </a:lnTo>
                    <a:lnTo>
                      <a:pt x="19" y="25"/>
                    </a:lnTo>
                    <a:lnTo>
                      <a:pt x="24" y="25"/>
                    </a:lnTo>
                    <a:lnTo>
                      <a:pt x="24" y="135"/>
                    </a:lnTo>
                    <a:lnTo>
                      <a:pt x="24" y="135"/>
                    </a:lnTo>
                    <a:lnTo>
                      <a:pt x="24" y="136"/>
                    </a:lnTo>
                    <a:lnTo>
                      <a:pt x="26" y="136"/>
                    </a:lnTo>
                    <a:lnTo>
                      <a:pt x="26" y="137"/>
                    </a:lnTo>
                    <a:lnTo>
                      <a:pt x="27" y="139"/>
                    </a:lnTo>
                    <a:lnTo>
                      <a:pt x="27" y="139"/>
                    </a:lnTo>
                    <a:lnTo>
                      <a:pt x="28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5" y="140"/>
                    </a:lnTo>
                    <a:lnTo>
                      <a:pt x="36" y="140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40" y="139"/>
                    </a:lnTo>
                    <a:lnTo>
                      <a:pt x="40" y="137"/>
                    </a:lnTo>
                    <a:lnTo>
                      <a:pt x="43" y="136"/>
                    </a:lnTo>
                    <a:lnTo>
                      <a:pt x="43" y="135"/>
                    </a:lnTo>
                    <a:lnTo>
                      <a:pt x="43" y="135"/>
                    </a:lnTo>
                    <a:lnTo>
                      <a:pt x="43" y="74"/>
                    </a:lnTo>
                    <a:lnTo>
                      <a:pt x="47" y="74"/>
                    </a:lnTo>
                    <a:lnTo>
                      <a:pt x="47" y="135"/>
                    </a:lnTo>
                    <a:lnTo>
                      <a:pt x="47" y="135"/>
                    </a:lnTo>
                    <a:lnTo>
                      <a:pt x="47" y="136"/>
                    </a:lnTo>
                    <a:lnTo>
                      <a:pt x="50" y="137"/>
                    </a:lnTo>
                    <a:lnTo>
                      <a:pt x="50" y="139"/>
                    </a:lnTo>
                    <a:lnTo>
                      <a:pt x="51" y="139"/>
                    </a:lnTo>
                    <a:lnTo>
                      <a:pt x="53" y="140"/>
                    </a:lnTo>
                    <a:lnTo>
                      <a:pt x="54" y="140"/>
                    </a:lnTo>
                    <a:lnTo>
                      <a:pt x="55" y="140"/>
                    </a:lnTo>
                    <a:lnTo>
                      <a:pt x="59" y="140"/>
                    </a:lnTo>
                    <a:lnTo>
                      <a:pt x="59" y="140"/>
                    </a:lnTo>
                    <a:lnTo>
                      <a:pt x="62" y="140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65" y="137"/>
                    </a:lnTo>
                    <a:lnTo>
                      <a:pt x="65" y="136"/>
                    </a:lnTo>
                    <a:lnTo>
                      <a:pt x="66" y="136"/>
                    </a:lnTo>
                    <a:lnTo>
                      <a:pt x="66" y="135"/>
                    </a:lnTo>
                    <a:lnTo>
                      <a:pt x="66" y="135"/>
                    </a:lnTo>
                    <a:lnTo>
                      <a:pt x="66" y="25"/>
                    </a:lnTo>
                    <a:lnTo>
                      <a:pt x="71" y="25"/>
                    </a:lnTo>
                    <a:lnTo>
                      <a:pt x="71" y="67"/>
                    </a:lnTo>
                    <a:lnTo>
                      <a:pt x="71" y="69"/>
                    </a:lnTo>
                    <a:lnTo>
                      <a:pt x="71" y="69"/>
                    </a:lnTo>
                    <a:lnTo>
                      <a:pt x="73" y="70"/>
                    </a:lnTo>
                    <a:lnTo>
                      <a:pt x="73" y="71"/>
                    </a:lnTo>
                    <a:lnTo>
                      <a:pt x="74" y="71"/>
                    </a:lnTo>
                    <a:lnTo>
                      <a:pt x="74" y="71"/>
                    </a:lnTo>
                    <a:lnTo>
                      <a:pt x="76" y="73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78" y="74"/>
                    </a:lnTo>
                    <a:lnTo>
                      <a:pt x="82" y="74"/>
                    </a:lnTo>
                    <a:lnTo>
                      <a:pt x="84" y="73"/>
                    </a:lnTo>
                    <a:lnTo>
                      <a:pt x="85" y="73"/>
                    </a:lnTo>
                    <a:lnTo>
                      <a:pt x="86" y="71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90" y="69"/>
                    </a:lnTo>
                    <a:lnTo>
                      <a:pt x="90" y="69"/>
                    </a:lnTo>
                    <a:lnTo>
                      <a:pt x="90" y="67"/>
                    </a:lnTo>
                    <a:lnTo>
                      <a:pt x="90" y="10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9" y="9"/>
                    </a:lnTo>
                    <a:lnTo>
                      <a:pt x="89" y="8"/>
                    </a:lnTo>
                    <a:lnTo>
                      <a:pt x="89" y="8"/>
                    </a:lnTo>
                    <a:lnTo>
                      <a:pt x="89" y="6"/>
                    </a:lnTo>
                    <a:lnTo>
                      <a:pt x="88" y="6"/>
                    </a:lnTo>
                    <a:lnTo>
                      <a:pt x="88" y="6"/>
                    </a:lnTo>
                    <a:lnTo>
                      <a:pt x="88" y="5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4" y="1"/>
                    </a:lnTo>
                    <a:lnTo>
                      <a:pt x="82" y="1"/>
                    </a:lnTo>
                    <a:lnTo>
                      <a:pt x="81" y="1"/>
                    </a:lnTo>
                    <a:lnTo>
                      <a:pt x="80" y="1"/>
                    </a:lnTo>
                    <a:lnTo>
                      <a:pt x="78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66" y="0"/>
                    </a:lnTo>
                    <a:close/>
                  </a:path>
                </a:pathLst>
              </a:custGeom>
              <a:blipFill dpi="0" rotWithShape="0">
                <a:blip r:embed="rId10" cstate="print"/>
                <a:srcRect/>
                <a:tile tx="0" ty="0" sx="100000" sy="100000" flip="none" algn="tl"/>
              </a:blip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58152" name="Group 40"/>
            <p:cNvGrpSpPr>
              <a:grpSpLocks noChangeAspect="1"/>
            </p:cNvGrpSpPr>
            <p:nvPr/>
          </p:nvGrpSpPr>
          <p:grpSpPr bwMode="auto">
            <a:xfrm>
              <a:off x="5032" y="1981"/>
              <a:ext cx="107" cy="234"/>
              <a:chOff x="2829" y="1694"/>
              <a:chExt cx="90" cy="174"/>
            </a:xfrm>
          </p:grpSpPr>
          <p:sp>
            <p:nvSpPr>
              <p:cNvPr id="858153" name="Oval 41"/>
              <p:cNvSpPr>
                <a:spLocks noChangeAspect="1" noChangeArrowheads="1"/>
              </p:cNvSpPr>
              <p:nvPr/>
            </p:nvSpPr>
            <p:spPr bwMode="auto">
              <a:xfrm>
                <a:off x="2852" y="1694"/>
                <a:ext cx="40" cy="27"/>
              </a:xfrm>
              <a:prstGeom prst="ellipse">
                <a:avLst/>
              </a:prstGeom>
              <a:solidFill>
                <a:srgbClr val="FF0066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154" name="Freeform 42"/>
              <p:cNvSpPr>
                <a:spLocks noChangeAspect="1"/>
              </p:cNvSpPr>
              <p:nvPr/>
            </p:nvSpPr>
            <p:spPr bwMode="auto">
              <a:xfrm>
                <a:off x="2829" y="1728"/>
                <a:ext cx="90" cy="14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2" y="0"/>
                  </a:cxn>
                  <a:cxn ang="0">
                    <a:pos x="9" y="1"/>
                  </a:cxn>
                  <a:cxn ang="0">
                    <a:pos x="8" y="2"/>
                  </a:cxn>
                  <a:cxn ang="0">
                    <a:pos x="7" y="4"/>
                  </a:cxn>
                  <a:cxn ang="0">
                    <a:pos x="4" y="5"/>
                  </a:cxn>
                  <a:cxn ang="0">
                    <a:pos x="1" y="8"/>
                  </a:cxn>
                  <a:cxn ang="0">
                    <a:pos x="0" y="10"/>
                  </a:cxn>
                  <a:cxn ang="0">
                    <a:pos x="0" y="69"/>
                  </a:cxn>
                  <a:cxn ang="0">
                    <a:pos x="3" y="73"/>
                  </a:cxn>
                  <a:cxn ang="0">
                    <a:pos x="7" y="74"/>
                  </a:cxn>
                  <a:cxn ang="0">
                    <a:pos x="12" y="74"/>
                  </a:cxn>
                  <a:cxn ang="0">
                    <a:pos x="16" y="73"/>
                  </a:cxn>
                  <a:cxn ang="0">
                    <a:pos x="17" y="71"/>
                  </a:cxn>
                  <a:cxn ang="0">
                    <a:pos x="19" y="69"/>
                  </a:cxn>
                  <a:cxn ang="0">
                    <a:pos x="24" y="135"/>
                  </a:cxn>
                  <a:cxn ang="0">
                    <a:pos x="26" y="136"/>
                  </a:cxn>
                  <a:cxn ang="0">
                    <a:pos x="27" y="139"/>
                  </a:cxn>
                  <a:cxn ang="0">
                    <a:pos x="31" y="140"/>
                  </a:cxn>
                  <a:cxn ang="0">
                    <a:pos x="38" y="140"/>
                  </a:cxn>
                  <a:cxn ang="0">
                    <a:pos x="40" y="137"/>
                  </a:cxn>
                  <a:cxn ang="0">
                    <a:pos x="43" y="135"/>
                  </a:cxn>
                  <a:cxn ang="0">
                    <a:pos x="47" y="135"/>
                  </a:cxn>
                  <a:cxn ang="0">
                    <a:pos x="50" y="137"/>
                  </a:cxn>
                  <a:cxn ang="0">
                    <a:pos x="53" y="140"/>
                  </a:cxn>
                  <a:cxn ang="0">
                    <a:pos x="59" y="140"/>
                  </a:cxn>
                  <a:cxn ang="0">
                    <a:pos x="63" y="139"/>
                  </a:cxn>
                  <a:cxn ang="0">
                    <a:pos x="65" y="136"/>
                  </a:cxn>
                  <a:cxn ang="0">
                    <a:pos x="66" y="135"/>
                  </a:cxn>
                  <a:cxn ang="0">
                    <a:pos x="71" y="67"/>
                  </a:cxn>
                  <a:cxn ang="0">
                    <a:pos x="73" y="70"/>
                  </a:cxn>
                  <a:cxn ang="0">
                    <a:pos x="74" y="71"/>
                  </a:cxn>
                  <a:cxn ang="0">
                    <a:pos x="78" y="73"/>
                  </a:cxn>
                  <a:cxn ang="0">
                    <a:pos x="84" y="73"/>
                  </a:cxn>
                  <a:cxn ang="0">
                    <a:pos x="88" y="71"/>
                  </a:cxn>
                  <a:cxn ang="0">
                    <a:pos x="90" y="69"/>
                  </a:cxn>
                  <a:cxn ang="0">
                    <a:pos x="90" y="10"/>
                  </a:cxn>
                  <a:cxn ang="0">
                    <a:pos x="89" y="8"/>
                  </a:cxn>
                  <a:cxn ang="0">
                    <a:pos x="88" y="6"/>
                  </a:cxn>
                  <a:cxn ang="0">
                    <a:pos x="86" y="4"/>
                  </a:cxn>
                  <a:cxn ang="0">
                    <a:pos x="84" y="2"/>
                  </a:cxn>
                  <a:cxn ang="0">
                    <a:pos x="82" y="1"/>
                  </a:cxn>
                  <a:cxn ang="0">
                    <a:pos x="78" y="0"/>
                  </a:cxn>
                  <a:cxn ang="0">
                    <a:pos x="73" y="0"/>
                  </a:cxn>
                </a:cxnLst>
                <a:rect l="0" t="0" r="r" b="b"/>
                <a:pathLst>
                  <a:path w="90" h="140">
                    <a:moveTo>
                      <a:pt x="66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3" y="71"/>
                    </a:lnTo>
                    <a:lnTo>
                      <a:pt x="3" y="73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7" y="74"/>
                    </a:lnTo>
                    <a:lnTo>
                      <a:pt x="8" y="74"/>
                    </a:lnTo>
                    <a:lnTo>
                      <a:pt x="12" y="74"/>
                    </a:lnTo>
                    <a:lnTo>
                      <a:pt x="12" y="74"/>
                    </a:lnTo>
                    <a:lnTo>
                      <a:pt x="13" y="74"/>
                    </a:lnTo>
                    <a:lnTo>
                      <a:pt x="15" y="73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9" y="70"/>
                    </a:lnTo>
                    <a:lnTo>
                      <a:pt x="19" y="69"/>
                    </a:lnTo>
                    <a:lnTo>
                      <a:pt x="19" y="69"/>
                    </a:lnTo>
                    <a:lnTo>
                      <a:pt x="19" y="25"/>
                    </a:lnTo>
                    <a:lnTo>
                      <a:pt x="24" y="25"/>
                    </a:lnTo>
                    <a:lnTo>
                      <a:pt x="24" y="135"/>
                    </a:lnTo>
                    <a:lnTo>
                      <a:pt x="24" y="135"/>
                    </a:lnTo>
                    <a:lnTo>
                      <a:pt x="24" y="136"/>
                    </a:lnTo>
                    <a:lnTo>
                      <a:pt x="26" y="136"/>
                    </a:lnTo>
                    <a:lnTo>
                      <a:pt x="26" y="137"/>
                    </a:lnTo>
                    <a:lnTo>
                      <a:pt x="27" y="139"/>
                    </a:lnTo>
                    <a:lnTo>
                      <a:pt x="27" y="139"/>
                    </a:lnTo>
                    <a:lnTo>
                      <a:pt x="28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5" y="140"/>
                    </a:lnTo>
                    <a:lnTo>
                      <a:pt x="36" y="140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40" y="139"/>
                    </a:lnTo>
                    <a:lnTo>
                      <a:pt x="40" y="137"/>
                    </a:lnTo>
                    <a:lnTo>
                      <a:pt x="43" y="136"/>
                    </a:lnTo>
                    <a:lnTo>
                      <a:pt x="43" y="135"/>
                    </a:lnTo>
                    <a:lnTo>
                      <a:pt x="43" y="135"/>
                    </a:lnTo>
                    <a:lnTo>
                      <a:pt x="43" y="74"/>
                    </a:lnTo>
                    <a:lnTo>
                      <a:pt x="47" y="74"/>
                    </a:lnTo>
                    <a:lnTo>
                      <a:pt x="47" y="135"/>
                    </a:lnTo>
                    <a:lnTo>
                      <a:pt x="47" y="135"/>
                    </a:lnTo>
                    <a:lnTo>
                      <a:pt x="47" y="136"/>
                    </a:lnTo>
                    <a:lnTo>
                      <a:pt x="50" y="137"/>
                    </a:lnTo>
                    <a:lnTo>
                      <a:pt x="50" y="139"/>
                    </a:lnTo>
                    <a:lnTo>
                      <a:pt x="51" y="139"/>
                    </a:lnTo>
                    <a:lnTo>
                      <a:pt x="53" y="140"/>
                    </a:lnTo>
                    <a:lnTo>
                      <a:pt x="54" y="140"/>
                    </a:lnTo>
                    <a:lnTo>
                      <a:pt x="55" y="140"/>
                    </a:lnTo>
                    <a:lnTo>
                      <a:pt x="59" y="140"/>
                    </a:lnTo>
                    <a:lnTo>
                      <a:pt x="59" y="140"/>
                    </a:lnTo>
                    <a:lnTo>
                      <a:pt x="62" y="140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65" y="137"/>
                    </a:lnTo>
                    <a:lnTo>
                      <a:pt x="65" y="136"/>
                    </a:lnTo>
                    <a:lnTo>
                      <a:pt x="66" y="136"/>
                    </a:lnTo>
                    <a:lnTo>
                      <a:pt x="66" y="135"/>
                    </a:lnTo>
                    <a:lnTo>
                      <a:pt x="66" y="135"/>
                    </a:lnTo>
                    <a:lnTo>
                      <a:pt x="66" y="25"/>
                    </a:lnTo>
                    <a:lnTo>
                      <a:pt x="71" y="25"/>
                    </a:lnTo>
                    <a:lnTo>
                      <a:pt x="71" y="67"/>
                    </a:lnTo>
                    <a:lnTo>
                      <a:pt x="71" y="69"/>
                    </a:lnTo>
                    <a:lnTo>
                      <a:pt x="71" y="69"/>
                    </a:lnTo>
                    <a:lnTo>
                      <a:pt x="73" y="70"/>
                    </a:lnTo>
                    <a:lnTo>
                      <a:pt x="73" y="71"/>
                    </a:lnTo>
                    <a:lnTo>
                      <a:pt x="74" y="71"/>
                    </a:lnTo>
                    <a:lnTo>
                      <a:pt x="74" y="71"/>
                    </a:lnTo>
                    <a:lnTo>
                      <a:pt x="76" y="73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78" y="74"/>
                    </a:lnTo>
                    <a:lnTo>
                      <a:pt x="82" y="74"/>
                    </a:lnTo>
                    <a:lnTo>
                      <a:pt x="84" y="73"/>
                    </a:lnTo>
                    <a:lnTo>
                      <a:pt x="85" y="73"/>
                    </a:lnTo>
                    <a:lnTo>
                      <a:pt x="86" y="71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90" y="69"/>
                    </a:lnTo>
                    <a:lnTo>
                      <a:pt x="90" y="69"/>
                    </a:lnTo>
                    <a:lnTo>
                      <a:pt x="90" y="67"/>
                    </a:lnTo>
                    <a:lnTo>
                      <a:pt x="90" y="10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9" y="9"/>
                    </a:lnTo>
                    <a:lnTo>
                      <a:pt x="89" y="8"/>
                    </a:lnTo>
                    <a:lnTo>
                      <a:pt x="89" y="8"/>
                    </a:lnTo>
                    <a:lnTo>
                      <a:pt x="89" y="6"/>
                    </a:lnTo>
                    <a:lnTo>
                      <a:pt x="88" y="6"/>
                    </a:lnTo>
                    <a:lnTo>
                      <a:pt x="88" y="6"/>
                    </a:lnTo>
                    <a:lnTo>
                      <a:pt x="88" y="5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4" y="1"/>
                    </a:lnTo>
                    <a:lnTo>
                      <a:pt x="82" y="1"/>
                    </a:lnTo>
                    <a:lnTo>
                      <a:pt x="81" y="1"/>
                    </a:lnTo>
                    <a:lnTo>
                      <a:pt x="80" y="1"/>
                    </a:lnTo>
                    <a:lnTo>
                      <a:pt x="78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FF0066"/>
              </a:solidFill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58155" name="Group 43"/>
            <p:cNvGrpSpPr>
              <a:grpSpLocks noChangeAspect="1"/>
            </p:cNvGrpSpPr>
            <p:nvPr/>
          </p:nvGrpSpPr>
          <p:grpSpPr bwMode="auto">
            <a:xfrm>
              <a:off x="5466" y="1873"/>
              <a:ext cx="108" cy="234"/>
              <a:chOff x="2829" y="1694"/>
              <a:chExt cx="90" cy="174"/>
            </a:xfrm>
          </p:grpSpPr>
          <p:sp>
            <p:nvSpPr>
              <p:cNvPr id="858156" name="Oval 44" descr="Papel carta"/>
              <p:cNvSpPr>
                <a:spLocks noChangeAspect="1" noChangeArrowheads="1"/>
              </p:cNvSpPr>
              <p:nvPr/>
            </p:nvSpPr>
            <p:spPr bwMode="auto">
              <a:xfrm>
                <a:off x="2852" y="1694"/>
                <a:ext cx="40" cy="27"/>
              </a:xfrm>
              <a:prstGeom prst="ellipse">
                <a:avLst/>
              </a:prstGeom>
              <a:blipFill dpi="0" rotWithShape="0">
                <a:blip r:embed="rId10" cstate="print"/>
                <a:srcRect/>
                <a:tile tx="0" ty="0" sx="100000" sy="100000" flip="none" algn="tl"/>
              </a:blip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157" name="Freeform 45" descr="Papel carta"/>
              <p:cNvSpPr>
                <a:spLocks noChangeAspect="1"/>
              </p:cNvSpPr>
              <p:nvPr/>
            </p:nvSpPr>
            <p:spPr bwMode="auto">
              <a:xfrm>
                <a:off x="2829" y="1728"/>
                <a:ext cx="90" cy="14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2" y="0"/>
                  </a:cxn>
                  <a:cxn ang="0">
                    <a:pos x="9" y="1"/>
                  </a:cxn>
                  <a:cxn ang="0">
                    <a:pos x="8" y="2"/>
                  </a:cxn>
                  <a:cxn ang="0">
                    <a:pos x="7" y="4"/>
                  </a:cxn>
                  <a:cxn ang="0">
                    <a:pos x="4" y="5"/>
                  </a:cxn>
                  <a:cxn ang="0">
                    <a:pos x="1" y="8"/>
                  </a:cxn>
                  <a:cxn ang="0">
                    <a:pos x="0" y="10"/>
                  </a:cxn>
                  <a:cxn ang="0">
                    <a:pos x="0" y="69"/>
                  </a:cxn>
                  <a:cxn ang="0">
                    <a:pos x="3" y="73"/>
                  </a:cxn>
                  <a:cxn ang="0">
                    <a:pos x="7" y="74"/>
                  </a:cxn>
                  <a:cxn ang="0">
                    <a:pos x="12" y="74"/>
                  </a:cxn>
                  <a:cxn ang="0">
                    <a:pos x="16" y="73"/>
                  </a:cxn>
                  <a:cxn ang="0">
                    <a:pos x="17" y="71"/>
                  </a:cxn>
                  <a:cxn ang="0">
                    <a:pos x="19" y="69"/>
                  </a:cxn>
                  <a:cxn ang="0">
                    <a:pos x="24" y="135"/>
                  </a:cxn>
                  <a:cxn ang="0">
                    <a:pos x="26" y="136"/>
                  </a:cxn>
                  <a:cxn ang="0">
                    <a:pos x="27" y="139"/>
                  </a:cxn>
                  <a:cxn ang="0">
                    <a:pos x="31" y="140"/>
                  </a:cxn>
                  <a:cxn ang="0">
                    <a:pos x="38" y="140"/>
                  </a:cxn>
                  <a:cxn ang="0">
                    <a:pos x="40" y="137"/>
                  </a:cxn>
                  <a:cxn ang="0">
                    <a:pos x="43" y="135"/>
                  </a:cxn>
                  <a:cxn ang="0">
                    <a:pos x="47" y="135"/>
                  </a:cxn>
                  <a:cxn ang="0">
                    <a:pos x="50" y="137"/>
                  </a:cxn>
                  <a:cxn ang="0">
                    <a:pos x="53" y="140"/>
                  </a:cxn>
                  <a:cxn ang="0">
                    <a:pos x="59" y="140"/>
                  </a:cxn>
                  <a:cxn ang="0">
                    <a:pos x="63" y="139"/>
                  </a:cxn>
                  <a:cxn ang="0">
                    <a:pos x="65" y="136"/>
                  </a:cxn>
                  <a:cxn ang="0">
                    <a:pos x="66" y="135"/>
                  </a:cxn>
                  <a:cxn ang="0">
                    <a:pos x="71" y="67"/>
                  </a:cxn>
                  <a:cxn ang="0">
                    <a:pos x="73" y="70"/>
                  </a:cxn>
                  <a:cxn ang="0">
                    <a:pos x="74" y="71"/>
                  </a:cxn>
                  <a:cxn ang="0">
                    <a:pos x="78" y="73"/>
                  </a:cxn>
                  <a:cxn ang="0">
                    <a:pos x="84" y="73"/>
                  </a:cxn>
                  <a:cxn ang="0">
                    <a:pos x="88" y="71"/>
                  </a:cxn>
                  <a:cxn ang="0">
                    <a:pos x="90" y="69"/>
                  </a:cxn>
                  <a:cxn ang="0">
                    <a:pos x="90" y="10"/>
                  </a:cxn>
                  <a:cxn ang="0">
                    <a:pos x="89" y="8"/>
                  </a:cxn>
                  <a:cxn ang="0">
                    <a:pos x="88" y="6"/>
                  </a:cxn>
                  <a:cxn ang="0">
                    <a:pos x="86" y="4"/>
                  </a:cxn>
                  <a:cxn ang="0">
                    <a:pos x="84" y="2"/>
                  </a:cxn>
                  <a:cxn ang="0">
                    <a:pos x="82" y="1"/>
                  </a:cxn>
                  <a:cxn ang="0">
                    <a:pos x="78" y="0"/>
                  </a:cxn>
                  <a:cxn ang="0">
                    <a:pos x="73" y="0"/>
                  </a:cxn>
                </a:cxnLst>
                <a:rect l="0" t="0" r="r" b="b"/>
                <a:pathLst>
                  <a:path w="90" h="140">
                    <a:moveTo>
                      <a:pt x="66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3" y="71"/>
                    </a:lnTo>
                    <a:lnTo>
                      <a:pt x="3" y="73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7" y="74"/>
                    </a:lnTo>
                    <a:lnTo>
                      <a:pt x="8" y="74"/>
                    </a:lnTo>
                    <a:lnTo>
                      <a:pt x="12" y="74"/>
                    </a:lnTo>
                    <a:lnTo>
                      <a:pt x="12" y="74"/>
                    </a:lnTo>
                    <a:lnTo>
                      <a:pt x="13" y="74"/>
                    </a:lnTo>
                    <a:lnTo>
                      <a:pt x="15" y="73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9" y="70"/>
                    </a:lnTo>
                    <a:lnTo>
                      <a:pt x="19" y="69"/>
                    </a:lnTo>
                    <a:lnTo>
                      <a:pt x="19" y="69"/>
                    </a:lnTo>
                    <a:lnTo>
                      <a:pt x="19" y="25"/>
                    </a:lnTo>
                    <a:lnTo>
                      <a:pt x="24" y="25"/>
                    </a:lnTo>
                    <a:lnTo>
                      <a:pt x="24" y="135"/>
                    </a:lnTo>
                    <a:lnTo>
                      <a:pt x="24" y="135"/>
                    </a:lnTo>
                    <a:lnTo>
                      <a:pt x="24" y="136"/>
                    </a:lnTo>
                    <a:lnTo>
                      <a:pt x="26" y="136"/>
                    </a:lnTo>
                    <a:lnTo>
                      <a:pt x="26" y="137"/>
                    </a:lnTo>
                    <a:lnTo>
                      <a:pt x="27" y="139"/>
                    </a:lnTo>
                    <a:lnTo>
                      <a:pt x="27" y="139"/>
                    </a:lnTo>
                    <a:lnTo>
                      <a:pt x="28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5" y="140"/>
                    </a:lnTo>
                    <a:lnTo>
                      <a:pt x="36" y="140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40" y="139"/>
                    </a:lnTo>
                    <a:lnTo>
                      <a:pt x="40" y="137"/>
                    </a:lnTo>
                    <a:lnTo>
                      <a:pt x="43" y="136"/>
                    </a:lnTo>
                    <a:lnTo>
                      <a:pt x="43" y="135"/>
                    </a:lnTo>
                    <a:lnTo>
                      <a:pt x="43" y="135"/>
                    </a:lnTo>
                    <a:lnTo>
                      <a:pt x="43" y="74"/>
                    </a:lnTo>
                    <a:lnTo>
                      <a:pt x="47" y="74"/>
                    </a:lnTo>
                    <a:lnTo>
                      <a:pt x="47" y="135"/>
                    </a:lnTo>
                    <a:lnTo>
                      <a:pt x="47" y="135"/>
                    </a:lnTo>
                    <a:lnTo>
                      <a:pt x="47" y="136"/>
                    </a:lnTo>
                    <a:lnTo>
                      <a:pt x="50" y="137"/>
                    </a:lnTo>
                    <a:lnTo>
                      <a:pt x="50" y="139"/>
                    </a:lnTo>
                    <a:lnTo>
                      <a:pt x="51" y="139"/>
                    </a:lnTo>
                    <a:lnTo>
                      <a:pt x="53" y="140"/>
                    </a:lnTo>
                    <a:lnTo>
                      <a:pt x="54" y="140"/>
                    </a:lnTo>
                    <a:lnTo>
                      <a:pt x="55" y="140"/>
                    </a:lnTo>
                    <a:lnTo>
                      <a:pt x="59" y="140"/>
                    </a:lnTo>
                    <a:lnTo>
                      <a:pt x="59" y="140"/>
                    </a:lnTo>
                    <a:lnTo>
                      <a:pt x="62" y="140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65" y="137"/>
                    </a:lnTo>
                    <a:lnTo>
                      <a:pt x="65" y="136"/>
                    </a:lnTo>
                    <a:lnTo>
                      <a:pt x="66" y="136"/>
                    </a:lnTo>
                    <a:lnTo>
                      <a:pt x="66" y="135"/>
                    </a:lnTo>
                    <a:lnTo>
                      <a:pt x="66" y="135"/>
                    </a:lnTo>
                    <a:lnTo>
                      <a:pt x="66" y="25"/>
                    </a:lnTo>
                    <a:lnTo>
                      <a:pt x="71" y="25"/>
                    </a:lnTo>
                    <a:lnTo>
                      <a:pt x="71" y="67"/>
                    </a:lnTo>
                    <a:lnTo>
                      <a:pt x="71" y="69"/>
                    </a:lnTo>
                    <a:lnTo>
                      <a:pt x="71" y="69"/>
                    </a:lnTo>
                    <a:lnTo>
                      <a:pt x="73" y="70"/>
                    </a:lnTo>
                    <a:lnTo>
                      <a:pt x="73" y="71"/>
                    </a:lnTo>
                    <a:lnTo>
                      <a:pt x="74" y="71"/>
                    </a:lnTo>
                    <a:lnTo>
                      <a:pt x="74" y="71"/>
                    </a:lnTo>
                    <a:lnTo>
                      <a:pt x="76" y="73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78" y="74"/>
                    </a:lnTo>
                    <a:lnTo>
                      <a:pt x="82" y="74"/>
                    </a:lnTo>
                    <a:lnTo>
                      <a:pt x="84" y="73"/>
                    </a:lnTo>
                    <a:lnTo>
                      <a:pt x="85" y="73"/>
                    </a:lnTo>
                    <a:lnTo>
                      <a:pt x="86" y="71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90" y="69"/>
                    </a:lnTo>
                    <a:lnTo>
                      <a:pt x="90" y="69"/>
                    </a:lnTo>
                    <a:lnTo>
                      <a:pt x="90" y="67"/>
                    </a:lnTo>
                    <a:lnTo>
                      <a:pt x="90" y="10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9" y="9"/>
                    </a:lnTo>
                    <a:lnTo>
                      <a:pt x="89" y="8"/>
                    </a:lnTo>
                    <a:lnTo>
                      <a:pt x="89" y="8"/>
                    </a:lnTo>
                    <a:lnTo>
                      <a:pt x="89" y="6"/>
                    </a:lnTo>
                    <a:lnTo>
                      <a:pt x="88" y="6"/>
                    </a:lnTo>
                    <a:lnTo>
                      <a:pt x="88" y="6"/>
                    </a:lnTo>
                    <a:lnTo>
                      <a:pt x="88" y="5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4" y="1"/>
                    </a:lnTo>
                    <a:lnTo>
                      <a:pt x="82" y="1"/>
                    </a:lnTo>
                    <a:lnTo>
                      <a:pt x="81" y="1"/>
                    </a:lnTo>
                    <a:lnTo>
                      <a:pt x="80" y="1"/>
                    </a:lnTo>
                    <a:lnTo>
                      <a:pt x="78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66" y="0"/>
                    </a:lnTo>
                    <a:close/>
                  </a:path>
                </a:pathLst>
              </a:custGeom>
              <a:blipFill dpi="0" rotWithShape="0">
                <a:blip r:embed="rId10" cstate="print"/>
                <a:srcRect/>
                <a:tile tx="0" ty="0" sx="100000" sy="100000" flip="none" algn="tl"/>
              </a:blip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58158" name="Group 46"/>
            <p:cNvGrpSpPr>
              <a:grpSpLocks noChangeAspect="1"/>
            </p:cNvGrpSpPr>
            <p:nvPr/>
          </p:nvGrpSpPr>
          <p:grpSpPr bwMode="auto">
            <a:xfrm>
              <a:off x="5371" y="1460"/>
              <a:ext cx="107" cy="234"/>
              <a:chOff x="2829" y="1694"/>
              <a:chExt cx="90" cy="174"/>
            </a:xfrm>
          </p:grpSpPr>
          <p:sp>
            <p:nvSpPr>
              <p:cNvPr id="858159" name="Oval 47"/>
              <p:cNvSpPr>
                <a:spLocks noChangeAspect="1" noChangeArrowheads="1"/>
              </p:cNvSpPr>
              <p:nvPr/>
            </p:nvSpPr>
            <p:spPr bwMode="auto">
              <a:xfrm>
                <a:off x="2852" y="1694"/>
                <a:ext cx="40" cy="27"/>
              </a:xfrm>
              <a:prstGeom prst="ellipse">
                <a:avLst/>
              </a:prstGeom>
              <a:solidFill>
                <a:srgbClr val="00800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160" name="Freeform 48"/>
              <p:cNvSpPr>
                <a:spLocks noChangeAspect="1"/>
              </p:cNvSpPr>
              <p:nvPr/>
            </p:nvSpPr>
            <p:spPr bwMode="auto">
              <a:xfrm>
                <a:off x="2829" y="1728"/>
                <a:ext cx="90" cy="14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2" y="0"/>
                  </a:cxn>
                  <a:cxn ang="0">
                    <a:pos x="9" y="1"/>
                  </a:cxn>
                  <a:cxn ang="0">
                    <a:pos x="8" y="2"/>
                  </a:cxn>
                  <a:cxn ang="0">
                    <a:pos x="7" y="4"/>
                  </a:cxn>
                  <a:cxn ang="0">
                    <a:pos x="4" y="5"/>
                  </a:cxn>
                  <a:cxn ang="0">
                    <a:pos x="1" y="8"/>
                  </a:cxn>
                  <a:cxn ang="0">
                    <a:pos x="0" y="10"/>
                  </a:cxn>
                  <a:cxn ang="0">
                    <a:pos x="0" y="69"/>
                  </a:cxn>
                  <a:cxn ang="0">
                    <a:pos x="3" y="73"/>
                  </a:cxn>
                  <a:cxn ang="0">
                    <a:pos x="7" y="74"/>
                  </a:cxn>
                  <a:cxn ang="0">
                    <a:pos x="12" y="74"/>
                  </a:cxn>
                  <a:cxn ang="0">
                    <a:pos x="16" y="73"/>
                  </a:cxn>
                  <a:cxn ang="0">
                    <a:pos x="17" y="71"/>
                  </a:cxn>
                  <a:cxn ang="0">
                    <a:pos x="19" y="69"/>
                  </a:cxn>
                  <a:cxn ang="0">
                    <a:pos x="24" y="135"/>
                  </a:cxn>
                  <a:cxn ang="0">
                    <a:pos x="26" y="136"/>
                  </a:cxn>
                  <a:cxn ang="0">
                    <a:pos x="27" y="139"/>
                  </a:cxn>
                  <a:cxn ang="0">
                    <a:pos x="31" y="140"/>
                  </a:cxn>
                  <a:cxn ang="0">
                    <a:pos x="38" y="140"/>
                  </a:cxn>
                  <a:cxn ang="0">
                    <a:pos x="40" y="137"/>
                  </a:cxn>
                  <a:cxn ang="0">
                    <a:pos x="43" y="135"/>
                  </a:cxn>
                  <a:cxn ang="0">
                    <a:pos x="47" y="135"/>
                  </a:cxn>
                  <a:cxn ang="0">
                    <a:pos x="50" y="137"/>
                  </a:cxn>
                  <a:cxn ang="0">
                    <a:pos x="53" y="140"/>
                  </a:cxn>
                  <a:cxn ang="0">
                    <a:pos x="59" y="140"/>
                  </a:cxn>
                  <a:cxn ang="0">
                    <a:pos x="63" y="139"/>
                  </a:cxn>
                  <a:cxn ang="0">
                    <a:pos x="65" y="136"/>
                  </a:cxn>
                  <a:cxn ang="0">
                    <a:pos x="66" y="135"/>
                  </a:cxn>
                  <a:cxn ang="0">
                    <a:pos x="71" y="67"/>
                  </a:cxn>
                  <a:cxn ang="0">
                    <a:pos x="73" y="70"/>
                  </a:cxn>
                  <a:cxn ang="0">
                    <a:pos x="74" y="71"/>
                  </a:cxn>
                  <a:cxn ang="0">
                    <a:pos x="78" y="73"/>
                  </a:cxn>
                  <a:cxn ang="0">
                    <a:pos x="84" y="73"/>
                  </a:cxn>
                  <a:cxn ang="0">
                    <a:pos x="88" y="71"/>
                  </a:cxn>
                  <a:cxn ang="0">
                    <a:pos x="90" y="69"/>
                  </a:cxn>
                  <a:cxn ang="0">
                    <a:pos x="90" y="10"/>
                  </a:cxn>
                  <a:cxn ang="0">
                    <a:pos x="89" y="8"/>
                  </a:cxn>
                  <a:cxn ang="0">
                    <a:pos x="88" y="6"/>
                  </a:cxn>
                  <a:cxn ang="0">
                    <a:pos x="86" y="4"/>
                  </a:cxn>
                  <a:cxn ang="0">
                    <a:pos x="84" y="2"/>
                  </a:cxn>
                  <a:cxn ang="0">
                    <a:pos x="82" y="1"/>
                  </a:cxn>
                  <a:cxn ang="0">
                    <a:pos x="78" y="0"/>
                  </a:cxn>
                  <a:cxn ang="0">
                    <a:pos x="73" y="0"/>
                  </a:cxn>
                </a:cxnLst>
                <a:rect l="0" t="0" r="r" b="b"/>
                <a:pathLst>
                  <a:path w="90" h="140">
                    <a:moveTo>
                      <a:pt x="66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3" y="71"/>
                    </a:lnTo>
                    <a:lnTo>
                      <a:pt x="3" y="73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7" y="74"/>
                    </a:lnTo>
                    <a:lnTo>
                      <a:pt x="8" y="74"/>
                    </a:lnTo>
                    <a:lnTo>
                      <a:pt x="12" y="74"/>
                    </a:lnTo>
                    <a:lnTo>
                      <a:pt x="12" y="74"/>
                    </a:lnTo>
                    <a:lnTo>
                      <a:pt x="13" y="74"/>
                    </a:lnTo>
                    <a:lnTo>
                      <a:pt x="15" y="73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9" y="70"/>
                    </a:lnTo>
                    <a:lnTo>
                      <a:pt x="19" y="69"/>
                    </a:lnTo>
                    <a:lnTo>
                      <a:pt x="19" y="69"/>
                    </a:lnTo>
                    <a:lnTo>
                      <a:pt x="19" y="25"/>
                    </a:lnTo>
                    <a:lnTo>
                      <a:pt x="24" y="25"/>
                    </a:lnTo>
                    <a:lnTo>
                      <a:pt x="24" y="135"/>
                    </a:lnTo>
                    <a:lnTo>
                      <a:pt x="24" y="135"/>
                    </a:lnTo>
                    <a:lnTo>
                      <a:pt x="24" y="136"/>
                    </a:lnTo>
                    <a:lnTo>
                      <a:pt x="26" y="136"/>
                    </a:lnTo>
                    <a:lnTo>
                      <a:pt x="26" y="137"/>
                    </a:lnTo>
                    <a:lnTo>
                      <a:pt x="27" y="139"/>
                    </a:lnTo>
                    <a:lnTo>
                      <a:pt x="27" y="139"/>
                    </a:lnTo>
                    <a:lnTo>
                      <a:pt x="28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5" y="140"/>
                    </a:lnTo>
                    <a:lnTo>
                      <a:pt x="36" y="140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40" y="139"/>
                    </a:lnTo>
                    <a:lnTo>
                      <a:pt x="40" y="137"/>
                    </a:lnTo>
                    <a:lnTo>
                      <a:pt x="43" y="136"/>
                    </a:lnTo>
                    <a:lnTo>
                      <a:pt x="43" y="135"/>
                    </a:lnTo>
                    <a:lnTo>
                      <a:pt x="43" y="135"/>
                    </a:lnTo>
                    <a:lnTo>
                      <a:pt x="43" y="74"/>
                    </a:lnTo>
                    <a:lnTo>
                      <a:pt x="47" y="74"/>
                    </a:lnTo>
                    <a:lnTo>
                      <a:pt x="47" y="135"/>
                    </a:lnTo>
                    <a:lnTo>
                      <a:pt x="47" y="135"/>
                    </a:lnTo>
                    <a:lnTo>
                      <a:pt x="47" y="136"/>
                    </a:lnTo>
                    <a:lnTo>
                      <a:pt x="50" y="137"/>
                    </a:lnTo>
                    <a:lnTo>
                      <a:pt x="50" y="139"/>
                    </a:lnTo>
                    <a:lnTo>
                      <a:pt x="51" y="139"/>
                    </a:lnTo>
                    <a:lnTo>
                      <a:pt x="53" y="140"/>
                    </a:lnTo>
                    <a:lnTo>
                      <a:pt x="54" y="140"/>
                    </a:lnTo>
                    <a:lnTo>
                      <a:pt x="55" y="140"/>
                    </a:lnTo>
                    <a:lnTo>
                      <a:pt x="59" y="140"/>
                    </a:lnTo>
                    <a:lnTo>
                      <a:pt x="59" y="140"/>
                    </a:lnTo>
                    <a:lnTo>
                      <a:pt x="62" y="140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65" y="137"/>
                    </a:lnTo>
                    <a:lnTo>
                      <a:pt x="65" y="136"/>
                    </a:lnTo>
                    <a:lnTo>
                      <a:pt x="66" y="136"/>
                    </a:lnTo>
                    <a:lnTo>
                      <a:pt x="66" y="135"/>
                    </a:lnTo>
                    <a:lnTo>
                      <a:pt x="66" y="135"/>
                    </a:lnTo>
                    <a:lnTo>
                      <a:pt x="66" y="25"/>
                    </a:lnTo>
                    <a:lnTo>
                      <a:pt x="71" y="25"/>
                    </a:lnTo>
                    <a:lnTo>
                      <a:pt x="71" y="67"/>
                    </a:lnTo>
                    <a:lnTo>
                      <a:pt x="71" y="69"/>
                    </a:lnTo>
                    <a:lnTo>
                      <a:pt x="71" y="69"/>
                    </a:lnTo>
                    <a:lnTo>
                      <a:pt x="73" y="70"/>
                    </a:lnTo>
                    <a:lnTo>
                      <a:pt x="73" y="71"/>
                    </a:lnTo>
                    <a:lnTo>
                      <a:pt x="74" y="71"/>
                    </a:lnTo>
                    <a:lnTo>
                      <a:pt x="74" y="71"/>
                    </a:lnTo>
                    <a:lnTo>
                      <a:pt x="76" y="73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78" y="74"/>
                    </a:lnTo>
                    <a:lnTo>
                      <a:pt x="82" y="74"/>
                    </a:lnTo>
                    <a:lnTo>
                      <a:pt x="84" y="73"/>
                    </a:lnTo>
                    <a:lnTo>
                      <a:pt x="85" y="73"/>
                    </a:lnTo>
                    <a:lnTo>
                      <a:pt x="86" y="71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90" y="69"/>
                    </a:lnTo>
                    <a:lnTo>
                      <a:pt x="90" y="69"/>
                    </a:lnTo>
                    <a:lnTo>
                      <a:pt x="90" y="67"/>
                    </a:lnTo>
                    <a:lnTo>
                      <a:pt x="90" y="10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9" y="9"/>
                    </a:lnTo>
                    <a:lnTo>
                      <a:pt x="89" y="8"/>
                    </a:lnTo>
                    <a:lnTo>
                      <a:pt x="89" y="8"/>
                    </a:lnTo>
                    <a:lnTo>
                      <a:pt x="89" y="6"/>
                    </a:lnTo>
                    <a:lnTo>
                      <a:pt x="88" y="6"/>
                    </a:lnTo>
                    <a:lnTo>
                      <a:pt x="88" y="6"/>
                    </a:lnTo>
                    <a:lnTo>
                      <a:pt x="88" y="5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4" y="1"/>
                    </a:lnTo>
                    <a:lnTo>
                      <a:pt x="82" y="1"/>
                    </a:lnTo>
                    <a:lnTo>
                      <a:pt x="81" y="1"/>
                    </a:lnTo>
                    <a:lnTo>
                      <a:pt x="80" y="1"/>
                    </a:lnTo>
                    <a:lnTo>
                      <a:pt x="78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08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58161" name="Group 49"/>
            <p:cNvGrpSpPr>
              <a:grpSpLocks noChangeAspect="1"/>
            </p:cNvGrpSpPr>
            <p:nvPr/>
          </p:nvGrpSpPr>
          <p:grpSpPr bwMode="auto">
            <a:xfrm>
              <a:off x="5571" y="1627"/>
              <a:ext cx="107" cy="234"/>
              <a:chOff x="2829" y="1694"/>
              <a:chExt cx="90" cy="174"/>
            </a:xfrm>
          </p:grpSpPr>
          <p:sp>
            <p:nvSpPr>
              <p:cNvPr id="858162" name="Oval 50"/>
              <p:cNvSpPr>
                <a:spLocks noChangeAspect="1" noChangeArrowheads="1"/>
              </p:cNvSpPr>
              <p:nvPr/>
            </p:nvSpPr>
            <p:spPr bwMode="auto">
              <a:xfrm>
                <a:off x="2852" y="1694"/>
                <a:ext cx="40" cy="27"/>
              </a:xfrm>
              <a:prstGeom prst="ellipse">
                <a:avLst/>
              </a:prstGeom>
              <a:solidFill>
                <a:srgbClr val="FF0066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163" name="Freeform 51"/>
              <p:cNvSpPr>
                <a:spLocks noChangeAspect="1"/>
              </p:cNvSpPr>
              <p:nvPr/>
            </p:nvSpPr>
            <p:spPr bwMode="auto">
              <a:xfrm>
                <a:off x="2829" y="1728"/>
                <a:ext cx="90" cy="14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2" y="0"/>
                  </a:cxn>
                  <a:cxn ang="0">
                    <a:pos x="9" y="1"/>
                  </a:cxn>
                  <a:cxn ang="0">
                    <a:pos x="8" y="2"/>
                  </a:cxn>
                  <a:cxn ang="0">
                    <a:pos x="7" y="4"/>
                  </a:cxn>
                  <a:cxn ang="0">
                    <a:pos x="4" y="5"/>
                  </a:cxn>
                  <a:cxn ang="0">
                    <a:pos x="1" y="8"/>
                  </a:cxn>
                  <a:cxn ang="0">
                    <a:pos x="0" y="10"/>
                  </a:cxn>
                  <a:cxn ang="0">
                    <a:pos x="0" y="69"/>
                  </a:cxn>
                  <a:cxn ang="0">
                    <a:pos x="3" y="73"/>
                  </a:cxn>
                  <a:cxn ang="0">
                    <a:pos x="7" y="74"/>
                  </a:cxn>
                  <a:cxn ang="0">
                    <a:pos x="12" y="74"/>
                  </a:cxn>
                  <a:cxn ang="0">
                    <a:pos x="16" y="73"/>
                  </a:cxn>
                  <a:cxn ang="0">
                    <a:pos x="17" y="71"/>
                  </a:cxn>
                  <a:cxn ang="0">
                    <a:pos x="19" y="69"/>
                  </a:cxn>
                  <a:cxn ang="0">
                    <a:pos x="24" y="135"/>
                  </a:cxn>
                  <a:cxn ang="0">
                    <a:pos x="26" y="136"/>
                  </a:cxn>
                  <a:cxn ang="0">
                    <a:pos x="27" y="139"/>
                  </a:cxn>
                  <a:cxn ang="0">
                    <a:pos x="31" y="140"/>
                  </a:cxn>
                  <a:cxn ang="0">
                    <a:pos x="38" y="140"/>
                  </a:cxn>
                  <a:cxn ang="0">
                    <a:pos x="40" y="137"/>
                  </a:cxn>
                  <a:cxn ang="0">
                    <a:pos x="43" y="135"/>
                  </a:cxn>
                  <a:cxn ang="0">
                    <a:pos x="47" y="135"/>
                  </a:cxn>
                  <a:cxn ang="0">
                    <a:pos x="50" y="137"/>
                  </a:cxn>
                  <a:cxn ang="0">
                    <a:pos x="53" y="140"/>
                  </a:cxn>
                  <a:cxn ang="0">
                    <a:pos x="59" y="140"/>
                  </a:cxn>
                  <a:cxn ang="0">
                    <a:pos x="63" y="139"/>
                  </a:cxn>
                  <a:cxn ang="0">
                    <a:pos x="65" y="136"/>
                  </a:cxn>
                  <a:cxn ang="0">
                    <a:pos x="66" y="135"/>
                  </a:cxn>
                  <a:cxn ang="0">
                    <a:pos x="71" y="67"/>
                  </a:cxn>
                  <a:cxn ang="0">
                    <a:pos x="73" y="70"/>
                  </a:cxn>
                  <a:cxn ang="0">
                    <a:pos x="74" y="71"/>
                  </a:cxn>
                  <a:cxn ang="0">
                    <a:pos x="78" y="73"/>
                  </a:cxn>
                  <a:cxn ang="0">
                    <a:pos x="84" y="73"/>
                  </a:cxn>
                  <a:cxn ang="0">
                    <a:pos x="88" y="71"/>
                  </a:cxn>
                  <a:cxn ang="0">
                    <a:pos x="90" y="69"/>
                  </a:cxn>
                  <a:cxn ang="0">
                    <a:pos x="90" y="10"/>
                  </a:cxn>
                  <a:cxn ang="0">
                    <a:pos x="89" y="8"/>
                  </a:cxn>
                  <a:cxn ang="0">
                    <a:pos x="88" y="6"/>
                  </a:cxn>
                  <a:cxn ang="0">
                    <a:pos x="86" y="4"/>
                  </a:cxn>
                  <a:cxn ang="0">
                    <a:pos x="84" y="2"/>
                  </a:cxn>
                  <a:cxn ang="0">
                    <a:pos x="82" y="1"/>
                  </a:cxn>
                  <a:cxn ang="0">
                    <a:pos x="78" y="0"/>
                  </a:cxn>
                  <a:cxn ang="0">
                    <a:pos x="73" y="0"/>
                  </a:cxn>
                </a:cxnLst>
                <a:rect l="0" t="0" r="r" b="b"/>
                <a:pathLst>
                  <a:path w="90" h="140">
                    <a:moveTo>
                      <a:pt x="66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3" y="71"/>
                    </a:lnTo>
                    <a:lnTo>
                      <a:pt x="3" y="73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7" y="74"/>
                    </a:lnTo>
                    <a:lnTo>
                      <a:pt x="8" y="74"/>
                    </a:lnTo>
                    <a:lnTo>
                      <a:pt x="12" y="74"/>
                    </a:lnTo>
                    <a:lnTo>
                      <a:pt x="12" y="74"/>
                    </a:lnTo>
                    <a:lnTo>
                      <a:pt x="13" y="74"/>
                    </a:lnTo>
                    <a:lnTo>
                      <a:pt x="15" y="73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9" y="70"/>
                    </a:lnTo>
                    <a:lnTo>
                      <a:pt x="19" y="69"/>
                    </a:lnTo>
                    <a:lnTo>
                      <a:pt x="19" y="69"/>
                    </a:lnTo>
                    <a:lnTo>
                      <a:pt x="19" y="25"/>
                    </a:lnTo>
                    <a:lnTo>
                      <a:pt x="24" y="25"/>
                    </a:lnTo>
                    <a:lnTo>
                      <a:pt x="24" y="135"/>
                    </a:lnTo>
                    <a:lnTo>
                      <a:pt x="24" y="135"/>
                    </a:lnTo>
                    <a:lnTo>
                      <a:pt x="24" y="136"/>
                    </a:lnTo>
                    <a:lnTo>
                      <a:pt x="26" y="136"/>
                    </a:lnTo>
                    <a:lnTo>
                      <a:pt x="26" y="137"/>
                    </a:lnTo>
                    <a:lnTo>
                      <a:pt x="27" y="139"/>
                    </a:lnTo>
                    <a:lnTo>
                      <a:pt x="27" y="139"/>
                    </a:lnTo>
                    <a:lnTo>
                      <a:pt x="28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5" y="140"/>
                    </a:lnTo>
                    <a:lnTo>
                      <a:pt x="36" y="140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40" y="139"/>
                    </a:lnTo>
                    <a:lnTo>
                      <a:pt x="40" y="137"/>
                    </a:lnTo>
                    <a:lnTo>
                      <a:pt x="43" y="136"/>
                    </a:lnTo>
                    <a:lnTo>
                      <a:pt x="43" y="135"/>
                    </a:lnTo>
                    <a:lnTo>
                      <a:pt x="43" y="135"/>
                    </a:lnTo>
                    <a:lnTo>
                      <a:pt x="43" y="74"/>
                    </a:lnTo>
                    <a:lnTo>
                      <a:pt x="47" y="74"/>
                    </a:lnTo>
                    <a:lnTo>
                      <a:pt x="47" y="135"/>
                    </a:lnTo>
                    <a:lnTo>
                      <a:pt x="47" y="135"/>
                    </a:lnTo>
                    <a:lnTo>
                      <a:pt x="47" y="136"/>
                    </a:lnTo>
                    <a:lnTo>
                      <a:pt x="50" y="137"/>
                    </a:lnTo>
                    <a:lnTo>
                      <a:pt x="50" y="139"/>
                    </a:lnTo>
                    <a:lnTo>
                      <a:pt x="51" y="139"/>
                    </a:lnTo>
                    <a:lnTo>
                      <a:pt x="53" y="140"/>
                    </a:lnTo>
                    <a:lnTo>
                      <a:pt x="54" y="140"/>
                    </a:lnTo>
                    <a:lnTo>
                      <a:pt x="55" y="140"/>
                    </a:lnTo>
                    <a:lnTo>
                      <a:pt x="59" y="140"/>
                    </a:lnTo>
                    <a:lnTo>
                      <a:pt x="59" y="140"/>
                    </a:lnTo>
                    <a:lnTo>
                      <a:pt x="62" y="140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65" y="137"/>
                    </a:lnTo>
                    <a:lnTo>
                      <a:pt x="65" y="136"/>
                    </a:lnTo>
                    <a:lnTo>
                      <a:pt x="66" y="136"/>
                    </a:lnTo>
                    <a:lnTo>
                      <a:pt x="66" y="135"/>
                    </a:lnTo>
                    <a:lnTo>
                      <a:pt x="66" y="135"/>
                    </a:lnTo>
                    <a:lnTo>
                      <a:pt x="66" y="25"/>
                    </a:lnTo>
                    <a:lnTo>
                      <a:pt x="71" y="25"/>
                    </a:lnTo>
                    <a:lnTo>
                      <a:pt x="71" y="67"/>
                    </a:lnTo>
                    <a:lnTo>
                      <a:pt x="71" y="69"/>
                    </a:lnTo>
                    <a:lnTo>
                      <a:pt x="71" y="69"/>
                    </a:lnTo>
                    <a:lnTo>
                      <a:pt x="73" y="70"/>
                    </a:lnTo>
                    <a:lnTo>
                      <a:pt x="73" y="71"/>
                    </a:lnTo>
                    <a:lnTo>
                      <a:pt x="74" y="71"/>
                    </a:lnTo>
                    <a:lnTo>
                      <a:pt x="74" y="71"/>
                    </a:lnTo>
                    <a:lnTo>
                      <a:pt x="76" y="73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78" y="74"/>
                    </a:lnTo>
                    <a:lnTo>
                      <a:pt x="82" y="74"/>
                    </a:lnTo>
                    <a:lnTo>
                      <a:pt x="84" y="73"/>
                    </a:lnTo>
                    <a:lnTo>
                      <a:pt x="85" y="73"/>
                    </a:lnTo>
                    <a:lnTo>
                      <a:pt x="86" y="71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90" y="69"/>
                    </a:lnTo>
                    <a:lnTo>
                      <a:pt x="90" y="69"/>
                    </a:lnTo>
                    <a:lnTo>
                      <a:pt x="90" y="67"/>
                    </a:lnTo>
                    <a:lnTo>
                      <a:pt x="90" y="10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9" y="9"/>
                    </a:lnTo>
                    <a:lnTo>
                      <a:pt x="89" y="8"/>
                    </a:lnTo>
                    <a:lnTo>
                      <a:pt x="89" y="8"/>
                    </a:lnTo>
                    <a:lnTo>
                      <a:pt x="89" y="6"/>
                    </a:lnTo>
                    <a:lnTo>
                      <a:pt x="88" y="6"/>
                    </a:lnTo>
                    <a:lnTo>
                      <a:pt x="88" y="6"/>
                    </a:lnTo>
                    <a:lnTo>
                      <a:pt x="88" y="5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4" y="1"/>
                    </a:lnTo>
                    <a:lnTo>
                      <a:pt x="82" y="1"/>
                    </a:lnTo>
                    <a:lnTo>
                      <a:pt x="81" y="1"/>
                    </a:lnTo>
                    <a:lnTo>
                      <a:pt x="80" y="1"/>
                    </a:lnTo>
                    <a:lnTo>
                      <a:pt x="78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FF0066"/>
              </a:solidFill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58164" name="Group 52"/>
            <p:cNvGrpSpPr>
              <a:grpSpLocks noChangeAspect="1"/>
            </p:cNvGrpSpPr>
            <p:nvPr/>
          </p:nvGrpSpPr>
          <p:grpSpPr bwMode="auto">
            <a:xfrm>
              <a:off x="5118" y="1391"/>
              <a:ext cx="108" cy="234"/>
              <a:chOff x="2829" y="1694"/>
              <a:chExt cx="90" cy="174"/>
            </a:xfrm>
          </p:grpSpPr>
          <p:sp>
            <p:nvSpPr>
              <p:cNvPr id="858165" name="Oval 53" descr="Papel carta"/>
              <p:cNvSpPr>
                <a:spLocks noChangeAspect="1" noChangeArrowheads="1"/>
              </p:cNvSpPr>
              <p:nvPr/>
            </p:nvSpPr>
            <p:spPr bwMode="auto">
              <a:xfrm>
                <a:off x="2852" y="1694"/>
                <a:ext cx="40" cy="27"/>
              </a:xfrm>
              <a:prstGeom prst="ellipse">
                <a:avLst/>
              </a:prstGeom>
              <a:blipFill dpi="0" rotWithShape="0">
                <a:blip r:embed="rId10" cstate="print"/>
                <a:srcRect/>
                <a:tile tx="0" ty="0" sx="100000" sy="100000" flip="none" algn="tl"/>
              </a:blip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166" name="Freeform 54" descr="Papel carta"/>
              <p:cNvSpPr>
                <a:spLocks noChangeAspect="1"/>
              </p:cNvSpPr>
              <p:nvPr/>
            </p:nvSpPr>
            <p:spPr bwMode="auto">
              <a:xfrm>
                <a:off x="2829" y="1728"/>
                <a:ext cx="90" cy="14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2" y="0"/>
                  </a:cxn>
                  <a:cxn ang="0">
                    <a:pos x="9" y="1"/>
                  </a:cxn>
                  <a:cxn ang="0">
                    <a:pos x="8" y="2"/>
                  </a:cxn>
                  <a:cxn ang="0">
                    <a:pos x="7" y="4"/>
                  </a:cxn>
                  <a:cxn ang="0">
                    <a:pos x="4" y="5"/>
                  </a:cxn>
                  <a:cxn ang="0">
                    <a:pos x="1" y="8"/>
                  </a:cxn>
                  <a:cxn ang="0">
                    <a:pos x="0" y="10"/>
                  </a:cxn>
                  <a:cxn ang="0">
                    <a:pos x="0" y="69"/>
                  </a:cxn>
                  <a:cxn ang="0">
                    <a:pos x="3" y="73"/>
                  </a:cxn>
                  <a:cxn ang="0">
                    <a:pos x="7" y="74"/>
                  </a:cxn>
                  <a:cxn ang="0">
                    <a:pos x="12" y="74"/>
                  </a:cxn>
                  <a:cxn ang="0">
                    <a:pos x="16" y="73"/>
                  </a:cxn>
                  <a:cxn ang="0">
                    <a:pos x="17" y="71"/>
                  </a:cxn>
                  <a:cxn ang="0">
                    <a:pos x="19" y="69"/>
                  </a:cxn>
                  <a:cxn ang="0">
                    <a:pos x="24" y="135"/>
                  </a:cxn>
                  <a:cxn ang="0">
                    <a:pos x="26" y="136"/>
                  </a:cxn>
                  <a:cxn ang="0">
                    <a:pos x="27" y="139"/>
                  </a:cxn>
                  <a:cxn ang="0">
                    <a:pos x="31" y="140"/>
                  </a:cxn>
                  <a:cxn ang="0">
                    <a:pos x="38" y="140"/>
                  </a:cxn>
                  <a:cxn ang="0">
                    <a:pos x="40" y="137"/>
                  </a:cxn>
                  <a:cxn ang="0">
                    <a:pos x="43" y="135"/>
                  </a:cxn>
                  <a:cxn ang="0">
                    <a:pos x="47" y="135"/>
                  </a:cxn>
                  <a:cxn ang="0">
                    <a:pos x="50" y="137"/>
                  </a:cxn>
                  <a:cxn ang="0">
                    <a:pos x="53" y="140"/>
                  </a:cxn>
                  <a:cxn ang="0">
                    <a:pos x="59" y="140"/>
                  </a:cxn>
                  <a:cxn ang="0">
                    <a:pos x="63" y="139"/>
                  </a:cxn>
                  <a:cxn ang="0">
                    <a:pos x="65" y="136"/>
                  </a:cxn>
                  <a:cxn ang="0">
                    <a:pos x="66" y="135"/>
                  </a:cxn>
                  <a:cxn ang="0">
                    <a:pos x="71" y="67"/>
                  </a:cxn>
                  <a:cxn ang="0">
                    <a:pos x="73" y="70"/>
                  </a:cxn>
                  <a:cxn ang="0">
                    <a:pos x="74" y="71"/>
                  </a:cxn>
                  <a:cxn ang="0">
                    <a:pos x="78" y="73"/>
                  </a:cxn>
                  <a:cxn ang="0">
                    <a:pos x="84" y="73"/>
                  </a:cxn>
                  <a:cxn ang="0">
                    <a:pos x="88" y="71"/>
                  </a:cxn>
                  <a:cxn ang="0">
                    <a:pos x="90" y="69"/>
                  </a:cxn>
                  <a:cxn ang="0">
                    <a:pos x="90" y="10"/>
                  </a:cxn>
                  <a:cxn ang="0">
                    <a:pos x="89" y="8"/>
                  </a:cxn>
                  <a:cxn ang="0">
                    <a:pos x="88" y="6"/>
                  </a:cxn>
                  <a:cxn ang="0">
                    <a:pos x="86" y="4"/>
                  </a:cxn>
                  <a:cxn ang="0">
                    <a:pos x="84" y="2"/>
                  </a:cxn>
                  <a:cxn ang="0">
                    <a:pos x="82" y="1"/>
                  </a:cxn>
                  <a:cxn ang="0">
                    <a:pos x="78" y="0"/>
                  </a:cxn>
                  <a:cxn ang="0">
                    <a:pos x="73" y="0"/>
                  </a:cxn>
                </a:cxnLst>
                <a:rect l="0" t="0" r="r" b="b"/>
                <a:pathLst>
                  <a:path w="90" h="140">
                    <a:moveTo>
                      <a:pt x="66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3" y="71"/>
                    </a:lnTo>
                    <a:lnTo>
                      <a:pt x="3" y="73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7" y="74"/>
                    </a:lnTo>
                    <a:lnTo>
                      <a:pt x="8" y="74"/>
                    </a:lnTo>
                    <a:lnTo>
                      <a:pt x="12" y="74"/>
                    </a:lnTo>
                    <a:lnTo>
                      <a:pt x="12" y="74"/>
                    </a:lnTo>
                    <a:lnTo>
                      <a:pt x="13" y="74"/>
                    </a:lnTo>
                    <a:lnTo>
                      <a:pt x="15" y="73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9" y="70"/>
                    </a:lnTo>
                    <a:lnTo>
                      <a:pt x="19" y="69"/>
                    </a:lnTo>
                    <a:lnTo>
                      <a:pt x="19" y="69"/>
                    </a:lnTo>
                    <a:lnTo>
                      <a:pt x="19" y="25"/>
                    </a:lnTo>
                    <a:lnTo>
                      <a:pt x="24" y="25"/>
                    </a:lnTo>
                    <a:lnTo>
                      <a:pt x="24" y="135"/>
                    </a:lnTo>
                    <a:lnTo>
                      <a:pt x="24" y="135"/>
                    </a:lnTo>
                    <a:lnTo>
                      <a:pt x="24" y="136"/>
                    </a:lnTo>
                    <a:lnTo>
                      <a:pt x="26" y="136"/>
                    </a:lnTo>
                    <a:lnTo>
                      <a:pt x="26" y="137"/>
                    </a:lnTo>
                    <a:lnTo>
                      <a:pt x="27" y="139"/>
                    </a:lnTo>
                    <a:lnTo>
                      <a:pt x="27" y="139"/>
                    </a:lnTo>
                    <a:lnTo>
                      <a:pt x="28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5" y="140"/>
                    </a:lnTo>
                    <a:lnTo>
                      <a:pt x="36" y="140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40" y="139"/>
                    </a:lnTo>
                    <a:lnTo>
                      <a:pt x="40" y="137"/>
                    </a:lnTo>
                    <a:lnTo>
                      <a:pt x="43" y="136"/>
                    </a:lnTo>
                    <a:lnTo>
                      <a:pt x="43" y="135"/>
                    </a:lnTo>
                    <a:lnTo>
                      <a:pt x="43" y="135"/>
                    </a:lnTo>
                    <a:lnTo>
                      <a:pt x="43" y="74"/>
                    </a:lnTo>
                    <a:lnTo>
                      <a:pt x="47" y="74"/>
                    </a:lnTo>
                    <a:lnTo>
                      <a:pt x="47" y="135"/>
                    </a:lnTo>
                    <a:lnTo>
                      <a:pt x="47" y="135"/>
                    </a:lnTo>
                    <a:lnTo>
                      <a:pt x="47" y="136"/>
                    </a:lnTo>
                    <a:lnTo>
                      <a:pt x="50" y="137"/>
                    </a:lnTo>
                    <a:lnTo>
                      <a:pt x="50" y="139"/>
                    </a:lnTo>
                    <a:lnTo>
                      <a:pt x="51" y="139"/>
                    </a:lnTo>
                    <a:lnTo>
                      <a:pt x="53" y="140"/>
                    </a:lnTo>
                    <a:lnTo>
                      <a:pt x="54" y="140"/>
                    </a:lnTo>
                    <a:lnTo>
                      <a:pt x="55" y="140"/>
                    </a:lnTo>
                    <a:lnTo>
                      <a:pt x="59" y="140"/>
                    </a:lnTo>
                    <a:lnTo>
                      <a:pt x="59" y="140"/>
                    </a:lnTo>
                    <a:lnTo>
                      <a:pt x="62" y="140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65" y="137"/>
                    </a:lnTo>
                    <a:lnTo>
                      <a:pt x="65" y="136"/>
                    </a:lnTo>
                    <a:lnTo>
                      <a:pt x="66" y="136"/>
                    </a:lnTo>
                    <a:lnTo>
                      <a:pt x="66" y="135"/>
                    </a:lnTo>
                    <a:lnTo>
                      <a:pt x="66" y="135"/>
                    </a:lnTo>
                    <a:lnTo>
                      <a:pt x="66" y="25"/>
                    </a:lnTo>
                    <a:lnTo>
                      <a:pt x="71" y="25"/>
                    </a:lnTo>
                    <a:lnTo>
                      <a:pt x="71" y="67"/>
                    </a:lnTo>
                    <a:lnTo>
                      <a:pt x="71" y="69"/>
                    </a:lnTo>
                    <a:lnTo>
                      <a:pt x="71" y="69"/>
                    </a:lnTo>
                    <a:lnTo>
                      <a:pt x="73" y="70"/>
                    </a:lnTo>
                    <a:lnTo>
                      <a:pt x="73" y="71"/>
                    </a:lnTo>
                    <a:lnTo>
                      <a:pt x="74" y="71"/>
                    </a:lnTo>
                    <a:lnTo>
                      <a:pt x="74" y="71"/>
                    </a:lnTo>
                    <a:lnTo>
                      <a:pt x="76" y="73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78" y="74"/>
                    </a:lnTo>
                    <a:lnTo>
                      <a:pt x="82" y="74"/>
                    </a:lnTo>
                    <a:lnTo>
                      <a:pt x="84" y="73"/>
                    </a:lnTo>
                    <a:lnTo>
                      <a:pt x="85" y="73"/>
                    </a:lnTo>
                    <a:lnTo>
                      <a:pt x="86" y="71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90" y="69"/>
                    </a:lnTo>
                    <a:lnTo>
                      <a:pt x="90" y="69"/>
                    </a:lnTo>
                    <a:lnTo>
                      <a:pt x="90" y="67"/>
                    </a:lnTo>
                    <a:lnTo>
                      <a:pt x="90" y="10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9" y="9"/>
                    </a:lnTo>
                    <a:lnTo>
                      <a:pt x="89" y="8"/>
                    </a:lnTo>
                    <a:lnTo>
                      <a:pt x="89" y="8"/>
                    </a:lnTo>
                    <a:lnTo>
                      <a:pt x="89" y="6"/>
                    </a:lnTo>
                    <a:lnTo>
                      <a:pt x="88" y="6"/>
                    </a:lnTo>
                    <a:lnTo>
                      <a:pt x="88" y="6"/>
                    </a:lnTo>
                    <a:lnTo>
                      <a:pt x="88" y="5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4" y="1"/>
                    </a:lnTo>
                    <a:lnTo>
                      <a:pt x="82" y="1"/>
                    </a:lnTo>
                    <a:lnTo>
                      <a:pt x="81" y="1"/>
                    </a:lnTo>
                    <a:lnTo>
                      <a:pt x="80" y="1"/>
                    </a:lnTo>
                    <a:lnTo>
                      <a:pt x="78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66" y="0"/>
                    </a:lnTo>
                    <a:close/>
                  </a:path>
                </a:pathLst>
              </a:custGeom>
              <a:blipFill dpi="0" rotWithShape="0">
                <a:blip r:embed="rId10" cstate="print"/>
                <a:srcRect/>
                <a:tile tx="0" ty="0" sx="100000" sy="100000" flip="none" algn="tl"/>
              </a:blip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58167" name="Group 55"/>
            <p:cNvGrpSpPr>
              <a:grpSpLocks noChangeAspect="1"/>
            </p:cNvGrpSpPr>
            <p:nvPr/>
          </p:nvGrpSpPr>
          <p:grpSpPr bwMode="auto">
            <a:xfrm>
              <a:off x="5241" y="1952"/>
              <a:ext cx="106" cy="234"/>
              <a:chOff x="2829" y="1694"/>
              <a:chExt cx="90" cy="174"/>
            </a:xfrm>
          </p:grpSpPr>
          <p:sp>
            <p:nvSpPr>
              <p:cNvPr id="858168" name="Oval 56"/>
              <p:cNvSpPr>
                <a:spLocks noChangeAspect="1" noChangeArrowheads="1"/>
              </p:cNvSpPr>
              <p:nvPr/>
            </p:nvSpPr>
            <p:spPr bwMode="auto">
              <a:xfrm>
                <a:off x="2852" y="1694"/>
                <a:ext cx="40" cy="27"/>
              </a:xfrm>
              <a:prstGeom prst="ellipse">
                <a:avLst/>
              </a:prstGeom>
              <a:solidFill>
                <a:schemeClr val="hlink"/>
              </a:solid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169" name="Freeform 57"/>
              <p:cNvSpPr>
                <a:spLocks noChangeAspect="1"/>
              </p:cNvSpPr>
              <p:nvPr/>
            </p:nvSpPr>
            <p:spPr bwMode="auto">
              <a:xfrm>
                <a:off x="2829" y="1728"/>
                <a:ext cx="90" cy="14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2" y="0"/>
                  </a:cxn>
                  <a:cxn ang="0">
                    <a:pos x="9" y="1"/>
                  </a:cxn>
                  <a:cxn ang="0">
                    <a:pos x="8" y="2"/>
                  </a:cxn>
                  <a:cxn ang="0">
                    <a:pos x="7" y="4"/>
                  </a:cxn>
                  <a:cxn ang="0">
                    <a:pos x="4" y="5"/>
                  </a:cxn>
                  <a:cxn ang="0">
                    <a:pos x="1" y="8"/>
                  </a:cxn>
                  <a:cxn ang="0">
                    <a:pos x="0" y="10"/>
                  </a:cxn>
                  <a:cxn ang="0">
                    <a:pos x="0" y="69"/>
                  </a:cxn>
                  <a:cxn ang="0">
                    <a:pos x="3" y="73"/>
                  </a:cxn>
                  <a:cxn ang="0">
                    <a:pos x="7" y="74"/>
                  </a:cxn>
                  <a:cxn ang="0">
                    <a:pos x="12" y="74"/>
                  </a:cxn>
                  <a:cxn ang="0">
                    <a:pos x="16" y="73"/>
                  </a:cxn>
                  <a:cxn ang="0">
                    <a:pos x="17" y="71"/>
                  </a:cxn>
                  <a:cxn ang="0">
                    <a:pos x="19" y="69"/>
                  </a:cxn>
                  <a:cxn ang="0">
                    <a:pos x="24" y="135"/>
                  </a:cxn>
                  <a:cxn ang="0">
                    <a:pos x="26" y="136"/>
                  </a:cxn>
                  <a:cxn ang="0">
                    <a:pos x="27" y="139"/>
                  </a:cxn>
                  <a:cxn ang="0">
                    <a:pos x="31" y="140"/>
                  </a:cxn>
                  <a:cxn ang="0">
                    <a:pos x="38" y="140"/>
                  </a:cxn>
                  <a:cxn ang="0">
                    <a:pos x="40" y="137"/>
                  </a:cxn>
                  <a:cxn ang="0">
                    <a:pos x="43" y="135"/>
                  </a:cxn>
                  <a:cxn ang="0">
                    <a:pos x="47" y="135"/>
                  </a:cxn>
                  <a:cxn ang="0">
                    <a:pos x="50" y="137"/>
                  </a:cxn>
                  <a:cxn ang="0">
                    <a:pos x="53" y="140"/>
                  </a:cxn>
                  <a:cxn ang="0">
                    <a:pos x="59" y="140"/>
                  </a:cxn>
                  <a:cxn ang="0">
                    <a:pos x="63" y="139"/>
                  </a:cxn>
                  <a:cxn ang="0">
                    <a:pos x="65" y="136"/>
                  </a:cxn>
                  <a:cxn ang="0">
                    <a:pos x="66" y="135"/>
                  </a:cxn>
                  <a:cxn ang="0">
                    <a:pos x="71" y="67"/>
                  </a:cxn>
                  <a:cxn ang="0">
                    <a:pos x="73" y="70"/>
                  </a:cxn>
                  <a:cxn ang="0">
                    <a:pos x="74" y="71"/>
                  </a:cxn>
                  <a:cxn ang="0">
                    <a:pos x="78" y="73"/>
                  </a:cxn>
                  <a:cxn ang="0">
                    <a:pos x="84" y="73"/>
                  </a:cxn>
                  <a:cxn ang="0">
                    <a:pos x="88" y="71"/>
                  </a:cxn>
                  <a:cxn ang="0">
                    <a:pos x="90" y="69"/>
                  </a:cxn>
                  <a:cxn ang="0">
                    <a:pos x="90" y="10"/>
                  </a:cxn>
                  <a:cxn ang="0">
                    <a:pos x="89" y="8"/>
                  </a:cxn>
                  <a:cxn ang="0">
                    <a:pos x="88" y="6"/>
                  </a:cxn>
                  <a:cxn ang="0">
                    <a:pos x="86" y="4"/>
                  </a:cxn>
                  <a:cxn ang="0">
                    <a:pos x="84" y="2"/>
                  </a:cxn>
                  <a:cxn ang="0">
                    <a:pos x="82" y="1"/>
                  </a:cxn>
                  <a:cxn ang="0">
                    <a:pos x="78" y="0"/>
                  </a:cxn>
                  <a:cxn ang="0">
                    <a:pos x="73" y="0"/>
                  </a:cxn>
                </a:cxnLst>
                <a:rect l="0" t="0" r="r" b="b"/>
                <a:pathLst>
                  <a:path w="90" h="140">
                    <a:moveTo>
                      <a:pt x="66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3" y="71"/>
                    </a:lnTo>
                    <a:lnTo>
                      <a:pt x="3" y="73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7" y="74"/>
                    </a:lnTo>
                    <a:lnTo>
                      <a:pt x="8" y="74"/>
                    </a:lnTo>
                    <a:lnTo>
                      <a:pt x="12" y="74"/>
                    </a:lnTo>
                    <a:lnTo>
                      <a:pt x="12" y="74"/>
                    </a:lnTo>
                    <a:lnTo>
                      <a:pt x="13" y="74"/>
                    </a:lnTo>
                    <a:lnTo>
                      <a:pt x="15" y="73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9" y="70"/>
                    </a:lnTo>
                    <a:lnTo>
                      <a:pt x="19" y="69"/>
                    </a:lnTo>
                    <a:lnTo>
                      <a:pt x="19" y="69"/>
                    </a:lnTo>
                    <a:lnTo>
                      <a:pt x="19" y="25"/>
                    </a:lnTo>
                    <a:lnTo>
                      <a:pt x="24" y="25"/>
                    </a:lnTo>
                    <a:lnTo>
                      <a:pt x="24" y="135"/>
                    </a:lnTo>
                    <a:lnTo>
                      <a:pt x="24" y="135"/>
                    </a:lnTo>
                    <a:lnTo>
                      <a:pt x="24" y="136"/>
                    </a:lnTo>
                    <a:lnTo>
                      <a:pt x="26" y="136"/>
                    </a:lnTo>
                    <a:lnTo>
                      <a:pt x="26" y="137"/>
                    </a:lnTo>
                    <a:lnTo>
                      <a:pt x="27" y="139"/>
                    </a:lnTo>
                    <a:lnTo>
                      <a:pt x="27" y="139"/>
                    </a:lnTo>
                    <a:lnTo>
                      <a:pt x="28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5" y="140"/>
                    </a:lnTo>
                    <a:lnTo>
                      <a:pt x="36" y="140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40" y="139"/>
                    </a:lnTo>
                    <a:lnTo>
                      <a:pt x="40" y="137"/>
                    </a:lnTo>
                    <a:lnTo>
                      <a:pt x="43" y="136"/>
                    </a:lnTo>
                    <a:lnTo>
                      <a:pt x="43" y="135"/>
                    </a:lnTo>
                    <a:lnTo>
                      <a:pt x="43" y="135"/>
                    </a:lnTo>
                    <a:lnTo>
                      <a:pt x="43" y="74"/>
                    </a:lnTo>
                    <a:lnTo>
                      <a:pt x="47" y="74"/>
                    </a:lnTo>
                    <a:lnTo>
                      <a:pt x="47" y="135"/>
                    </a:lnTo>
                    <a:lnTo>
                      <a:pt x="47" y="135"/>
                    </a:lnTo>
                    <a:lnTo>
                      <a:pt x="47" y="136"/>
                    </a:lnTo>
                    <a:lnTo>
                      <a:pt x="50" y="137"/>
                    </a:lnTo>
                    <a:lnTo>
                      <a:pt x="50" y="139"/>
                    </a:lnTo>
                    <a:lnTo>
                      <a:pt x="51" y="139"/>
                    </a:lnTo>
                    <a:lnTo>
                      <a:pt x="53" y="140"/>
                    </a:lnTo>
                    <a:lnTo>
                      <a:pt x="54" y="140"/>
                    </a:lnTo>
                    <a:lnTo>
                      <a:pt x="55" y="140"/>
                    </a:lnTo>
                    <a:lnTo>
                      <a:pt x="59" y="140"/>
                    </a:lnTo>
                    <a:lnTo>
                      <a:pt x="59" y="140"/>
                    </a:lnTo>
                    <a:lnTo>
                      <a:pt x="62" y="140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65" y="137"/>
                    </a:lnTo>
                    <a:lnTo>
                      <a:pt x="65" y="136"/>
                    </a:lnTo>
                    <a:lnTo>
                      <a:pt x="66" y="136"/>
                    </a:lnTo>
                    <a:lnTo>
                      <a:pt x="66" y="135"/>
                    </a:lnTo>
                    <a:lnTo>
                      <a:pt x="66" y="135"/>
                    </a:lnTo>
                    <a:lnTo>
                      <a:pt x="66" y="25"/>
                    </a:lnTo>
                    <a:lnTo>
                      <a:pt x="71" y="25"/>
                    </a:lnTo>
                    <a:lnTo>
                      <a:pt x="71" y="67"/>
                    </a:lnTo>
                    <a:lnTo>
                      <a:pt x="71" y="69"/>
                    </a:lnTo>
                    <a:lnTo>
                      <a:pt x="71" y="69"/>
                    </a:lnTo>
                    <a:lnTo>
                      <a:pt x="73" y="70"/>
                    </a:lnTo>
                    <a:lnTo>
                      <a:pt x="73" y="71"/>
                    </a:lnTo>
                    <a:lnTo>
                      <a:pt x="74" y="71"/>
                    </a:lnTo>
                    <a:lnTo>
                      <a:pt x="74" y="71"/>
                    </a:lnTo>
                    <a:lnTo>
                      <a:pt x="76" y="73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78" y="74"/>
                    </a:lnTo>
                    <a:lnTo>
                      <a:pt x="82" y="74"/>
                    </a:lnTo>
                    <a:lnTo>
                      <a:pt x="84" y="73"/>
                    </a:lnTo>
                    <a:lnTo>
                      <a:pt x="85" y="73"/>
                    </a:lnTo>
                    <a:lnTo>
                      <a:pt x="86" y="71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90" y="69"/>
                    </a:lnTo>
                    <a:lnTo>
                      <a:pt x="90" y="69"/>
                    </a:lnTo>
                    <a:lnTo>
                      <a:pt x="90" y="67"/>
                    </a:lnTo>
                    <a:lnTo>
                      <a:pt x="90" y="10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9" y="9"/>
                    </a:lnTo>
                    <a:lnTo>
                      <a:pt x="89" y="8"/>
                    </a:lnTo>
                    <a:lnTo>
                      <a:pt x="89" y="8"/>
                    </a:lnTo>
                    <a:lnTo>
                      <a:pt x="89" y="6"/>
                    </a:lnTo>
                    <a:lnTo>
                      <a:pt x="88" y="6"/>
                    </a:lnTo>
                    <a:lnTo>
                      <a:pt x="88" y="6"/>
                    </a:lnTo>
                    <a:lnTo>
                      <a:pt x="88" y="5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4" y="1"/>
                    </a:lnTo>
                    <a:lnTo>
                      <a:pt x="82" y="1"/>
                    </a:lnTo>
                    <a:lnTo>
                      <a:pt x="81" y="1"/>
                    </a:lnTo>
                    <a:lnTo>
                      <a:pt x="80" y="1"/>
                    </a:lnTo>
                    <a:lnTo>
                      <a:pt x="78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chemeClr val="hlink"/>
              </a:solidFill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58170" name="Group 58"/>
            <p:cNvGrpSpPr>
              <a:grpSpLocks noChangeAspect="1"/>
            </p:cNvGrpSpPr>
            <p:nvPr/>
          </p:nvGrpSpPr>
          <p:grpSpPr bwMode="auto">
            <a:xfrm>
              <a:off x="4419" y="1676"/>
              <a:ext cx="107" cy="235"/>
              <a:chOff x="2829" y="1694"/>
              <a:chExt cx="90" cy="174"/>
            </a:xfrm>
          </p:grpSpPr>
          <p:sp>
            <p:nvSpPr>
              <p:cNvPr id="858171" name="Oval 59"/>
              <p:cNvSpPr>
                <a:spLocks noChangeAspect="1" noChangeArrowheads="1"/>
              </p:cNvSpPr>
              <p:nvPr/>
            </p:nvSpPr>
            <p:spPr bwMode="auto">
              <a:xfrm>
                <a:off x="2852" y="1694"/>
                <a:ext cx="40" cy="27"/>
              </a:xfrm>
              <a:prstGeom prst="ellipse">
                <a:avLst/>
              </a:prstGeom>
              <a:solidFill>
                <a:srgbClr val="FF0066"/>
              </a:solidFill>
              <a:ln w="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8172" name="Freeform 60"/>
              <p:cNvSpPr>
                <a:spLocks noChangeAspect="1"/>
              </p:cNvSpPr>
              <p:nvPr/>
            </p:nvSpPr>
            <p:spPr bwMode="auto">
              <a:xfrm>
                <a:off x="2829" y="1728"/>
                <a:ext cx="90" cy="140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2" y="0"/>
                  </a:cxn>
                  <a:cxn ang="0">
                    <a:pos x="9" y="1"/>
                  </a:cxn>
                  <a:cxn ang="0">
                    <a:pos x="8" y="2"/>
                  </a:cxn>
                  <a:cxn ang="0">
                    <a:pos x="7" y="4"/>
                  </a:cxn>
                  <a:cxn ang="0">
                    <a:pos x="4" y="5"/>
                  </a:cxn>
                  <a:cxn ang="0">
                    <a:pos x="1" y="8"/>
                  </a:cxn>
                  <a:cxn ang="0">
                    <a:pos x="0" y="10"/>
                  </a:cxn>
                  <a:cxn ang="0">
                    <a:pos x="0" y="69"/>
                  </a:cxn>
                  <a:cxn ang="0">
                    <a:pos x="3" y="73"/>
                  </a:cxn>
                  <a:cxn ang="0">
                    <a:pos x="7" y="74"/>
                  </a:cxn>
                  <a:cxn ang="0">
                    <a:pos x="12" y="74"/>
                  </a:cxn>
                  <a:cxn ang="0">
                    <a:pos x="16" y="73"/>
                  </a:cxn>
                  <a:cxn ang="0">
                    <a:pos x="17" y="71"/>
                  </a:cxn>
                  <a:cxn ang="0">
                    <a:pos x="19" y="69"/>
                  </a:cxn>
                  <a:cxn ang="0">
                    <a:pos x="24" y="135"/>
                  </a:cxn>
                  <a:cxn ang="0">
                    <a:pos x="26" y="136"/>
                  </a:cxn>
                  <a:cxn ang="0">
                    <a:pos x="27" y="139"/>
                  </a:cxn>
                  <a:cxn ang="0">
                    <a:pos x="31" y="140"/>
                  </a:cxn>
                  <a:cxn ang="0">
                    <a:pos x="38" y="140"/>
                  </a:cxn>
                  <a:cxn ang="0">
                    <a:pos x="40" y="137"/>
                  </a:cxn>
                  <a:cxn ang="0">
                    <a:pos x="43" y="135"/>
                  </a:cxn>
                  <a:cxn ang="0">
                    <a:pos x="47" y="135"/>
                  </a:cxn>
                  <a:cxn ang="0">
                    <a:pos x="50" y="137"/>
                  </a:cxn>
                  <a:cxn ang="0">
                    <a:pos x="53" y="140"/>
                  </a:cxn>
                  <a:cxn ang="0">
                    <a:pos x="59" y="140"/>
                  </a:cxn>
                  <a:cxn ang="0">
                    <a:pos x="63" y="139"/>
                  </a:cxn>
                  <a:cxn ang="0">
                    <a:pos x="65" y="136"/>
                  </a:cxn>
                  <a:cxn ang="0">
                    <a:pos x="66" y="135"/>
                  </a:cxn>
                  <a:cxn ang="0">
                    <a:pos x="71" y="67"/>
                  </a:cxn>
                  <a:cxn ang="0">
                    <a:pos x="73" y="70"/>
                  </a:cxn>
                  <a:cxn ang="0">
                    <a:pos x="74" y="71"/>
                  </a:cxn>
                  <a:cxn ang="0">
                    <a:pos x="78" y="73"/>
                  </a:cxn>
                  <a:cxn ang="0">
                    <a:pos x="84" y="73"/>
                  </a:cxn>
                  <a:cxn ang="0">
                    <a:pos x="88" y="71"/>
                  </a:cxn>
                  <a:cxn ang="0">
                    <a:pos x="90" y="69"/>
                  </a:cxn>
                  <a:cxn ang="0">
                    <a:pos x="90" y="10"/>
                  </a:cxn>
                  <a:cxn ang="0">
                    <a:pos x="89" y="8"/>
                  </a:cxn>
                  <a:cxn ang="0">
                    <a:pos x="88" y="6"/>
                  </a:cxn>
                  <a:cxn ang="0">
                    <a:pos x="86" y="4"/>
                  </a:cxn>
                  <a:cxn ang="0">
                    <a:pos x="84" y="2"/>
                  </a:cxn>
                  <a:cxn ang="0">
                    <a:pos x="82" y="1"/>
                  </a:cxn>
                  <a:cxn ang="0">
                    <a:pos x="78" y="0"/>
                  </a:cxn>
                  <a:cxn ang="0">
                    <a:pos x="73" y="0"/>
                  </a:cxn>
                </a:cxnLst>
                <a:rect l="0" t="0" r="r" b="b"/>
                <a:pathLst>
                  <a:path w="90" h="140">
                    <a:moveTo>
                      <a:pt x="66" y="0"/>
                    </a:moveTo>
                    <a:lnTo>
                      <a:pt x="17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2" y="1"/>
                    </a:lnTo>
                    <a:lnTo>
                      <a:pt x="11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3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1" y="9"/>
                    </a:lnTo>
                    <a:lnTo>
                      <a:pt x="0" y="9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0" y="69"/>
                    </a:lnTo>
                    <a:lnTo>
                      <a:pt x="0" y="69"/>
                    </a:lnTo>
                    <a:lnTo>
                      <a:pt x="0" y="70"/>
                    </a:lnTo>
                    <a:lnTo>
                      <a:pt x="3" y="71"/>
                    </a:lnTo>
                    <a:lnTo>
                      <a:pt x="3" y="73"/>
                    </a:lnTo>
                    <a:lnTo>
                      <a:pt x="4" y="73"/>
                    </a:lnTo>
                    <a:lnTo>
                      <a:pt x="5" y="74"/>
                    </a:lnTo>
                    <a:lnTo>
                      <a:pt x="7" y="74"/>
                    </a:lnTo>
                    <a:lnTo>
                      <a:pt x="8" y="74"/>
                    </a:lnTo>
                    <a:lnTo>
                      <a:pt x="12" y="74"/>
                    </a:lnTo>
                    <a:lnTo>
                      <a:pt x="12" y="74"/>
                    </a:lnTo>
                    <a:lnTo>
                      <a:pt x="13" y="74"/>
                    </a:lnTo>
                    <a:lnTo>
                      <a:pt x="15" y="73"/>
                    </a:lnTo>
                    <a:lnTo>
                      <a:pt x="16" y="73"/>
                    </a:lnTo>
                    <a:lnTo>
                      <a:pt x="16" y="73"/>
                    </a:lnTo>
                    <a:lnTo>
                      <a:pt x="17" y="71"/>
                    </a:lnTo>
                    <a:lnTo>
                      <a:pt x="17" y="71"/>
                    </a:lnTo>
                    <a:lnTo>
                      <a:pt x="19" y="70"/>
                    </a:lnTo>
                    <a:lnTo>
                      <a:pt x="19" y="69"/>
                    </a:lnTo>
                    <a:lnTo>
                      <a:pt x="19" y="69"/>
                    </a:lnTo>
                    <a:lnTo>
                      <a:pt x="19" y="25"/>
                    </a:lnTo>
                    <a:lnTo>
                      <a:pt x="24" y="25"/>
                    </a:lnTo>
                    <a:lnTo>
                      <a:pt x="24" y="135"/>
                    </a:lnTo>
                    <a:lnTo>
                      <a:pt x="24" y="135"/>
                    </a:lnTo>
                    <a:lnTo>
                      <a:pt x="24" y="136"/>
                    </a:lnTo>
                    <a:lnTo>
                      <a:pt x="26" y="136"/>
                    </a:lnTo>
                    <a:lnTo>
                      <a:pt x="26" y="137"/>
                    </a:lnTo>
                    <a:lnTo>
                      <a:pt x="27" y="139"/>
                    </a:lnTo>
                    <a:lnTo>
                      <a:pt x="27" y="139"/>
                    </a:lnTo>
                    <a:lnTo>
                      <a:pt x="28" y="140"/>
                    </a:lnTo>
                    <a:lnTo>
                      <a:pt x="31" y="140"/>
                    </a:lnTo>
                    <a:lnTo>
                      <a:pt x="31" y="140"/>
                    </a:lnTo>
                    <a:lnTo>
                      <a:pt x="35" y="140"/>
                    </a:lnTo>
                    <a:lnTo>
                      <a:pt x="36" y="140"/>
                    </a:lnTo>
                    <a:lnTo>
                      <a:pt x="38" y="140"/>
                    </a:lnTo>
                    <a:lnTo>
                      <a:pt x="39" y="139"/>
                    </a:lnTo>
                    <a:lnTo>
                      <a:pt x="40" y="139"/>
                    </a:lnTo>
                    <a:lnTo>
                      <a:pt x="40" y="137"/>
                    </a:lnTo>
                    <a:lnTo>
                      <a:pt x="43" y="136"/>
                    </a:lnTo>
                    <a:lnTo>
                      <a:pt x="43" y="135"/>
                    </a:lnTo>
                    <a:lnTo>
                      <a:pt x="43" y="135"/>
                    </a:lnTo>
                    <a:lnTo>
                      <a:pt x="43" y="74"/>
                    </a:lnTo>
                    <a:lnTo>
                      <a:pt x="47" y="74"/>
                    </a:lnTo>
                    <a:lnTo>
                      <a:pt x="47" y="135"/>
                    </a:lnTo>
                    <a:lnTo>
                      <a:pt x="47" y="135"/>
                    </a:lnTo>
                    <a:lnTo>
                      <a:pt x="47" y="136"/>
                    </a:lnTo>
                    <a:lnTo>
                      <a:pt x="50" y="137"/>
                    </a:lnTo>
                    <a:lnTo>
                      <a:pt x="50" y="139"/>
                    </a:lnTo>
                    <a:lnTo>
                      <a:pt x="51" y="139"/>
                    </a:lnTo>
                    <a:lnTo>
                      <a:pt x="53" y="140"/>
                    </a:lnTo>
                    <a:lnTo>
                      <a:pt x="54" y="140"/>
                    </a:lnTo>
                    <a:lnTo>
                      <a:pt x="55" y="140"/>
                    </a:lnTo>
                    <a:lnTo>
                      <a:pt x="59" y="140"/>
                    </a:lnTo>
                    <a:lnTo>
                      <a:pt x="59" y="140"/>
                    </a:lnTo>
                    <a:lnTo>
                      <a:pt x="62" y="140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65" y="137"/>
                    </a:lnTo>
                    <a:lnTo>
                      <a:pt x="65" y="136"/>
                    </a:lnTo>
                    <a:lnTo>
                      <a:pt x="66" y="136"/>
                    </a:lnTo>
                    <a:lnTo>
                      <a:pt x="66" y="135"/>
                    </a:lnTo>
                    <a:lnTo>
                      <a:pt x="66" y="135"/>
                    </a:lnTo>
                    <a:lnTo>
                      <a:pt x="66" y="25"/>
                    </a:lnTo>
                    <a:lnTo>
                      <a:pt x="71" y="25"/>
                    </a:lnTo>
                    <a:lnTo>
                      <a:pt x="71" y="67"/>
                    </a:lnTo>
                    <a:lnTo>
                      <a:pt x="71" y="69"/>
                    </a:lnTo>
                    <a:lnTo>
                      <a:pt x="71" y="69"/>
                    </a:lnTo>
                    <a:lnTo>
                      <a:pt x="73" y="70"/>
                    </a:lnTo>
                    <a:lnTo>
                      <a:pt x="73" y="71"/>
                    </a:lnTo>
                    <a:lnTo>
                      <a:pt x="74" y="71"/>
                    </a:lnTo>
                    <a:lnTo>
                      <a:pt x="74" y="71"/>
                    </a:lnTo>
                    <a:lnTo>
                      <a:pt x="76" y="73"/>
                    </a:lnTo>
                    <a:lnTo>
                      <a:pt x="77" y="73"/>
                    </a:lnTo>
                    <a:lnTo>
                      <a:pt x="78" y="73"/>
                    </a:lnTo>
                    <a:lnTo>
                      <a:pt x="78" y="74"/>
                    </a:lnTo>
                    <a:lnTo>
                      <a:pt x="82" y="74"/>
                    </a:lnTo>
                    <a:lnTo>
                      <a:pt x="84" y="73"/>
                    </a:lnTo>
                    <a:lnTo>
                      <a:pt x="85" y="73"/>
                    </a:lnTo>
                    <a:lnTo>
                      <a:pt x="86" y="71"/>
                    </a:lnTo>
                    <a:lnTo>
                      <a:pt x="88" y="71"/>
                    </a:lnTo>
                    <a:lnTo>
                      <a:pt x="88" y="71"/>
                    </a:lnTo>
                    <a:lnTo>
                      <a:pt x="90" y="69"/>
                    </a:lnTo>
                    <a:lnTo>
                      <a:pt x="90" y="69"/>
                    </a:lnTo>
                    <a:lnTo>
                      <a:pt x="90" y="67"/>
                    </a:lnTo>
                    <a:lnTo>
                      <a:pt x="90" y="10"/>
                    </a:lnTo>
                    <a:lnTo>
                      <a:pt x="90" y="10"/>
                    </a:lnTo>
                    <a:lnTo>
                      <a:pt x="90" y="9"/>
                    </a:lnTo>
                    <a:lnTo>
                      <a:pt x="89" y="9"/>
                    </a:lnTo>
                    <a:lnTo>
                      <a:pt x="89" y="8"/>
                    </a:lnTo>
                    <a:lnTo>
                      <a:pt x="89" y="8"/>
                    </a:lnTo>
                    <a:lnTo>
                      <a:pt x="89" y="6"/>
                    </a:lnTo>
                    <a:lnTo>
                      <a:pt x="88" y="6"/>
                    </a:lnTo>
                    <a:lnTo>
                      <a:pt x="88" y="6"/>
                    </a:lnTo>
                    <a:lnTo>
                      <a:pt x="88" y="5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4" y="2"/>
                    </a:lnTo>
                    <a:lnTo>
                      <a:pt x="84" y="1"/>
                    </a:lnTo>
                    <a:lnTo>
                      <a:pt x="82" y="1"/>
                    </a:lnTo>
                    <a:lnTo>
                      <a:pt x="81" y="1"/>
                    </a:lnTo>
                    <a:lnTo>
                      <a:pt x="80" y="1"/>
                    </a:lnTo>
                    <a:lnTo>
                      <a:pt x="78" y="0"/>
                    </a:lnTo>
                    <a:lnTo>
                      <a:pt x="77" y="0"/>
                    </a:lnTo>
                    <a:lnTo>
                      <a:pt x="77" y="0"/>
                    </a:lnTo>
                    <a:lnTo>
                      <a:pt x="73" y="0"/>
                    </a:lnTo>
                    <a:lnTo>
                      <a:pt x="73" y="0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FF0066"/>
              </a:solidFill>
              <a:ln w="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cxnSp>
          <p:nvCxnSpPr>
            <p:cNvPr id="858173" name="AutoShape 61"/>
            <p:cNvCxnSpPr>
              <a:cxnSpLocks noChangeAspect="1" noChangeShapeType="1"/>
              <a:stCxn id="858131" idx="5"/>
              <a:endCxn id="858154" idx="25"/>
            </p:cNvCxnSpPr>
            <p:nvPr/>
          </p:nvCxnSpPr>
          <p:spPr bwMode="auto">
            <a:xfrm rot="5400000" flipH="1" flipV="1">
              <a:off x="4389" y="1928"/>
              <a:ext cx="425" cy="1000"/>
            </a:xfrm>
            <a:prstGeom prst="bentConnector3">
              <a:avLst>
                <a:gd name="adj1" fmla="val -67181"/>
              </a:avLst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157" name="Rectangle 21"/>
          <p:cNvSpPr>
            <a:spLocks noGrp="1" noChangeArrowheads="1"/>
          </p:cNvSpPr>
          <p:nvPr>
            <p:ph type="title"/>
          </p:nvPr>
        </p:nvSpPr>
        <p:spPr>
          <a:xfrm>
            <a:off x="755650" y="300038"/>
            <a:ext cx="8451850" cy="752475"/>
          </a:xfrm>
          <a:noFill/>
          <a:ln/>
        </p:spPr>
        <p:txBody>
          <a:bodyPr/>
          <a:lstStyle/>
          <a:p>
            <a:r>
              <a:rPr lang="en-GB" sz="3200"/>
              <a:t>A technological solution – Some keywords</a:t>
            </a:r>
          </a:p>
        </p:txBody>
      </p:sp>
      <p:grpSp>
        <p:nvGrpSpPr>
          <p:cNvPr id="859203" name="Group 67"/>
          <p:cNvGrpSpPr>
            <a:grpSpLocks noChangeAspect="1"/>
          </p:cNvGrpSpPr>
          <p:nvPr/>
        </p:nvGrpSpPr>
        <p:grpSpPr bwMode="auto">
          <a:xfrm>
            <a:off x="1795463" y="1700213"/>
            <a:ext cx="7240587" cy="4373562"/>
            <a:chOff x="171" y="738"/>
            <a:chExt cx="5679" cy="3430"/>
          </a:xfrm>
        </p:grpSpPr>
        <p:grpSp>
          <p:nvGrpSpPr>
            <p:cNvPr id="859140" name="Group 4"/>
            <p:cNvGrpSpPr>
              <a:grpSpLocks noChangeAspect="1"/>
            </p:cNvGrpSpPr>
            <p:nvPr/>
          </p:nvGrpSpPr>
          <p:grpSpPr bwMode="auto">
            <a:xfrm>
              <a:off x="3064" y="1192"/>
              <a:ext cx="2786" cy="259"/>
              <a:chOff x="96" y="3392"/>
              <a:chExt cx="4752" cy="480"/>
            </a:xfrm>
          </p:grpSpPr>
          <p:sp>
            <p:nvSpPr>
              <p:cNvPr id="859141" name="Rectangle 5"/>
              <p:cNvSpPr>
                <a:spLocks noChangeAspect="1" noChangeArrowheads="1"/>
              </p:cNvSpPr>
              <p:nvPr/>
            </p:nvSpPr>
            <p:spPr bwMode="auto">
              <a:xfrm>
                <a:off x="96" y="3680"/>
                <a:ext cx="4752" cy="192"/>
              </a:xfrm>
              <a:prstGeom prst="rect">
                <a:avLst/>
              </a:prstGeom>
              <a:solidFill>
                <a:srgbClr val="FF0066"/>
              </a:solidFill>
              <a:ln w="9525">
                <a:miter lim="800000"/>
                <a:headEnd type="none" w="sm" len="sm"/>
                <a:tailEnd type="none" w="sm" len="sm"/>
              </a:ln>
              <a:effectLst/>
              <a:scene3d>
                <a:camera prst="legacyObliqueTopLeft"/>
                <a:lightRig rig="legacyFlat3" dir="t"/>
              </a:scene3d>
              <a:sp3d extrusionH="100000" prstMaterial="legacyPlastic">
                <a:bevelT w="13500" h="13500" prst="angle"/>
                <a:bevelB w="13500" h="13500" prst="angle"/>
                <a:extrusionClr>
                  <a:srgbClr val="FF0066"/>
                </a:extrusionClr>
              </a:sp3d>
            </p:spPr>
            <p:txBody>
              <a:bodyPr wrap="none" tIns="0" bIns="0">
                <a:flatTx/>
              </a:bodyPr>
              <a:lstStyle/>
              <a:p>
                <a:pPr algn="ctr" eaLnBrk="1" hangingPunct="1">
                  <a:lnSpc>
                    <a:spcPct val="100000"/>
                  </a:lnSpc>
                </a:pPr>
                <a:endParaRPr lang="es-ES_tradnl" sz="1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endParaRPr>
              </a:p>
            </p:txBody>
          </p:sp>
          <p:sp>
            <p:nvSpPr>
              <p:cNvPr id="859142" name="Rectangle 6"/>
              <p:cNvSpPr>
                <a:spLocks noChangeAspect="1" noChangeArrowheads="1"/>
              </p:cNvSpPr>
              <p:nvPr/>
            </p:nvSpPr>
            <p:spPr bwMode="auto">
              <a:xfrm>
                <a:off x="4254" y="3392"/>
                <a:ext cx="96" cy="288"/>
              </a:xfrm>
              <a:prstGeom prst="rect">
                <a:avLst/>
              </a:prstGeom>
              <a:solidFill>
                <a:srgbClr val="FF0066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100000" prstMaterial="legacyPlastic">
                <a:bevelT w="13500" h="13500" prst="angle"/>
                <a:bevelB w="13500" h="13500" prst="angle"/>
                <a:extrusionClr>
                  <a:srgbClr val="FF0066"/>
                </a:extrusionClr>
              </a:sp3d>
            </p:spPr>
            <p:txBody>
              <a:bodyPr wrap="none" tIns="0" bIns="0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859143" name="Rectangle 7"/>
              <p:cNvSpPr>
                <a:spLocks noChangeAspect="1" noChangeArrowheads="1"/>
              </p:cNvSpPr>
              <p:nvPr/>
            </p:nvSpPr>
            <p:spPr bwMode="auto">
              <a:xfrm>
                <a:off x="3291" y="3392"/>
                <a:ext cx="98" cy="288"/>
              </a:xfrm>
              <a:prstGeom prst="rect">
                <a:avLst/>
              </a:prstGeom>
              <a:solidFill>
                <a:srgbClr val="FF0066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100000" prstMaterial="legacyPlastic">
                <a:bevelT w="13500" h="13500" prst="angle"/>
                <a:bevelB w="13500" h="13500" prst="angle"/>
                <a:extrusionClr>
                  <a:srgbClr val="FF0066"/>
                </a:extrusionClr>
              </a:sp3d>
            </p:spPr>
            <p:txBody>
              <a:bodyPr wrap="none" tIns="0" bIns="0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859144" name="Line 8"/>
              <p:cNvSpPr>
                <a:spLocks noChangeAspect="1" noChangeShapeType="1"/>
              </p:cNvSpPr>
              <p:nvPr/>
            </p:nvSpPr>
            <p:spPr bwMode="auto">
              <a:xfrm>
                <a:off x="3339" y="3484"/>
                <a:ext cx="0" cy="192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round/>
                <a:headEnd type="triangle" w="sm" len="sm"/>
                <a:tailEnd type="triangl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9145" name="Rectangle 9"/>
              <p:cNvSpPr>
                <a:spLocks noChangeAspect="1" noChangeArrowheads="1"/>
              </p:cNvSpPr>
              <p:nvPr/>
            </p:nvSpPr>
            <p:spPr bwMode="auto">
              <a:xfrm>
                <a:off x="2352" y="3392"/>
                <a:ext cx="96" cy="288"/>
              </a:xfrm>
              <a:prstGeom prst="rect">
                <a:avLst/>
              </a:prstGeom>
              <a:solidFill>
                <a:srgbClr val="FF0066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100000" prstMaterial="legacyPlastic">
                <a:bevelT w="13500" h="13500" prst="angle"/>
                <a:bevelB w="13500" h="13500" prst="angle"/>
                <a:extrusionClr>
                  <a:srgbClr val="FF0066"/>
                </a:extrusionClr>
              </a:sp3d>
            </p:spPr>
            <p:txBody>
              <a:bodyPr wrap="none" tIns="0" bIns="0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859146" name="Line 10"/>
              <p:cNvSpPr>
                <a:spLocks noChangeAspect="1" noChangeShapeType="1"/>
              </p:cNvSpPr>
              <p:nvPr/>
            </p:nvSpPr>
            <p:spPr bwMode="auto">
              <a:xfrm>
                <a:off x="2400" y="3484"/>
                <a:ext cx="0" cy="192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round/>
                <a:headEnd type="triangle" w="sm" len="sm"/>
                <a:tailEnd type="triangl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9147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1503" y="3392"/>
                <a:ext cx="96" cy="288"/>
              </a:xfrm>
              <a:prstGeom prst="rect">
                <a:avLst/>
              </a:prstGeom>
              <a:solidFill>
                <a:srgbClr val="FF0066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100000" prstMaterial="legacyPlastic">
                <a:bevelT w="13500" h="13500" prst="angle"/>
                <a:bevelB w="13500" h="13500" prst="angle"/>
                <a:extrusionClr>
                  <a:srgbClr val="FF0066"/>
                </a:extrusionClr>
              </a:sp3d>
            </p:spPr>
            <p:txBody>
              <a:bodyPr wrap="none" tIns="0" bIns="0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859148" name="Line 12"/>
              <p:cNvSpPr>
                <a:spLocks noChangeAspect="1" noChangeShapeType="1"/>
              </p:cNvSpPr>
              <p:nvPr/>
            </p:nvSpPr>
            <p:spPr bwMode="auto">
              <a:xfrm>
                <a:off x="1551" y="3484"/>
                <a:ext cx="0" cy="192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round/>
                <a:headEnd type="triangle" w="sm" len="sm"/>
                <a:tailEnd type="triangl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9149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624" y="3392"/>
                <a:ext cx="96" cy="288"/>
              </a:xfrm>
              <a:prstGeom prst="rect">
                <a:avLst/>
              </a:prstGeom>
              <a:solidFill>
                <a:srgbClr val="FF0066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100000" prstMaterial="legacyPlastic">
                <a:bevelT w="13500" h="13500" prst="angle"/>
                <a:bevelB w="13500" h="13500" prst="angle"/>
                <a:extrusionClr>
                  <a:srgbClr val="FF0066"/>
                </a:extrusionClr>
              </a:sp3d>
            </p:spPr>
            <p:txBody>
              <a:bodyPr wrap="none" tIns="0" bIns="0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859150" name="Line 14"/>
              <p:cNvSpPr>
                <a:spLocks noChangeAspect="1" noChangeShapeType="1"/>
              </p:cNvSpPr>
              <p:nvPr/>
            </p:nvSpPr>
            <p:spPr bwMode="auto">
              <a:xfrm>
                <a:off x="672" y="3484"/>
                <a:ext cx="0" cy="192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round/>
                <a:headEnd type="triangle" w="sm" len="sm"/>
                <a:tailEnd type="triangl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9151" name="Line 15"/>
              <p:cNvSpPr>
                <a:spLocks noChangeAspect="1" noChangeShapeType="1"/>
              </p:cNvSpPr>
              <p:nvPr/>
            </p:nvSpPr>
            <p:spPr bwMode="auto">
              <a:xfrm>
                <a:off x="4302" y="3484"/>
                <a:ext cx="0" cy="192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round/>
                <a:headEnd type="triangle" w="sm" len="sm"/>
                <a:tailEnd type="triangl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59152" name="Oval 16"/>
            <p:cNvSpPr>
              <a:spLocks noChangeAspect="1" noChangeArrowheads="1"/>
            </p:cNvSpPr>
            <p:nvPr/>
          </p:nvSpPr>
          <p:spPr bwMode="auto">
            <a:xfrm>
              <a:off x="808" y="1672"/>
              <a:ext cx="1392" cy="1392"/>
            </a:xfrm>
            <a:prstGeom prst="ellipse">
              <a:avLst/>
            </a:prstGeom>
            <a:gradFill rotWithShape="0">
              <a:gsLst>
                <a:gs pos="0">
                  <a:srgbClr val="0033CC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>
                <a:lnSpc>
                  <a:spcPct val="100000"/>
                </a:lnSpc>
              </a:pPr>
              <a:r>
                <a:rPr lang="en-GB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DISTRIBUTED</a:t>
              </a: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(INTER-ENTERPRISE)</a:t>
              </a: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rPr>
                <a:t>WORKFLOW</a:t>
              </a:r>
            </a:p>
            <a:p>
              <a:pPr algn="ctr" eaLnBrk="1" hangingPunct="1">
                <a:lnSpc>
                  <a:spcPct val="100000"/>
                </a:lnSpc>
              </a:pPr>
              <a:endParaRPr lang="en-GB" sz="12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859153" name="Oval 17"/>
            <p:cNvSpPr>
              <a:spLocks noChangeAspect="1" noChangeArrowheads="1"/>
            </p:cNvSpPr>
            <p:nvPr/>
          </p:nvSpPr>
          <p:spPr bwMode="auto">
            <a:xfrm>
              <a:off x="2200" y="1672"/>
              <a:ext cx="1392" cy="1392"/>
            </a:xfrm>
            <a:prstGeom prst="ellipse">
              <a:avLst/>
            </a:prstGeom>
            <a:gradFill rotWithShape="0">
              <a:gsLst>
                <a:gs pos="0">
                  <a:srgbClr val="FF0066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r>
                <a:rPr lang="en-GB" sz="1200">
                  <a:solidFill>
                    <a:schemeClr val="bg1"/>
                  </a:solidFill>
                  <a:latin typeface="Arial" pitchFamily="34" charset="0"/>
                </a:rPr>
                <a:t>DATA REAL-TIME</a:t>
              </a: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200">
                  <a:solidFill>
                    <a:schemeClr val="bg1"/>
                  </a:solidFill>
                  <a:latin typeface="Arial" pitchFamily="34" charset="0"/>
                </a:rPr>
                <a:t>ANALYSIS</a:t>
              </a:r>
            </a:p>
          </p:txBody>
        </p:sp>
        <p:sp>
          <p:nvSpPr>
            <p:cNvPr id="859154" name="Oval 18"/>
            <p:cNvSpPr>
              <a:spLocks noChangeAspect="1" noChangeArrowheads="1"/>
            </p:cNvSpPr>
            <p:nvPr/>
          </p:nvSpPr>
          <p:spPr bwMode="auto">
            <a:xfrm>
              <a:off x="1480" y="2776"/>
              <a:ext cx="1392" cy="1392"/>
            </a:xfrm>
            <a:prstGeom prst="ellipse">
              <a:avLst/>
            </a:prstGeom>
            <a:gradFill rotWithShape="0">
              <a:gsLst>
                <a:gs pos="0">
                  <a:srgbClr val="008000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200">
                <a:solidFill>
                  <a:schemeClr val="bg1"/>
                </a:solidFill>
                <a:latin typeface="Arial" pitchFamily="34" charset="0"/>
              </a:endParaRPr>
            </a:p>
            <a:p>
              <a:pPr algn="ctr" eaLnBrk="1" hangingPunct="1">
                <a:lnSpc>
                  <a:spcPct val="100000"/>
                </a:lnSpc>
              </a:pPr>
              <a:endParaRPr lang="en-GB" sz="1200">
                <a:solidFill>
                  <a:schemeClr val="bg1"/>
                </a:solidFill>
                <a:latin typeface="Arial" pitchFamily="34" charset="0"/>
              </a:endParaRPr>
            </a:p>
            <a:p>
              <a:pPr algn="ctr" eaLnBrk="1" hangingPunct="1">
                <a:lnSpc>
                  <a:spcPct val="100000"/>
                </a:lnSpc>
              </a:pPr>
              <a:endParaRPr lang="en-GB" sz="1200">
                <a:solidFill>
                  <a:schemeClr val="bg1"/>
                </a:solidFill>
                <a:latin typeface="Arial" pitchFamily="34" charset="0"/>
              </a:endParaRPr>
            </a:p>
            <a:p>
              <a:pPr algn="ctr" eaLnBrk="1" hangingPunct="1">
                <a:lnSpc>
                  <a:spcPct val="100000"/>
                </a:lnSpc>
              </a:pPr>
              <a:endParaRPr lang="en-GB" sz="1200">
                <a:solidFill>
                  <a:schemeClr val="bg1"/>
                </a:solidFill>
                <a:latin typeface="Arial" pitchFamily="34" charset="0"/>
              </a:endParaRP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200">
                  <a:solidFill>
                    <a:schemeClr val="bg1"/>
                  </a:solidFill>
                  <a:latin typeface="Arial" pitchFamily="34" charset="0"/>
                </a:rPr>
                <a:t>EXTRANET - </a:t>
              </a: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200">
                  <a:solidFill>
                    <a:schemeClr val="bg1"/>
                  </a:solidFill>
                  <a:latin typeface="Arial" pitchFamily="34" charset="0"/>
                </a:rPr>
                <a:t>WORLD WIDE WEB</a:t>
              </a:r>
            </a:p>
            <a:p>
              <a:pPr algn="ctr" eaLnBrk="1" hangingPunct="1">
                <a:lnSpc>
                  <a:spcPct val="100000"/>
                </a:lnSpc>
              </a:pPr>
              <a:r>
                <a:rPr lang="en-GB" sz="1200">
                  <a:solidFill>
                    <a:schemeClr val="bg1"/>
                  </a:solidFill>
                  <a:latin typeface="Arial" pitchFamily="34" charset="0"/>
                </a:rPr>
                <a:t>FRONT-ENDS</a:t>
              </a:r>
            </a:p>
          </p:txBody>
        </p:sp>
        <p:sp>
          <p:nvSpPr>
            <p:cNvPr id="859155" name="Oval 19"/>
            <p:cNvSpPr>
              <a:spLocks noChangeAspect="1" noChangeArrowheads="1"/>
            </p:cNvSpPr>
            <p:nvPr/>
          </p:nvSpPr>
          <p:spPr bwMode="auto">
            <a:xfrm>
              <a:off x="1672" y="2392"/>
              <a:ext cx="1056" cy="105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lnSpc>
                  <a:spcPct val="100000"/>
                </a:lnSpc>
              </a:pPr>
              <a:endParaRPr lang="en-GB" sz="120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859156" name="AutoShape 20"/>
            <p:cNvSpPr>
              <a:spLocks noChangeAspect="1" noChangeArrowheads="1"/>
            </p:cNvSpPr>
            <p:nvPr/>
          </p:nvSpPr>
          <p:spPr bwMode="auto">
            <a:xfrm>
              <a:off x="1816" y="2536"/>
              <a:ext cx="768" cy="768"/>
            </a:xfrm>
            <a:prstGeom prst="sun">
              <a:avLst>
                <a:gd name="adj" fmla="val 25000"/>
              </a:avLst>
            </a:prstGeom>
            <a:gradFill rotWithShape="0">
              <a:gsLst>
                <a:gs pos="0">
                  <a:srgbClr val="FFFF00"/>
                </a:gs>
                <a:gs pos="100000">
                  <a:schemeClr val="tx1"/>
                </a:gs>
              </a:gsLst>
              <a:path path="rect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59158" name="Group 22"/>
            <p:cNvGrpSpPr>
              <a:grpSpLocks noChangeAspect="1"/>
            </p:cNvGrpSpPr>
            <p:nvPr/>
          </p:nvGrpSpPr>
          <p:grpSpPr bwMode="auto">
            <a:xfrm>
              <a:off x="280" y="917"/>
              <a:ext cx="2640" cy="371"/>
              <a:chOff x="240" y="1728"/>
              <a:chExt cx="3648" cy="513"/>
            </a:xfrm>
          </p:grpSpPr>
          <p:graphicFrame>
            <p:nvGraphicFramePr>
              <p:cNvPr id="859159" name="Object 23"/>
              <p:cNvGraphicFramePr>
                <a:graphicFrameLocks noChangeAspect="1"/>
              </p:cNvGraphicFramePr>
              <p:nvPr/>
            </p:nvGraphicFramePr>
            <p:xfrm>
              <a:off x="240" y="1795"/>
              <a:ext cx="711" cy="446"/>
            </p:xfrm>
            <a:graphic>
              <a:graphicData uri="http://schemas.openxmlformats.org/presentationml/2006/ole">
                <p:oleObj spid="_x0000_s859159" name="Imagen" r:id="rId3" imgW="5905440" imgH="3697560" progId="MS_ClipArt_Gallery.2">
                  <p:embed/>
                </p:oleObj>
              </a:graphicData>
            </a:graphic>
          </p:graphicFrame>
          <p:graphicFrame>
            <p:nvGraphicFramePr>
              <p:cNvPr id="859160" name="Object 24"/>
              <p:cNvGraphicFramePr>
                <a:graphicFrameLocks noChangeAspect="1"/>
              </p:cNvGraphicFramePr>
              <p:nvPr/>
            </p:nvGraphicFramePr>
            <p:xfrm>
              <a:off x="738" y="1728"/>
              <a:ext cx="921" cy="477"/>
            </p:xfrm>
            <a:graphic>
              <a:graphicData uri="http://schemas.openxmlformats.org/presentationml/2006/ole">
                <p:oleObj spid="_x0000_s859160" name="Imagen" r:id="rId4" imgW="5806800" imgH="3009240" progId="MS_ClipArt_Gallery.2">
                  <p:embed/>
                </p:oleObj>
              </a:graphicData>
            </a:graphic>
          </p:graphicFrame>
          <p:graphicFrame>
            <p:nvGraphicFramePr>
              <p:cNvPr id="859161" name="Object 25"/>
              <p:cNvGraphicFramePr>
                <a:graphicFrameLocks noChangeAspect="1"/>
              </p:cNvGraphicFramePr>
              <p:nvPr/>
            </p:nvGraphicFramePr>
            <p:xfrm>
              <a:off x="1449" y="1767"/>
              <a:ext cx="711" cy="438"/>
            </p:xfrm>
            <a:graphic>
              <a:graphicData uri="http://schemas.openxmlformats.org/presentationml/2006/ole">
                <p:oleObj spid="_x0000_s859161" name="Imagen" r:id="rId5" imgW="5569920" imgH="3436560" progId="MS_ClipArt_Gallery.2">
                  <p:embed/>
                </p:oleObj>
              </a:graphicData>
            </a:graphic>
          </p:graphicFrame>
          <p:grpSp>
            <p:nvGrpSpPr>
              <p:cNvPr id="859162" name="Group 26"/>
              <p:cNvGrpSpPr>
                <a:grpSpLocks noChangeAspect="1"/>
              </p:cNvGrpSpPr>
              <p:nvPr/>
            </p:nvGrpSpPr>
            <p:grpSpPr bwMode="auto">
              <a:xfrm>
                <a:off x="1968" y="1728"/>
                <a:ext cx="1920" cy="513"/>
                <a:chOff x="1536" y="3004"/>
                <a:chExt cx="2592" cy="692"/>
              </a:xfrm>
            </p:grpSpPr>
            <p:graphicFrame>
              <p:nvGraphicFramePr>
                <p:cNvPr id="859163" name="Object 27"/>
                <p:cNvGraphicFramePr>
                  <a:graphicFrameLocks noChangeAspect="1"/>
                </p:cNvGraphicFramePr>
                <p:nvPr/>
              </p:nvGraphicFramePr>
              <p:xfrm>
                <a:off x="1536" y="3095"/>
                <a:ext cx="960" cy="601"/>
              </p:xfrm>
              <a:graphic>
                <a:graphicData uri="http://schemas.openxmlformats.org/presentationml/2006/ole">
                  <p:oleObj spid="_x0000_s859163" name="Imagen" r:id="rId6" imgW="5905440" imgH="3697560" progId="MS_ClipArt_Gallery.2">
                    <p:embed/>
                  </p:oleObj>
                </a:graphicData>
              </a:graphic>
            </p:graphicFrame>
            <p:graphicFrame>
              <p:nvGraphicFramePr>
                <p:cNvPr id="859164" name="Object 28"/>
                <p:cNvGraphicFramePr>
                  <a:graphicFrameLocks noChangeAspect="1"/>
                </p:cNvGraphicFramePr>
                <p:nvPr/>
              </p:nvGraphicFramePr>
              <p:xfrm>
                <a:off x="2208" y="3004"/>
                <a:ext cx="1244" cy="644"/>
              </p:xfrm>
              <a:graphic>
                <a:graphicData uri="http://schemas.openxmlformats.org/presentationml/2006/ole">
                  <p:oleObj spid="_x0000_s859164" name="Imagen" r:id="rId7" imgW="5806800" imgH="3009240" progId="MS_ClipArt_Gallery.2">
                    <p:embed/>
                  </p:oleObj>
                </a:graphicData>
              </a:graphic>
            </p:graphicFrame>
            <p:graphicFrame>
              <p:nvGraphicFramePr>
                <p:cNvPr id="859165" name="Object 29"/>
                <p:cNvGraphicFramePr>
                  <a:graphicFrameLocks noChangeAspect="1"/>
                </p:cNvGraphicFramePr>
                <p:nvPr/>
              </p:nvGraphicFramePr>
              <p:xfrm>
                <a:off x="3168" y="3056"/>
                <a:ext cx="960" cy="592"/>
              </p:xfrm>
              <a:graphic>
                <a:graphicData uri="http://schemas.openxmlformats.org/presentationml/2006/ole">
                  <p:oleObj spid="_x0000_s859165" name="Imagen" r:id="rId8" imgW="5569920" imgH="3436560" progId="MS_ClipArt_Gallery.2">
                    <p:embed/>
                  </p:oleObj>
                </a:graphicData>
              </a:graphic>
            </p:graphicFrame>
          </p:grpSp>
        </p:grpSp>
        <p:cxnSp>
          <p:nvCxnSpPr>
            <p:cNvPr id="859166" name="AutoShape 30"/>
            <p:cNvCxnSpPr>
              <a:cxnSpLocks noChangeAspect="1" noChangeShapeType="1"/>
              <a:stCxn id="859169" idx="4"/>
              <a:endCxn id="859152" idx="2"/>
            </p:cNvCxnSpPr>
            <p:nvPr/>
          </p:nvCxnSpPr>
          <p:spPr bwMode="auto">
            <a:xfrm rot="16200000" flipH="1">
              <a:off x="61" y="1621"/>
              <a:ext cx="1080" cy="414"/>
            </a:xfrm>
            <a:prstGeom prst="bentConnector2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</p:cxnSp>
        <p:sp>
          <p:nvSpPr>
            <p:cNvPr id="859167" name="AutoShape 31"/>
            <p:cNvSpPr>
              <a:spLocks noChangeAspect="1" noChangeArrowheads="1"/>
            </p:cNvSpPr>
            <p:nvPr/>
          </p:nvSpPr>
          <p:spPr bwMode="auto">
            <a:xfrm>
              <a:off x="424" y="1384"/>
              <a:ext cx="2496" cy="96"/>
            </a:xfrm>
            <a:prstGeom prst="leftRightArrow">
              <a:avLst>
                <a:gd name="adj1" fmla="val 29167"/>
                <a:gd name="adj2" fmla="val 168759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9168" name="AutoShape 32"/>
            <p:cNvSpPr>
              <a:spLocks noChangeAspect="1" noChangeArrowheads="1"/>
            </p:cNvSpPr>
            <p:nvPr/>
          </p:nvSpPr>
          <p:spPr bwMode="auto">
            <a:xfrm>
              <a:off x="328" y="1288"/>
              <a:ext cx="2496" cy="96"/>
            </a:xfrm>
            <a:prstGeom prst="leftRightArrow">
              <a:avLst>
                <a:gd name="adj1" fmla="val 29167"/>
                <a:gd name="adj2" fmla="val 168759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9169" name="AutoShape 33"/>
            <p:cNvSpPr>
              <a:spLocks noChangeAspect="1" noChangeArrowheads="1"/>
            </p:cNvSpPr>
            <p:nvPr/>
          </p:nvSpPr>
          <p:spPr bwMode="auto">
            <a:xfrm>
              <a:off x="232" y="1192"/>
              <a:ext cx="2496" cy="96"/>
            </a:xfrm>
            <a:prstGeom prst="leftRightArrow">
              <a:avLst>
                <a:gd name="adj1" fmla="val 29167"/>
                <a:gd name="adj2" fmla="val 168759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9170" name="Rectangle 34"/>
            <p:cNvSpPr>
              <a:spLocks noChangeAspect="1" noChangeArrowheads="1"/>
            </p:cNvSpPr>
            <p:nvPr/>
          </p:nvSpPr>
          <p:spPr bwMode="auto">
            <a:xfrm>
              <a:off x="171" y="738"/>
              <a:ext cx="2571" cy="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Arial" pitchFamily="34" charset="0"/>
                </a:rPr>
                <a:t>Inter-Enterprise Business Processes</a:t>
              </a:r>
            </a:p>
          </p:txBody>
        </p:sp>
        <p:grpSp>
          <p:nvGrpSpPr>
            <p:cNvPr id="859171" name="Group 35"/>
            <p:cNvGrpSpPr>
              <a:grpSpLocks noChangeAspect="1"/>
            </p:cNvGrpSpPr>
            <p:nvPr/>
          </p:nvGrpSpPr>
          <p:grpSpPr bwMode="auto">
            <a:xfrm>
              <a:off x="3160" y="917"/>
              <a:ext cx="2640" cy="371"/>
              <a:chOff x="240" y="1728"/>
              <a:chExt cx="3648" cy="513"/>
            </a:xfrm>
          </p:grpSpPr>
          <p:graphicFrame>
            <p:nvGraphicFramePr>
              <p:cNvPr id="859172" name="Object 36"/>
              <p:cNvGraphicFramePr>
                <a:graphicFrameLocks noChangeAspect="1"/>
              </p:cNvGraphicFramePr>
              <p:nvPr/>
            </p:nvGraphicFramePr>
            <p:xfrm>
              <a:off x="240" y="1795"/>
              <a:ext cx="711" cy="446"/>
            </p:xfrm>
            <a:graphic>
              <a:graphicData uri="http://schemas.openxmlformats.org/presentationml/2006/ole">
                <p:oleObj spid="_x0000_s859172" name="Imagen" r:id="rId9" imgW="5905440" imgH="3697560" progId="MS_ClipArt_Gallery.2">
                  <p:embed/>
                </p:oleObj>
              </a:graphicData>
            </a:graphic>
          </p:graphicFrame>
          <p:graphicFrame>
            <p:nvGraphicFramePr>
              <p:cNvPr id="859173" name="Object 37"/>
              <p:cNvGraphicFramePr>
                <a:graphicFrameLocks noChangeAspect="1"/>
              </p:cNvGraphicFramePr>
              <p:nvPr/>
            </p:nvGraphicFramePr>
            <p:xfrm>
              <a:off x="738" y="1728"/>
              <a:ext cx="921" cy="477"/>
            </p:xfrm>
            <a:graphic>
              <a:graphicData uri="http://schemas.openxmlformats.org/presentationml/2006/ole">
                <p:oleObj spid="_x0000_s859173" name="Imagen" r:id="rId10" imgW="5806800" imgH="3009240" progId="MS_ClipArt_Gallery.2">
                  <p:embed/>
                </p:oleObj>
              </a:graphicData>
            </a:graphic>
          </p:graphicFrame>
          <p:graphicFrame>
            <p:nvGraphicFramePr>
              <p:cNvPr id="859174" name="Object 38"/>
              <p:cNvGraphicFramePr>
                <a:graphicFrameLocks noChangeAspect="1"/>
              </p:cNvGraphicFramePr>
              <p:nvPr/>
            </p:nvGraphicFramePr>
            <p:xfrm>
              <a:off x="1449" y="1767"/>
              <a:ext cx="711" cy="438"/>
            </p:xfrm>
            <a:graphic>
              <a:graphicData uri="http://schemas.openxmlformats.org/presentationml/2006/ole">
                <p:oleObj spid="_x0000_s859174" name="Imagen" r:id="rId11" imgW="5569920" imgH="3436560" progId="MS_ClipArt_Gallery.2">
                  <p:embed/>
                </p:oleObj>
              </a:graphicData>
            </a:graphic>
          </p:graphicFrame>
          <p:grpSp>
            <p:nvGrpSpPr>
              <p:cNvPr id="859175" name="Group 39"/>
              <p:cNvGrpSpPr>
                <a:grpSpLocks noChangeAspect="1"/>
              </p:cNvGrpSpPr>
              <p:nvPr/>
            </p:nvGrpSpPr>
            <p:grpSpPr bwMode="auto">
              <a:xfrm>
                <a:off x="1968" y="1728"/>
                <a:ext cx="1920" cy="513"/>
                <a:chOff x="1536" y="3004"/>
                <a:chExt cx="2592" cy="692"/>
              </a:xfrm>
            </p:grpSpPr>
            <p:graphicFrame>
              <p:nvGraphicFramePr>
                <p:cNvPr id="859176" name="Object 40"/>
                <p:cNvGraphicFramePr>
                  <a:graphicFrameLocks noChangeAspect="1"/>
                </p:cNvGraphicFramePr>
                <p:nvPr/>
              </p:nvGraphicFramePr>
              <p:xfrm>
                <a:off x="1536" y="3095"/>
                <a:ext cx="960" cy="601"/>
              </p:xfrm>
              <a:graphic>
                <a:graphicData uri="http://schemas.openxmlformats.org/presentationml/2006/ole">
                  <p:oleObj spid="_x0000_s859176" name="Imagen" r:id="rId12" imgW="5905440" imgH="3697560" progId="MS_ClipArt_Gallery.2">
                    <p:embed/>
                  </p:oleObj>
                </a:graphicData>
              </a:graphic>
            </p:graphicFrame>
            <p:graphicFrame>
              <p:nvGraphicFramePr>
                <p:cNvPr id="859177" name="Object 41"/>
                <p:cNvGraphicFramePr>
                  <a:graphicFrameLocks noChangeAspect="1"/>
                </p:cNvGraphicFramePr>
                <p:nvPr/>
              </p:nvGraphicFramePr>
              <p:xfrm>
                <a:off x="2208" y="3004"/>
                <a:ext cx="1244" cy="644"/>
              </p:xfrm>
              <a:graphic>
                <a:graphicData uri="http://schemas.openxmlformats.org/presentationml/2006/ole">
                  <p:oleObj spid="_x0000_s859177" name="Imagen" r:id="rId13" imgW="5806800" imgH="3009240" progId="MS_ClipArt_Gallery.2">
                    <p:embed/>
                  </p:oleObj>
                </a:graphicData>
              </a:graphic>
            </p:graphicFrame>
            <p:graphicFrame>
              <p:nvGraphicFramePr>
                <p:cNvPr id="859178" name="Object 42"/>
                <p:cNvGraphicFramePr>
                  <a:graphicFrameLocks noChangeAspect="1"/>
                </p:cNvGraphicFramePr>
                <p:nvPr/>
              </p:nvGraphicFramePr>
              <p:xfrm>
                <a:off x="3168" y="3056"/>
                <a:ext cx="960" cy="592"/>
              </p:xfrm>
              <a:graphic>
                <a:graphicData uri="http://schemas.openxmlformats.org/presentationml/2006/ole">
                  <p:oleObj spid="_x0000_s859178" name="Imagen" r:id="rId14" imgW="5569920" imgH="3436560" progId="MS_ClipArt_Gallery.2">
                    <p:embed/>
                  </p:oleObj>
                </a:graphicData>
              </a:graphic>
            </p:graphicFrame>
          </p:grpSp>
        </p:grpSp>
        <p:sp>
          <p:nvSpPr>
            <p:cNvPr id="859179" name="Rectangle 43"/>
            <p:cNvSpPr>
              <a:spLocks noChangeAspect="1" noChangeArrowheads="1"/>
            </p:cNvSpPr>
            <p:nvPr/>
          </p:nvSpPr>
          <p:spPr bwMode="auto">
            <a:xfrm>
              <a:off x="3026" y="738"/>
              <a:ext cx="2638" cy="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Arial" pitchFamily="34" charset="0"/>
                </a:rPr>
                <a:t>Inter-Enterprise Business Intelligence</a:t>
              </a:r>
            </a:p>
          </p:txBody>
        </p:sp>
        <p:cxnSp>
          <p:nvCxnSpPr>
            <p:cNvPr id="859180" name="AutoShape 44"/>
            <p:cNvCxnSpPr>
              <a:cxnSpLocks noChangeAspect="1" noChangeShapeType="1"/>
              <a:stCxn id="0" idx="2"/>
              <a:endCxn id="859153" idx="6"/>
            </p:cNvCxnSpPr>
            <p:nvPr/>
          </p:nvCxnSpPr>
          <p:spPr bwMode="auto">
            <a:xfrm rot="5400000">
              <a:off x="3590" y="1290"/>
              <a:ext cx="1080" cy="1076"/>
            </a:xfrm>
            <a:prstGeom prst="bentConnector2">
              <a:avLst/>
            </a:prstGeom>
            <a:noFill/>
            <a:ln w="9525">
              <a:solidFill>
                <a:srgbClr val="FF0066"/>
              </a:solidFill>
              <a:miter lim="800000"/>
              <a:headEnd/>
              <a:tailEnd/>
            </a:ln>
            <a:effectLst/>
          </p:spPr>
        </p:cxnSp>
        <p:grpSp>
          <p:nvGrpSpPr>
            <p:cNvPr id="859181" name="Group 45"/>
            <p:cNvGrpSpPr>
              <a:grpSpLocks noChangeAspect="1"/>
            </p:cNvGrpSpPr>
            <p:nvPr/>
          </p:nvGrpSpPr>
          <p:grpSpPr bwMode="auto">
            <a:xfrm flipV="1">
              <a:off x="2988" y="3544"/>
              <a:ext cx="2786" cy="259"/>
              <a:chOff x="96" y="3392"/>
              <a:chExt cx="4752" cy="480"/>
            </a:xfrm>
          </p:grpSpPr>
          <p:sp>
            <p:nvSpPr>
              <p:cNvPr id="859182" name="Rectangle 46"/>
              <p:cNvSpPr>
                <a:spLocks noChangeAspect="1" noChangeArrowheads="1"/>
              </p:cNvSpPr>
              <p:nvPr/>
            </p:nvSpPr>
            <p:spPr bwMode="auto">
              <a:xfrm>
                <a:off x="96" y="3680"/>
                <a:ext cx="4752" cy="192"/>
              </a:xfrm>
              <a:prstGeom prst="rect">
                <a:avLst/>
              </a:prstGeom>
              <a:solidFill>
                <a:srgbClr val="008000"/>
              </a:solidFill>
              <a:ln w="9525">
                <a:miter lim="800000"/>
                <a:headEnd type="none" w="sm" len="sm"/>
                <a:tailEnd type="none" w="sm" len="sm"/>
              </a:ln>
              <a:effectLst/>
              <a:scene3d>
                <a:camera prst="legacyObliqueTopLeft"/>
                <a:lightRig rig="legacyFlat3" dir="t"/>
              </a:scene3d>
              <a:sp3d extrusionH="100000" prstMaterial="legacyPlastic">
                <a:bevelT w="13500" h="13500" prst="angle"/>
                <a:bevelB w="13500" h="13500" prst="angle"/>
                <a:extrusionClr>
                  <a:srgbClr val="008000"/>
                </a:extrusionClr>
              </a:sp3d>
            </p:spPr>
            <p:txBody>
              <a:bodyPr rot="10800000" wrap="none" tIns="0" bIns="0">
                <a:flatTx/>
              </a:bodyPr>
              <a:lstStyle/>
              <a:p>
                <a:pPr algn="ctr" eaLnBrk="1" hangingPunct="1">
                  <a:lnSpc>
                    <a:spcPct val="100000"/>
                  </a:lnSpc>
                </a:pPr>
                <a:endParaRPr lang="es-ES_tradnl" sz="1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</a:endParaRPr>
              </a:p>
            </p:txBody>
          </p:sp>
          <p:sp>
            <p:nvSpPr>
              <p:cNvPr id="859183" name="Rectangle 47"/>
              <p:cNvSpPr>
                <a:spLocks noChangeAspect="1" noChangeArrowheads="1"/>
              </p:cNvSpPr>
              <p:nvPr/>
            </p:nvSpPr>
            <p:spPr bwMode="auto">
              <a:xfrm>
                <a:off x="4254" y="3392"/>
                <a:ext cx="96" cy="288"/>
              </a:xfrm>
              <a:prstGeom prst="rect">
                <a:avLst/>
              </a:prstGeom>
              <a:solidFill>
                <a:srgbClr val="008000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100000" prstMaterial="legacyPlastic">
                <a:bevelT w="13500" h="13500" prst="angle"/>
                <a:bevelB w="13500" h="13500" prst="angle"/>
                <a:extrusionClr>
                  <a:srgbClr val="008000"/>
                </a:extrusionClr>
              </a:sp3d>
            </p:spPr>
            <p:txBody>
              <a:bodyPr wrap="none" tIns="0" bIns="0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859184" name="Rectangle 48"/>
              <p:cNvSpPr>
                <a:spLocks noChangeAspect="1" noChangeArrowheads="1"/>
              </p:cNvSpPr>
              <p:nvPr/>
            </p:nvSpPr>
            <p:spPr bwMode="auto">
              <a:xfrm>
                <a:off x="3291" y="3392"/>
                <a:ext cx="98" cy="288"/>
              </a:xfrm>
              <a:prstGeom prst="rect">
                <a:avLst/>
              </a:prstGeom>
              <a:solidFill>
                <a:srgbClr val="008000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100000" prstMaterial="legacyPlastic">
                <a:bevelT w="13500" h="13500" prst="angle"/>
                <a:bevelB w="13500" h="13500" prst="angle"/>
                <a:extrusionClr>
                  <a:srgbClr val="008000"/>
                </a:extrusionClr>
              </a:sp3d>
            </p:spPr>
            <p:txBody>
              <a:bodyPr wrap="none" tIns="0" bIns="0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859185" name="Line 49"/>
              <p:cNvSpPr>
                <a:spLocks noChangeAspect="1" noChangeShapeType="1"/>
              </p:cNvSpPr>
              <p:nvPr/>
            </p:nvSpPr>
            <p:spPr bwMode="auto">
              <a:xfrm>
                <a:off x="3339" y="3484"/>
                <a:ext cx="0" cy="192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round/>
                <a:headEnd type="triangle" w="sm" len="sm"/>
                <a:tailEnd type="triangl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9186" name="Rectangle 50"/>
              <p:cNvSpPr>
                <a:spLocks noChangeAspect="1" noChangeArrowheads="1"/>
              </p:cNvSpPr>
              <p:nvPr/>
            </p:nvSpPr>
            <p:spPr bwMode="auto">
              <a:xfrm>
                <a:off x="2352" y="3392"/>
                <a:ext cx="96" cy="288"/>
              </a:xfrm>
              <a:prstGeom prst="rect">
                <a:avLst/>
              </a:prstGeom>
              <a:solidFill>
                <a:srgbClr val="008000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100000" prstMaterial="legacyPlastic">
                <a:bevelT w="13500" h="13500" prst="angle"/>
                <a:bevelB w="13500" h="13500" prst="angle"/>
                <a:extrusionClr>
                  <a:srgbClr val="008000"/>
                </a:extrusionClr>
              </a:sp3d>
            </p:spPr>
            <p:txBody>
              <a:bodyPr wrap="none" tIns="0" bIns="0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859187" name="Line 51"/>
              <p:cNvSpPr>
                <a:spLocks noChangeAspect="1" noChangeShapeType="1"/>
              </p:cNvSpPr>
              <p:nvPr/>
            </p:nvSpPr>
            <p:spPr bwMode="auto">
              <a:xfrm>
                <a:off x="2400" y="3484"/>
                <a:ext cx="0" cy="192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round/>
                <a:headEnd type="triangle" w="sm" len="sm"/>
                <a:tailEnd type="triangl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9188" name="Rectangle 52"/>
              <p:cNvSpPr>
                <a:spLocks noChangeAspect="1" noChangeArrowheads="1"/>
              </p:cNvSpPr>
              <p:nvPr/>
            </p:nvSpPr>
            <p:spPr bwMode="auto">
              <a:xfrm>
                <a:off x="1503" y="3392"/>
                <a:ext cx="96" cy="288"/>
              </a:xfrm>
              <a:prstGeom prst="rect">
                <a:avLst/>
              </a:prstGeom>
              <a:solidFill>
                <a:srgbClr val="008000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100000" prstMaterial="legacyPlastic">
                <a:bevelT w="13500" h="13500" prst="angle"/>
                <a:bevelB w="13500" h="13500" prst="angle"/>
                <a:extrusionClr>
                  <a:srgbClr val="008000"/>
                </a:extrusionClr>
              </a:sp3d>
            </p:spPr>
            <p:txBody>
              <a:bodyPr wrap="none" tIns="0" bIns="0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859189" name="Line 53"/>
              <p:cNvSpPr>
                <a:spLocks noChangeAspect="1" noChangeShapeType="1"/>
              </p:cNvSpPr>
              <p:nvPr/>
            </p:nvSpPr>
            <p:spPr bwMode="auto">
              <a:xfrm>
                <a:off x="1551" y="3484"/>
                <a:ext cx="0" cy="192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round/>
                <a:headEnd type="triangle" w="sm" len="sm"/>
                <a:tailEnd type="triangl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9190" name="Rectangle 54"/>
              <p:cNvSpPr>
                <a:spLocks noChangeAspect="1" noChangeArrowheads="1"/>
              </p:cNvSpPr>
              <p:nvPr/>
            </p:nvSpPr>
            <p:spPr bwMode="auto">
              <a:xfrm>
                <a:off x="624" y="3392"/>
                <a:ext cx="96" cy="288"/>
              </a:xfrm>
              <a:prstGeom prst="rect">
                <a:avLst/>
              </a:prstGeom>
              <a:solidFill>
                <a:srgbClr val="008000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Left"/>
                <a:lightRig rig="legacyFlat3" dir="t"/>
              </a:scene3d>
              <a:sp3d extrusionH="100000" prstMaterial="legacyPlastic">
                <a:bevelT w="13500" h="13500" prst="angle"/>
                <a:bevelB w="13500" h="13500" prst="angle"/>
                <a:extrusionClr>
                  <a:srgbClr val="008000"/>
                </a:extrusionClr>
              </a:sp3d>
            </p:spPr>
            <p:txBody>
              <a:bodyPr wrap="none" tIns="0" bIns="0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859191" name="Line 55"/>
              <p:cNvSpPr>
                <a:spLocks noChangeAspect="1" noChangeShapeType="1"/>
              </p:cNvSpPr>
              <p:nvPr/>
            </p:nvSpPr>
            <p:spPr bwMode="auto">
              <a:xfrm>
                <a:off x="672" y="3484"/>
                <a:ext cx="0" cy="192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round/>
                <a:headEnd type="triangle" w="sm" len="sm"/>
                <a:tailEnd type="triangl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9192" name="Line 56"/>
              <p:cNvSpPr>
                <a:spLocks noChangeAspect="1" noChangeShapeType="1"/>
              </p:cNvSpPr>
              <p:nvPr/>
            </p:nvSpPr>
            <p:spPr bwMode="auto">
              <a:xfrm>
                <a:off x="4302" y="3484"/>
                <a:ext cx="0" cy="192"/>
              </a:xfrm>
              <a:prstGeom prst="line">
                <a:avLst/>
              </a:prstGeom>
              <a:noFill/>
              <a:ln w="6350">
                <a:solidFill>
                  <a:schemeClr val="bg1"/>
                </a:solidFill>
                <a:round/>
                <a:headEnd type="triangle" w="sm" len="sm"/>
                <a:tailEnd type="triangl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59193" name="Group 57"/>
            <p:cNvGrpSpPr>
              <a:grpSpLocks noChangeAspect="1"/>
            </p:cNvGrpSpPr>
            <p:nvPr/>
          </p:nvGrpSpPr>
          <p:grpSpPr bwMode="auto">
            <a:xfrm>
              <a:off x="3084" y="3592"/>
              <a:ext cx="2640" cy="371"/>
              <a:chOff x="240" y="1728"/>
              <a:chExt cx="3648" cy="513"/>
            </a:xfrm>
          </p:grpSpPr>
          <p:graphicFrame>
            <p:nvGraphicFramePr>
              <p:cNvPr id="859194" name="Object 58"/>
              <p:cNvGraphicFramePr>
                <a:graphicFrameLocks noChangeAspect="1"/>
              </p:cNvGraphicFramePr>
              <p:nvPr/>
            </p:nvGraphicFramePr>
            <p:xfrm>
              <a:off x="240" y="1795"/>
              <a:ext cx="711" cy="446"/>
            </p:xfrm>
            <a:graphic>
              <a:graphicData uri="http://schemas.openxmlformats.org/presentationml/2006/ole">
                <p:oleObj spid="_x0000_s859194" name="Imagen" r:id="rId15" imgW="5905440" imgH="3697560" progId="MS_ClipArt_Gallery.2">
                  <p:embed/>
                </p:oleObj>
              </a:graphicData>
            </a:graphic>
          </p:graphicFrame>
          <p:graphicFrame>
            <p:nvGraphicFramePr>
              <p:cNvPr id="859195" name="Object 59"/>
              <p:cNvGraphicFramePr>
                <a:graphicFrameLocks noChangeAspect="1"/>
              </p:cNvGraphicFramePr>
              <p:nvPr/>
            </p:nvGraphicFramePr>
            <p:xfrm>
              <a:off x="738" y="1728"/>
              <a:ext cx="921" cy="477"/>
            </p:xfrm>
            <a:graphic>
              <a:graphicData uri="http://schemas.openxmlformats.org/presentationml/2006/ole">
                <p:oleObj spid="_x0000_s859195" name="Imagen" r:id="rId16" imgW="5806800" imgH="3009240" progId="MS_ClipArt_Gallery.2">
                  <p:embed/>
                </p:oleObj>
              </a:graphicData>
            </a:graphic>
          </p:graphicFrame>
          <p:graphicFrame>
            <p:nvGraphicFramePr>
              <p:cNvPr id="859196" name="Object 60"/>
              <p:cNvGraphicFramePr>
                <a:graphicFrameLocks noChangeAspect="1"/>
              </p:cNvGraphicFramePr>
              <p:nvPr/>
            </p:nvGraphicFramePr>
            <p:xfrm>
              <a:off x="1449" y="1767"/>
              <a:ext cx="711" cy="438"/>
            </p:xfrm>
            <a:graphic>
              <a:graphicData uri="http://schemas.openxmlformats.org/presentationml/2006/ole">
                <p:oleObj spid="_x0000_s859196" name="Imagen" r:id="rId17" imgW="5569920" imgH="3436560" progId="MS_ClipArt_Gallery.2">
                  <p:embed/>
                </p:oleObj>
              </a:graphicData>
            </a:graphic>
          </p:graphicFrame>
          <p:grpSp>
            <p:nvGrpSpPr>
              <p:cNvPr id="859197" name="Group 61"/>
              <p:cNvGrpSpPr>
                <a:grpSpLocks noChangeAspect="1"/>
              </p:cNvGrpSpPr>
              <p:nvPr/>
            </p:nvGrpSpPr>
            <p:grpSpPr bwMode="auto">
              <a:xfrm>
                <a:off x="1968" y="1728"/>
                <a:ext cx="1920" cy="513"/>
                <a:chOff x="1536" y="3004"/>
                <a:chExt cx="2592" cy="692"/>
              </a:xfrm>
            </p:grpSpPr>
            <p:graphicFrame>
              <p:nvGraphicFramePr>
                <p:cNvPr id="859198" name="Object 62"/>
                <p:cNvGraphicFramePr>
                  <a:graphicFrameLocks noChangeAspect="1"/>
                </p:cNvGraphicFramePr>
                <p:nvPr/>
              </p:nvGraphicFramePr>
              <p:xfrm>
                <a:off x="1536" y="3095"/>
                <a:ext cx="960" cy="601"/>
              </p:xfrm>
              <a:graphic>
                <a:graphicData uri="http://schemas.openxmlformats.org/presentationml/2006/ole">
                  <p:oleObj spid="_x0000_s859198" name="Imagen" r:id="rId18" imgW="5905440" imgH="3697560" progId="MS_ClipArt_Gallery.2">
                    <p:embed/>
                  </p:oleObj>
                </a:graphicData>
              </a:graphic>
            </p:graphicFrame>
            <p:graphicFrame>
              <p:nvGraphicFramePr>
                <p:cNvPr id="859199" name="Object 63"/>
                <p:cNvGraphicFramePr>
                  <a:graphicFrameLocks noChangeAspect="1"/>
                </p:cNvGraphicFramePr>
                <p:nvPr/>
              </p:nvGraphicFramePr>
              <p:xfrm>
                <a:off x="2208" y="3004"/>
                <a:ext cx="1244" cy="644"/>
              </p:xfrm>
              <a:graphic>
                <a:graphicData uri="http://schemas.openxmlformats.org/presentationml/2006/ole">
                  <p:oleObj spid="_x0000_s859199" name="Imagen" r:id="rId19" imgW="5806800" imgH="3009240" progId="MS_ClipArt_Gallery.2">
                    <p:embed/>
                  </p:oleObj>
                </a:graphicData>
              </a:graphic>
            </p:graphicFrame>
            <p:graphicFrame>
              <p:nvGraphicFramePr>
                <p:cNvPr id="859200" name="Object 64"/>
                <p:cNvGraphicFramePr>
                  <a:graphicFrameLocks noChangeAspect="1"/>
                </p:cNvGraphicFramePr>
                <p:nvPr/>
              </p:nvGraphicFramePr>
              <p:xfrm>
                <a:off x="3168" y="3056"/>
                <a:ext cx="960" cy="592"/>
              </p:xfrm>
              <a:graphic>
                <a:graphicData uri="http://schemas.openxmlformats.org/presentationml/2006/ole">
                  <p:oleObj spid="_x0000_s859200" name="Imagen" r:id="rId20" imgW="5569920" imgH="3436560" progId="MS_ClipArt_Gallery.2">
                    <p:embed/>
                  </p:oleObj>
                </a:graphicData>
              </a:graphic>
            </p:graphicFrame>
          </p:grpSp>
        </p:grpSp>
        <p:sp>
          <p:nvSpPr>
            <p:cNvPr id="859201" name="Rectangle 65"/>
            <p:cNvSpPr>
              <a:spLocks noChangeAspect="1" noChangeArrowheads="1"/>
            </p:cNvSpPr>
            <p:nvPr/>
          </p:nvSpPr>
          <p:spPr bwMode="auto">
            <a:xfrm>
              <a:off x="3085" y="3281"/>
              <a:ext cx="237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 eaLnBrk="1" hangingPunct="1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Arial" pitchFamily="34" charset="0"/>
                </a:rPr>
                <a:t>Inter-Enterprise Universal Access</a:t>
              </a:r>
            </a:p>
          </p:txBody>
        </p:sp>
        <p:cxnSp>
          <p:nvCxnSpPr>
            <p:cNvPr id="859202" name="AutoShape 66"/>
            <p:cNvCxnSpPr>
              <a:cxnSpLocks noChangeAspect="1" noChangeShapeType="1"/>
              <a:stCxn id="0" idx="2"/>
              <a:endCxn id="859154" idx="4"/>
            </p:cNvCxnSpPr>
            <p:nvPr/>
          </p:nvCxnSpPr>
          <p:spPr bwMode="auto">
            <a:xfrm rot="5400000">
              <a:off x="3080" y="3033"/>
              <a:ext cx="231" cy="2040"/>
            </a:xfrm>
            <a:prstGeom prst="bentConnector3">
              <a:avLst>
                <a:gd name="adj1" fmla="val 162338"/>
              </a:avLst>
            </a:prstGeom>
            <a:noFill/>
            <a:ln w="9525">
              <a:solidFill>
                <a:srgbClr val="008000"/>
              </a:solidFill>
              <a:miter lim="800000"/>
              <a:headEnd/>
              <a:tailEnd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093" name="Rectangle 5"/>
          <p:cNvSpPr>
            <a:spLocks noChangeArrowheads="1"/>
          </p:cNvSpPr>
          <p:nvPr/>
        </p:nvSpPr>
        <p:spPr bwMode="auto">
          <a:xfrm>
            <a:off x="5672138" y="2238375"/>
            <a:ext cx="2046287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ctr" defTabSz="762000">
              <a:lnSpc>
                <a:spcPct val="100000"/>
              </a:lnSpc>
            </a:pPr>
            <a:r>
              <a:rPr lang="en-GB" sz="2000">
                <a:solidFill>
                  <a:srgbClr val="0099FF"/>
                </a:solidFill>
                <a:latin typeface="Arial" pitchFamily="34" charset="0"/>
              </a:rPr>
              <a:t>Added Value (t)</a:t>
            </a:r>
          </a:p>
        </p:txBody>
      </p:sp>
      <p:sp>
        <p:nvSpPr>
          <p:cNvPr id="857094" name="Rectangle 6"/>
          <p:cNvSpPr>
            <a:spLocks noChangeArrowheads="1"/>
          </p:cNvSpPr>
          <p:nvPr/>
        </p:nvSpPr>
        <p:spPr bwMode="auto">
          <a:xfrm>
            <a:off x="5970588" y="2635250"/>
            <a:ext cx="1212850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ctr" defTabSz="762000">
              <a:lnSpc>
                <a:spcPct val="100000"/>
              </a:lnSpc>
            </a:pPr>
            <a:r>
              <a:rPr lang="en-GB" sz="2000">
                <a:solidFill>
                  <a:srgbClr val="0099FF"/>
                </a:solidFill>
                <a:latin typeface="Arial" pitchFamily="34" charset="0"/>
              </a:rPr>
              <a:t>Costs (t)</a:t>
            </a:r>
          </a:p>
        </p:txBody>
      </p:sp>
      <p:sp>
        <p:nvSpPr>
          <p:cNvPr id="857095" name="Line 7"/>
          <p:cNvSpPr>
            <a:spLocks noChangeShapeType="1"/>
          </p:cNvSpPr>
          <p:nvPr/>
        </p:nvSpPr>
        <p:spPr bwMode="auto">
          <a:xfrm>
            <a:off x="5751513" y="2635250"/>
            <a:ext cx="18954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57096" name="Rectangle 8"/>
          <p:cNvSpPr>
            <a:spLocks noChangeArrowheads="1"/>
          </p:cNvSpPr>
          <p:nvPr/>
        </p:nvSpPr>
        <p:spPr bwMode="auto">
          <a:xfrm>
            <a:off x="3429000" y="2405063"/>
            <a:ext cx="2276475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r" defTabSz="762000">
              <a:lnSpc>
                <a:spcPct val="100000"/>
              </a:lnSpc>
            </a:pPr>
            <a:r>
              <a:rPr lang="en-GB" sz="2000">
                <a:solidFill>
                  <a:srgbClr val="0099FF"/>
                </a:solidFill>
                <a:latin typeface="Arial" pitchFamily="34" charset="0"/>
              </a:rPr>
              <a:t>Performance (t)</a:t>
            </a:r>
            <a:r>
              <a:rPr lang="en-GB" sz="2000">
                <a:solidFill>
                  <a:srgbClr val="6666FF"/>
                </a:solidFill>
                <a:latin typeface="Arial" pitchFamily="34" charset="0"/>
              </a:rPr>
              <a:t> </a:t>
            </a:r>
            <a:r>
              <a:rPr lang="en-GB" sz="2000">
                <a:solidFill>
                  <a:schemeClr val="tx1"/>
                </a:solidFill>
                <a:latin typeface="Arial" pitchFamily="34" charset="0"/>
              </a:rPr>
              <a:t>=</a:t>
            </a:r>
          </a:p>
        </p:txBody>
      </p:sp>
      <p:sp>
        <p:nvSpPr>
          <p:cNvPr id="857097" name="Rectangle 9"/>
          <p:cNvSpPr>
            <a:spLocks noChangeArrowheads="1"/>
          </p:cNvSpPr>
          <p:nvPr/>
        </p:nvSpPr>
        <p:spPr bwMode="auto">
          <a:xfrm>
            <a:off x="2554288" y="2925763"/>
            <a:ext cx="2401887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r" defTabSz="762000">
              <a:lnSpc>
                <a:spcPct val="100000"/>
              </a:lnSpc>
            </a:pPr>
            <a:r>
              <a:rPr lang="en-GB" sz="1200" i="1">
                <a:solidFill>
                  <a:schemeClr val="tx1"/>
                </a:solidFill>
                <a:latin typeface="Arial" pitchFamily="34" charset="0"/>
              </a:rPr>
              <a:t>Adapted from Hamel, Prahalad</a:t>
            </a:r>
          </a:p>
        </p:txBody>
      </p:sp>
      <p:sp>
        <p:nvSpPr>
          <p:cNvPr id="857098" name="Rectangle 10"/>
          <p:cNvSpPr>
            <a:spLocks noChangeArrowheads="1"/>
          </p:cNvSpPr>
          <p:nvPr/>
        </p:nvSpPr>
        <p:spPr bwMode="auto">
          <a:xfrm>
            <a:off x="7539038" y="1628775"/>
            <a:ext cx="942975" cy="287338"/>
          </a:xfrm>
          <a:prstGeom prst="rect">
            <a:avLst/>
          </a:prstGeom>
          <a:solidFill>
            <a:srgbClr val="FFFF66"/>
          </a:solidFill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r" defTabSz="762000">
              <a:lnSpc>
                <a:spcPct val="100000"/>
              </a:lnSpc>
            </a:pPr>
            <a:r>
              <a:rPr lang="en-GB" sz="1200">
                <a:solidFill>
                  <a:schemeClr val="tx1"/>
                </a:solidFill>
                <a:latin typeface="Arial" pitchFamily="34" charset="0"/>
              </a:rPr>
              <a:t>MAXIMIZE</a:t>
            </a:r>
          </a:p>
        </p:txBody>
      </p:sp>
      <p:sp>
        <p:nvSpPr>
          <p:cNvPr id="857099" name="AutoShape 11"/>
          <p:cNvSpPr>
            <a:spLocks/>
          </p:cNvSpPr>
          <p:nvPr/>
        </p:nvSpPr>
        <p:spPr bwMode="auto">
          <a:xfrm rot="-5400000">
            <a:off x="6553200" y="1247775"/>
            <a:ext cx="228600" cy="1905000"/>
          </a:xfrm>
          <a:prstGeom prst="rightBrace">
            <a:avLst>
              <a:gd name="adj1" fmla="val 69444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857100" name="AutoShape 12"/>
          <p:cNvCxnSpPr>
            <a:cxnSpLocks noChangeShapeType="1"/>
            <a:stCxn id="857099" idx="1"/>
            <a:endCxn id="857098" idx="1"/>
          </p:cNvCxnSpPr>
          <p:nvPr/>
        </p:nvCxnSpPr>
        <p:spPr bwMode="auto">
          <a:xfrm rot="16200000">
            <a:off x="6946900" y="1493838"/>
            <a:ext cx="312737" cy="871538"/>
          </a:xfrm>
          <a:prstGeom prst="curvedConnector2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sp>
        <p:nvSpPr>
          <p:cNvPr id="857101" name="Oval 13"/>
          <p:cNvSpPr>
            <a:spLocks noChangeArrowheads="1"/>
          </p:cNvSpPr>
          <p:nvPr/>
        </p:nvSpPr>
        <p:spPr bwMode="auto">
          <a:xfrm>
            <a:off x="7315200" y="2238375"/>
            <a:ext cx="381000" cy="4572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7102" name="Oval 14"/>
          <p:cNvSpPr>
            <a:spLocks noChangeArrowheads="1"/>
          </p:cNvSpPr>
          <p:nvPr/>
        </p:nvSpPr>
        <p:spPr bwMode="auto">
          <a:xfrm>
            <a:off x="6767513" y="2619375"/>
            <a:ext cx="381000" cy="4572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57103" name="Rectangle 15"/>
          <p:cNvSpPr>
            <a:spLocks noChangeArrowheads="1"/>
          </p:cNvSpPr>
          <p:nvPr/>
        </p:nvSpPr>
        <p:spPr bwMode="auto">
          <a:xfrm>
            <a:off x="7989888" y="2466975"/>
            <a:ext cx="674687" cy="469900"/>
          </a:xfrm>
          <a:prstGeom prst="rect">
            <a:avLst/>
          </a:prstGeom>
          <a:solidFill>
            <a:srgbClr val="FFFF66"/>
          </a:solidFill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defTabSz="762000">
              <a:lnSpc>
                <a:spcPct val="100000"/>
              </a:lnSpc>
            </a:pPr>
            <a:r>
              <a:rPr lang="en-GB" sz="1200">
                <a:solidFill>
                  <a:schemeClr val="tx1"/>
                </a:solidFill>
                <a:latin typeface="Arial" pitchFamily="34" charset="0"/>
              </a:rPr>
              <a:t>MAKE </a:t>
            </a:r>
            <a:br>
              <a:rPr lang="en-GB" sz="1200">
                <a:solidFill>
                  <a:schemeClr val="tx1"/>
                </a:solidFill>
                <a:latin typeface="Arial" pitchFamily="34" charset="0"/>
              </a:rPr>
            </a:br>
            <a:r>
              <a:rPr lang="en-GB" sz="1200">
                <a:solidFill>
                  <a:schemeClr val="tx1"/>
                </a:solidFill>
                <a:latin typeface="Arial" pitchFamily="34" charset="0"/>
              </a:rPr>
              <a:t>AGILE</a:t>
            </a:r>
          </a:p>
        </p:txBody>
      </p:sp>
      <p:cxnSp>
        <p:nvCxnSpPr>
          <p:cNvPr id="857104" name="AutoShape 16"/>
          <p:cNvCxnSpPr>
            <a:cxnSpLocks noChangeShapeType="1"/>
            <a:stCxn id="857101" idx="6"/>
            <a:endCxn id="857103" idx="1"/>
          </p:cNvCxnSpPr>
          <p:nvPr/>
        </p:nvCxnSpPr>
        <p:spPr bwMode="auto">
          <a:xfrm>
            <a:off x="7696200" y="2466975"/>
            <a:ext cx="293688" cy="234950"/>
          </a:xfrm>
          <a:prstGeom prst="curvedConnector3">
            <a:avLst>
              <a:gd name="adj1" fmla="val 49731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cxnSp>
        <p:nvCxnSpPr>
          <p:cNvPr id="857105" name="AutoShape 17"/>
          <p:cNvCxnSpPr>
            <a:cxnSpLocks noChangeShapeType="1"/>
            <a:stCxn id="857102" idx="6"/>
            <a:endCxn id="857103" idx="1"/>
          </p:cNvCxnSpPr>
          <p:nvPr/>
        </p:nvCxnSpPr>
        <p:spPr bwMode="auto">
          <a:xfrm flipV="1">
            <a:off x="7148513" y="2701925"/>
            <a:ext cx="841375" cy="146050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sp>
        <p:nvSpPr>
          <p:cNvPr id="857106" name="AutoShape 18"/>
          <p:cNvSpPr>
            <a:spLocks/>
          </p:cNvSpPr>
          <p:nvPr/>
        </p:nvSpPr>
        <p:spPr bwMode="auto">
          <a:xfrm rot="5400000" flipV="1">
            <a:off x="6477000" y="2466975"/>
            <a:ext cx="228600" cy="1295400"/>
          </a:xfrm>
          <a:prstGeom prst="rightBrace">
            <a:avLst>
              <a:gd name="adj1" fmla="val 47222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857107" name="AutoShape 19"/>
          <p:cNvCxnSpPr>
            <a:cxnSpLocks noChangeShapeType="1"/>
            <a:stCxn id="857106" idx="1"/>
            <a:endCxn id="857108" idx="1"/>
          </p:cNvCxnSpPr>
          <p:nvPr/>
        </p:nvCxnSpPr>
        <p:spPr bwMode="auto">
          <a:xfrm rot="16200000" flipH="1">
            <a:off x="7086600" y="2733675"/>
            <a:ext cx="174625" cy="1165225"/>
          </a:xfrm>
          <a:prstGeom prst="curvedConnector2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</p:cxnSp>
      <p:sp>
        <p:nvSpPr>
          <p:cNvPr id="857108" name="Rectangle 20"/>
          <p:cNvSpPr>
            <a:spLocks noChangeArrowheads="1"/>
          </p:cNvSpPr>
          <p:nvPr/>
        </p:nvSpPr>
        <p:spPr bwMode="auto">
          <a:xfrm>
            <a:off x="7756525" y="3259138"/>
            <a:ext cx="919163" cy="287337"/>
          </a:xfrm>
          <a:prstGeom prst="rect">
            <a:avLst/>
          </a:prstGeom>
          <a:solidFill>
            <a:srgbClr val="FFFF66"/>
          </a:solidFill>
          <a:ln w="12700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r" defTabSz="762000">
              <a:lnSpc>
                <a:spcPct val="100000"/>
              </a:lnSpc>
            </a:pPr>
            <a:r>
              <a:rPr lang="en-GB" sz="1200">
                <a:solidFill>
                  <a:schemeClr val="tx1"/>
                </a:solidFill>
                <a:latin typeface="Arial" pitchFamily="34" charset="0"/>
              </a:rPr>
              <a:t>OPTIMIZE</a:t>
            </a:r>
          </a:p>
        </p:txBody>
      </p:sp>
      <p:grpSp>
        <p:nvGrpSpPr>
          <p:cNvPr id="857231" name="Group 143"/>
          <p:cNvGrpSpPr>
            <a:grpSpLocks/>
          </p:cNvGrpSpPr>
          <p:nvPr/>
        </p:nvGrpSpPr>
        <p:grpSpPr bwMode="auto">
          <a:xfrm>
            <a:off x="2843213" y="3716338"/>
            <a:ext cx="4608512" cy="2592387"/>
            <a:chOff x="1791" y="2341"/>
            <a:chExt cx="2903" cy="1633"/>
          </a:xfrm>
        </p:grpSpPr>
        <p:grpSp>
          <p:nvGrpSpPr>
            <p:cNvPr id="857111" name="Group 23"/>
            <p:cNvGrpSpPr>
              <a:grpSpLocks/>
            </p:cNvGrpSpPr>
            <p:nvPr/>
          </p:nvGrpSpPr>
          <p:grpSpPr bwMode="auto">
            <a:xfrm>
              <a:off x="3116" y="2981"/>
              <a:ext cx="1493" cy="932"/>
              <a:chOff x="204" y="1117"/>
              <a:chExt cx="5080" cy="2903"/>
            </a:xfrm>
          </p:grpSpPr>
          <p:pic>
            <p:nvPicPr>
              <p:cNvPr id="857112" name="Picture 24" descr="Welt2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12000"/>
              </a:blip>
              <a:srcRect l="1187" t="12622" r="3035" b="13052"/>
              <a:stretch>
                <a:fillRect/>
              </a:stretch>
            </p:blipFill>
            <p:spPr bwMode="auto">
              <a:xfrm>
                <a:off x="204" y="1117"/>
                <a:ext cx="5080" cy="2903"/>
              </a:xfrm>
              <a:prstGeom prst="rect">
                <a:avLst/>
              </a:prstGeom>
              <a:noFill/>
            </p:spPr>
          </p:pic>
          <p:sp>
            <p:nvSpPr>
              <p:cNvPr id="857113" name="Freeform 25"/>
              <p:cNvSpPr>
                <a:spLocks/>
              </p:cNvSpPr>
              <p:nvPr/>
            </p:nvSpPr>
            <p:spPr bwMode="auto">
              <a:xfrm>
                <a:off x="2820" y="1587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14" name="Freeform 26"/>
              <p:cNvSpPr>
                <a:spLocks/>
              </p:cNvSpPr>
              <p:nvPr/>
            </p:nvSpPr>
            <p:spPr bwMode="auto">
              <a:xfrm>
                <a:off x="1838" y="3332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15" name="Freeform 27"/>
              <p:cNvSpPr>
                <a:spLocks/>
              </p:cNvSpPr>
              <p:nvPr/>
            </p:nvSpPr>
            <p:spPr bwMode="auto">
              <a:xfrm>
                <a:off x="4402" y="2151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16" name="Line 28"/>
              <p:cNvSpPr>
                <a:spLocks noChangeShapeType="1"/>
              </p:cNvSpPr>
              <p:nvPr/>
            </p:nvSpPr>
            <p:spPr bwMode="auto">
              <a:xfrm flipH="1" flipV="1">
                <a:off x="1368" y="1931"/>
                <a:ext cx="56" cy="31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17" name="Line 29"/>
              <p:cNvSpPr>
                <a:spLocks noChangeShapeType="1"/>
              </p:cNvSpPr>
              <p:nvPr/>
            </p:nvSpPr>
            <p:spPr bwMode="auto">
              <a:xfrm flipH="1" flipV="1">
                <a:off x="1168" y="2059"/>
                <a:ext cx="176" cy="19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18" name="Line 30"/>
              <p:cNvSpPr>
                <a:spLocks noChangeShapeType="1"/>
              </p:cNvSpPr>
              <p:nvPr/>
            </p:nvSpPr>
            <p:spPr bwMode="auto">
              <a:xfrm flipV="1">
                <a:off x="1392" y="2202"/>
                <a:ext cx="118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19" name="Line 31"/>
              <p:cNvSpPr>
                <a:spLocks noChangeShapeType="1"/>
              </p:cNvSpPr>
              <p:nvPr/>
            </p:nvSpPr>
            <p:spPr bwMode="auto">
              <a:xfrm flipH="1" flipV="1">
                <a:off x="832" y="2259"/>
                <a:ext cx="810" cy="57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20" name="Line 32"/>
              <p:cNvSpPr>
                <a:spLocks noChangeShapeType="1"/>
              </p:cNvSpPr>
              <p:nvPr/>
            </p:nvSpPr>
            <p:spPr bwMode="auto">
              <a:xfrm flipH="1" flipV="1">
                <a:off x="1080" y="2187"/>
                <a:ext cx="304" cy="7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21" name="Line 33"/>
              <p:cNvSpPr>
                <a:spLocks noChangeShapeType="1"/>
              </p:cNvSpPr>
              <p:nvPr/>
            </p:nvSpPr>
            <p:spPr bwMode="auto">
              <a:xfrm flipH="1" flipV="1">
                <a:off x="944" y="1875"/>
                <a:ext cx="208" cy="19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22" name="Line 34"/>
              <p:cNvSpPr>
                <a:spLocks noChangeShapeType="1"/>
              </p:cNvSpPr>
              <p:nvPr/>
            </p:nvSpPr>
            <p:spPr bwMode="auto">
              <a:xfrm flipV="1">
                <a:off x="2892" y="2210"/>
                <a:ext cx="1558" cy="4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23" name="Line 35"/>
              <p:cNvSpPr>
                <a:spLocks noChangeShapeType="1"/>
              </p:cNvSpPr>
              <p:nvPr/>
            </p:nvSpPr>
            <p:spPr bwMode="auto">
              <a:xfrm>
                <a:off x="2892" y="2049"/>
                <a:ext cx="1776" cy="12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24" name="Line 36"/>
              <p:cNvSpPr>
                <a:spLocks noChangeShapeType="1"/>
              </p:cNvSpPr>
              <p:nvPr/>
            </p:nvSpPr>
            <p:spPr bwMode="auto">
              <a:xfrm flipV="1">
                <a:off x="4163" y="2237"/>
                <a:ext cx="273" cy="58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25" name="Line 37"/>
              <p:cNvSpPr>
                <a:spLocks noChangeShapeType="1"/>
              </p:cNvSpPr>
              <p:nvPr/>
            </p:nvSpPr>
            <p:spPr bwMode="auto">
              <a:xfrm flipH="1" flipV="1">
                <a:off x="2645" y="2373"/>
                <a:ext cx="1545" cy="44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26" name="Line 38"/>
              <p:cNvSpPr>
                <a:spLocks noChangeShapeType="1"/>
              </p:cNvSpPr>
              <p:nvPr/>
            </p:nvSpPr>
            <p:spPr bwMode="auto">
              <a:xfrm flipV="1">
                <a:off x="2927" y="2827"/>
                <a:ext cx="1254" cy="47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27" name="Line 39"/>
              <p:cNvSpPr>
                <a:spLocks noChangeShapeType="1"/>
              </p:cNvSpPr>
              <p:nvPr/>
            </p:nvSpPr>
            <p:spPr bwMode="auto">
              <a:xfrm flipH="1" flipV="1">
                <a:off x="2918" y="3291"/>
                <a:ext cx="163" cy="8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28" name="Line 40"/>
              <p:cNvSpPr>
                <a:spLocks noChangeShapeType="1"/>
              </p:cNvSpPr>
              <p:nvPr/>
            </p:nvSpPr>
            <p:spPr bwMode="auto">
              <a:xfrm flipH="1" flipV="1">
                <a:off x="2645" y="2382"/>
                <a:ext cx="291" cy="91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29" name="Line 41"/>
              <p:cNvSpPr>
                <a:spLocks noChangeShapeType="1"/>
              </p:cNvSpPr>
              <p:nvPr/>
            </p:nvSpPr>
            <p:spPr bwMode="auto">
              <a:xfrm>
                <a:off x="1818" y="3000"/>
                <a:ext cx="73" cy="39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30" name="Line 42"/>
              <p:cNvSpPr>
                <a:spLocks noChangeShapeType="1"/>
              </p:cNvSpPr>
              <p:nvPr/>
            </p:nvSpPr>
            <p:spPr bwMode="auto">
              <a:xfrm flipH="1" flipV="1">
                <a:off x="1645" y="2818"/>
                <a:ext cx="146" cy="19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31" name="Line 43"/>
              <p:cNvSpPr>
                <a:spLocks noChangeShapeType="1"/>
              </p:cNvSpPr>
              <p:nvPr/>
            </p:nvSpPr>
            <p:spPr bwMode="auto">
              <a:xfrm>
                <a:off x="1663" y="3055"/>
                <a:ext cx="228" cy="35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32" name="Line 44"/>
              <p:cNvSpPr>
                <a:spLocks noChangeShapeType="1"/>
              </p:cNvSpPr>
              <p:nvPr/>
            </p:nvSpPr>
            <p:spPr bwMode="auto">
              <a:xfrm>
                <a:off x="773" y="1718"/>
                <a:ext cx="391" cy="11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33" name="Line 45"/>
              <p:cNvSpPr>
                <a:spLocks noChangeShapeType="1"/>
              </p:cNvSpPr>
              <p:nvPr/>
            </p:nvSpPr>
            <p:spPr bwMode="auto">
              <a:xfrm>
                <a:off x="791" y="1709"/>
                <a:ext cx="27" cy="13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34" name="Line 46"/>
              <p:cNvSpPr>
                <a:spLocks noChangeShapeType="1"/>
              </p:cNvSpPr>
              <p:nvPr/>
            </p:nvSpPr>
            <p:spPr bwMode="auto">
              <a:xfrm>
                <a:off x="1145" y="1836"/>
                <a:ext cx="0" cy="19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35" name="Line 47"/>
              <p:cNvSpPr>
                <a:spLocks noChangeShapeType="1"/>
              </p:cNvSpPr>
              <p:nvPr/>
            </p:nvSpPr>
            <p:spPr bwMode="auto">
              <a:xfrm>
                <a:off x="845" y="2055"/>
                <a:ext cx="255" cy="16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36" name="Line 48"/>
              <p:cNvSpPr>
                <a:spLocks noChangeShapeType="1"/>
              </p:cNvSpPr>
              <p:nvPr/>
            </p:nvSpPr>
            <p:spPr bwMode="auto">
              <a:xfrm flipH="1">
                <a:off x="818" y="1909"/>
                <a:ext cx="136" cy="13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37" name="Line 49"/>
              <p:cNvSpPr>
                <a:spLocks noChangeShapeType="1"/>
              </p:cNvSpPr>
              <p:nvPr/>
            </p:nvSpPr>
            <p:spPr bwMode="auto">
              <a:xfrm flipH="1">
                <a:off x="4609" y="2309"/>
                <a:ext cx="36" cy="99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38" name="Line 50"/>
              <p:cNvSpPr>
                <a:spLocks noChangeShapeType="1"/>
              </p:cNvSpPr>
              <p:nvPr/>
            </p:nvSpPr>
            <p:spPr bwMode="auto">
              <a:xfrm flipV="1">
                <a:off x="4454" y="3309"/>
                <a:ext cx="155" cy="3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39" name="Line 51"/>
              <p:cNvSpPr>
                <a:spLocks noChangeShapeType="1"/>
              </p:cNvSpPr>
              <p:nvPr/>
            </p:nvSpPr>
            <p:spPr bwMode="auto">
              <a:xfrm>
                <a:off x="4463" y="3364"/>
                <a:ext cx="227" cy="15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40" name="Line 52"/>
              <p:cNvSpPr>
                <a:spLocks noChangeShapeType="1"/>
              </p:cNvSpPr>
              <p:nvPr/>
            </p:nvSpPr>
            <p:spPr bwMode="auto">
              <a:xfrm flipH="1" flipV="1">
                <a:off x="4600" y="2055"/>
                <a:ext cx="63" cy="12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41" name="Line 53"/>
              <p:cNvSpPr>
                <a:spLocks noChangeShapeType="1"/>
              </p:cNvSpPr>
              <p:nvPr/>
            </p:nvSpPr>
            <p:spPr bwMode="auto">
              <a:xfrm flipH="1">
                <a:off x="4645" y="2182"/>
                <a:ext cx="55" cy="11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42" name="Line 54"/>
              <p:cNvSpPr>
                <a:spLocks noChangeShapeType="1"/>
              </p:cNvSpPr>
              <p:nvPr/>
            </p:nvSpPr>
            <p:spPr bwMode="auto">
              <a:xfrm flipV="1">
                <a:off x="812" y="2056"/>
                <a:ext cx="284" cy="2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43" name="Line 55"/>
              <p:cNvSpPr>
                <a:spLocks noChangeShapeType="1"/>
              </p:cNvSpPr>
              <p:nvPr/>
            </p:nvSpPr>
            <p:spPr bwMode="auto">
              <a:xfrm>
                <a:off x="844" y="2052"/>
                <a:ext cx="28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44" name="Line 56"/>
              <p:cNvSpPr>
                <a:spLocks noChangeShapeType="1"/>
              </p:cNvSpPr>
              <p:nvPr/>
            </p:nvSpPr>
            <p:spPr bwMode="auto">
              <a:xfrm flipH="1">
                <a:off x="1132" y="1924"/>
                <a:ext cx="204" cy="2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45" name="Line 57"/>
              <p:cNvSpPr>
                <a:spLocks noChangeShapeType="1"/>
              </p:cNvSpPr>
              <p:nvPr/>
            </p:nvSpPr>
            <p:spPr bwMode="auto">
              <a:xfrm flipH="1">
                <a:off x="1568" y="2832"/>
                <a:ext cx="64" cy="15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46" name="Line 58"/>
              <p:cNvSpPr>
                <a:spLocks noChangeShapeType="1"/>
              </p:cNvSpPr>
              <p:nvPr/>
            </p:nvSpPr>
            <p:spPr bwMode="auto">
              <a:xfrm flipV="1">
                <a:off x="1664" y="2992"/>
                <a:ext cx="132" cy="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47" name="Freeform 59"/>
              <p:cNvSpPr>
                <a:spLocks/>
              </p:cNvSpPr>
              <p:nvPr/>
            </p:nvSpPr>
            <p:spPr bwMode="auto">
              <a:xfrm>
                <a:off x="1583" y="2776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48" name="Freeform 60"/>
              <p:cNvSpPr>
                <a:spLocks/>
              </p:cNvSpPr>
              <p:nvPr/>
            </p:nvSpPr>
            <p:spPr bwMode="auto">
              <a:xfrm>
                <a:off x="1590" y="3028"/>
                <a:ext cx="128" cy="72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0" y="0"/>
                  </a:cxn>
                  <a:cxn ang="0">
                    <a:pos x="48" y="0"/>
                  </a:cxn>
                  <a:cxn ang="0">
                    <a:pos x="48" y="48"/>
                  </a:cxn>
                  <a:cxn ang="0">
                    <a:pos x="96" y="48"/>
                  </a:cxn>
                  <a:cxn ang="0">
                    <a:pos x="96" y="0"/>
                  </a:cxn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144"/>
                  </a:cxn>
                </a:cxnLst>
                <a:rect l="0" t="0" r="r" b="b"/>
                <a:pathLst>
                  <a:path w="144" h="144">
                    <a:moveTo>
                      <a:pt x="0" y="144"/>
                    </a:moveTo>
                    <a:lnTo>
                      <a:pt x="0" y="0"/>
                    </a:lnTo>
                    <a:lnTo>
                      <a:pt x="48" y="0"/>
                    </a:lnTo>
                    <a:lnTo>
                      <a:pt x="48" y="48"/>
                    </a:lnTo>
                    <a:lnTo>
                      <a:pt x="96" y="48"/>
                    </a:lnTo>
                    <a:lnTo>
                      <a:pt x="96" y="0"/>
                    </a:lnTo>
                    <a:lnTo>
                      <a:pt x="144" y="0"/>
                    </a:lnTo>
                    <a:lnTo>
                      <a:pt x="144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58B800"/>
              </a:soli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49" name="Freeform 61"/>
              <p:cNvSpPr>
                <a:spLocks/>
              </p:cNvSpPr>
              <p:nvPr/>
            </p:nvSpPr>
            <p:spPr bwMode="auto">
              <a:xfrm>
                <a:off x="1767" y="2950"/>
                <a:ext cx="104" cy="76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CC00"/>
              </a:solidFill>
              <a:ln w="12700" cap="flat" cmpd="sng">
                <a:noFill/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50" name="Freeform 62"/>
              <p:cNvSpPr>
                <a:spLocks/>
              </p:cNvSpPr>
              <p:nvPr/>
            </p:nvSpPr>
            <p:spPr bwMode="auto">
              <a:xfrm>
                <a:off x="1503" y="2950"/>
                <a:ext cx="104" cy="76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CC00"/>
              </a:solidFill>
              <a:ln w="12700" cap="flat" cmpd="sng">
                <a:noFill/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51" name="Line 63"/>
              <p:cNvSpPr>
                <a:spLocks noChangeShapeType="1"/>
              </p:cNvSpPr>
              <p:nvPr/>
            </p:nvSpPr>
            <p:spPr bwMode="auto">
              <a:xfrm flipH="1">
                <a:off x="2452" y="2368"/>
                <a:ext cx="180" cy="20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52" name="Line 64"/>
              <p:cNvSpPr>
                <a:spLocks noChangeShapeType="1"/>
              </p:cNvSpPr>
              <p:nvPr/>
            </p:nvSpPr>
            <p:spPr bwMode="auto">
              <a:xfrm flipH="1" flipV="1">
                <a:off x="2452" y="2588"/>
                <a:ext cx="68" cy="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53" name="Line 65"/>
              <p:cNvSpPr>
                <a:spLocks noChangeShapeType="1"/>
              </p:cNvSpPr>
              <p:nvPr/>
            </p:nvSpPr>
            <p:spPr bwMode="auto">
              <a:xfrm flipH="1">
                <a:off x="2452" y="2512"/>
                <a:ext cx="148" cy="6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54" name="Line 66"/>
              <p:cNvSpPr>
                <a:spLocks noChangeShapeType="1"/>
              </p:cNvSpPr>
              <p:nvPr/>
            </p:nvSpPr>
            <p:spPr bwMode="auto">
              <a:xfrm flipH="1" flipV="1">
                <a:off x="2572" y="2208"/>
                <a:ext cx="28" cy="1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55" name="Line 67"/>
              <p:cNvSpPr>
                <a:spLocks noChangeShapeType="1"/>
              </p:cNvSpPr>
              <p:nvPr/>
            </p:nvSpPr>
            <p:spPr bwMode="auto">
              <a:xfrm flipH="1">
                <a:off x="2584" y="2152"/>
                <a:ext cx="14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56" name="Line 68"/>
              <p:cNvSpPr>
                <a:spLocks noChangeShapeType="1"/>
              </p:cNvSpPr>
              <p:nvPr/>
            </p:nvSpPr>
            <p:spPr bwMode="auto">
              <a:xfrm>
                <a:off x="2572" y="1948"/>
                <a:ext cx="12" cy="2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57" name="Line 69"/>
              <p:cNvSpPr>
                <a:spLocks noChangeShapeType="1"/>
              </p:cNvSpPr>
              <p:nvPr/>
            </p:nvSpPr>
            <p:spPr bwMode="auto">
              <a:xfrm flipH="1" flipV="1">
                <a:off x="2584" y="2216"/>
                <a:ext cx="296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58" name="Line 70"/>
              <p:cNvSpPr>
                <a:spLocks noChangeShapeType="1"/>
              </p:cNvSpPr>
              <p:nvPr/>
            </p:nvSpPr>
            <p:spPr bwMode="auto">
              <a:xfrm flipH="1">
                <a:off x="2584" y="2060"/>
                <a:ext cx="104" cy="12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59" name="Freeform 71"/>
              <p:cNvSpPr>
                <a:spLocks/>
              </p:cNvSpPr>
              <p:nvPr/>
            </p:nvSpPr>
            <p:spPr bwMode="auto">
              <a:xfrm>
                <a:off x="2696" y="1972"/>
                <a:ext cx="220" cy="88"/>
              </a:xfrm>
              <a:custGeom>
                <a:avLst/>
                <a:gdLst/>
                <a:ahLst/>
                <a:cxnLst>
                  <a:cxn ang="0">
                    <a:pos x="0" y="88"/>
                  </a:cxn>
                  <a:cxn ang="0">
                    <a:pos x="92" y="0"/>
                  </a:cxn>
                  <a:cxn ang="0">
                    <a:pos x="220" y="76"/>
                  </a:cxn>
                  <a:cxn ang="0">
                    <a:pos x="0" y="88"/>
                  </a:cxn>
                </a:cxnLst>
                <a:rect l="0" t="0" r="r" b="b"/>
                <a:pathLst>
                  <a:path w="220" h="88">
                    <a:moveTo>
                      <a:pt x="0" y="88"/>
                    </a:moveTo>
                    <a:lnTo>
                      <a:pt x="92" y="0"/>
                    </a:lnTo>
                    <a:lnTo>
                      <a:pt x="220" y="76"/>
                    </a:lnTo>
                    <a:lnTo>
                      <a:pt x="0" y="88"/>
                    </a:lnTo>
                    <a:close/>
                  </a:path>
                </a:pathLst>
              </a:custGeom>
              <a:noFill/>
              <a:ln w="127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60" name="Line 72"/>
              <p:cNvSpPr>
                <a:spLocks noChangeShapeType="1"/>
              </p:cNvSpPr>
              <p:nvPr/>
            </p:nvSpPr>
            <p:spPr bwMode="auto">
              <a:xfrm flipH="1">
                <a:off x="2868" y="2060"/>
                <a:ext cx="72" cy="21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61" name="Freeform 73"/>
              <p:cNvSpPr>
                <a:spLocks/>
              </p:cNvSpPr>
              <p:nvPr/>
            </p:nvSpPr>
            <p:spPr bwMode="auto">
              <a:xfrm>
                <a:off x="2865" y="1995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62" name="Freeform 74"/>
              <p:cNvSpPr>
                <a:spLocks/>
              </p:cNvSpPr>
              <p:nvPr/>
            </p:nvSpPr>
            <p:spPr bwMode="auto">
              <a:xfrm>
                <a:off x="2574" y="2313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63" name="Freeform 75"/>
              <p:cNvSpPr>
                <a:spLocks/>
              </p:cNvSpPr>
              <p:nvPr/>
            </p:nvSpPr>
            <p:spPr bwMode="auto">
              <a:xfrm>
                <a:off x="2728" y="1913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64" name="Freeform 76"/>
              <p:cNvSpPr>
                <a:spLocks/>
              </p:cNvSpPr>
              <p:nvPr/>
            </p:nvSpPr>
            <p:spPr bwMode="auto">
              <a:xfrm>
                <a:off x="2629" y="1995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65" name="Freeform 77"/>
              <p:cNvSpPr>
                <a:spLocks/>
              </p:cNvSpPr>
              <p:nvPr/>
            </p:nvSpPr>
            <p:spPr bwMode="auto">
              <a:xfrm>
                <a:off x="2820" y="2205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66" name="Freeform 78"/>
              <p:cNvSpPr>
                <a:spLocks/>
              </p:cNvSpPr>
              <p:nvPr/>
            </p:nvSpPr>
            <p:spPr bwMode="auto">
              <a:xfrm>
                <a:off x="2518" y="2155"/>
                <a:ext cx="128" cy="72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0" y="0"/>
                  </a:cxn>
                  <a:cxn ang="0">
                    <a:pos x="48" y="0"/>
                  </a:cxn>
                  <a:cxn ang="0">
                    <a:pos x="48" y="48"/>
                  </a:cxn>
                  <a:cxn ang="0">
                    <a:pos x="96" y="48"/>
                  </a:cxn>
                  <a:cxn ang="0">
                    <a:pos x="96" y="0"/>
                  </a:cxn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144"/>
                  </a:cxn>
                </a:cxnLst>
                <a:rect l="0" t="0" r="r" b="b"/>
                <a:pathLst>
                  <a:path w="144" h="144">
                    <a:moveTo>
                      <a:pt x="0" y="144"/>
                    </a:moveTo>
                    <a:lnTo>
                      <a:pt x="0" y="0"/>
                    </a:lnTo>
                    <a:lnTo>
                      <a:pt x="48" y="0"/>
                    </a:lnTo>
                    <a:lnTo>
                      <a:pt x="48" y="48"/>
                    </a:lnTo>
                    <a:lnTo>
                      <a:pt x="96" y="48"/>
                    </a:lnTo>
                    <a:lnTo>
                      <a:pt x="96" y="0"/>
                    </a:lnTo>
                    <a:lnTo>
                      <a:pt x="144" y="0"/>
                    </a:lnTo>
                    <a:lnTo>
                      <a:pt x="144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58B800"/>
              </a:soli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67" name="Freeform 79"/>
              <p:cNvSpPr>
                <a:spLocks/>
              </p:cNvSpPr>
              <p:nvPr/>
            </p:nvSpPr>
            <p:spPr bwMode="auto">
              <a:xfrm>
                <a:off x="2372" y="2528"/>
                <a:ext cx="128" cy="72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0" y="0"/>
                  </a:cxn>
                  <a:cxn ang="0">
                    <a:pos x="48" y="0"/>
                  </a:cxn>
                  <a:cxn ang="0">
                    <a:pos x="48" y="48"/>
                  </a:cxn>
                  <a:cxn ang="0">
                    <a:pos x="96" y="48"/>
                  </a:cxn>
                  <a:cxn ang="0">
                    <a:pos x="96" y="0"/>
                  </a:cxn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144"/>
                  </a:cxn>
                </a:cxnLst>
                <a:rect l="0" t="0" r="r" b="b"/>
                <a:pathLst>
                  <a:path w="144" h="144">
                    <a:moveTo>
                      <a:pt x="0" y="144"/>
                    </a:moveTo>
                    <a:lnTo>
                      <a:pt x="0" y="0"/>
                    </a:lnTo>
                    <a:lnTo>
                      <a:pt x="48" y="0"/>
                    </a:lnTo>
                    <a:lnTo>
                      <a:pt x="48" y="48"/>
                    </a:lnTo>
                    <a:lnTo>
                      <a:pt x="96" y="48"/>
                    </a:lnTo>
                    <a:lnTo>
                      <a:pt x="96" y="0"/>
                    </a:lnTo>
                    <a:lnTo>
                      <a:pt x="144" y="0"/>
                    </a:lnTo>
                    <a:lnTo>
                      <a:pt x="144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58B800"/>
              </a:soli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68" name="Freeform 80"/>
              <p:cNvSpPr>
                <a:spLocks/>
              </p:cNvSpPr>
              <p:nvPr/>
            </p:nvSpPr>
            <p:spPr bwMode="auto">
              <a:xfrm>
                <a:off x="2549" y="2469"/>
                <a:ext cx="104" cy="76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CC00"/>
              </a:solidFill>
              <a:ln w="12700" cap="flat" cmpd="sng">
                <a:noFill/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69" name="Freeform 81"/>
              <p:cNvSpPr>
                <a:spLocks/>
              </p:cNvSpPr>
              <p:nvPr/>
            </p:nvSpPr>
            <p:spPr bwMode="auto">
              <a:xfrm>
                <a:off x="2449" y="2615"/>
                <a:ext cx="104" cy="76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CC00"/>
              </a:solidFill>
              <a:ln w="12700" cap="flat" cmpd="sng">
                <a:noFill/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70" name="Freeform 82"/>
              <p:cNvSpPr>
                <a:spLocks/>
              </p:cNvSpPr>
              <p:nvPr/>
            </p:nvSpPr>
            <p:spPr bwMode="auto">
              <a:xfrm>
                <a:off x="2676" y="2115"/>
                <a:ext cx="104" cy="76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CC00"/>
              </a:solidFill>
              <a:ln w="12700" cap="flat" cmpd="sng">
                <a:noFill/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71" name="Freeform 83"/>
              <p:cNvSpPr>
                <a:spLocks/>
              </p:cNvSpPr>
              <p:nvPr/>
            </p:nvSpPr>
            <p:spPr bwMode="auto">
              <a:xfrm>
                <a:off x="2521" y="1905"/>
                <a:ext cx="104" cy="76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CC00"/>
              </a:solidFill>
              <a:ln w="12700" cap="flat" cmpd="sng">
                <a:noFill/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72" name="Freeform 84"/>
              <p:cNvSpPr>
                <a:spLocks/>
              </p:cNvSpPr>
              <p:nvPr/>
            </p:nvSpPr>
            <p:spPr bwMode="auto">
              <a:xfrm>
                <a:off x="1083" y="1995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73" name="Freeform 85"/>
              <p:cNvSpPr>
                <a:spLocks/>
              </p:cNvSpPr>
              <p:nvPr/>
            </p:nvSpPr>
            <p:spPr bwMode="auto">
              <a:xfrm>
                <a:off x="709" y="1673"/>
                <a:ext cx="128" cy="72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0" y="0"/>
                  </a:cxn>
                  <a:cxn ang="0">
                    <a:pos x="48" y="0"/>
                  </a:cxn>
                  <a:cxn ang="0">
                    <a:pos x="48" y="48"/>
                  </a:cxn>
                  <a:cxn ang="0">
                    <a:pos x="96" y="48"/>
                  </a:cxn>
                  <a:cxn ang="0">
                    <a:pos x="96" y="0"/>
                  </a:cxn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144"/>
                  </a:cxn>
                </a:cxnLst>
                <a:rect l="0" t="0" r="r" b="b"/>
                <a:pathLst>
                  <a:path w="144" h="144">
                    <a:moveTo>
                      <a:pt x="0" y="144"/>
                    </a:moveTo>
                    <a:lnTo>
                      <a:pt x="0" y="0"/>
                    </a:lnTo>
                    <a:lnTo>
                      <a:pt x="48" y="0"/>
                    </a:lnTo>
                    <a:lnTo>
                      <a:pt x="48" y="48"/>
                    </a:lnTo>
                    <a:lnTo>
                      <a:pt x="96" y="48"/>
                    </a:lnTo>
                    <a:lnTo>
                      <a:pt x="96" y="0"/>
                    </a:lnTo>
                    <a:lnTo>
                      <a:pt x="144" y="0"/>
                    </a:lnTo>
                    <a:lnTo>
                      <a:pt x="144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58B800"/>
              </a:soli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74" name="Freeform 86"/>
              <p:cNvSpPr>
                <a:spLocks/>
              </p:cNvSpPr>
              <p:nvPr/>
            </p:nvSpPr>
            <p:spPr bwMode="auto">
              <a:xfrm>
                <a:off x="774" y="1995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75" name="Freeform 87"/>
              <p:cNvSpPr>
                <a:spLocks/>
              </p:cNvSpPr>
              <p:nvPr/>
            </p:nvSpPr>
            <p:spPr bwMode="auto">
              <a:xfrm>
                <a:off x="1338" y="2194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76" name="Freeform 88"/>
              <p:cNvSpPr>
                <a:spLocks/>
              </p:cNvSpPr>
              <p:nvPr/>
            </p:nvSpPr>
            <p:spPr bwMode="auto">
              <a:xfrm>
                <a:off x="756" y="2194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77" name="Freeform 89"/>
              <p:cNvSpPr>
                <a:spLocks/>
              </p:cNvSpPr>
              <p:nvPr/>
            </p:nvSpPr>
            <p:spPr bwMode="auto">
              <a:xfrm>
                <a:off x="1292" y="1860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78" name="Freeform 90"/>
              <p:cNvSpPr>
                <a:spLocks/>
              </p:cNvSpPr>
              <p:nvPr/>
            </p:nvSpPr>
            <p:spPr bwMode="auto">
              <a:xfrm>
                <a:off x="892" y="1824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79" name="Freeform 91"/>
              <p:cNvSpPr>
                <a:spLocks/>
              </p:cNvSpPr>
              <p:nvPr/>
            </p:nvSpPr>
            <p:spPr bwMode="auto">
              <a:xfrm>
                <a:off x="1036" y="2155"/>
                <a:ext cx="128" cy="72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0" y="0"/>
                  </a:cxn>
                  <a:cxn ang="0">
                    <a:pos x="48" y="0"/>
                  </a:cxn>
                  <a:cxn ang="0">
                    <a:pos x="48" y="48"/>
                  </a:cxn>
                  <a:cxn ang="0">
                    <a:pos x="96" y="48"/>
                  </a:cxn>
                  <a:cxn ang="0">
                    <a:pos x="96" y="0"/>
                  </a:cxn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144"/>
                  </a:cxn>
                </a:cxnLst>
                <a:rect l="0" t="0" r="r" b="b"/>
                <a:pathLst>
                  <a:path w="144" h="144">
                    <a:moveTo>
                      <a:pt x="0" y="144"/>
                    </a:moveTo>
                    <a:lnTo>
                      <a:pt x="0" y="0"/>
                    </a:lnTo>
                    <a:lnTo>
                      <a:pt x="48" y="0"/>
                    </a:lnTo>
                    <a:lnTo>
                      <a:pt x="48" y="48"/>
                    </a:lnTo>
                    <a:lnTo>
                      <a:pt x="96" y="48"/>
                    </a:lnTo>
                    <a:lnTo>
                      <a:pt x="96" y="0"/>
                    </a:lnTo>
                    <a:lnTo>
                      <a:pt x="144" y="0"/>
                    </a:lnTo>
                    <a:lnTo>
                      <a:pt x="144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58B800"/>
              </a:soli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80" name="Freeform 92"/>
              <p:cNvSpPr>
                <a:spLocks/>
              </p:cNvSpPr>
              <p:nvPr/>
            </p:nvSpPr>
            <p:spPr bwMode="auto">
              <a:xfrm>
                <a:off x="757" y="1796"/>
                <a:ext cx="104" cy="76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CC00"/>
              </a:solidFill>
              <a:ln w="12700" cap="flat" cmpd="sng">
                <a:noFill/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81" name="Freeform 93"/>
              <p:cNvSpPr>
                <a:spLocks/>
              </p:cNvSpPr>
              <p:nvPr/>
            </p:nvSpPr>
            <p:spPr bwMode="auto">
              <a:xfrm>
                <a:off x="1112" y="1796"/>
                <a:ext cx="104" cy="76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CC00"/>
              </a:solidFill>
              <a:ln w="12700" cap="flat" cmpd="sng">
                <a:noFill/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82" name="Freeform 94"/>
              <p:cNvSpPr>
                <a:spLocks/>
              </p:cNvSpPr>
              <p:nvPr/>
            </p:nvSpPr>
            <p:spPr bwMode="auto">
              <a:xfrm>
                <a:off x="4558" y="2024"/>
                <a:ext cx="104" cy="76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CC00"/>
              </a:solidFill>
              <a:ln w="12700" cap="flat" cmpd="sng">
                <a:noFill/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83" name="Freeform 95"/>
              <p:cNvSpPr>
                <a:spLocks/>
              </p:cNvSpPr>
              <p:nvPr/>
            </p:nvSpPr>
            <p:spPr bwMode="auto">
              <a:xfrm>
                <a:off x="4627" y="2146"/>
                <a:ext cx="128" cy="72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0" y="0"/>
                  </a:cxn>
                  <a:cxn ang="0">
                    <a:pos x="48" y="0"/>
                  </a:cxn>
                  <a:cxn ang="0">
                    <a:pos x="48" y="48"/>
                  </a:cxn>
                  <a:cxn ang="0">
                    <a:pos x="96" y="48"/>
                  </a:cxn>
                  <a:cxn ang="0">
                    <a:pos x="96" y="0"/>
                  </a:cxn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144"/>
                  </a:cxn>
                </a:cxnLst>
                <a:rect l="0" t="0" r="r" b="b"/>
                <a:pathLst>
                  <a:path w="144" h="144">
                    <a:moveTo>
                      <a:pt x="0" y="144"/>
                    </a:moveTo>
                    <a:lnTo>
                      <a:pt x="0" y="0"/>
                    </a:lnTo>
                    <a:lnTo>
                      <a:pt x="48" y="0"/>
                    </a:lnTo>
                    <a:lnTo>
                      <a:pt x="48" y="48"/>
                    </a:lnTo>
                    <a:lnTo>
                      <a:pt x="96" y="48"/>
                    </a:lnTo>
                    <a:lnTo>
                      <a:pt x="96" y="0"/>
                    </a:lnTo>
                    <a:lnTo>
                      <a:pt x="144" y="0"/>
                    </a:lnTo>
                    <a:lnTo>
                      <a:pt x="144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58B800"/>
              </a:soli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84" name="Freeform 96"/>
              <p:cNvSpPr>
                <a:spLocks/>
              </p:cNvSpPr>
              <p:nvPr/>
            </p:nvSpPr>
            <p:spPr bwMode="auto">
              <a:xfrm>
                <a:off x="4594" y="2268"/>
                <a:ext cx="104" cy="76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CC00"/>
              </a:solidFill>
              <a:ln w="12700" cap="flat" cmpd="sng">
                <a:noFill/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85" name="Freeform 97"/>
              <p:cNvSpPr>
                <a:spLocks/>
              </p:cNvSpPr>
              <p:nvPr/>
            </p:nvSpPr>
            <p:spPr bwMode="auto">
              <a:xfrm>
                <a:off x="4556" y="3249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86" name="Freeform 98"/>
              <p:cNvSpPr>
                <a:spLocks/>
              </p:cNvSpPr>
              <p:nvPr/>
            </p:nvSpPr>
            <p:spPr bwMode="auto">
              <a:xfrm>
                <a:off x="4381" y="3319"/>
                <a:ext cx="128" cy="72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0" y="0"/>
                  </a:cxn>
                  <a:cxn ang="0">
                    <a:pos x="48" y="0"/>
                  </a:cxn>
                  <a:cxn ang="0">
                    <a:pos x="48" y="48"/>
                  </a:cxn>
                  <a:cxn ang="0">
                    <a:pos x="96" y="48"/>
                  </a:cxn>
                  <a:cxn ang="0">
                    <a:pos x="96" y="0"/>
                  </a:cxn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144"/>
                  </a:cxn>
                </a:cxnLst>
                <a:rect l="0" t="0" r="r" b="b"/>
                <a:pathLst>
                  <a:path w="144" h="144">
                    <a:moveTo>
                      <a:pt x="0" y="144"/>
                    </a:moveTo>
                    <a:lnTo>
                      <a:pt x="0" y="0"/>
                    </a:lnTo>
                    <a:lnTo>
                      <a:pt x="48" y="0"/>
                    </a:lnTo>
                    <a:lnTo>
                      <a:pt x="48" y="48"/>
                    </a:lnTo>
                    <a:lnTo>
                      <a:pt x="96" y="48"/>
                    </a:lnTo>
                    <a:lnTo>
                      <a:pt x="96" y="0"/>
                    </a:lnTo>
                    <a:lnTo>
                      <a:pt x="144" y="0"/>
                    </a:lnTo>
                    <a:lnTo>
                      <a:pt x="144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58B800"/>
              </a:soli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87" name="Freeform 99"/>
              <p:cNvSpPr>
                <a:spLocks/>
              </p:cNvSpPr>
              <p:nvPr/>
            </p:nvSpPr>
            <p:spPr bwMode="auto">
              <a:xfrm>
                <a:off x="4621" y="3459"/>
                <a:ext cx="104" cy="76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CC00"/>
              </a:solidFill>
              <a:ln w="12700" cap="flat" cmpd="sng">
                <a:noFill/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88" name="Freeform 100"/>
              <p:cNvSpPr>
                <a:spLocks/>
              </p:cNvSpPr>
              <p:nvPr/>
            </p:nvSpPr>
            <p:spPr bwMode="auto">
              <a:xfrm>
                <a:off x="2989" y="3355"/>
                <a:ext cx="128" cy="72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0" y="0"/>
                  </a:cxn>
                  <a:cxn ang="0">
                    <a:pos x="48" y="0"/>
                  </a:cxn>
                  <a:cxn ang="0">
                    <a:pos x="48" y="48"/>
                  </a:cxn>
                  <a:cxn ang="0">
                    <a:pos x="96" y="48"/>
                  </a:cxn>
                  <a:cxn ang="0">
                    <a:pos x="96" y="0"/>
                  </a:cxn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144"/>
                  </a:cxn>
                </a:cxnLst>
                <a:rect l="0" t="0" r="r" b="b"/>
                <a:pathLst>
                  <a:path w="144" h="144">
                    <a:moveTo>
                      <a:pt x="0" y="144"/>
                    </a:moveTo>
                    <a:lnTo>
                      <a:pt x="0" y="0"/>
                    </a:lnTo>
                    <a:lnTo>
                      <a:pt x="48" y="0"/>
                    </a:lnTo>
                    <a:lnTo>
                      <a:pt x="48" y="48"/>
                    </a:lnTo>
                    <a:lnTo>
                      <a:pt x="96" y="48"/>
                    </a:lnTo>
                    <a:lnTo>
                      <a:pt x="96" y="0"/>
                    </a:lnTo>
                    <a:lnTo>
                      <a:pt x="144" y="0"/>
                    </a:lnTo>
                    <a:lnTo>
                      <a:pt x="144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58B800"/>
              </a:soli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89" name="Freeform 101"/>
              <p:cNvSpPr>
                <a:spLocks/>
              </p:cNvSpPr>
              <p:nvPr/>
            </p:nvSpPr>
            <p:spPr bwMode="auto">
              <a:xfrm>
                <a:off x="2866" y="3260"/>
                <a:ext cx="104" cy="76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FFCC00"/>
              </a:solidFill>
              <a:ln w="12700" cap="flat" cmpd="sng">
                <a:noFill/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90" name="Freeform 102"/>
              <p:cNvSpPr>
                <a:spLocks/>
              </p:cNvSpPr>
              <p:nvPr/>
            </p:nvSpPr>
            <p:spPr bwMode="auto">
              <a:xfrm>
                <a:off x="4117" y="2782"/>
                <a:ext cx="128" cy="72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0" y="0"/>
                  </a:cxn>
                  <a:cxn ang="0">
                    <a:pos x="48" y="0"/>
                  </a:cxn>
                  <a:cxn ang="0">
                    <a:pos x="48" y="48"/>
                  </a:cxn>
                  <a:cxn ang="0">
                    <a:pos x="96" y="48"/>
                  </a:cxn>
                  <a:cxn ang="0">
                    <a:pos x="96" y="0"/>
                  </a:cxn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144"/>
                  </a:cxn>
                </a:cxnLst>
                <a:rect l="0" t="0" r="r" b="b"/>
                <a:pathLst>
                  <a:path w="144" h="144">
                    <a:moveTo>
                      <a:pt x="0" y="144"/>
                    </a:moveTo>
                    <a:lnTo>
                      <a:pt x="0" y="0"/>
                    </a:lnTo>
                    <a:lnTo>
                      <a:pt x="48" y="0"/>
                    </a:lnTo>
                    <a:lnTo>
                      <a:pt x="48" y="48"/>
                    </a:lnTo>
                    <a:lnTo>
                      <a:pt x="96" y="48"/>
                    </a:lnTo>
                    <a:lnTo>
                      <a:pt x="96" y="0"/>
                    </a:lnTo>
                    <a:lnTo>
                      <a:pt x="144" y="0"/>
                    </a:lnTo>
                    <a:lnTo>
                      <a:pt x="144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58B800"/>
              </a:solidFill>
              <a:ln w="1270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91" name="Freeform 103"/>
              <p:cNvSpPr>
                <a:spLocks/>
              </p:cNvSpPr>
              <p:nvPr/>
            </p:nvSpPr>
            <p:spPr bwMode="auto">
              <a:xfrm>
                <a:off x="3018" y="3050"/>
                <a:ext cx="128" cy="98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7192" name="Line 104"/>
              <p:cNvSpPr>
                <a:spLocks noChangeShapeType="1"/>
              </p:cNvSpPr>
              <p:nvPr/>
            </p:nvSpPr>
            <p:spPr bwMode="auto">
              <a:xfrm flipV="1">
                <a:off x="3023" y="3139"/>
                <a:ext cx="30" cy="25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57193" name="Rectangle 105"/>
            <p:cNvSpPr>
              <a:spLocks noChangeArrowheads="1"/>
            </p:cNvSpPr>
            <p:nvPr/>
          </p:nvSpPr>
          <p:spPr bwMode="auto">
            <a:xfrm>
              <a:off x="3116" y="2917"/>
              <a:ext cx="1494" cy="99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7195" name="Rectangle 107"/>
            <p:cNvSpPr>
              <a:spLocks noChangeArrowheads="1"/>
            </p:cNvSpPr>
            <p:nvPr/>
          </p:nvSpPr>
          <p:spPr bwMode="auto">
            <a:xfrm>
              <a:off x="1791" y="2341"/>
              <a:ext cx="2903" cy="163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7196" name="Rectangle 108"/>
            <p:cNvSpPr>
              <a:spLocks noChangeArrowheads="1"/>
            </p:cNvSpPr>
            <p:nvPr/>
          </p:nvSpPr>
          <p:spPr bwMode="auto">
            <a:xfrm>
              <a:off x="1791" y="2341"/>
              <a:ext cx="2903" cy="453"/>
            </a:xfrm>
            <a:prstGeom prst="rect">
              <a:avLst/>
            </a:prstGeom>
            <a:solidFill>
              <a:srgbClr val="0066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762000">
                <a:lnSpc>
                  <a:spcPct val="100000"/>
                </a:lnSpc>
              </a:pPr>
              <a:r>
                <a:rPr lang="en-GB" sz="1200">
                  <a:solidFill>
                    <a:schemeClr val="bg1"/>
                  </a:solidFill>
                  <a:latin typeface="Arial" pitchFamily="34" charset="0"/>
                </a:rPr>
                <a:t>THE DISTRICT BECOMES A COMPETITIVE ENTITY</a:t>
              </a:r>
            </a:p>
          </p:txBody>
        </p:sp>
        <p:grpSp>
          <p:nvGrpSpPr>
            <p:cNvPr id="857197" name="Group 109"/>
            <p:cNvGrpSpPr>
              <a:grpSpLocks/>
            </p:cNvGrpSpPr>
            <p:nvPr/>
          </p:nvGrpSpPr>
          <p:grpSpPr bwMode="auto">
            <a:xfrm>
              <a:off x="1873" y="3338"/>
              <a:ext cx="1409" cy="564"/>
              <a:chOff x="1111" y="1071"/>
              <a:chExt cx="3039" cy="1180"/>
            </a:xfrm>
          </p:grpSpPr>
          <p:sp>
            <p:nvSpPr>
              <p:cNvPr id="857198" name="Oval 110"/>
              <p:cNvSpPr>
                <a:spLocks noChangeArrowheads="1"/>
              </p:cNvSpPr>
              <p:nvPr/>
            </p:nvSpPr>
            <p:spPr bwMode="auto">
              <a:xfrm>
                <a:off x="1111" y="1071"/>
                <a:ext cx="272" cy="27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199" name="AutoShape 111"/>
              <p:cNvSpPr>
                <a:spLocks noChangeArrowheads="1"/>
              </p:cNvSpPr>
              <p:nvPr/>
            </p:nvSpPr>
            <p:spPr bwMode="auto">
              <a:xfrm>
                <a:off x="1111" y="1979"/>
                <a:ext cx="272" cy="272"/>
              </a:xfrm>
              <a:prstGeom prst="pentagon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200" name="AutoShape 112"/>
              <p:cNvSpPr>
                <a:spLocks noChangeArrowheads="1"/>
              </p:cNvSpPr>
              <p:nvPr/>
            </p:nvSpPr>
            <p:spPr bwMode="auto">
              <a:xfrm>
                <a:off x="1565" y="1525"/>
                <a:ext cx="272" cy="272"/>
              </a:xfrm>
              <a:prstGeom prst="roundRect">
                <a:avLst>
                  <a:gd name="adj" fmla="val 16667"/>
                </a:avLst>
              </a:prstGeom>
              <a:solidFill>
                <a:srgbClr val="99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201" name="AutoShape 113"/>
              <p:cNvSpPr>
                <a:spLocks noChangeArrowheads="1"/>
              </p:cNvSpPr>
              <p:nvPr/>
            </p:nvSpPr>
            <p:spPr bwMode="auto">
              <a:xfrm>
                <a:off x="2018" y="1979"/>
                <a:ext cx="272" cy="272"/>
              </a:xfrm>
              <a:prstGeom prst="octagon">
                <a:avLst>
                  <a:gd name="adj" fmla="val 29287"/>
                </a:avLst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202" name="AutoShape 114"/>
              <p:cNvSpPr>
                <a:spLocks noChangeArrowheads="1"/>
              </p:cNvSpPr>
              <p:nvPr/>
            </p:nvSpPr>
            <p:spPr bwMode="auto">
              <a:xfrm>
                <a:off x="2018" y="1071"/>
                <a:ext cx="272" cy="272"/>
              </a:xfrm>
              <a:prstGeom prst="triangle">
                <a:avLst>
                  <a:gd name="adj" fmla="val 50000"/>
                </a:avLst>
              </a:prstGeom>
              <a:solidFill>
                <a:srgbClr val="0066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203" name="Rectangle 115"/>
              <p:cNvSpPr>
                <a:spLocks noChangeArrowheads="1"/>
              </p:cNvSpPr>
              <p:nvPr/>
            </p:nvSpPr>
            <p:spPr bwMode="auto">
              <a:xfrm>
                <a:off x="2925" y="1071"/>
                <a:ext cx="272" cy="272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204" name="AutoShape 116"/>
              <p:cNvSpPr>
                <a:spLocks noChangeArrowheads="1"/>
              </p:cNvSpPr>
              <p:nvPr/>
            </p:nvSpPr>
            <p:spPr bwMode="auto">
              <a:xfrm>
                <a:off x="2426" y="1525"/>
                <a:ext cx="354" cy="272"/>
              </a:xfrm>
              <a:prstGeom prst="hexagon">
                <a:avLst>
                  <a:gd name="adj" fmla="val 32537"/>
                  <a:gd name="vf" fmla="val 115470"/>
                </a:avLst>
              </a:prstGeom>
              <a:solidFill>
                <a:srgbClr val="FF33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205" name="AutoShape 117"/>
              <p:cNvSpPr>
                <a:spLocks noChangeArrowheads="1"/>
              </p:cNvSpPr>
              <p:nvPr/>
            </p:nvSpPr>
            <p:spPr bwMode="auto">
              <a:xfrm>
                <a:off x="2925" y="1979"/>
                <a:ext cx="272" cy="272"/>
              </a:xfrm>
              <a:prstGeom prst="plaque">
                <a:avLst>
                  <a:gd name="adj" fmla="val 16667"/>
                </a:avLst>
              </a:prstGeom>
              <a:solidFill>
                <a:srgbClr val="00808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206" name="AutoShape 118"/>
              <p:cNvSpPr>
                <a:spLocks noChangeArrowheads="1"/>
              </p:cNvSpPr>
              <p:nvPr/>
            </p:nvSpPr>
            <p:spPr bwMode="auto">
              <a:xfrm>
                <a:off x="3814" y="1071"/>
                <a:ext cx="336" cy="272"/>
              </a:xfrm>
              <a:prstGeom prst="parallelogram">
                <a:avLst>
                  <a:gd name="adj" fmla="val 30882"/>
                </a:avLst>
              </a:prstGeom>
              <a:solidFill>
                <a:srgbClr val="66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207" name="AutoShape 119"/>
              <p:cNvSpPr>
                <a:spLocks noChangeArrowheads="1"/>
              </p:cNvSpPr>
              <p:nvPr/>
            </p:nvSpPr>
            <p:spPr bwMode="auto">
              <a:xfrm>
                <a:off x="3380" y="1525"/>
                <a:ext cx="272" cy="272"/>
              </a:xfrm>
              <a:prstGeom prst="plus">
                <a:avLst>
                  <a:gd name="adj" fmla="val 25000"/>
                </a:avLst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7208" name="Oval 120"/>
              <p:cNvSpPr>
                <a:spLocks noChangeArrowheads="1"/>
              </p:cNvSpPr>
              <p:nvPr/>
            </p:nvSpPr>
            <p:spPr bwMode="auto">
              <a:xfrm>
                <a:off x="3833" y="1979"/>
                <a:ext cx="272" cy="27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cxnSp>
            <p:nvCxnSpPr>
              <p:cNvPr id="857209" name="AutoShape 121"/>
              <p:cNvCxnSpPr>
                <a:cxnSpLocks noChangeShapeType="1"/>
                <a:stCxn id="857199" idx="5"/>
                <a:endCxn id="857200" idx="2"/>
              </p:cNvCxnSpPr>
              <p:nvPr/>
            </p:nvCxnSpPr>
            <p:spPr bwMode="auto">
              <a:xfrm flipV="1">
                <a:off x="1383" y="1797"/>
                <a:ext cx="318" cy="28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57210" name="AutoShape 122"/>
              <p:cNvCxnSpPr>
                <a:cxnSpLocks noChangeShapeType="1"/>
                <a:stCxn id="857198" idx="6"/>
                <a:endCxn id="857202" idx="1"/>
              </p:cNvCxnSpPr>
              <p:nvPr/>
            </p:nvCxnSpPr>
            <p:spPr bwMode="auto">
              <a:xfrm>
                <a:off x="1383" y="1207"/>
                <a:ext cx="703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57211" name="AutoShape 123"/>
              <p:cNvCxnSpPr>
                <a:cxnSpLocks noChangeShapeType="1"/>
                <a:stCxn id="857200" idx="3"/>
                <a:endCxn id="857204" idx="1"/>
              </p:cNvCxnSpPr>
              <p:nvPr/>
            </p:nvCxnSpPr>
            <p:spPr bwMode="auto">
              <a:xfrm>
                <a:off x="1837" y="1661"/>
                <a:ext cx="58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57212" name="AutoShape 124"/>
              <p:cNvCxnSpPr>
                <a:cxnSpLocks noChangeShapeType="1"/>
                <a:stCxn id="857200" idx="3"/>
                <a:endCxn id="857201" idx="0"/>
              </p:cNvCxnSpPr>
              <p:nvPr/>
            </p:nvCxnSpPr>
            <p:spPr bwMode="auto">
              <a:xfrm>
                <a:off x="1837" y="1661"/>
                <a:ext cx="317" cy="31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57213" name="AutoShape 125"/>
              <p:cNvCxnSpPr>
                <a:cxnSpLocks noChangeShapeType="1"/>
                <a:stCxn id="857198" idx="6"/>
                <a:endCxn id="857200" idx="0"/>
              </p:cNvCxnSpPr>
              <p:nvPr/>
            </p:nvCxnSpPr>
            <p:spPr bwMode="auto">
              <a:xfrm>
                <a:off x="1383" y="1207"/>
                <a:ext cx="318" cy="31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57214" name="AutoShape 126"/>
              <p:cNvCxnSpPr>
                <a:cxnSpLocks noChangeShapeType="1"/>
                <a:stCxn id="857203" idx="3"/>
                <a:endCxn id="857206" idx="5"/>
              </p:cNvCxnSpPr>
              <p:nvPr/>
            </p:nvCxnSpPr>
            <p:spPr bwMode="auto">
              <a:xfrm>
                <a:off x="3197" y="1207"/>
                <a:ext cx="65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57215" name="AutoShape 127"/>
              <p:cNvCxnSpPr>
                <a:cxnSpLocks noChangeShapeType="1"/>
                <a:stCxn id="857204" idx="3"/>
                <a:endCxn id="857207" idx="1"/>
              </p:cNvCxnSpPr>
              <p:nvPr/>
            </p:nvCxnSpPr>
            <p:spPr bwMode="auto">
              <a:xfrm>
                <a:off x="2780" y="1661"/>
                <a:ext cx="60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57216" name="AutoShape 128"/>
              <p:cNvCxnSpPr>
                <a:cxnSpLocks noChangeShapeType="1"/>
                <a:stCxn id="857205" idx="3"/>
              </p:cNvCxnSpPr>
              <p:nvPr/>
            </p:nvCxnSpPr>
            <p:spPr bwMode="auto">
              <a:xfrm flipV="1">
                <a:off x="3197" y="1798"/>
                <a:ext cx="319" cy="31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57217" name="AutoShape 129"/>
              <p:cNvCxnSpPr>
                <a:cxnSpLocks noChangeShapeType="1"/>
                <a:stCxn id="857207" idx="3"/>
                <a:endCxn id="857206" idx="3"/>
              </p:cNvCxnSpPr>
              <p:nvPr/>
            </p:nvCxnSpPr>
            <p:spPr bwMode="auto">
              <a:xfrm flipV="1">
                <a:off x="3652" y="1343"/>
                <a:ext cx="288" cy="31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57218" name="AutoShape 130"/>
              <p:cNvCxnSpPr>
                <a:cxnSpLocks noChangeShapeType="1"/>
                <a:stCxn id="857207" idx="3"/>
                <a:endCxn id="857208" idx="1"/>
              </p:cNvCxnSpPr>
              <p:nvPr/>
            </p:nvCxnSpPr>
            <p:spPr bwMode="auto">
              <a:xfrm>
                <a:off x="3652" y="1661"/>
                <a:ext cx="221" cy="35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57219" name="AutoShape 131"/>
              <p:cNvCxnSpPr>
                <a:cxnSpLocks noChangeShapeType="1"/>
                <a:stCxn id="857202" idx="5"/>
                <a:endCxn id="857203" idx="1"/>
              </p:cNvCxnSpPr>
              <p:nvPr/>
            </p:nvCxnSpPr>
            <p:spPr bwMode="auto">
              <a:xfrm>
                <a:off x="2222" y="1207"/>
                <a:ext cx="703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57220" name="AutoShape 132"/>
              <p:cNvCxnSpPr>
                <a:cxnSpLocks noChangeShapeType="1"/>
                <a:stCxn id="857202" idx="3"/>
                <a:endCxn id="857204" idx="1"/>
              </p:cNvCxnSpPr>
              <p:nvPr/>
            </p:nvCxnSpPr>
            <p:spPr bwMode="auto">
              <a:xfrm>
                <a:off x="2154" y="1343"/>
                <a:ext cx="272" cy="31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57221" name="AutoShape 133"/>
              <p:cNvCxnSpPr>
                <a:cxnSpLocks noChangeShapeType="1"/>
                <a:stCxn id="857201" idx="3"/>
                <a:endCxn id="857205" idx="1"/>
              </p:cNvCxnSpPr>
              <p:nvPr/>
            </p:nvCxnSpPr>
            <p:spPr bwMode="auto">
              <a:xfrm>
                <a:off x="2290" y="2115"/>
                <a:ext cx="635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857222" name="AutoShape 134"/>
              <p:cNvCxnSpPr>
                <a:cxnSpLocks noChangeShapeType="1"/>
                <a:stCxn id="857205" idx="3"/>
                <a:endCxn id="857208" idx="2"/>
              </p:cNvCxnSpPr>
              <p:nvPr/>
            </p:nvCxnSpPr>
            <p:spPr bwMode="auto">
              <a:xfrm>
                <a:off x="3197" y="2115"/>
                <a:ext cx="636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</p:grpSp>
        <p:sp>
          <p:nvSpPr>
            <p:cNvPr id="857223" name="Rectangle 135"/>
            <p:cNvSpPr>
              <a:spLocks noChangeArrowheads="1"/>
            </p:cNvSpPr>
            <p:nvPr/>
          </p:nvSpPr>
          <p:spPr bwMode="auto">
            <a:xfrm>
              <a:off x="1873" y="3277"/>
              <a:ext cx="1409" cy="63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57230" name="Rectangle 142"/>
          <p:cNvSpPr>
            <a:spLocks noGrp="1" noChangeArrowheads="1"/>
          </p:cNvSpPr>
          <p:nvPr>
            <p:ph type="title"/>
          </p:nvPr>
        </p:nvSpPr>
        <p:spPr>
          <a:xfrm>
            <a:off x="1476375" y="84138"/>
            <a:ext cx="7515225" cy="752475"/>
          </a:xfrm>
          <a:noFill/>
          <a:ln/>
        </p:spPr>
        <p:txBody>
          <a:bodyPr anchor="ctr"/>
          <a:lstStyle/>
          <a:p>
            <a:pPr defTabSz="914400"/>
            <a:r>
              <a:rPr lang="en-GB"/>
              <a:t>Assessing the performances of the new organization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67" name="Rectangle 7"/>
          <p:cNvSpPr>
            <a:spLocks noChangeArrowheads="1"/>
          </p:cNvSpPr>
          <p:nvPr/>
        </p:nvSpPr>
        <p:spPr bwMode="auto">
          <a:xfrm>
            <a:off x="1885950" y="115888"/>
            <a:ext cx="7029450" cy="752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</a:pPr>
            <a:r>
              <a:rPr lang="en-GB" sz="2400">
                <a:latin typeface="Arial" pitchFamily="34" charset="0"/>
              </a:rPr>
              <a:t>Assessing the performance of the new ICT infrastructure</a:t>
            </a:r>
          </a:p>
        </p:txBody>
      </p:sp>
      <p:sp>
        <p:nvSpPr>
          <p:cNvPr id="860168" name="Rectangle 8"/>
          <p:cNvSpPr>
            <a:spLocks noChangeArrowheads="1"/>
          </p:cNvSpPr>
          <p:nvPr/>
        </p:nvSpPr>
        <p:spPr bwMode="auto">
          <a:xfrm>
            <a:off x="2363788" y="1773238"/>
            <a:ext cx="6096000" cy="3352800"/>
          </a:xfrm>
          <a:prstGeom prst="rect">
            <a:avLst/>
          </a:prstGeom>
          <a:solidFill>
            <a:srgbClr val="F8DB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0169" name="AutoShape 9"/>
          <p:cNvSpPr>
            <a:spLocks noChangeArrowheads="1"/>
          </p:cNvSpPr>
          <p:nvPr/>
        </p:nvSpPr>
        <p:spPr bwMode="auto">
          <a:xfrm>
            <a:off x="2439988" y="3068638"/>
            <a:ext cx="1389062" cy="858837"/>
          </a:xfrm>
          <a:prstGeom prst="downArrow">
            <a:avLst>
              <a:gd name="adj1" fmla="val 70269"/>
              <a:gd name="adj2" fmla="val 32560"/>
            </a:avLst>
          </a:prstGeom>
          <a:gradFill rotWithShape="0">
            <a:gsLst>
              <a:gs pos="0">
                <a:srgbClr val="FFCC99"/>
              </a:gs>
              <a:gs pos="100000">
                <a:srgbClr val="FFCC99">
                  <a:gamma/>
                  <a:tint val="30196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sz="1200">
                <a:solidFill>
                  <a:schemeClr val="tx1"/>
                </a:solidFill>
                <a:latin typeface="Arial" pitchFamily="34" charset="0"/>
              </a:rPr>
              <a:t>Production</a:t>
            </a:r>
          </a:p>
          <a:p>
            <a:pPr algn="ctr">
              <a:lnSpc>
                <a:spcPct val="100000"/>
              </a:lnSpc>
            </a:pPr>
            <a:r>
              <a:rPr lang="en-GB" sz="1200">
                <a:solidFill>
                  <a:srgbClr val="0000FF"/>
                </a:solidFill>
                <a:latin typeface="Arial" pitchFamily="34" charset="0"/>
              </a:rPr>
              <a:t>40%</a:t>
            </a:r>
            <a:r>
              <a:rPr lang="en-GB" sz="1200">
                <a:solidFill>
                  <a:schemeClr val="tx1"/>
                </a:solidFill>
                <a:latin typeface="Arial" pitchFamily="34" charset="0"/>
              </a:rPr>
              <a:t> –  </a:t>
            </a:r>
            <a:r>
              <a:rPr lang="en-GB" sz="1200">
                <a:solidFill>
                  <a:schemeClr val="accent1"/>
                </a:solidFill>
                <a:latin typeface="Arial" pitchFamily="34" charset="0"/>
              </a:rPr>
              <a:t>40%</a:t>
            </a:r>
            <a:endParaRPr lang="en-GB" sz="12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60170" name="AutoShape 10"/>
          <p:cNvSpPr>
            <a:spLocks noChangeArrowheads="1"/>
          </p:cNvSpPr>
          <p:nvPr/>
        </p:nvSpPr>
        <p:spPr bwMode="auto">
          <a:xfrm>
            <a:off x="3430588" y="2566988"/>
            <a:ext cx="1522412" cy="857250"/>
          </a:xfrm>
          <a:prstGeom prst="downArrow">
            <a:avLst>
              <a:gd name="adj1" fmla="val 70269"/>
              <a:gd name="adj2" fmla="val 32560"/>
            </a:avLst>
          </a:prstGeom>
          <a:gradFill rotWithShape="0">
            <a:gsLst>
              <a:gs pos="0">
                <a:srgbClr val="FFCC99"/>
              </a:gs>
              <a:gs pos="100000">
                <a:srgbClr val="FFCC99">
                  <a:gamma/>
                  <a:tint val="30196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sz="1200">
                <a:solidFill>
                  <a:schemeClr val="tx1"/>
                </a:solidFill>
                <a:latin typeface="Arial" pitchFamily="34" charset="0"/>
              </a:rPr>
              <a:t>Logistics</a:t>
            </a:r>
          </a:p>
          <a:p>
            <a:pPr algn="ctr">
              <a:lnSpc>
                <a:spcPct val="100000"/>
              </a:lnSpc>
            </a:pPr>
            <a:r>
              <a:rPr lang="en-GB" sz="1200">
                <a:solidFill>
                  <a:srgbClr val="0000FF"/>
                </a:solidFill>
                <a:latin typeface="Arial" pitchFamily="34" charset="0"/>
              </a:rPr>
              <a:t>20%</a:t>
            </a:r>
            <a:r>
              <a:rPr lang="en-GB" sz="1200">
                <a:solidFill>
                  <a:schemeClr val="tx1"/>
                </a:solidFill>
                <a:latin typeface="Arial" pitchFamily="34" charset="0"/>
              </a:rPr>
              <a:t> –  </a:t>
            </a:r>
            <a:r>
              <a:rPr lang="en-GB" sz="1200">
                <a:solidFill>
                  <a:schemeClr val="accent1"/>
                </a:solidFill>
                <a:latin typeface="Arial" pitchFamily="34" charset="0"/>
              </a:rPr>
              <a:t>20%</a:t>
            </a:r>
            <a:endParaRPr lang="en-GB" sz="12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60171" name="AutoShape 11"/>
          <p:cNvSpPr>
            <a:spLocks noChangeArrowheads="1"/>
          </p:cNvSpPr>
          <p:nvPr/>
        </p:nvSpPr>
        <p:spPr bwMode="auto">
          <a:xfrm>
            <a:off x="4573588" y="2154238"/>
            <a:ext cx="1600200" cy="858837"/>
          </a:xfrm>
          <a:prstGeom prst="downArrow">
            <a:avLst>
              <a:gd name="adj1" fmla="val 70269"/>
              <a:gd name="adj2" fmla="val 32560"/>
            </a:avLst>
          </a:prstGeom>
          <a:gradFill rotWithShape="0">
            <a:gsLst>
              <a:gs pos="0">
                <a:srgbClr val="FFCC99"/>
              </a:gs>
              <a:gs pos="100000">
                <a:srgbClr val="FFCC99">
                  <a:gamma/>
                  <a:tint val="30196"/>
                  <a:invGamma/>
                </a:srgbClr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sz="1200">
                <a:solidFill>
                  <a:schemeClr val="tx1"/>
                </a:solidFill>
                <a:latin typeface="Arial" pitchFamily="34" charset="0"/>
              </a:rPr>
              <a:t>Supply</a:t>
            </a:r>
          </a:p>
          <a:p>
            <a:pPr algn="ctr">
              <a:lnSpc>
                <a:spcPct val="100000"/>
              </a:lnSpc>
            </a:pPr>
            <a:r>
              <a:rPr lang="en-GB" sz="1200">
                <a:solidFill>
                  <a:srgbClr val="0000FF"/>
                </a:solidFill>
                <a:latin typeface="Arial" pitchFamily="34" charset="0"/>
              </a:rPr>
              <a:t>35%</a:t>
            </a:r>
            <a:r>
              <a:rPr lang="en-GB" sz="1200">
                <a:solidFill>
                  <a:schemeClr val="tx1"/>
                </a:solidFill>
                <a:latin typeface="Arial" pitchFamily="34" charset="0"/>
              </a:rPr>
              <a:t> –  </a:t>
            </a:r>
            <a:r>
              <a:rPr lang="en-GB" sz="1200">
                <a:solidFill>
                  <a:schemeClr val="accent1"/>
                </a:solidFill>
                <a:latin typeface="Arial" pitchFamily="34" charset="0"/>
              </a:rPr>
              <a:t>45%</a:t>
            </a:r>
            <a:endParaRPr lang="en-GB" sz="12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60172" name="AutoShape 12"/>
          <p:cNvSpPr>
            <a:spLocks noChangeArrowheads="1"/>
          </p:cNvSpPr>
          <p:nvPr/>
        </p:nvSpPr>
        <p:spPr bwMode="auto">
          <a:xfrm rot="5397090">
            <a:off x="4951413" y="3478212"/>
            <a:ext cx="2679700" cy="415925"/>
          </a:xfrm>
          <a:prstGeom prst="triangle">
            <a:avLst>
              <a:gd name="adj" fmla="val 50000"/>
            </a:avLst>
          </a:pr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0173" name="AutoShape 13"/>
          <p:cNvSpPr>
            <a:spLocks noChangeArrowheads="1"/>
          </p:cNvSpPr>
          <p:nvPr/>
        </p:nvSpPr>
        <p:spPr bwMode="auto">
          <a:xfrm>
            <a:off x="6630988" y="1849438"/>
            <a:ext cx="1676400" cy="6858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B4BFA7"/>
              </a:gs>
              <a:gs pos="100000">
                <a:srgbClr val="B4BFA7">
                  <a:gamma/>
                  <a:tint val="5451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sz="1100" b="0">
                <a:solidFill>
                  <a:schemeClr val="tx1"/>
                </a:solidFill>
                <a:latin typeface="Arial" pitchFamily="34" charset="0"/>
              </a:rPr>
              <a:t>Reduction of fluctuations</a:t>
            </a:r>
          </a:p>
        </p:txBody>
      </p:sp>
      <p:sp>
        <p:nvSpPr>
          <p:cNvPr id="860174" name="AutoShape 14"/>
          <p:cNvSpPr>
            <a:spLocks noChangeArrowheads="1"/>
          </p:cNvSpPr>
          <p:nvPr/>
        </p:nvSpPr>
        <p:spPr bwMode="auto">
          <a:xfrm>
            <a:off x="6630988" y="2611438"/>
            <a:ext cx="1752600" cy="68580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B4BFA7"/>
              </a:gs>
              <a:gs pos="100000">
                <a:srgbClr val="B4BFA7">
                  <a:gamma/>
                  <a:tint val="5451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sz="1100" b="0">
                <a:solidFill>
                  <a:schemeClr val="tx1"/>
                </a:solidFill>
                <a:latin typeface="Arial" pitchFamily="34" charset="0"/>
              </a:rPr>
              <a:t>Reduction  of</a:t>
            </a:r>
          </a:p>
          <a:p>
            <a:pPr algn="ctr">
              <a:lnSpc>
                <a:spcPct val="100000"/>
              </a:lnSpc>
            </a:pPr>
            <a:r>
              <a:rPr lang="en-GB" sz="1100" b="0">
                <a:solidFill>
                  <a:schemeClr val="tx1"/>
                </a:solidFill>
                <a:latin typeface="Arial" pitchFamily="34" charset="0"/>
              </a:rPr>
              <a:t>inventories</a:t>
            </a:r>
          </a:p>
        </p:txBody>
      </p:sp>
      <p:sp>
        <p:nvSpPr>
          <p:cNvPr id="860175" name="AutoShape 15"/>
          <p:cNvSpPr>
            <a:spLocks noChangeArrowheads="1"/>
          </p:cNvSpPr>
          <p:nvPr/>
        </p:nvSpPr>
        <p:spPr bwMode="auto">
          <a:xfrm>
            <a:off x="6630988" y="3379788"/>
            <a:ext cx="1752600" cy="679450"/>
          </a:xfrm>
          <a:prstGeom prst="downArrow">
            <a:avLst>
              <a:gd name="adj1" fmla="val 50000"/>
              <a:gd name="adj2" fmla="val 25000"/>
            </a:avLst>
          </a:prstGeom>
          <a:gradFill rotWithShape="0">
            <a:gsLst>
              <a:gs pos="0">
                <a:srgbClr val="B4BFA7"/>
              </a:gs>
              <a:gs pos="100000">
                <a:srgbClr val="B4BFA7">
                  <a:gamma/>
                  <a:tint val="5451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sz="1100" b="0">
                <a:solidFill>
                  <a:schemeClr val="tx1"/>
                </a:solidFill>
                <a:latin typeface="Arial" pitchFamily="34" charset="0"/>
              </a:rPr>
              <a:t>Reduction of costs</a:t>
            </a:r>
          </a:p>
        </p:txBody>
      </p:sp>
      <p:sp>
        <p:nvSpPr>
          <p:cNvPr id="860176" name="AutoShape 16"/>
          <p:cNvSpPr>
            <a:spLocks noChangeArrowheads="1"/>
          </p:cNvSpPr>
          <p:nvPr/>
        </p:nvSpPr>
        <p:spPr bwMode="auto">
          <a:xfrm>
            <a:off x="6630988" y="4211638"/>
            <a:ext cx="1676400" cy="685800"/>
          </a:xfrm>
          <a:prstGeom prst="upArrow">
            <a:avLst>
              <a:gd name="adj1" fmla="val 46972"/>
              <a:gd name="adj2" fmla="val 36111"/>
            </a:avLst>
          </a:prstGeom>
          <a:gradFill rotWithShape="0">
            <a:gsLst>
              <a:gs pos="0">
                <a:srgbClr val="CCACAC"/>
              </a:gs>
              <a:gs pos="100000">
                <a:srgbClr val="CCACAC">
                  <a:gamma/>
                  <a:tint val="54510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sz="1200" b="0">
                <a:solidFill>
                  <a:schemeClr val="tx1"/>
                </a:solidFill>
                <a:latin typeface="Arial" pitchFamily="34" charset="0"/>
              </a:rPr>
              <a:t>Increase of income</a:t>
            </a:r>
          </a:p>
        </p:txBody>
      </p:sp>
      <p:sp>
        <p:nvSpPr>
          <p:cNvPr id="860177" name="AutoShape 17"/>
          <p:cNvSpPr>
            <a:spLocks noChangeArrowheads="1"/>
          </p:cNvSpPr>
          <p:nvPr/>
        </p:nvSpPr>
        <p:spPr bwMode="auto">
          <a:xfrm rot="-10800000">
            <a:off x="4421188" y="3602038"/>
            <a:ext cx="1600200" cy="1066800"/>
          </a:xfrm>
          <a:prstGeom prst="downArrow">
            <a:avLst>
              <a:gd name="adj1" fmla="val 70269"/>
              <a:gd name="adj2" fmla="val 32560"/>
            </a:avLst>
          </a:prstGeom>
          <a:gradFill rotWithShape="0">
            <a:gsLst>
              <a:gs pos="0">
                <a:srgbClr val="FFFF00">
                  <a:gamma/>
                  <a:tint val="15294"/>
                  <a:invGamma/>
                </a:srgbClr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100000"/>
              </a:lnSpc>
            </a:pPr>
            <a:r>
              <a:rPr lang="en-GB" sz="1200">
                <a:solidFill>
                  <a:schemeClr val="tx1"/>
                </a:solidFill>
                <a:latin typeface="Arial" pitchFamily="34" charset="0"/>
              </a:rPr>
              <a:t>Capacity saturation </a:t>
            </a:r>
            <a:endParaRPr lang="en-GB" sz="1200" b="0">
              <a:solidFill>
                <a:schemeClr val="tx1"/>
              </a:solidFill>
              <a:latin typeface="Arial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GB" sz="1200">
                <a:solidFill>
                  <a:srgbClr val="0000FF"/>
                </a:solidFill>
                <a:latin typeface="Arial" pitchFamily="34" charset="0"/>
              </a:rPr>
              <a:t>15% -  </a:t>
            </a:r>
            <a:r>
              <a:rPr lang="en-GB" sz="1200">
                <a:solidFill>
                  <a:schemeClr val="accent1"/>
                </a:solidFill>
                <a:latin typeface="Arial" pitchFamily="34" charset="0"/>
              </a:rPr>
              <a:t>15%</a:t>
            </a:r>
          </a:p>
        </p:txBody>
      </p:sp>
      <p:sp>
        <p:nvSpPr>
          <p:cNvPr id="860178" name="AutoShape 18"/>
          <p:cNvSpPr>
            <a:spLocks noChangeArrowheads="1"/>
          </p:cNvSpPr>
          <p:nvPr/>
        </p:nvSpPr>
        <p:spPr bwMode="auto">
          <a:xfrm rot="-10800000">
            <a:off x="2668588" y="3983038"/>
            <a:ext cx="1600200" cy="990600"/>
          </a:xfrm>
          <a:prstGeom prst="downArrow">
            <a:avLst>
              <a:gd name="adj1" fmla="val 70269"/>
              <a:gd name="adj2" fmla="val 32560"/>
            </a:avLst>
          </a:prstGeom>
          <a:gradFill rotWithShape="0">
            <a:gsLst>
              <a:gs pos="0">
                <a:srgbClr val="FFFF00">
                  <a:gamma/>
                  <a:tint val="15294"/>
                  <a:invGamma/>
                </a:srgbClr>
              </a:gs>
              <a:gs pos="100000">
                <a:srgbClr val="FFFF00"/>
              </a:gs>
            </a:gsLst>
            <a:lin ang="5400000" scaled="1"/>
          </a:gra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10800000"/>
          <a:lstStyle/>
          <a:p>
            <a:pPr algn="ctr">
              <a:lnSpc>
                <a:spcPct val="100000"/>
              </a:lnSpc>
            </a:pPr>
            <a:r>
              <a:rPr lang="en-GB" sz="1200">
                <a:solidFill>
                  <a:schemeClr val="tx1"/>
                </a:solidFill>
                <a:latin typeface="Arial" pitchFamily="34" charset="0"/>
              </a:rPr>
              <a:t>Quality of service</a:t>
            </a:r>
            <a:endParaRPr lang="en-GB" sz="1200" b="0">
              <a:solidFill>
                <a:schemeClr val="tx1"/>
              </a:solidFill>
              <a:latin typeface="Arial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en-GB" sz="1200">
                <a:solidFill>
                  <a:srgbClr val="0000FF"/>
                </a:solidFill>
                <a:latin typeface="Arial" pitchFamily="34" charset="0"/>
              </a:rPr>
              <a:t>15%</a:t>
            </a:r>
            <a:r>
              <a:rPr lang="en-GB" sz="1200" b="0">
                <a:solidFill>
                  <a:schemeClr val="tx1"/>
                </a:solidFill>
                <a:latin typeface="Arial" pitchFamily="34" charset="0"/>
              </a:rPr>
              <a:t> - </a:t>
            </a:r>
            <a:r>
              <a:rPr lang="en-GB" sz="1200">
                <a:solidFill>
                  <a:schemeClr val="accent1"/>
                </a:solidFill>
                <a:latin typeface="Arial" pitchFamily="34" charset="0"/>
              </a:rPr>
              <a:t>50%</a:t>
            </a:r>
            <a:endParaRPr lang="en-GB" sz="12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60179" name="Rectangle 19"/>
          <p:cNvSpPr>
            <a:spLocks noChangeArrowheads="1"/>
          </p:cNvSpPr>
          <p:nvPr/>
        </p:nvSpPr>
        <p:spPr bwMode="auto">
          <a:xfrm>
            <a:off x="2363788" y="53546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180" name="Rectangle 20"/>
          <p:cNvSpPr>
            <a:spLocks noChangeArrowheads="1"/>
          </p:cNvSpPr>
          <p:nvPr/>
        </p:nvSpPr>
        <p:spPr bwMode="auto">
          <a:xfrm>
            <a:off x="2363788" y="5354638"/>
            <a:ext cx="228600" cy="304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181" name="Text Box 21"/>
          <p:cNvSpPr txBox="1">
            <a:spLocks noChangeArrowheads="1"/>
          </p:cNvSpPr>
          <p:nvPr/>
        </p:nvSpPr>
        <p:spPr bwMode="auto">
          <a:xfrm>
            <a:off x="2576513" y="5354638"/>
            <a:ext cx="19034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GB" sz="1200">
                <a:solidFill>
                  <a:schemeClr val="tx1"/>
                </a:solidFill>
                <a:latin typeface="Arial" pitchFamily="34" charset="0"/>
              </a:rPr>
              <a:t>Source:  MANUGISTICS</a:t>
            </a:r>
          </a:p>
        </p:txBody>
      </p:sp>
      <p:sp>
        <p:nvSpPr>
          <p:cNvPr id="860182" name="Rectangle 22"/>
          <p:cNvSpPr>
            <a:spLocks noChangeArrowheads="1"/>
          </p:cNvSpPr>
          <p:nvPr/>
        </p:nvSpPr>
        <p:spPr bwMode="auto">
          <a:xfrm>
            <a:off x="2363788" y="5811838"/>
            <a:ext cx="228600" cy="30480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60183" name="Text Box 23"/>
          <p:cNvSpPr txBox="1">
            <a:spLocks noChangeArrowheads="1"/>
          </p:cNvSpPr>
          <p:nvPr/>
        </p:nvSpPr>
        <p:spPr bwMode="auto">
          <a:xfrm>
            <a:off x="2592388" y="5811838"/>
            <a:ext cx="15113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GB" sz="1200">
                <a:solidFill>
                  <a:schemeClr val="tx1"/>
                </a:solidFill>
                <a:latin typeface="Arial" pitchFamily="34" charset="0"/>
              </a:rPr>
              <a:t>Source: ATKerney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799" name="Group 2447"/>
          <p:cNvGrpSpPr>
            <a:grpSpLocks noChangeAspect="1"/>
          </p:cNvGrpSpPr>
          <p:nvPr/>
        </p:nvGrpSpPr>
        <p:grpSpPr bwMode="auto">
          <a:xfrm>
            <a:off x="682625" y="3384550"/>
            <a:ext cx="5329238" cy="2997200"/>
            <a:chOff x="385" y="2100"/>
            <a:chExt cx="3493" cy="1965"/>
          </a:xfrm>
        </p:grpSpPr>
        <p:grpSp>
          <p:nvGrpSpPr>
            <p:cNvPr id="866394" name="Group 90"/>
            <p:cNvGrpSpPr>
              <a:grpSpLocks noChangeAspect="1"/>
            </p:cNvGrpSpPr>
            <p:nvPr/>
          </p:nvGrpSpPr>
          <p:grpSpPr bwMode="auto">
            <a:xfrm>
              <a:off x="2516" y="3008"/>
              <a:ext cx="817" cy="285"/>
              <a:chOff x="2360" y="1359"/>
              <a:chExt cx="250" cy="157"/>
            </a:xfrm>
          </p:grpSpPr>
          <p:sp>
            <p:nvSpPr>
              <p:cNvPr id="866395" name="Freeform 91"/>
              <p:cNvSpPr>
                <a:spLocks noChangeAspect="1"/>
              </p:cNvSpPr>
              <p:nvPr/>
            </p:nvSpPr>
            <p:spPr bwMode="auto">
              <a:xfrm>
                <a:off x="2562" y="1447"/>
                <a:ext cx="48" cy="57"/>
              </a:xfrm>
              <a:custGeom>
                <a:avLst/>
                <a:gdLst/>
                <a:ahLst/>
                <a:cxnLst>
                  <a:cxn ang="0">
                    <a:pos x="204" y="35"/>
                  </a:cxn>
                  <a:cxn ang="0">
                    <a:pos x="230" y="23"/>
                  </a:cxn>
                  <a:cxn ang="0">
                    <a:pos x="261" y="12"/>
                  </a:cxn>
                  <a:cxn ang="0">
                    <a:pos x="299" y="2"/>
                  </a:cxn>
                  <a:cxn ang="0">
                    <a:pos x="336" y="0"/>
                  </a:cxn>
                  <a:cxn ang="0">
                    <a:pos x="374" y="0"/>
                  </a:cxn>
                  <a:cxn ang="0">
                    <a:pos x="406" y="2"/>
                  </a:cxn>
                  <a:cxn ang="0">
                    <a:pos x="431" y="7"/>
                  </a:cxn>
                  <a:cxn ang="0">
                    <a:pos x="461" y="17"/>
                  </a:cxn>
                  <a:cxn ang="0">
                    <a:pos x="488" y="29"/>
                  </a:cxn>
                  <a:cxn ang="0">
                    <a:pos x="500" y="38"/>
                  </a:cxn>
                  <a:cxn ang="0">
                    <a:pos x="494" y="84"/>
                  </a:cxn>
                  <a:cxn ang="0">
                    <a:pos x="491" y="129"/>
                  </a:cxn>
                  <a:cxn ang="0">
                    <a:pos x="491" y="173"/>
                  </a:cxn>
                  <a:cxn ang="0">
                    <a:pos x="491" y="208"/>
                  </a:cxn>
                  <a:cxn ang="0">
                    <a:pos x="493" y="241"/>
                  </a:cxn>
                  <a:cxn ang="0">
                    <a:pos x="498" y="267"/>
                  </a:cxn>
                  <a:cxn ang="0">
                    <a:pos x="502" y="290"/>
                  </a:cxn>
                  <a:cxn ang="0">
                    <a:pos x="507" y="310"/>
                  </a:cxn>
                  <a:cxn ang="0">
                    <a:pos x="514" y="334"/>
                  </a:cxn>
                  <a:cxn ang="0">
                    <a:pos x="521" y="355"/>
                  </a:cxn>
                  <a:cxn ang="0">
                    <a:pos x="528" y="372"/>
                  </a:cxn>
                  <a:cxn ang="0">
                    <a:pos x="542" y="408"/>
                  </a:cxn>
                  <a:cxn ang="0">
                    <a:pos x="558" y="448"/>
                  </a:cxn>
                  <a:cxn ang="0">
                    <a:pos x="582" y="500"/>
                  </a:cxn>
                  <a:cxn ang="0">
                    <a:pos x="608" y="551"/>
                  </a:cxn>
                  <a:cxn ang="0">
                    <a:pos x="636" y="602"/>
                  </a:cxn>
                  <a:cxn ang="0">
                    <a:pos x="652" y="632"/>
                  </a:cxn>
                  <a:cxn ang="0">
                    <a:pos x="679" y="664"/>
                  </a:cxn>
                  <a:cxn ang="0">
                    <a:pos x="679" y="763"/>
                  </a:cxn>
                  <a:cxn ang="0">
                    <a:pos x="639" y="777"/>
                  </a:cxn>
                  <a:cxn ang="0">
                    <a:pos x="595" y="784"/>
                  </a:cxn>
                  <a:cxn ang="0">
                    <a:pos x="532" y="793"/>
                  </a:cxn>
                  <a:cxn ang="0">
                    <a:pos x="460" y="800"/>
                  </a:cxn>
                  <a:cxn ang="0">
                    <a:pos x="380" y="802"/>
                  </a:cxn>
                  <a:cxn ang="0">
                    <a:pos x="286" y="802"/>
                  </a:cxn>
                  <a:cxn ang="0">
                    <a:pos x="207" y="796"/>
                  </a:cxn>
                  <a:cxn ang="0">
                    <a:pos x="129" y="790"/>
                  </a:cxn>
                  <a:cxn ang="0">
                    <a:pos x="75" y="781"/>
                  </a:cxn>
                  <a:cxn ang="0">
                    <a:pos x="41" y="776"/>
                  </a:cxn>
                  <a:cxn ang="0">
                    <a:pos x="0" y="760"/>
                  </a:cxn>
                  <a:cxn ang="0">
                    <a:pos x="0" y="664"/>
                  </a:cxn>
                  <a:cxn ang="0">
                    <a:pos x="18" y="645"/>
                  </a:cxn>
                  <a:cxn ang="0">
                    <a:pos x="36" y="615"/>
                  </a:cxn>
                  <a:cxn ang="0">
                    <a:pos x="56" y="590"/>
                  </a:cxn>
                  <a:cxn ang="0">
                    <a:pos x="88" y="542"/>
                  </a:cxn>
                  <a:cxn ang="0">
                    <a:pos x="109" y="502"/>
                  </a:cxn>
                  <a:cxn ang="0">
                    <a:pos x="129" y="464"/>
                  </a:cxn>
                  <a:cxn ang="0">
                    <a:pos x="150" y="421"/>
                  </a:cxn>
                  <a:cxn ang="0">
                    <a:pos x="166" y="379"/>
                  </a:cxn>
                  <a:cxn ang="0">
                    <a:pos x="185" y="324"/>
                  </a:cxn>
                  <a:cxn ang="0">
                    <a:pos x="198" y="279"/>
                  </a:cxn>
                  <a:cxn ang="0">
                    <a:pos x="206" y="236"/>
                  </a:cxn>
                  <a:cxn ang="0">
                    <a:pos x="213" y="196"/>
                  </a:cxn>
                  <a:cxn ang="0">
                    <a:pos x="216" y="151"/>
                  </a:cxn>
                  <a:cxn ang="0">
                    <a:pos x="216" y="110"/>
                  </a:cxn>
                  <a:cxn ang="0">
                    <a:pos x="213" y="74"/>
                  </a:cxn>
                  <a:cxn ang="0">
                    <a:pos x="204" y="35"/>
                  </a:cxn>
                </a:cxnLst>
                <a:rect l="0" t="0" r="r" b="b"/>
                <a:pathLst>
                  <a:path w="679" h="802">
                    <a:moveTo>
                      <a:pt x="204" y="35"/>
                    </a:moveTo>
                    <a:lnTo>
                      <a:pt x="230" y="23"/>
                    </a:lnTo>
                    <a:lnTo>
                      <a:pt x="261" y="12"/>
                    </a:lnTo>
                    <a:lnTo>
                      <a:pt x="299" y="2"/>
                    </a:lnTo>
                    <a:lnTo>
                      <a:pt x="336" y="0"/>
                    </a:lnTo>
                    <a:lnTo>
                      <a:pt x="374" y="0"/>
                    </a:lnTo>
                    <a:lnTo>
                      <a:pt x="406" y="2"/>
                    </a:lnTo>
                    <a:lnTo>
                      <a:pt x="431" y="7"/>
                    </a:lnTo>
                    <a:lnTo>
                      <a:pt x="461" y="17"/>
                    </a:lnTo>
                    <a:lnTo>
                      <a:pt x="488" y="29"/>
                    </a:lnTo>
                    <a:lnTo>
                      <a:pt x="500" y="38"/>
                    </a:lnTo>
                    <a:lnTo>
                      <a:pt x="494" y="84"/>
                    </a:lnTo>
                    <a:lnTo>
                      <a:pt x="491" y="129"/>
                    </a:lnTo>
                    <a:lnTo>
                      <a:pt x="491" y="173"/>
                    </a:lnTo>
                    <a:lnTo>
                      <a:pt x="491" y="208"/>
                    </a:lnTo>
                    <a:lnTo>
                      <a:pt x="493" y="241"/>
                    </a:lnTo>
                    <a:lnTo>
                      <a:pt x="498" y="267"/>
                    </a:lnTo>
                    <a:lnTo>
                      <a:pt x="502" y="290"/>
                    </a:lnTo>
                    <a:lnTo>
                      <a:pt x="507" y="310"/>
                    </a:lnTo>
                    <a:lnTo>
                      <a:pt x="514" y="334"/>
                    </a:lnTo>
                    <a:lnTo>
                      <a:pt x="521" y="355"/>
                    </a:lnTo>
                    <a:lnTo>
                      <a:pt x="528" y="372"/>
                    </a:lnTo>
                    <a:lnTo>
                      <a:pt x="542" y="408"/>
                    </a:lnTo>
                    <a:lnTo>
                      <a:pt x="558" y="448"/>
                    </a:lnTo>
                    <a:lnTo>
                      <a:pt x="582" y="500"/>
                    </a:lnTo>
                    <a:lnTo>
                      <a:pt x="608" y="551"/>
                    </a:lnTo>
                    <a:lnTo>
                      <a:pt x="636" y="602"/>
                    </a:lnTo>
                    <a:lnTo>
                      <a:pt x="652" y="632"/>
                    </a:lnTo>
                    <a:lnTo>
                      <a:pt x="679" y="664"/>
                    </a:lnTo>
                    <a:lnTo>
                      <a:pt x="679" y="763"/>
                    </a:lnTo>
                    <a:lnTo>
                      <a:pt x="639" y="777"/>
                    </a:lnTo>
                    <a:lnTo>
                      <a:pt x="595" y="784"/>
                    </a:lnTo>
                    <a:lnTo>
                      <a:pt x="532" y="793"/>
                    </a:lnTo>
                    <a:lnTo>
                      <a:pt x="460" y="800"/>
                    </a:lnTo>
                    <a:lnTo>
                      <a:pt x="380" y="802"/>
                    </a:lnTo>
                    <a:lnTo>
                      <a:pt x="286" y="802"/>
                    </a:lnTo>
                    <a:lnTo>
                      <a:pt x="207" y="796"/>
                    </a:lnTo>
                    <a:lnTo>
                      <a:pt x="129" y="790"/>
                    </a:lnTo>
                    <a:lnTo>
                      <a:pt x="75" y="781"/>
                    </a:lnTo>
                    <a:lnTo>
                      <a:pt x="41" y="776"/>
                    </a:lnTo>
                    <a:lnTo>
                      <a:pt x="0" y="760"/>
                    </a:lnTo>
                    <a:lnTo>
                      <a:pt x="0" y="664"/>
                    </a:lnTo>
                    <a:lnTo>
                      <a:pt x="18" y="645"/>
                    </a:lnTo>
                    <a:lnTo>
                      <a:pt x="36" y="615"/>
                    </a:lnTo>
                    <a:lnTo>
                      <a:pt x="56" y="590"/>
                    </a:lnTo>
                    <a:lnTo>
                      <a:pt x="88" y="542"/>
                    </a:lnTo>
                    <a:lnTo>
                      <a:pt x="109" y="502"/>
                    </a:lnTo>
                    <a:lnTo>
                      <a:pt x="129" y="464"/>
                    </a:lnTo>
                    <a:lnTo>
                      <a:pt x="150" y="421"/>
                    </a:lnTo>
                    <a:lnTo>
                      <a:pt x="166" y="379"/>
                    </a:lnTo>
                    <a:lnTo>
                      <a:pt x="185" y="324"/>
                    </a:lnTo>
                    <a:lnTo>
                      <a:pt x="198" y="279"/>
                    </a:lnTo>
                    <a:lnTo>
                      <a:pt x="206" y="236"/>
                    </a:lnTo>
                    <a:lnTo>
                      <a:pt x="213" y="196"/>
                    </a:lnTo>
                    <a:lnTo>
                      <a:pt x="216" y="151"/>
                    </a:lnTo>
                    <a:lnTo>
                      <a:pt x="216" y="110"/>
                    </a:lnTo>
                    <a:lnTo>
                      <a:pt x="213" y="74"/>
                    </a:lnTo>
                    <a:lnTo>
                      <a:pt x="204" y="35"/>
                    </a:lnTo>
                    <a:close/>
                  </a:path>
                </a:pathLst>
              </a:custGeom>
              <a:solidFill>
                <a:srgbClr val="BFBFD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396" name="Freeform 92"/>
              <p:cNvSpPr>
                <a:spLocks noChangeAspect="1"/>
              </p:cNvSpPr>
              <p:nvPr/>
            </p:nvSpPr>
            <p:spPr bwMode="auto">
              <a:xfrm>
                <a:off x="2562" y="1447"/>
                <a:ext cx="38" cy="57"/>
              </a:xfrm>
              <a:custGeom>
                <a:avLst/>
                <a:gdLst/>
                <a:ahLst/>
                <a:cxnLst>
                  <a:cxn ang="0">
                    <a:pos x="204" y="35"/>
                  </a:cxn>
                  <a:cxn ang="0">
                    <a:pos x="230" y="23"/>
                  </a:cxn>
                  <a:cxn ang="0">
                    <a:pos x="261" y="12"/>
                  </a:cxn>
                  <a:cxn ang="0">
                    <a:pos x="299" y="2"/>
                  </a:cxn>
                  <a:cxn ang="0">
                    <a:pos x="336" y="0"/>
                  </a:cxn>
                  <a:cxn ang="0">
                    <a:pos x="374" y="0"/>
                  </a:cxn>
                  <a:cxn ang="0">
                    <a:pos x="406" y="2"/>
                  </a:cxn>
                  <a:cxn ang="0">
                    <a:pos x="431" y="7"/>
                  </a:cxn>
                  <a:cxn ang="0">
                    <a:pos x="429" y="45"/>
                  </a:cxn>
                  <a:cxn ang="0">
                    <a:pos x="427" y="82"/>
                  </a:cxn>
                  <a:cxn ang="0">
                    <a:pos x="425" y="125"/>
                  </a:cxn>
                  <a:cxn ang="0">
                    <a:pos x="424" y="170"/>
                  </a:cxn>
                  <a:cxn ang="0">
                    <a:pos x="424" y="210"/>
                  </a:cxn>
                  <a:cxn ang="0">
                    <a:pos x="423" y="253"/>
                  </a:cxn>
                  <a:cxn ang="0">
                    <a:pos x="424" y="293"/>
                  </a:cxn>
                  <a:cxn ang="0">
                    <a:pos x="426" y="326"/>
                  </a:cxn>
                  <a:cxn ang="0">
                    <a:pos x="429" y="362"/>
                  </a:cxn>
                  <a:cxn ang="0">
                    <a:pos x="432" y="395"/>
                  </a:cxn>
                  <a:cxn ang="0">
                    <a:pos x="435" y="424"/>
                  </a:cxn>
                  <a:cxn ang="0">
                    <a:pos x="440" y="456"/>
                  </a:cxn>
                  <a:cxn ang="0">
                    <a:pos x="444" y="483"/>
                  </a:cxn>
                  <a:cxn ang="0">
                    <a:pos x="449" y="512"/>
                  </a:cxn>
                  <a:cxn ang="0">
                    <a:pos x="457" y="543"/>
                  </a:cxn>
                  <a:cxn ang="0">
                    <a:pos x="469" y="569"/>
                  </a:cxn>
                  <a:cxn ang="0">
                    <a:pos x="487" y="612"/>
                  </a:cxn>
                  <a:cxn ang="0">
                    <a:pos x="509" y="666"/>
                  </a:cxn>
                  <a:cxn ang="0">
                    <a:pos x="525" y="695"/>
                  </a:cxn>
                  <a:cxn ang="0">
                    <a:pos x="532" y="718"/>
                  </a:cxn>
                  <a:cxn ang="0">
                    <a:pos x="532" y="793"/>
                  </a:cxn>
                  <a:cxn ang="0">
                    <a:pos x="460" y="800"/>
                  </a:cxn>
                  <a:cxn ang="0">
                    <a:pos x="380" y="802"/>
                  </a:cxn>
                  <a:cxn ang="0">
                    <a:pos x="286" y="802"/>
                  </a:cxn>
                  <a:cxn ang="0">
                    <a:pos x="207" y="796"/>
                  </a:cxn>
                  <a:cxn ang="0">
                    <a:pos x="129" y="790"/>
                  </a:cxn>
                  <a:cxn ang="0">
                    <a:pos x="75" y="781"/>
                  </a:cxn>
                  <a:cxn ang="0">
                    <a:pos x="41" y="776"/>
                  </a:cxn>
                  <a:cxn ang="0">
                    <a:pos x="0" y="760"/>
                  </a:cxn>
                  <a:cxn ang="0">
                    <a:pos x="0" y="664"/>
                  </a:cxn>
                  <a:cxn ang="0">
                    <a:pos x="18" y="645"/>
                  </a:cxn>
                  <a:cxn ang="0">
                    <a:pos x="36" y="615"/>
                  </a:cxn>
                  <a:cxn ang="0">
                    <a:pos x="56" y="590"/>
                  </a:cxn>
                  <a:cxn ang="0">
                    <a:pos x="88" y="542"/>
                  </a:cxn>
                  <a:cxn ang="0">
                    <a:pos x="109" y="502"/>
                  </a:cxn>
                  <a:cxn ang="0">
                    <a:pos x="129" y="464"/>
                  </a:cxn>
                  <a:cxn ang="0">
                    <a:pos x="150" y="421"/>
                  </a:cxn>
                  <a:cxn ang="0">
                    <a:pos x="166" y="379"/>
                  </a:cxn>
                  <a:cxn ang="0">
                    <a:pos x="185" y="324"/>
                  </a:cxn>
                  <a:cxn ang="0">
                    <a:pos x="198" y="279"/>
                  </a:cxn>
                  <a:cxn ang="0">
                    <a:pos x="206" y="236"/>
                  </a:cxn>
                  <a:cxn ang="0">
                    <a:pos x="213" y="196"/>
                  </a:cxn>
                  <a:cxn ang="0">
                    <a:pos x="216" y="151"/>
                  </a:cxn>
                  <a:cxn ang="0">
                    <a:pos x="216" y="110"/>
                  </a:cxn>
                  <a:cxn ang="0">
                    <a:pos x="213" y="74"/>
                  </a:cxn>
                  <a:cxn ang="0">
                    <a:pos x="204" y="35"/>
                  </a:cxn>
                </a:cxnLst>
                <a:rect l="0" t="0" r="r" b="b"/>
                <a:pathLst>
                  <a:path w="532" h="802">
                    <a:moveTo>
                      <a:pt x="204" y="35"/>
                    </a:moveTo>
                    <a:lnTo>
                      <a:pt x="230" y="23"/>
                    </a:lnTo>
                    <a:lnTo>
                      <a:pt x="261" y="12"/>
                    </a:lnTo>
                    <a:lnTo>
                      <a:pt x="299" y="2"/>
                    </a:lnTo>
                    <a:lnTo>
                      <a:pt x="336" y="0"/>
                    </a:lnTo>
                    <a:lnTo>
                      <a:pt x="374" y="0"/>
                    </a:lnTo>
                    <a:lnTo>
                      <a:pt x="406" y="2"/>
                    </a:lnTo>
                    <a:lnTo>
                      <a:pt x="431" y="7"/>
                    </a:lnTo>
                    <a:lnTo>
                      <a:pt x="429" y="45"/>
                    </a:lnTo>
                    <a:lnTo>
                      <a:pt x="427" y="82"/>
                    </a:lnTo>
                    <a:lnTo>
                      <a:pt x="425" y="125"/>
                    </a:lnTo>
                    <a:lnTo>
                      <a:pt x="424" y="170"/>
                    </a:lnTo>
                    <a:lnTo>
                      <a:pt x="424" y="210"/>
                    </a:lnTo>
                    <a:lnTo>
                      <a:pt x="423" y="253"/>
                    </a:lnTo>
                    <a:lnTo>
                      <a:pt x="424" y="293"/>
                    </a:lnTo>
                    <a:lnTo>
                      <a:pt x="426" y="326"/>
                    </a:lnTo>
                    <a:lnTo>
                      <a:pt x="429" y="362"/>
                    </a:lnTo>
                    <a:lnTo>
                      <a:pt x="432" y="395"/>
                    </a:lnTo>
                    <a:lnTo>
                      <a:pt x="435" y="424"/>
                    </a:lnTo>
                    <a:lnTo>
                      <a:pt x="440" y="456"/>
                    </a:lnTo>
                    <a:lnTo>
                      <a:pt x="444" y="483"/>
                    </a:lnTo>
                    <a:lnTo>
                      <a:pt x="449" y="512"/>
                    </a:lnTo>
                    <a:lnTo>
                      <a:pt x="457" y="543"/>
                    </a:lnTo>
                    <a:lnTo>
                      <a:pt x="469" y="569"/>
                    </a:lnTo>
                    <a:lnTo>
                      <a:pt x="487" y="612"/>
                    </a:lnTo>
                    <a:lnTo>
                      <a:pt x="509" y="666"/>
                    </a:lnTo>
                    <a:lnTo>
                      <a:pt x="525" y="695"/>
                    </a:lnTo>
                    <a:lnTo>
                      <a:pt x="532" y="718"/>
                    </a:lnTo>
                    <a:lnTo>
                      <a:pt x="532" y="793"/>
                    </a:lnTo>
                    <a:lnTo>
                      <a:pt x="460" y="800"/>
                    </a:lnTo>
                    <a:lnTo>
                      <a:pt x="380" y="802"/>
                    </a:lnTo>
                    <a:lnTo>
                      <a:pt x="286" y="802"/>
                    </a:lnTo>
                    <a:lnTo>
                      <a:pt x="207" y="796"/>
                    </a:lnTo>
                    <a:lnTo>
                      <a:pt x="129" y="790"/>
                    </a:lnTo>
                    <a:lnTo>
                      <a:pt x="75" y="781"/>
                    </a:lnTo>
                    <a:lnTo>
                      <a:pt x="41" y="776"/>
                    </a:lnTo>
                    <a:lnTo>
                      <a:pt x="0" y="760"/>
                    </a:lnTo>
                    <a:lnTo>
                      <a:pt x="0" y="664"/>
                    </a:lnTo>
                    <a:lnTo>
                      <a:pt x="18" y="645"/>
                    </a:lnTo>
                    <a:lnTo>
                      <a:pt x="36" y="615"/>
                    </a:lnTo>
                    <a:lnTo>
                      <a:pt x="56" y="590"/>
                    </a:lnTo>
                    <a:lnTo>
                      <a:pt x="88" y="542"/>
                    </a:lnTo>
                    <a:lnTo>
                      <a:pt x="109" y="502"/>
                    </a:lnTo>
                    <a:lnTo>
                      <a:pt x="129" y="464"/>
                    </a:lnTo>
                    <a:lnTo>
                      <a:pt x="150" y="421"/>
                    </a:lnTo>
                    <a:lnTo>
                      <a:pt x="166" y="379"/>
                    </a:lnTo>
                    <a:lnTo>
                      <a:pt x="185" y="324"/>
                    </a:lnTo>
                    <a:lnTo>
                      <a:pt x="198" y="279"/>
                    </a:lnTo>
                    <a:lnTo>
                      <a:pt x="206" y="236"/>
                    </a:lnTo>
                    <a:lnTo>
                      <a:pt x="213" y="196"/>
                    </a:lnTo>
                    <a:lnTo>
                      <a:pt x="216" y="151"/>
                    </a:lnTo>
                    <a:lnTo>
                      <a:pt x="216" y="110"/>
                    </a:lnTo>
                    <a:lnTo>
                      <a:pt x="213" y="74"/>
                    </a:lnTo>
                    <a:lnTo>
                      <a:pt x="204" y="35"/>
                    </a:lnTo>
                    <a:close/>
                  </a:path>
                </a:pathLst>
              </a:custGeom>
              <a:solidFill>
                <a:srgbClr val="7F7F9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397" name="Freeform 93"/>
              <p:cNvSpPr>
                <a:spLocks noChangeAspect="1"/>
              </p:cNvSpPr>
              <p:nvPr/>
            </p:nvSpPr>
            <p:spPr bwMode="auto">
              <a:xfrm>
                <a:off x="2518" y="1436"/>
                <a:ext cx="60" cy="72"/>
              </a:xfrm>
              <a:custGeom>
                <a:avLst/>
                <a:gdLst/>
                <a:ahLst/>
                <a:cxnLst>
                  <a:cxn ang="0">
                    <a:pos x="254" y="44"/>
                  </a:cxn>
                  <a:cxn ang="0">
                    <a:pos x="287" y="29"/>
                  </a:cxn>
                  <a:cxn ang="0">
                    <a:pos x="326" y="16"/>
                  </a:cxn>
                  <a:cxn ang="0">
                    <a:pos x="372" y="4"/>
                  </a:cxn>
                  <a:cxn ang="0">
                    <a:pos x="419" y="0"/>
                  </a:cxn>
                  <a:cxn ang="0">
                    <a:pos x="467" y="0"/>
                  </a:cxn>
                  <a:cxn ang="0">
                    <a:pos x="508" y="3"/>
                  </a:cxn>
                  <a:cxn ang="0">
                    <a:pos x="538" y="9"/>
                  </a:cxn>
                  <a:cxn ang="0">
                    <a:pos x="576" y="21"/>
                  </a:cxn>
                  <a:cxn ang="0">
                    <a:pos x="609" y="36"/>
                  </a:cxn>
                  <a:cxn ang="0">
                    <a:pos x="625" y="48"/>
                  </a:cxn>
                  <a:cxn ang="0">
                    <a:pos x="617" y="104"/>
                  </a:cxn>
                  <a:cxn ang="0">
                    <a:pos x="613" y="160"/>
                  </a:cxn>
                  <a:cxn ang="0">
                    <a:pos x="613" y="216"/>
                  </a:cxn>
                  <a:cxn ang="0">
                    <a:pos x="613" y="259"/>
                  </a:cxn>
                  <a:cxn ang="0">
                    <a:pos x="616" y="300"/>
                  </a:cxn>
                  <a:cxn ang="0">
                    <a:pos x="621" y="333"/>
                  </a:cxn>
                  <a:cxn ang="0">
                    <a:pos x="626" y="362"/>
                  </a:cxn>
                  <a:cxn ang="0">
                    <a:pos x="633" y="386"/>
                  </a:cxn>
                  <a:cxn ang="0">
                    <a:pos x="642" y="416"/>
                  </a:cxn>
                  <a:cxn ang="0">
                    <a:pos x="650" y="441"/>
                  </a:cxn>
                  <a:cxn ang="0">
                    <a:pos x="660" y="464"/>
                  </a:cxn>
                  <a:cxn ang="0">
                    <a:pos x="677" y="509"/>
                  </a:cxn>
                  <a:cxn ang="0">
                    <a:pos x="697" y="557"/>
                  </a:cxn>
                  <a:cxn ang="0">
                    <a:pos x="727" y="621"/>
                  </a:cxn>
                  <a:cxn ang="0">
                    <a:pos x="759" y="686"/>
                  </a:cxn>
                  <a:cxn ang="0">
                    <a:pos x="793" y="750"/>
                  </a:cxn>
                  <a:cxn ang="0">
                    <a:pos x="813" y="786"/>
                  </a:cxn>
                  <a:cxn ang="0">
                    <a:pos x="849" y="827"/>
                  </a:cxn>
                  <a:cxn ang="0">
                    <a:pos x="849" y="950"/>
                  </a:cxn>
                  <a:cxn ang="0">
                    <a:pos x="797" y="968"/>
                  </a:cxn>
                  <a:cxn ang="0">
                    <a:pos x="743" y="976"/>
                  </a:cxn>
                  <a:cxn ang="0">
                    <a:pos x="664" y="987"/>
                  </a:cxn>
                  <a:cxn ang="0">
                    <a:pos x="574" y="995"/>
                  </a:cxn>
                  <a:cxn ang="0">
                    <a:pos x="476" y="999"/>
                  </a:cxn>
                  <a:cxn ang="0">
                    <a:pos x="357" y="999"/>
                  </a:cxn>
                  <a:cxn ang="0">
                    <a:pos x="258" y="991"/>
                  </a:cxn>
                  <a:cxn ang="0">
                    <a:pos x="161" y="983"/>
                  </a:cxn>
                  <a:cxn ang="0">
                    <a:pos x="93" y="972"/>
                  </a:cxn>
                  <a:cxn ang="0">
                    <a:pos x="50" y="966"/>
                  </a:cxn>
                  <a:cxn ang="0">
                    <a:pos x="0" y="946"/>
                  </a:cxn>
                  <a:cxn ang="0">
                    <a:pos x="0" y="827"/>
                  </a:cxn>
                  <a:cxn ang="0">
                    <a:pos x="23" y="802"/>
                  </a:cxn>
                  <a:cxn ang="0">
                    <a:pos x="46" y="765"/>
                  </a:cxn>
                  <a:cxn ang="0">
                    <a:pos x="70" y="734"/>
                  </a:cxn>
                  <a:cxn ang="0">
                    <a:pos x="110" y="674"/>
                  </a:cxn>
                  <a:cxn ang="0">
                    <a:pos x="137" y="625"/>
                  </a:cxn>
                  <a:cxn ang="0">
                    <a:pos x="161" y="577"/>
                  </a:cxn>
                  <a:cxn ang="0">
                    <a:pos x="187" y="525"/>
                  </a:cxn>
                  <a:cxn ang="0">
                    <a:pos x="207" y="473"/>
                  </a:cxn>
                  <a:cxn ang="0">
                    <a:pos x="231" y="405"/>
                  </a:cxn>
                  <a:cxn ang="0">
                    <a:pos x="248" y="347"/>
                  </a:cxn>
                  <a:cxn ang="0">
                    <a:pos x="257" y="295"/>
                  </a:cxn>
                  <a:cxn ang="0">
                    <a:pos x="265" y="245"/>
                  </a:cxn>
                  <a:cxn ang="0">
                    <a:pos x="270" y="189"/>
                  </a:cxn>
                  <a:cxn ang="0">
                    <a:pos x="270" y="136"/>
                  </a:cxn>
                  <a:cxn ang="0">
                    <a:pos x="266" y="92"/>
                  </a:cxn>
                  <a:cxn ang="0">
                    <a:pos x="254" y="44"/>
                  </a:cxn>
                </a:cxnLst>
                <a:rect l="0" t="0" r="r" b="b"/>
                <a:pathLst>
                  <a:path w="849" h="999">
                    <a:moveTo>
                      <a:pt x="254" y="44"/>
                    </a:moveTo>
                    <a:lnTo>
                      <a:pt x="287" y="29"/>
                    </a:lnTo>
                    <a:lnTo>
                      <a:pt x="326" y="16"/>
                    </a:lnTo>
                    <a:lnTo>
                      <a:pt x="372" y="4"/>
                    </a:lnTo>
                    <a:lnTo>
                      <a:pt x="419" y="0"/>
                    </a:lnTo>
                    <a:lnTo>
                      <a:pt x="467" y="0"/>
                    </a:lnTo>
                    <a:lnTo>
                      <a:pt x="508" y="3"/>
                    </a:lnTo>
                    <a:lnTo>
                      <a:pt x="538" y="9"/>
                    </a:lnTo>
                    <a:lnTo>
                      <a:pt x="576" y="21"/>
                    </a:lnTo>
                    <a:lnTo>
                      <a:pt x="609" y="36"/>
                    </a:lnTo>
                    <a:lnTo>
                      <a:pt x="625" y="48"/>
                    </a:lnTo>
                    <a:lnTo>
                      <a:pt x="617" y="104"/>
                    </a:lnTo>
                    <a:lnTo>
                      <a:pt x="613" y="160"/>
                    </a:lnTo>
                    <a:lnTo>
                      <a:pt x="613" y="216"/>
                    </a:lnTo>
                    <a:lnTo>
                      <a:pt x="613" y="259"/>
                    </a:lnTo>
                    <a:lnTo>
                      <a:pt x="616" y="300"/>
                    </a:lnTo>
                    <a:lnTo>
                      <a:pt x="621" y="333"/>
                    </a:lnTo>
                    <a:lnTo>
                      <a:pt x="626" y="362"/>
                    </a:lnTo>
                    <a:lnTo>
                      <a:pt x="633" y="386"/>
                    </a:lnTo>
                    <a:lnTo>
                      <a:pt x="642" y="416"/>
                    </a:lnTo>
                    <a:lnTo>
                      <a:pt x="650" y="441"/>
                    </a:lnTo>
                    <a:lnTo>
                      <a:pt x="660" y="464"/>
                    </a:lnTo>
                    <a:lnTo>
                      <a:pt x="677" y="509"/>
                    </a:lnTo>
                    <a:lnTo>
                      <a:pt x="697" y="557"/>
                    </a:lnTo>
                    <a:lnTo>
                      <a:pt x="727" y="621"/>
                    </a:lnTo>
                    <a:lnTo>
                      <a:pt x="759" y="686"/>
                    </a:lnTo>
                    <a:lnTo>
                      <a:pt x="793" y="750"/>
                    </a:lnTo>
                    <a:lnTo>
                      <a:pt x="813" y="786"/>
                    </a:lnTo>
                    <a:lnTo>
                      <a:pt x="849" y="827"/>
                    </a:lnTo>
                    <a:lnTo>
                      <a:pt x="849" y="950"/>
                    </a:lnTo>
                    <a:lnTo>
                      <a:pt x="797" y="968"/>
                    </a:lnTo>
                    <a:lnTo>
                      <a:pt x="743" y="976"/>
                    </a:lnTo>
                    <a:lnTo>
                      <a:pt x="664" y="987"/>
                    </a:lnTo>
                    <a:lnTo>
                      <a:pt x="574" y="995"/>
                    </a:lnTo>
                    <a:lnTo>
                      <a:pt x="476" y="999"/>
                    </a:lnTo>
                    <a:lnTo>
                      <a:pt x="357" y="999"/>
                    </a:lnTo>
                    <a:lnTo>
                      <a:pt x="258" y="991"/>
                    </a:lnTo>
                    <a:lnTo>
                      <a:pt x="161" y="983"/>
                    </a:lnTo>
                    <a:lnTo>
                      <a:pt x="93" y="972"/>
                    </a:lnTo>
                    <a:lnTo>
                      <a:pt x="50" y="966"/>
                    </a:lnTo>
                    <a:lnTo>
                      <a:pt x="0" y="946"/>
                    </a:lnTo>
                    <a:lnTo>
                      <a:pt x="0" y="827"/>
                    </a:lnTo>
                    <a:lnTo>
                      <a:pt x="23" y="802"/>
                    </a:lnTo>
                    <a:lnTo>
                      <a:pt x="46" y="765"/>
                    </a:lnTo>
                    <a:lnTo>
                      <a:pt x="70" y="734"/>
                    </a:lnTo>
                    <a:lnTo>
                      <a:pt x="110" y="674"/>
                    </a:lnTo>
                    <a:lnTo>
                      <a:pt x="137" y="625"/>
                    </a:lnTo>
                    <a:lnTo>
                      <a:pt x="161" y="577"/>
                    </a:lnTo>
                    <a:lnTo>
                      <a:pt x="187" y="525"/>
                    </a:lnTo>
                    <a:lnTo>
                      <a:pt x="207" y="473"/>
                    </a:lnTo>
                    <a:lnTo>
                      <a:pt x="231" y="405"/>
                    </a:lnTo>
                    <a:lnTo>
                      <a:pt x="248" y="347"/>
                    </a:lnTo>
                    <a:lnTo>
                      <a:pt x="257" y="295"/>
                    </a:lnTo>
                    <a:lnTo>
                      <a:pt x="265" y="245"/>
                    </a:lnTo>
                    <a:lnTo>
                      <a:pt x="270" y="189"/>
                    </a:lnTo>
                    <a:lnTo>
                      <a:pt x="270" y="136"/>
                    </a:lnTo>
                    <a:lnTo>
                      <a:pt x="266" y="92"/>
                    </a:lnTo>
                    <a:lnTo>
                      <a:pt x="254" y="44"/>
                    </a:lnTo>
                    <a:close/>
                  </a:path>
                </a:pathLst>
              </a:custGeom>
              <a:solidFill>
                <a:srgbClr val="BFBFD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398" name="Freeform 94"/>
              <p:cNvSpPr>
                <a:spLocks noChangeAspect="1"/>
              </p:cNvSpPr>
              <p:nvPr/>
            </p:nvSpPr>
            <p:spPr bwMode="auto">
              <a:xfrm>
                <a:off x="2518" y="1436"/>
                <a:ext cx="47" cy="72"/>
              </a:xfrm>
              <a:custGeom>
                <a:avLst/>
                <a:gdLst/>
                <a:ahLst/>
                <a:cxnLst>
                  <a:cxn ang="0">
                    <a:pos x="254" y="44"/>
                  </a:cxn>
                  <a:cxn ang="0">
                    <a:pos x="287" y="29"/>
                  </a:cxn>
                  <a:cxn ang="0">
                    <a:pos x="326" y="16"/>
                  </a:cxn>
                  <a:cxn ang="0">
                    <a:pos x="372" y="4"/>
                  </a:cxn>
                  <a:cxn ang="0">
                    <a:pos x="419" y="0"/>
                  </a:cxn>
                  <a:cxn ang="0">
                    <a:pos x="467" y="0"/>
                  </a:cxn>
                  <a:cxn ang="0">
                    <a:pos x="508" y="3"/>
                  </a:cxn>
                  <a:cxn ang="0">
                    <a:pos x="538" y="9"/>
                  </a:cxn>
                  <a:cxn ang="0">
                    <a:pos x="535" y="57"/>
                  </a:cxn>
                  <a:cxn ang="0">
                    <a:pos x="533" y="102"/>
                  </a:cxn>
                  <a:cxn ang="0">
                    <a:pos x="530" y="156"/>
                  </a:cxn>
                  <a:cxn ang="0">
                    <a:pos x="528" y="211"/>
                  </a:cxn>
                  <a:cxn ang="0">
                    <a:pos x="528" y="263"/>
                  </a:cxn>
                  <a:cxn ang="0">
                    <a:pos x="528" y="315"/>
                  </a:cxn>
                  <a:cxn ang="0">
                    <a:pos x="530" y="365"/>
                  </a:cxn>
                  <a:cxn ang="0">
                    <a:pos x="532" y="406"/>
                  </a:cxn>
                  <a:cxn ang="0">
                    <a:pos x="536" y="451"/>
                  </a:cxn>
                  <a:cxn ang="0">
                    <a:pos x="539" y="491"/>
                  </a:cxn>
                  <a:cxn ang="0">
                    <a:pos x="542" y="527"/>
                  </a:cxn>
                  <a:cxn ang="0">
                    <a:pos x="549" y="567"/>
                  </a:cxn>
                  <a:cxn ang="0">
                    <a:pos x="554" y="602"/>
                  </a:cxn>
                  <a:cxn ang="0">
                    <a:pos x="561" y="637"/>
                  </a:cxn>
                  <a:cxn ang="0">
                    <a:pos x="571" y="675"/>
                  </a:cxn>
                  <a:cxn ang="0">
                    <a:pos x="585" y="708"/>
                  </a:cxn>
                  <a:cxn ang="0">
                    <a:pos x="608" y="762"/>
                  </a:cxn>
                  <a:cxn ang="0">
                    <a:pos x="635" y="829"/>
                  </a:cxn>
                  <a:cxn ang="0">
                    <a:pos x="655" y="865"/>
                  </a:cxn>
                  <a:cxn ang="0">
                    <a:pos x="664" y="894"/>
                  </a:cxn>
                  <a:cxn ang="0">
                    <a:pos x="664" y="987"/>
                  </a:cxn>
                  <a:cxn ang="0">
                    <a:pos x="574" y="995"/>
                  </a:cxn>
                  <a:cxn ang="0">
                    <a:pos x="476" y="999"/>
                  </a:cxn>
                  <a:cxn ang="0">
                    <a:pos x="357" y="999"/>
                  </a:cxn>
                  <a:cxn ang="0">
                    <a:pos x="258" y="991"/>
                  </a:cxn>
                  <a:cxn ang="0">
                    <a:pos x="161" y="983"/>
                  </a:cxn>
                  <a:cxn ang="0">
                    <a:pos x="93" y="972"/>
                  </a:cxn>
                  <a:cxn ang="0">
                    <a:pos x="50" y="966"/>
                  </a:cxn>
                  <a:cxn ang="0">
                    <a:pos x="0" y="946"/>
                  </a:cxn>
                  <a:cxn ang="0">
                    <a:pos x="0" y="827"/>
                  </a:cxn>
                  <a:cxn ang="0">
                    <a:pos x="23" y="802"/>
                  </a:cxn>
                  <a:cxn ang="0">
                    <a:pos x="46" y="765"/>
                  </a:cxn>
                  <a:cxn ang="0">
                    <a:pos x="70" y="734"/>
                  </a:cxn>
                  <a:cxn ang="0">
                    <a:pos x="110" y="674"/>
                  </a:cxn>
                  <a:cxn ang="0">
                    <a:pos x="137" y="625"/>
                  </a:cxn>
                  <a:cxn ang="0">
                    <a:pos x="161" y="577"/>
                  </a:cxn>
                  <a:cxn ang="0">
                    <a:pos x="187" y="525"/>
                  </a:cxn>
                  <a:cxn ang="0">
                    <a:pos x="207" y="473"/>
                  </a:cxn>
                  <a:cxn ang="0">
                    <a:pos x="231" y="405"/>
                  </a:cxn>
                  <a:cxn ang="0">
                    <a:pos x="248" y="347"/>
                  </a:cxn>
                  <a:cxn ang="0">
                    <a:pos x="257" y="295"/>
                  </a:cxn>
                  <a:cxn ang="0">
                    <a:pos x="265" y="245"/>
                  </a:cxn>
                  <a:cxn ang="0">
                    <a:pos x="270" y="189"/>
                  </a:cxn>
                  <a:cxn ang="0">
                    <a:pos x="270" y="136"/>
                  </a:cxn>
                  <a:cxn ang="0">
                    <a:pos x="266" y="92"/>
                  </a:cxn>
                  <a:cxn ang="0">
                    <a:pos x="254" y="44"/>
                  </a:cxn>
                </a:cxnLst>
                <a:rect l="0" t="0" r="r" b="b"/>
                <a:pathLst>
                  <a:path w="664" h="999">
                    <a:moveTo>
                      <a:pt x="254" y="44"/>
                    </a:moveTo>
                    <a:lnTo>
                      <a:pt x="287" y="29"/>
                    </a:lnTo>
                    <a:lnTo>
                      <a:pt x="326" y="16"/>
                    </a:lnTo>
                    <a:lnTo>
                      <a:pt x="372" y="4"/>
                    </a:lnTo>
                    <a:lnTo>
                      <a:pt x="419" y="0"/>
                    </a:lnTo>
                    <a:lnTo>
                      <a:pt x="467" y="0"/>
                    </a:lnTo>
                    <a:lnTo>
                      <a:pt x="508" y="3"/>
                    </a:lnTo>
                    <a:lnTo>
                      <a:pt x="538" y="9"/>
                    </a:lnTo>
                    <a:lnTo>
                      <a:pt x="535" y="57"/>
                    </a:lnTo>
                    <a:lnTo>
                      <a:pt x="533" y="102"/>
                    </a:lnTo>
                    <a:lnTo>
                      <a:pt x="530" y="156"/>
                    </a:lnTo>
                    <a:lnTo>
                      <a:pt x="528" y="211"/>
                    </a:lnTo>
                    <a:lnTo>
                      <a:pt x="528" y="263"/>
                    </a:lnTo>
                    <a:lnTo>
                      <a:pt x="528" y="315"/>
                    </a:lnTo>
                    <a:lnTo>
                      <a:pt x="530" y="365"/>
                    </a:lnTo>
                    <a:lnTo>
                      <a:pt x="532" y="406"/>
                    </a:lnTo>
                    <a:lnTo>
                      <a:pt x="536" y="451"/>
                    </a:lnTo>
                    <a:lnTo>
                      <a:pt x="539" y="491"/>
                    </a:lnTo>
                    <a:lnTo>
                      <a:pt x="542" y="527"/>
                    </a:lnTo>
                    <a:lnTo>
                      <a:pt x="549" y="567"/>
                    </a:lnTo>
                    <a:lnTo>
                      <a:pt x="554" y="602"/>
                    </a:lnTo>
                    <a:lnTo>
                      <a:pt x="561" y="637"/>
                    </a:lnTo>
                    <a:lnTo>
                      <a:pt x="571" y="675"/>
                    </a:lnTo>
                    <a:lnTo>
                      <a:pt x="585" y="708"/>
                    </a:lnTo>
                    <a:lnTo>
                      <a:pt x="608" y="762"/>
                    </a:lnTo>
                    <a:lnTo>
                      <a:pt x="635" y="829"/>
                    </a:lnTo>
                    <a:lnTo>
                      <a:pt x="655" y="865"/>
                    </a:lnTo>
                    <a:lnTo>
                      <a:pt x="664" y="894"/>
                    </a:lnTo>
                    <a:lnTo>
                      <a:pt x="664" y="987"/>
                    </a:lnTo>
                    <a:lnTo>
                      <a:pt x="574" y="995"/>
                    </a:lnTo>
                    <a:lnTo>
                      <a:pt x="476" y="999"/>
                    </a:lnTo>
                    <a:lnTo>
                      <a:pt x="357" y="999"/>
                    </a:lnTo>
                    <a:lnTo>
                      <a:pt x="258" y="991"/>
                    </a:lnTo>
                    <a:lnTo>
                      <a:pt x="161" y="983"/>
                    </a:lnTo>
                    <a:lnTo>
                      <a:pt x="93" y="972"/>
                    </a:lnTo>
                    <a:lnTo>
                      <a:pt x="50" y="966"/>
                    </a:lnTo>
                    <a:lnTo>
                      <a:pt x="0" y="946"/>
                    </a:lnTo>
                    <a:lnTo>
                      <a:pt x="0" y="827"/>
                    </a:lnTo>
                    <a:lnTo>
                      <a:pt x="23" y="802"/>
                    </a:lnTo>
                    <a:lnTo>
                      <a:pt x="46" y="765"/>
                    </a:lnTo>
                    <a:lnTo>
                      <a:pt x="70" y="734"/>
                    </a:lnTo>
                    <a:lnTo>
                      <a:pt x="110" y="674"/>
                    </a:lnTo>
                    <a:lnTo>
                      <a:pt x="137" y="625"/>
                    </a:lnTo>
                    <a:lnTo>
                      <a:pt x="161" y="577"/>
                    </a:lnTo>
                    <a:lnTo>
                      <a:pt x="187" y="525"/>
                    </a:lnTo>
                    <a:lnTo>
                      <a:pt x="207" y="473"/>
                    </a:lnTo>
                    <a:lnTo>
                      <a:pt x="231" y="405"/>
                    </a:lnTo>
                    <a:lnTo>
                      <a:pt x="248" y="347"/>
                    </a:lnTo>
                    <a:lnTo>
                      <a:pt x="257" y="295"/>
                    </a:lnTo>
                    <a:lnTo>
                      <a:pt x="265" y="245"/>
                    </a:lnTo>
                    <a:lnTo>
                      <a:pt x="270" y="189"/>
                    </a:lnTo>
                    <a:lnTo>
                      <a:pt x="270" y="136"/>
                    </a:lnTo>
                    <a:lnTo>
                      <a:pt x="266" y="92"/>
                    </a:lnTo>
                    <a:lnTo>
                      <a:pt x="254" y="44"/>
                    </a:lnTo>
                    <a:close/>
                  </a:path>
                </a:pathLst>
              </a:custGeom>
              <a:solidFill>
                <a:srgbClr val="7F7F9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399" name="Freeform 95"/>
              <p:cNvSpPr>
                <a:spLocks noChangeAspect="1"/>
              </p:cNvSpPr>
              <p:nvPr/>
            </p:nvSpPr>
            <p:spPr bwMode="auto">
              <a:xfrm>
                <a:off x="2461" y="1426"/>
                <a:ext cx="72" cy="85"/>
              </a:xfrm>
              <a:custGeom>
                <a:avLst/>
                <a:gdLst/>
                <a:ahLst/>
                <a:cxnLst>
                  <a:cxn ang="0">
                    <a:pos x="302" y="52"/>
                  </a:cxn>
                  <a:cxn ang="0">
                    <a:pos x="340" y="34"/>
                  </a:cxn>
                  <a:cxn ang="0">
                    <a:pos x="386" y="18"/>
                  </a:cxn>
                  <a:cxn ang="0">
                    <a:pos x="442" y="5"/>
                  </a:cxn>
                  <a:cxn ang="0">
                    <a:pos x="497" y="0"/>
                  </a:cxn>
                  <a:cxn ang="0">
                    <a:pos x="554" y="0"/>
                  </a:cxn>
                  <a:cxn ang="0">
                    <a:pos x="600" y="4"/>
                  </a:cxn>
                  <a:cxn ang="0">
                    <a:pos x="637" y="11"/>
                  </a:cxn>
                  <a:cxn ang="0">
                    <a:pos x="682" y="26"/>
                  </a:cxn>
                  <a:cxn ang="0">
                    <a:pos x="722" y="43"/>
                  </a:cxn>
                  <a:cxn ang="0">
                    <a:pos x="740" y="56"/>
                  </a:cxn>
                  <a:cxn ang="0">
                    <a:pos x="731" y="124"/>
                  </a:cxn>
                  <a:cxn ang="0">
                    <a:pos x="726" y="189"/>
                  </a:cxn>
                  <a:cxn ang="0">
                    <a:pos x="726" y="255"/>
                  </a:cxn>
                  <a:cxn ang="0">
                    <a:pos x="726" y="306"/>
                  </a:cxn>
                  <a:cxn ang="0">
                    <a:pos x="730" y="356"/>
                  </a:cxn>
                  <a:cxn ang="0">
                    <a:pos x="736" y="394"/>
                  </a:cxn>
                  <a:cxn ang="0">
                    <a:pos x="742" y="428"/>
                  </a:cxn>
                  <a:cxn ang="0">
                    <a:pos x="750" y="457"/>
                  </a:cxn>
                  <a:cxn ang="0">
                    <a:pos x="761" y="492"/>
                  </a:cxn>
                  <a:cxn ang="0">
                    <a:pos x="771" y="522"/>
                  </a:cxn>
                  <a:cxn ang="0">
                    <a:pos x="780" y="548"/>
                  </a:cxn>
                  <a:cxn ang="0">
                    <a:pos x="801" y="602"/>
                  </a:cxn>
                  <a:cxn ang="0">
                    <a:pos x="824" y="658"/>
                  </a:cxn>
                  <a:cxn ang="0">
                    <a:pos x="860" y="735"/>
                  </a:cxn>
                  <a:cxn ang="0">
                    <a:pos x="899" y="811"/>
                  </a:cxn>
                  <a:cxn ang="0">
                    <a:pos x="940" y="887"/>
                  </a:cxn>
                  <a:cxn ang="0">
                    <a:pos x="963" y="930"/>
                  </a:cxn>
                  <a:cxn ang="0">
                    <a:pos x="1005" y="977"/>
                  </a:cxn>
                  <a:cxn ang="0">
                    <a:pos x="1005" y="1124"/>
                  </a:cxn>
                  <a:cxn ang="0">
                    <a:pos x="945" y="1144"/>
                  </a:cxn>
                  <a:cxn ang="0">
                    <a:pos x="879" y="1153"/>
                  </a:cxn>
                  <a:cxn ang="0">
                    <a:pos x="786" y="1168"/>
                  </a:cxn>
                  <a:cxn ang="0">
                    <a:pos x="679" y="1177"/>
                  </a:cxn>
                  <a:cxn ang="0">
                    <a:pos x="563" y="1181"/>
                  </a:cxn>
                  <a:cxn ang="0">
                    <a:pos x="423" y="1181"/>
                  </a:cxn>
                  <a:cxn ang="0">
                    <a:pos x="306" y="1172"/>
                  </a:cxn>
                  <a:cxn ang="0">
                    <a:pos x="190" y="1163"/>
                  </a:cxn>
                  <a:cxn ang="0">
                    <a:pos x="111" y="1148"/>
                  </a:cxn>
                  <a:cxn ang="0">
                    <a:pos x="60" y="1142"/>
                  </a:cxn>
                  <a:cxn ang="0">
                    <a:pos x="0" y="1119"/>
                  </a:cxn>
                  <a:cxn ang="0">
                    <a:pos x="0" y="977"/>
                  </a:cxn>
                  <a:cxn ang="0">
                    <a:pos x="27" y="948"/>
                  </a:cxn>
                  <a:cxn ang="0">
                    <a:pos x="55" y="905"/>
                  </a:cxn>
                  <a:cxn ang="0">
                    <a:pos x="83" y="868"/>
                  </a:cxn>
                  <a:cxn ang="0">
                    <a:pos x="130" y="797"/>
                  </a:cxn>
                  <a:cxn ang="0">
                    <a:pos x="162" y="740"/>
                  </a:cxn>
                  <a:cxn ang="0">
                    <a:pos x="190" y="682"/>
                  </a:cxn>
                  <a:cxn ang="0">
                    <a:pos x="222" y="620"/>
                  </a:cxn>
                  <a:cxn ang="0">
                    <a:pos x="246" y="559"/>
                  </a:cxn>
                  <a:cxn ang="0">
                    <a:pos x="274" y="478"/>
                  </a:cxn>
                  <a:cxn ang="0">
                    <a:pos x="294" y="411"/>
                  </a:cxn>
                  <a:cxn ang="0">
                    <a:pos x="305" y="349"/>
                  </a:cxn>
                  <a:cxn ang="0">
                    <a:pos x="314" y="290"/>
                  </a:cxn>
                  <a:cxn ang="0">
                    <a:pos x="320" y="224"/>
                  </a:cxn>
                  <a:cxn ang="0">
                    <a:pos x="320" y="161"/>
                  </a:cxn>
                  <a:cxn ang="0">
                    <a:pos x="316" y="108"/>
                  </a:cxn>
                  <a:cxn ang="0">
                    <a:pos x="302" y="52"/>
                  </a:cxn>
                </a:cxnLst>
                <a:rect l="0" t="0" r="r" b="b"/>
                <a:pathLst>
                  <a:path w="1005" h="1181">
                    <a:moveTo>
                      <a:pt x="302" y="52"/>
                    </a:moveTo>
                    <a:lnTo>
                      <a:pt x="340" y="34"/>
                    </a:lnTo>
                    <a:lnTo>
                      <a:pt x="386" y="18"/>
                    </a:lnTo>
                    <a:lnTo>
                      <a:pt x="442" y="5"/>
                    </a:lnTo>
                    <a:lnTo>
                      <a:pt x="497" y="0"/>
                    </a:lnTo>
                    <a:lnTo>
                      <a:pt x="554" y="0"/>
                    </a:lnTo>
                    <a:lnTo>
                      <a:pt x="600" y="4"/>
                    </a:lnTo>
                    <a:lnTo>
                      <a:pt x="637" y="11"/>
                    </a:lnTo>
                    <a:lnTo>
                      <a:pt x="682" y="26"/>
                    </a:lnTo>
                    <a:lnTo>
                      <a:pt x="722" y="43"/>
                    </a:lnTo>
                    <a:lnTo>
                      <a:pt x="740" y="56"/>
                    </a:lnTo>
                    <a:lnTo>
                      <a:pt x="731" y="124"/>
                    </a:lnTo>
                    <a:lnTo>
                      <a:pt x="726" y="189"/>
                    </a:lnTo>
                    <a:lnTo>
                      <a:pt x="726" y="255"/>
                    </a:lnTo>
                    <a:lnTo>
                      <a:pt x="726" y="306"/>
                    </a:lnTo>
                    <a:lnTo>
                      <a:pt x="730" y="356"/>
                    </a:lnTo>
                    <a:lnTo>
                      <a:pt x="736" y="394"/>
                    </a:lnTo>
                    <a:lnTo>
                      <a:pt x="742" y="428"/>
                    </a:lnTo>
                    <a:lnTo>
                      <a:pt x="750" y="457"/>
                    </a:lnTo>
                    <a:lnTo>
                      <a:pt x="761" y="492"/>
                    </a:lnTo>
                    <a:lnTo>
                      <a:pt x="771" y="522"/>
                    </a:lnTo>
                    <a:lnTo>
                      <a:pt x="780" y="548"/>
                    </a:lnTo>
                    <a:lnTo>
                      <a:pt x="801" y="602"/>
                    </a:lnTo>
                    <a:lnTo>
                      <a:pt x="824" y="658"/>
                    </a:lnTo>
                    <a:lnTo>
                      <a:pt x="860" y="735"/>
                    </a:lnTo>
                    <a:lnTo>
                      <a:pt x="899" y="811"/>
                    </a:lnTo>
                    <a:lnTo>
                      <a:pt x="940" y="887"/>
                    </a:lnTo>
                    <a:lnTo>
                      <a:pt x="963" y="930"/>
                    </a:lnTo>
                    <a:lnTo>
                      <a:pt x="1005" y="977"/>
                    </a:lnTo>
                    <a:lnTo>
                      <a:pt x="1005" y="1124"/>
                    </a:lnTo>
                    <a:lnTo>
                      <a:pt x="945" y="1144"/>
                    </a:lnTo>
                    <a:lnTo>
                      <a:pt x="879" y="1153"/>
                    </a:lnTo>
                    <a:lnTo>
                      <a:pt x="786" y="1168"/>
                    </a:lnTo>
                    <a:lnTo>
                      <a:pt x="679" y="1177"/>
                    </a:lnTo>
                    <a:lnTo>
                      <a:pt x="563" y="1181"/>
                    </a:lnTo>
                    <a:lnTo>
                      <a:pt x="423" y="1181"/>
                    </a:lnTo>
                    <a:lnTo>
                      <a:pt x="306" y="1172"/>
                    </a:lnTo>
                    <a:lnTo>
                      <a:pt x="190" y="1163"/>
                    </a:lnTo>
                    <a:lnTo>
                      <a:pt x="111" y="1148"/>
                    </a:lnTo>
                    <a:lnTo>
                      <a:pt x="60" y="1142"/>
                    </a:lnTo>
                    <a:lnTo>
                      <a:pt x="0" y="1119"/>
                    </a:lnTo>
                    <a:lnTo>
                      <a:pt x="0" y="977"/>
                    </a:lnTo>
                    <a:lnTo>
                      <a:pt x="27" y="948"/>
                    </a:lnTo>
                    <a:lnTo>
                      <a:pt x="55" y="905"/>
                    </a:lnTo>
                    <a:lnTo>
                      <a:pt x="83" y="868"/>
                    </a:lnTo>
                    <a:lnTo>
                      <a:pt x="130" y="797"/>
                    </a:lnTo>
                    <a:lnTo>
                      <a:pt x="162" y="740"/>
                    </a:lnTo>
                    <a:lnTo>
                      <a:pt x="190" y="682"/>
                    </a:lnTo>
                    <a:lnTo>
                      <a:pt x="222" y="620"/>
                    </a:lnTo>
                    <a:lnTo>
                      <a:pt x="246" y="559"/>
                    </a:lnTo>
                    <a:lnTo>
                      <a:pt x="274" y="478"/>
                    </a:lnTo>
                    <a:lnTo>
                      <a:pt x="294" y="411"/>
                    </a:lnTo>
                    <a:lnTo>
                      <a:pt x="305" y="349"/>
                    </a:lnTo>
                    <a:lnTo>
                      <a:pt x="314" y="290"/>
                    </a:lnTo>
                    <a:lnTo>
                      <a:pt x="320" y="224"/>
                    </a:lnTo>
                    <a:lnTo>
                      <a:pt x="320" y="161"/>
                    </a:lnTo>
                    <a:lnTo>
                      <a:pt x="316" y="108"/>
                    </a:lnTo>
                    <a:lnTo>
                      <a:pt x="302" y="52"/>
                    </a:lnTo>
                    <a:close/>
                  </a:path>
                </a:pathLst>
              </a:custGeom>
              <a:solidFill>
                <a:srgbClr val="BFBFD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00" name="Freeform 96"/>
              <p:cNvSpPr>
                <a:spLocks noChangeAspect="1"/>
              </p:cNvSpPr>
              <p:nvPr/>
            </p:nvSpPr>
            <p:spPr bwMode="auto">
              <a:xfrm>
                <a:off x="2461" y="1426"/>
                <a:ext cx="57" cy="85"/>
              </a:xfrm>
              <a:custGeom>
                <a:avLst/>
                <a:gdLst/>
                <a:ahLst/>
                <a:cxnLst>
                  <a:cxn ang="0">
                    <a:pos x="302" y="52"/>
                  </a:cxn>
                  <a:cxn ang="0">
                    <a:pos x="340" y="34"/>
                  </a:cxn>
                  <a:cxn ang="0">
                    <a:pos x="386" y="18"/>
                  </a:cxn>
                  <a:cxn ang="0">
                    <a:pos x="442" y="5"/>
                  </a:cxn>
                  <a:cxn ang="0">
                    <a:pos x="497" y="0"/>
                  </a:cxn>
                  <a:cxn ang="0">
                    <a:pos x="554" y="0"/>
                  </a:cxn>
                  <a:cxn ang="0">
                    <a:pos x="600" y="4"/>
                  </a:cxn>
                  <a:cxn ang="0">
                    <a:pos x="637" y="11"/>
                  </a:cxn>
                  <a:cxn ang="0">
                    <a:pos x="633" y="67"/>
                  </a:cxn>
                  <a:cxn ang="0">
                    <a:pos x="630" y="121"/>
                  </a:cxn>
                  <a:cxn ang="0">
                    <a:pos x="628" y="185"/>
                  </a:cxn>
                  <a:cxn ang="0">
                    <a:pos x="625" y="251"/>
                  </a:cxn>
                  <a:cxn ang="0">
                    <a:pos x="624" y="310"/>
                  </a:cxn>
                  <a:cxn ang="0">
                    <a:pos x="624" y="373"/>
                  </a:cxn>
                  <a:cxn ang="0">
                    <a:pos x="624" y="431"/>
                  </a:cxn>
                  <a:cxn ang="0">
                    <a:pos x="629" y="479"/>
                  </a:cxn>
                  <a:cxn ang="0">
                    <a:pos x="634" y="532"/>
                  </a:cxn>
                  <a:cxn ang="0">
                    <a:pos x="637" y="581"/>
                  </a:cxn>
                  <a:cxn ang="0">
                    <a:pos x="641" y="623"/>
                  </a:cxn>
                  <a:cxn ang="0">
                    <a:pos x="649" y="670"/>
                  </a:cxn>
                  <a:cxn ang="0">
                    <a:pos x="655" y="711"/>
                  </a:cxn>
                  <a:cxn ang="0">
                    <a:pos x="663" y="754"/>
                  </a:cxn>
                  <a:cxn ang="0">
                    <a:pos x="676" y="798"/>
                  </a:cxn>
                  <a:cxn ang="0">
                    <a:pos x="692" y="837"/>
                  </a:cxn>
                  <a:cxn ang="0">
                    <a:pos x="721" y="901"/>
                  </a:cxn>
                  <a:cxn ang="0">
                    <a:pos x="752" y="980"/>
                  </a:cxn>
                  <a:cxn ang="0">
                    <a:pos x="776" y="1024"/>
                  </a:cxn>
                  <a:cxn ang="0">
                    <a:pos x="786" y="1057"/>
                  </a:cxn>
                  <a:cxn ang="0">
                    <a:pos x="786" y="1168"/>
                  </a:cxn>
                  <a:cxn ang="0">
                    <a:pos x="679" y="1177"/>
                  </a:cxn>
                  <a:cxn ang="0">
                    <a:pos x="563" y="1181"/>
                  </a:cxn>
                  <a:cxn ang="0">
                    <a:pos x="423" y="1181"/>
                  </a:cxn>
                  <a:cxn ang="0">
                    <a:pos x="306" y="1172"/>
                  </a:cxn>
                  <a:cxn ang="0">
                    <a:pos x="190" y="1163"/>
                  </a:cxn>
                  <a:cxn ang="0">
                    <a:pos x="111" y="1148"/>
                  </a:cxn>
                  <a:cxn ang="0">
                    <a:pos x="60" y="1142"/>
                  </a:cxn>
                  <a:cxn ang="0">
                    <a:pos x="0" y="1119"/>
                  </a:cxn>
                  <a:cxn ang="0">
                    <a:pos x="0" y="977"/>
                  </a:cxn>
                  <a:cxn ang="0">
                    <a:pos x="27" y="948"/>
                  </a:cxn>
                  <a:cxn ang="0">
                    <a:pos x="55" y="905"/>
                  </a:cxn>
                  <a:cxn ang="0">
                    <a:pos x="83" y="868"/>
                  </a:cxn>
                  <a:cxn ang="0">
                    <a:pos x="130" y="797"/>
                  </a:cxn>
                  <a:cxn ang="0">
                    <a:pos x="162" y="740"/>
                  </a:cxn>
                  <a:cxn ang="0">
                    <a:pos x="190" y="682"/>
                  </a:cxn>
                  <a:cxn ang="0">
                    <a:pos x="222" y="620"/>
                  </a:cxn>
                  <a:cxn ang="0">
                    <a:pos x="246" y="559"/>
                  </a:cxn>
                  <a:cxn ang="0">
                    <a:pos x="274" y="478"/>
                  </a:cxn>
                  <a:cxn ang="0">
                    <a:pos x="294" y="411"/>
                  </a:cxn>
                  <a:cxn ang="0">
                    <a:pos x="305" y="349"/>
                  </a:cxn>
                  <a:cxn ang="0">
                    <a:pos x="314" y="290"/>
                  </a:cxn>
                  <a:cxn ang="0">
                    <a:pos x="320" y="224"/>
                  </a:cxn>
                  <a:cxn ang="0">
                    <a:pos x="320" y="161"/>
                  </a:cxn>
                  <a:cxn ang="0">
                    <a:pos x="316" y="108"/>
                  </a:cxn>
                  <a:cxn ang="0">
                    <a:pos x="302" y="52"/>
                  </a:cxn>
                </a:cxnLst>
                <a:rect l="0" t="0" r="r" b="b"/>
                <a:pathLst>
                  <a:path w="786" h="1181">
                    <a:moveTo>
                      <a:pt x="302" y="52"/>
                    </a:moveTo>
                    <a:lnTo>
                      <a:pt x="340" y="34"/>
                    </a:lnTo>
                    <a:lnTo>
                      <a:pt x="386" y="18"/>
                    </a:lnTo>
                    <a:lnTo>
                      <a:pt x="442" y="5"/>
                    </a:lnTo>
                    <a:lnTo>
                      <a:pt x="497" y="0"/>
                    </a:lnTo>
                    <a:lnTo>
                      <a:pt x="554" y="0"/>
                    </a:lnTo>
                    <a:lnTo>
                      <a:pt x="600" y="4"/>
                    </a:lnTo>
                    <a:lnTo>
                      <a:pt x="637" y="11"/>
                    </a:lnTo>
                    <a:lnTo>
                      <a:pt x="633" y="67"/>
                    </a:lnTo>
                    <a:lnTo>
                      <a:pt x="630" y="121"/>
                    </a:lnTo>
                    <a:lnTo>
                      <a:pt x="628" y="185"/>
                    </a:lnTo>
                    <a:lnTo>
                      <a:pt x="625" y="251"/>
                    </a:lnTo>
                    <a:lnTo>
                      <a:pt x="624" y="310"/>
                    </a:lnTo>
                    <a:lnTo>
                      <a:pt x="624" y="373"/>
                    </a:lnTo>
                    <a:lnTo>
                      <a:pt x="624" y="431"/>
                    </a:lnTo>
                    <a:lnTo>
                      <a:pt x="629" y="479"/>
                    </a:lnTo>
                    <a:lnTo>
                      <a:pt x="634" y="532"/>
                    </a:lnTo>
                    <a:lnTo>
                      <a:pt x="637" y="581"/>
                    </a:lnTo>
                    <a:lnTo>
                      <a:pt x="641" y="623"/>
                    </a:lnTo>
                    <a:lnTo>
                      <a:pt x="649" y="670"/>
                    </a:lnTo>
                    <a:lnTo>
                      <a:pt x="655" y="711"/>
                    </a:lnTo>
                    <a:lnTo>
                      <a:pt x="663" y="754"/>
                    </a:lnTo>
                    <a:lnTo>
                      <a:pt x="676" y="798"/>
                    </a:lnTo>
                    <a:lnTo>
                      <a:pt x="692" y="837"/>
                    </a:lnTo>
                    <a:lnTo>
                      <a:pt x="721" y="901"/>
                    </a:lnTo>
                    <a:lnTo>
                      <a:pt x="752" y="980"/>
                    </a:lnTo>
                    <a:lnTo>
                      <a:pt x="776" y="1024"/>
                    </a:lnTo>
                    <a:lnTo>
                      <a:pt x="786" y="1057"/>
                    </a:lnTo>
                    <a:lnTo>
                      <a:pt x="786" y="1168"/>
                    </a:lnTo>
                    <a:lnTo>
                      <a:pt x="679" y="1177"/>
                    </a:lnTo>
                    <a:lnTo>
                      <a:pt x="563" y="1181"/>
                    </a:lnTo>
                    <a:lnTo>
                      <a:pt x="423" y="1181"/>
                    </a:lnTo>
                    <a:lnTo>
                      <a:pt x="306" y="1172"/>
                    </a:lnTo>
                    <a:lnTo>
                      <a:pt x="190" y="1163"/>
                    </a:lnTo>
                    <a:lnTo>
                      <a:pt x="111" y="1148"/>
                    </a:lnTo>
                    <a:lnTo>
                      <a:pt x="60" y="1142"/>
                    </a:lnTo>
                    <a:lnTo>
                      <a:pt x="0" y="1119"/>
                    </a:lnTo>
                    <a:lnTo>
                      <a:pt x="0" y="977"/>
                    </a:lnTo>
                    <a:lnTo>
                      <a:pt x="27" y="948"/>
                    </a:lnTo>
                    <a:lnTo>
                      <a:pt x="55" y="905"/>
                    </a:lnTo>
                    <a:lnTo>
                      <a:pt x="83" y="868"/>
                    </a:lnTo>
                    <a:lnTo>
                      <a:pt x="130" y="797"/>
                    </a:lnTo>
                    <a:lnTo>
                      <a:pt x="162" y="740"/>
                    </a:lnTo>
                    <a:lnTo>
                      <a:pt x="190" y="682"/>
                    </a:lnTo>
                    <a:lnTo>
                      <a:pt x="222" y="620"/>
                    </a:lnTo>
                    <a:lnTo>
                      <a:pt x="246" y="559"/>
                    </a:lnTo>
                    <a:lnTo>
                      <a:pt x="274" y="478"/>
                    </a:lnTo>
                    <a:lnTo>
                      <a:pt x="294" y="411"/>
                    </a:lnTo>
                    <a:lnTo>
                      <a:pt x="305" y="349"/>
                    </a:lnTo>
                    <a:lnTo>
                      <a:pt x="314" y="290"/>
                    </a:lnTo>
                    <a:lnTo>
                      <a:pt x="320" y="224"/>
                    </a:lnTo>
                    <a:lnTo>
                      <a:pt x="320" y="161"/>
                    </a:lnTo>
                    <a:lnTo>
                      <a:pt x="316" y="108"/>
                    </a:lnTo>
                    <a:lnTo>
                      <a:pt x="302" y="52"/>
                    </a:lnTo>
                    <a:close/>
                  </a:path>
                </a:pathLst>
              </a:custGeom>
              <a:solidFill>
                <a:srgbClr val="7F7F9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01" name="Oval 97"/>
              <p:cNvSpPr>
                <a:spLocks noChangeAspect="1" noChangeArrowheads="1"/>
              </p:cNvSpPr>
              <p:nvPr/>
            </p:nvSpPr>
            <p:spPr bwMode="auto">
              <a:xfrm>
                <a:off x="2517" y="1359"/>
                <a:ext cx="9" cy="3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02" name="Rectangle 98"/>
              <p:cNvSpPr>
                <a:spLocks noChangeAspect="1" noChangeArrowheads="1"/>
              </p:cNvSpPr>
              <p:nvPr/>
            </p:nvSpPr>
            <p:spPr bwMode="auto">
              <a:xfrm>
                <a:off x="2517" y="1362"/>
                <a:ext cx="9" cy="143"/>
              </a:xfrm>
              <a:prstGeom prst="rect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03" name="Oval 99"/>
              <p:cNvSpPr>
                <a:spLocks noChangeAspect="1" noChangeArrowheads="1"/>
              </p:cNvSpPr>
              <p:nvPr/>
            </p:nvSpPr>
            <p:spPr bwMode="auto">
              <a:xfrm>
                <a:off x="2517" y="1359"/>
                <a:ext cx="9" cy="3"/>
              </a:xfrm>
              <a:prstGeom prst="ellipse">
                <a:avLst/>
              </a:prstGeom>
              <a:solidFill>
                <a:srgbClr val="BFBFD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04" name="Rectangle 100"/>
              <p:cNvSpPr>
                <a:spLocks noChangeAspect="1" noChangeArrowheads="1"/>
              </p:cNvSpPr>
              <p:nvPr/>
            </p:nvSpPr>
            <p:spPr bwMode="auto">
              <a:xfrm>
                <a:off x="2517" y="1362"/>
                <a:ext cx="9" cy="143"/>
              </a:xfrm>
              <a:prstGeom prst="rect">
                <a:avLst/>
              </a:prstGeom>
              <a:solidFill>
                <a:srgbClr val="BFBFD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05" name="Oval 101"/>
              <p:cNvSpPr>
                <a:spLocks noChangeAspect="1" noChangeArrowheads="1"/>
              </p:cNvSpPr>
              <p:nvPr/>
            </p:nvSpPr>
            <p:spPr bwMode="auto">
              <a:xfrm>
                <a:off x="2517" y="1359"/>
                <a:ext cx="6" cy="3"/>
              </a:xfrm>
              <a:prstGeom prst="ellipse">
                <a:avLst/>
              </a:prstGeom>
              <a:solidFill>
                <a:srgbClr val="7F7F9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06" name="Rectangle 102"/>
              <p:cNvSpPr>
                <a:spLocks noChangeAspect="1" noChangeArrowheads="1"/>
              </p:cNvSpPr>
              <p:nvPr/>
            </p:nvSpPr>
            <p:spPr bwMode="auto">
              <a:xfrm>
                <a:off x="2517" y="1362"/>
                <a:ext cx="6" cy="143"/>
              </a:xfrm>
              <a:prstGeom prst="rect">
                <a:avLst/>
              </a:prstGeom>
              <a:solidFill>
                <a:srgbClr val="7F7F9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07" name="Freeform 103"/>
              <p:cNvSpPr>
                <a:spLocks noChangeAspect="1"/>
              </p:cNvSpPr>
              <p:nvPr/>
            </p:nvSpPr>
            <p:spPr bwMode="auto">
              <a:xfrm>
                <a:off x="2360" y="1501"/>
                <a:ext cx="9" cy="10"/>
              </a:xfrm>
              <a:custGeom>
                <a:avLst/>
                <a:gdLst/>
                <a:ahLst/>
                <a:cxnLst>
                  <a:cxn ang="0">
                    <a:pos x="131" y="0"/>
                  </a:cxn>
                  <a:cxn ang="0">
                    <a:pos x="0" y="29"/>
                  </a:cxn>
                  <a:cxn ang="0">
                    <a:pos x="0" y="78"/>
                  </a:cxn>
                  <a:cxn ang="0">
                    <a:pos x="20" y="78"/>
                  </a:cxn>
                  <a:cxn ang="0">
                    <a:pos x="20" y="140"/>
                  </a:cxn>
                  <a:cxn ang="0">
                    <a:pos x="54" y="140"/>
                  </a:cxn>
                  <a:cxn ang="0">
                    <a:pos x="54" y="78"/>
                  </a:cxn>
                  <a:cxn ang="0">
                    <a:pos x="127" y="78"/>
                  </a:cxn>
                  <a:cxn ang="0">
                    <a:pos x="131" y="0"/>
                  </a:cxn>
                </a:cxnLst>
                <a:rect l="0" t="0" r="r" b="b"/>
                <a:pathLst>
                  <a:path w="131" h="140">
                    <a:moveTo>
                      <a:pt x="131" y="0"/>
                    </a:moveTo>
                    <a:lnTo>
                      <a:pt x="0" y="29"/>
                    </a:lnTo>
                    <a:lnTo>
                      <a:pt x="0" y="78"/>
                    </a:lnTo>
                    <a:lnTo>
                      <a:pt x="20" y="78"/>
                    </a:lnTo>
                    <a:lnTo>
                      <a:pt x="20" y="140"/>
                    </a:lnTo>
                    <a:lnTo>
                      <a:pt x="54" y="140"/>
                    </a:lnTo>
                    <a:lnTo>
                      <a:pt x="54" y="78"/>
                    </a:lnTo>
                    <a:lnTo>
                      <a:pt x="127" y="78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05F5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08" name="Freeform 104"/>
              <p:cNvSpPr>
                <a:spLocks noChangeAspect="1"/>
              </p:cNvSpPr>
              <p:nvPr/>
            </p:nvSpPr>
            <p:spPr bwMode="auto">
              <a:xfrm>
                <a:off x="2533" y="1497"/>
                <a:ext cx="20" cy="12"/>
              </a:xfrm>
              <a:custGeom>
                <a:avLst/>
                <a:gdLst/>
                <a:ahLst/>
                <a:cxnLst>
                  <a:cxn ang="0">
                    <a:pos x="0" y="40"/>
                  </a:cxn>
                  <a:cxn ang="0">
                    <a:pos x="83" y="40"/>
                  </a:cxn>
                  <a:cxn ang="0">
                    <a:pos x="83" y="5"/>
                  </a:cxn>
                  <a:cxn ang="0">
                    <a:pos x="138" y="0"/>
                  </a:cxn>
                  <a:cxn ang="0">
                    <a:pos x="138" y="40"/>
                  </a:cxn>
                  <a:cxn ang="0">
                    <a:pos x="172" y="47"/>
                  </a:cxn>
                  <a:cxn ang="0">
                    <a:pos x="172" y="20"/>
                  </a:cxn>
                  <a:cxn ang="0">
                    <a:pos x="221" y="20"/>
                  </a:cxn>
                  <a:cxn ang="0">
                    <a:pos x="221" y="54"/>
                  </a:cxn>
                  <a:cxn ang="0">
                    <a:pos x="270" y="69"/>
                  </a:cxn>
                  <a:cxn ang="0">
                    <a:pos x="270" y="160"/>
                  </a:cxn>
                  <a:cxn ang="0">
                    <a:pos x="0" y="160"/>
                  </a:cxn>
                  <a:cxn ang="0">
                    <a:pos x="0" y="40"/>
                  </a:cxn>
                </a:cxnLst>
                <a:rect l="0" t="0" r="r" b="b"/>
                <a:pathLst>
                  <a:path w="270" h="160">
                    <a:moveTo>
                      <a:pt x="0" y="40"/>
                    </a:moveTo>
                    <a:lnTo>
                      <a:pt x="83" y="40"/>
                    </a:lnTo>
                    <a:lnTo>
                      <a:pt x="83" y="5"/>
                    </a:lnTo>
                    <a:lnTo>
                      <a:pt x="138" y="0"/>
                    </a:lnTo>
                    <a:lnTo>
                      <a:pt x="138" y="40"/>
                    </a:lnTo>
                    <a:lnTo>
                      <a:pt x="172" y="47"/>
                    </a:lnTo>
                    <a:lnTo>
                      <a:pt x="172" y="20"/>
                    </a:lnTo>
                    <a:lnTo>
                      <a:pt x="221" y="20"/>
                    </a:lnTo>
                    <a:lnTo>
                      <a:pt x="221" y="54"/>
                    </a:lnTo>
                    <a:lnTo>
                      <a:pt x="270" y="69"/>
                    </a:lnTo>
                    <a:lnTo>
                      <a:pt x="270" y="160"/>
                    </a:lnTo>
                    <a:lnTo>
                      <a:pt x="0" y="16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09" name="Freeform 105"/>
              <p:cNvSpPr>
                <a:spLocks noChangeAspect="1"/>
              </p:cNvSpPr>
              <p:nvPr/>
            </p:nvSpPr>
            <p:spPr bwMode="auto">
              <a:xfrm>
                <a:off x="2521" y="1477"/>
                <a:ext cx="15" cy="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7" y="36"/>
                  </a:cxn>
                  <a:cxn ang="0">
                    <a:pos x="77" y="99"/>
                  </a:cxn>
                  <a:cxn ang="0">
                    <a:pos x="166" y="127"/>
                  </a:cxn>
                  <a:cxn ang="0">
                    <a:pos x="166" y="92"/>
                  </a:cxn>
                  <a:cxn ang="0">
                    <a:pos x="214" y="106"/>
                  </a:cxn>
                  <a:cxn ang="0">
                    <a:pos x="214" y="447"/>
                  </a:cxn>
                  <a:cxn ang="0">
                    <a:pos x="0" y="492"/>
                  </a:cxn>
                  <a:cxn ang="0">
                    <a:pos x="0" y="0"/>
                  </a:cxn>
                </a:cxnLst>
                <a:rect l="0" t="0" r="r" b="b"/>
                <a:pathLst>
                  <a:path w="214" h="492">
                    <a:moveTo>
                      <a:pt x="0" y="0"/>
                    </a:moveTo>
                    <a:lnTo>
                      <a:pt x="77" y="36"/>
                    </a:lnTo>
                    <a:lnTo>
                      <a:pt x="77" y="99"/>
                    </a:lnTo>
                    <a:lnTo>
                      <a:pt x="166" y="127"/>
                    </a:lnTo>
                    <a:lnTo>
                      <a:pt x="166" y="92"/>
                    </a:lnTo>
                    <a:lnTo>
                      <a:pt x="214" y="106"/>
                    </a:lnTo>
                    <a:lnTo>
                      <a:pt x="214" y="447"/>
                    </a:lnTo>
                    <a:lnTo>
                      <a:pt x="0" y="49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10" name="Freeform 106"/>
              <p:cNvSpPr>
                <a:spLocks noChangeAspect="1"/>
              </p:cNvSpPr>
              <p:nvPr/>
            </p:nvSpPr>
            <p:spPr bwMode="auto">
              <a:xfrm>
                <a:off x="2521" y="1489"/>
                <a:ext cx="7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4" y="42"/>
                  </a:cxn>
                  <a:cxn ang="0">
                    <a:pos x="104" y="300"/>
                  </a:cxn>
                  <a:cxn ang="0">
                    <a:pos x="70" y="307"/>
                  </a:cxn>
                  <a:cxn ang="0">
                    <a:pos x="70" y="48"/>
                  </a:cxn>
                  <a:cxn ang="0">
                    <a:pos x="0" y="24"/>
                  </a:cxn>
                  <a:cxn ang="0">
                    <a:pos x="0" y="0"/>
                  </a:cxn>
                </a:cxnLst>
                <a:rect l="0" t="0" r="r" b="b"/>
                <a:pathLst>
                  <a:path w="104" h="307">
                    <a:moveTo>
                      <a:pt x="0" y="0"/>
                    </a:moveTo>
                    <a:lnTo>
                      <a:pt x="104" y="42"/>
                    </a:lnTo>
                    <a:lnTo>
                      <a:pt x="104" y="300"/>
                    </a:lnTo>
                    <a:lnTo>
                      <a:pt x="70" y="307"/>
                    </a:lnTo>
                    <a:lnTo>
                      <a:pt x="70" y="48"/>
                    </a:lnTo>
                    <a:lnTo>
                      <a:pt x="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5F5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11" name="Freeform 107"/>
              <p:cNvSpPr>
                <a:spLocks noChangeAspect="1"/>
              </p:cNvSpPr>
              <p:nvPr/>
            </p:nvSpPr>
            <p:spPr bwMode="auto">
              <a:xfrm>
                <a:off x="2450" y="1456"/>
                <a:ext cx="59" cy="57"/>
              </a:xfrm>
              <a:custGeom>
                <a:avLst/>
                <a:gdLst/>
                <a:ahLst/>
                <a:cxnLst>
                  <a:cxn ang="0">
                    <a:pos x="0" y="174"/>
                  </a:cxn>
                  <a:cxn ang="0">
                    <a:pos x="833" y="0"/>
                  </a:cxn>
                  <a:cxn ang="0">
                    <a:pos x="833" y="804"/>
                  </a:cxn>
                  <a:cxn ang="0">
                    <a:pos x="0" y="804"/>
                  </a:cxn>
                  <a:cxn ang="0">
                    <a:pos x="0" y="174"/>
                  </a:cxn>
                </a:cxnLst>
                <a:rect l="0" t="0" r="r" b="b"/>
                <a:pathLst>
                  <a:path w="833" h="804">
                    <a:moveTo>
                      <a:pt x="0" y="174"/>
                    </a:moveTo>
                    <a:lnTo>
                      <a:pt x="833" y="0"/>
                    </a:lnTo>
                    <a:lnTo>
                      <a:pt x="833" y="804"/>
                    </a:lnTo>
                    <a:lnTo>
                      <a:pt x="0" y="804"/>
                    </a:lnTo>
                    <a:lnTo>
                      <a:pt x="0" y="174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12" name="Freeform 108"/>
              <p:cNvSpPr>
                <a:spLocks noChangeAspect="1"/>
              </p:cNvSpPr>
              <p:nvPr/>
            </p:nvSpPr>
            <p:spPr bwMode="auto">
              <a:xfrm>
                <a:off x="2509" y="1456"/>
                <a:ext cx="17" cy="57"/>
              </a:xfrm>
              <a:custGeom>
                <a:avLst/>
                <a:gdLst/>
                <a:ahLst/>
                <a:cxnLst>
                  <a:cxn ang="0">
                    <a:pos x="151" y="3"/>
                  </a:cxn>
                  <a:cxn ang="0">
                    <a:pos x="151" y="38"/>
                  </a:cxn>
                  <a:cxn ang="0">
                    <a:pos x="0" y="0"/>
                  </a:cxn>
                  <a:cxn ang="0">
                    <a:pos x="0" y="802"/>
                  </a:cxn>
                  <a:cxn ang="0">
                    <a:pos x="158" y="782"/>
                  </a:cxn>
                  <a:cxn ang="0">
                    <a:pos x="158" y="172"/>
                  </a:cxn>
                  <a:cxn ang="0">
                    <a:pos x="235" y="185"/>
                  </a:cxn>
                  <a:cxn ang="0">
                    <a:pos x="235" y="24"/>
                  </a:cxn>
                  <a:cxn ang="0">
                    <a:pos x="151" y="3"/>
                  </a:cxn>
                </a:cxnLst>
                <a:rect l="0" t="0" r="r" b="b"/>
                <a:pathLst>
                  <a:path w="235" h="802">
                    <a:moveTo>
                      <a:pt x="151" y="3"/>
                    </a:moveTo>
                    <a:lnTo>
                      <a:pt x="151" y="38"/>
                    </a:lnTo>
                    <a:lnTo>
                      <a:pt x="0" y="0"/>
                    </a:lnTo>
                    <a:lnTo>
                      <a:pt x="0" y="802"/>
                    </a:lnTo>
                    <a:lnTo>
                      <a:pt x="158" y="782"/>
                    </a:lnTo>
                    <a:lnTo>
                      <a:pt x="158" y="172"/>
                    </a:lnTo>
                    <a:lnTo>
                      <a:pt x="235" y="185"/>
                    </a:lnTo>
                    <a:lnTo>
                      <a:pt x="235" y="24"/>
                    </a:lnTo>
                    <a:lnTo>
                      <a:pt x="151" y="3"/>
                    </a:lnTo>
                    <a:close/>
                  </a:path>
                </a:pathLst>
              </a:custGeom>
              <a:solidFill>
                <a:srgbClr val="7FFFD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13" name="Freeform 109"/>
              <p:cNvSpPr>
                <a:spLocks noChangeAspect="1"/>
              </p:cNvSpPr>
              <p:nvPr/>
            </p:nvSpPr>
            <p:spPr bwMode="auto">
              <a:xfrm>
                <a:off x="2476" y="1460"/>
                <a:ext cx="9" cy="34"/>
              </a:xfrm>
              <a:custGeom>
                <a:avLst/>
                <a:gdLst/>
                <a:ahLst/>
                <a:cxnLst>
                  <a:cxn ang="0">
                    <a:pos x="131" y="0"/>
                  </a:cxn>
                  <a:cxn ang="0">
                    <a:pos x="131" y="470"/>
                  </a:cxn>
                  <a:cxn ang="0">
                    <a:pos x="0" y="477"/>
                  </a:cxn>
                  <a:cxn ang="0">
                    <a:pos x="0" y="20"/>
                  </a:cxn>
                  <a:cxn ang="0">
                    <a:pos x="131" y="0"/>
                  </a:cxn>
                </a:cxnLst>
                <a:rect l="0" t="0" r="r" b="b"/>
                <a:pathLst>
                  <a:path w="131" h="477">
                    <a:moveTo>
                      <a:pt x="131" y="0"/>
                    </a:moveTo>
                    <a:lnTo>
                      <a:pt x="131" y="470"/>
                    </a:lnTo>
                    <a:lnTo>
                      <a:pt x="0" y="477"/>
                    </a:lnTo>
                    <a:lnTo>
                      <a:pt x="0" y="20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00DFB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14" name="Freeform 110"/>
              <p:cNvSpPr>
                <a:spLocks noChangeAspect="1"/>
              </p:cNvSpPr>
              <p:nvPr/>
            </p:nvSpPr>
            <p:spPr bwMode="auto">
              <a:xfrm>
                <a:off x="2476" y="1494"/>
                <a:ext cx="12" cy="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31" y="0"/>
                  </a:cxn>
                  <a:cxn ang="0">
                    <a:pos x="172" y="105"/>
                  </a:cxn>
                  <a:cxn ang="0">
                    <a:pos x="57" y="107"/>
                  </a:cxn>
                  <a:cxn ang="0">
                    <a:pos x="0" y="7"/>
                  </a:cxn>
                </a:cxnLst>
                <a:rect l="0" t="0" r="r" b="b"/>
                <a:pathLst>
                  <a:path w="172" h="107">
                    <a:moveTo>
                      <a:pt x="0" y="7"/>
                    </a:moveTo>
                    <a:lnTo>
                      <a:pt x="131" y="0"/>
                    </a:lnTo>
                    <a:lnTo>
                      <a:pt x="172" y="105"/>
                    </a:lnTo>
                    <a:lnTo>
                      <a:pt x="57" y="10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15" name="Freeform 111"/>
              <p:cNvSpPr>
                <a:spLocks noChangeAspect="1"/>
              </p:cNvSpPr>
              <p:nvPr/>
            </p:nvSpPr>
            <p:spPr bwMode="auto">
              <a:xfrm>
                <a:off x="2485" y="1460"/>
                <a:ext cx="4" cy="4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4"/>
                  </a:cxn>
                  <a:cxn ang="0">
                    <a:pos x="52" y="590"/>
                  </a:cxn>
                  <a:cxn ang="0">
                    <a:pos x="0" y="474"/>
                  </a:cxn>
                  <a:cxn ang="0">
                    <a:pos x="0" y="0"/>
                  </a:cxn>
                </a:cxnLst>
                <a:rect l="0" t="0" r="r" b="b"/>
                <a:pathLst>
                  <a:path w="52" h="590">
                    <a:moveTo>
                      <a:pt x="0" y="0"/>
                    </a:moveTo>
                    <a:lnTo>
                      <a:pt x="52" y="4"/>
                    </a:lnTo>
                    <a:lnTo>
                      <a:pt x="52" y="590"/>
                    </a:lnTo>
                    <a:lnTo>
                      <a:pt x="0" y="4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FFD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16" name="Freeform 112"/>
              <p:cNvSpPr>
                <a:spLocks noChangeAspect="1"/>
              </p:cNvSpPr>
              <p:nvPr/>
            </p:nvSpPr>
            <p:spPr bwMode="auto">
              <a:xfrm>
                <a:off x="2464" y="1464"/>
                <a:ext cx="5" cy="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1"/>
                  </a:cxn>
                  <a:cxn ang="0">
                    <a:pos x="69" y="530"/>
                  </a:cxn>
                  <a:cxn ang="0">
                    <a:pos x="69" y="3"/>
                  </a:cxn>
                  <a:cxn ang="0">
                    <a:pos x="0" y="0"/>
                  </a:cxn>
                </a:cxnLst>
                <a:rect l="0" t="0" r="r" b="b"/>
                <a:pathLst>
                  <a:path w="69" h="530">
                    <a:moveTo>
                      <a:pt x="0" y="0"/>
                    </a:moveTo>
                    <a:lnTo>
                      <a:pt x="0" y="421"/>
                    </a:lnTo>
                    <a:lnTo>
                      <a:pt x="69" y="530"/>
                    </a:lnTo>
                    <a:lnTo>
                      <a:pt x="69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FFD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17" name="Freeform 113"/>
              <p:cNvSpPr>
                <a:spLocks noChangeAspect="1"/>
              </p:cNvSpPr>
              <p:nvPr/>
            </p:nvSpPr>
            <p:spPr bwMode="auto">
              <a:xfrm>
                <a:off x="2456" y="1464"/>
                <a:ext cx="8" cy="31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24" y="0"/>
                  </a:cxn>
                  <a:cxn ang="0">
                    <a:pos x="124" y="428"/>
                  </a:cxn>
                  <a:cxn ang="0">
                    <a:pos x="0" y="436"/>
                  </a:cxn>
                  <a:cxn ang="0">
                    <a:pos x="0" y="22"/>
                  </a:cxn>
                </a:cxnLst>
                <a:rect l="0" t="0" r="r" b="b"/>
                <a:pathLst>
                  <a:path w="124" h="436">
                    <a:moveTo>
                      <a:pt x="0" y="22"/>
                    </a:moveTo>
                    <a:lnTo>
                      <a:pt x="124" y="0"/>
                    </a:lnTo>
                    <a:lnTo>
                      <a:pt x="124" y="428"/>
                    </a:lnTo>
                    <a:lnTo>
                      <a:pt x="0" y="436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00DFB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18" name="Freeform 114"/>
              <p:cNvSpPr>
                <a:spLocks noChangeAspect="1"/>
              </p:cNvSpPr>
              <p:nvPr/>
            </p:nvSpPr>
            <p:spPr bwMode="auto">
              <a:xfrm>
                <a:off x="2455" y="1494"/>
                <a:ext cx="14" cy="8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31" y="0"/>
                  </a:cxn>
                  <a:cxn ang="0">
                    <a:pos x="200" y="113"/>
                  </a:cxn>
                  <a:cxn ang="0">
                    <a:pos x="69" y="113"/>
                  </a:cxn>
                  <a:cxn ang="0">
                    <a:pos x="0" y="7"/>
                  </a:cxn>
                </a:cxnLst>
                <a:rect l="0" t="0" r="r" b="b"/>
                <a:pathLst>
                  <a:path w="200" h="113">
                    <a:moveTo>
                      <a:pt x="0" y="7"/>
                    </a:moveTo>
                    <a:lnTo>
                      <a:pt x="131" y="0"/>
                    </a:lnTo>
                    <a:lnTo>
                      <a:pt x="200" y="113"/>
                    </a:lnTo>
                    <a:lnTo>
                      <a:pt x="69" y="113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19" name="Freeform 115"/>
              <p:cNvSpPr>
                <a:spLocks noChangeAspect="1"/>
              </p:cNvSpPr>
              <p:nvPr/>
            </p:nvSpPr>
            <p:spPr bwMode="auto">
              <a:xfrm>
                <a:off x="2495" y="1479"/>
                <a:ext cx="13" cy="11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21" y="0"/>
                  </a:cxn>
                  <a:cxn ang="0">
                    <a:pos x="183" y="157"/>
                  </a:cxn>
                  <a:cxn ang="0">
                    <a:pos x="66" y="157"/>
                  </a:cxn>
                  <a:cxn ang="0">
                    <a:pos x="0" y="3"/>
                  </a:cxn>
                </a:cxnLst>
                <a:rect l="0" t="0" r="r" b="b"/>
                <a:pathLst>
                  <a:path w="183" h="157">
                    <a:moveTo>
                      <a:pt x="0" y="3"/>
                    </a:moveTo>
                    <a:lnTo>
                      <a:pt x="121" y="0"/>
                    </a:lnTo>
                    <a:lnTo>
                      <a:pt x="183" y="157"/>
                    </a:lnTo>
                    <a:lnTo>
                      <a:pt x="66" y="157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20" name="Freeform 116"/>
              <p:cNvSpPr>
                <a:spLocks noChangeAspect="1"/>
              </p:cNvSpPr>
              <p:nvPr/>
            </p:nvSpPr>
            <p:spPr bwMode="auto">
              <a:xfrm>
                <a:off x="2495" y="1456"/>
                <a:ext cx="9" cy="23"/>
              </a:xfrm>
              <a:custGeom>
                <a:avLst/>
                <a:gdLst/>
                <a:ahLst/>
                <a:cxnLst>
                  <a:cxn ang="0">
                    <a:pos x="0" y="323"/>
                  </a:cxn>
                  <a:cxn ang="0">
                    <a:pos x="124" y="309"/>
                  </a:cxn>
                  <a:cxn ang="0">
                    <a:pos x="124" y="0"/>
                  </a:cxn>
                  <a:cxn ang="0">
                    <a:pos x="0" y="19"/>
                  </a:cxn>
                  <a:cxn ang="0">
                    <a:pos x="0" y="323"/>
                  </a:cxn>
                </a:cxnLst>
                <a:rect l="0" t="0" r="r" b="b"/>
                <a:pathLst>
                  <a:path w="124" h="323">
                    <a:moveTo>
                      <a:pt x="0" y="323"/>
                    </a:moveTo>
                    <a:lnTo>
                      <a:pt x="124" y="309"/>
                    </a:lnTo>
                    <a:lnTo>
                      <a:pt x="124" y="0"/>
                    </a:lnTo>
                    <a:lnTo>
                      <a:pt x="0" y="19"/>
                    </a:lnTo>
                    <a:lnTo>
                      <a:pt x="0" y="323"/>
                    </a:lnTo>
                    <a:close/>
                  </a:path>
                </a:pathLst>
              </a:custGeom>
              <a:solidFill>
                <a:srgbClr val="00DFB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21" name="Freeform 117"/>
              <p:cNvSpPr>
                <a:spLocks noChangeAspect="1"/>
              </p:cNvSpPr>
              <p:nvPr/>
            </p:nvSpPr>
            <p:spPr bwMode="auto">
              <a:xfrm>
                <a:off x="2504" y="1456"/>
                <a:ext cx="4" cy="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3"/>
                  </a:cxn>
                  <a:cxn ang="0">
                    <a:pos x="65" y="474"/>
                  </a:cxn>
                  <a:cxn ang="0">
                    <a:pos x="65" y="11"/>
                  </a:cxn>
                  <a:cxn ang="0">
                    <a:pos x="0" y="0"/>
                  </a:cxn>
                </a:cxnLst>
                <a:rect l="0" t="0" r="r" b="b"/>
                <a:pathLst>
                  <a:path w="65" h="474">
                    <a:moveTo>
                      <a:pt x="0" y="0"/>
                    </a:moveTo>
                    <a:lnTo>
                      <a:pt x="0" y="313"/>
                    </a:lnTo>
                    <a:lnTo>
                      <a:pt x="65" y="474"/>
                    </a:lnTo>
                    <a:lnTo>
                      <a:pt x="65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FFFD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22" name="Freeform 118"/>
              <p:cNvSpPr>
                <a:spLocks noChangeAspect="1"/>
              </p:cNvSpPr>
              <p:nvPr/>
            </p:nvSpPr>
            <p:spPr bwMode="auto">
              <a:xfrm>
                <a:off x="2474" y="1463"/>
                <a:ext cx="6" cy="18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75" y="0"/>
                  </a:cxn>
                  <a:cxn ang="0">
                    <a:pos x="75" y="256"/>
                  </a:cxn>
                  <a:cxn ang="0">
                    <a:pos x="0" y="256"/>
                  </a:cxn>
                  <a:cxn ang="0">
                    <a:pos x="0" y="10"/>
                  </a:cxn>
                </a:cxnLst>
                <a:rect l="0" t="0" r="r" b="b"/>
                <a:pathLst>
                  <a:path w="75" h="256">
                    <a:moveTo>
                      <a:pt x="0" y="10"/>
                    </a:moveTo>
                    <a:lnTo>
                      <a:pt x="75" y="0"/>
                    </a:lnTo>
                    <a:lnTo>
                      <a:pt x="75" y="256"/>
                    </a:lnTo>
                    <a:lnTo>
                      <a:pt x="0" y="256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DFB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23" name="Freeform 119"/>
              <p:cNvSpPr>
                <a:spLocks noChangeAspect="1"/>
              </p:cNvSpPr>
              <p:nvPr/>
            </p:nvSpPr>
            <p:spPr bwMode="auto">
              <a:xfrm>
                <a:off x="2474" y="1481"/>
                <a:ext cx="10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5" y="0"/>
                  </a:cxn>
                  <a:cxn ang="0">
                    <a:pos x="141" y="143"/>
                  </a:cxn>
                  <a:cxn ang="0">
                    <a:pos x="69" y="143"/>
                  </a:cxn>
                  <a:cxn ang="0">
                    <a:pos x="0" y="0"/>
                  </a:cxn>
                </a:cxnLst>
                <a:rect l="0" t="0" r="r" b="b"/>
                <a:pathLst>
                  <a:path w="141" h="143">
                    <a:moveTo>
                      <a:pt x="0" y="0"/>
                    </a:moveTo>
                    <a:lnTo>
                      <a:pt x="75" y="0"/>
                    </a:lnTo>
                    <a:lnTo>
                      <a:pt x="141" y="143"/>
                    </a:lnTo>
                    <a:lnTo>
                      <a:pt x="69" y="1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24" name="Freeform 120"/>
              <p:cNvSpPr>
                <a:spLocks noChangeAspect="1"/>
              </p:cNvSpPr>
              <p:nvPr/>
            </p:nvSpPr>
            <p:spPr bwMode="auto">
              <a:xfrm>
                <a:off x="2480" y="1463"/>
                <a:ext cx="5" cy="28"/>
              </a:xfrm>
              <a:custGeom>
                <a:avLst/>
                <a:gdLst/>
                <a:ahLst/>
                <a:cxnLst>
                  <a:cxn ang="0">
                    <a:pos x="69" y="400"/>
                  </a:cxn>
                  <a:cxn ang="0">
                    <a:pos x="69" y="17"/>
                  </a:cxn>
                  <a:cxn ang="0">
                    <a:pos x="0" y="0"/>
                  </a:cxn>
                  <a:cxn ang="0">
                    <a:pos x="0" y="263"/>
                  </a:cxn>
                  <a:cxn ang="0">
                    <a:pos x="69" y="400"/>
                  </a:cxn>
                </a:cxnLst>
                <a:rect l="0" t="0" r="r" b="b"/>
                <a:pathLst>
                  <a:path w="69" h="400">
                    <a:moveTo>
                      <a:pt x="69" y="400"/>
                    </a:moveTo>
                    <a:lnTo>
                      <a:pt x="69" y="17"/>
                    </a:lnTo>
                    <a:lnTo>
                      <a:pt x="0" y="0"/>
                    </a:lnTo>
                    <a:lnTo>
                      <a:pt x="0" y="263"/>
                    </a:lnTo>
                    <a:lnTo>
                      <a:pt x="69" y="400"/>
                    </a:lnTo>
                    <a:close/>
                  </a:path>
                </a:pathLst>
              </a:custGeom>
              <a:solidFill>
                <a:srgbClr val="7FFFD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25" name="Freeform 121"/>
              <p:cNvSpPr>
                <a:spLocks noChangeAspect="1"/>
              </p:cNvSpPr>
              <p:nvPr/>
            </p:nvSpPr>
            <p:spPr bwMode="auto">
              <a:xfrm>
                <a:off x="2454" y="1482"/>
                <a:ext cx="9" cy="10"/>
              </a:xfrm>
              <a:custGeom>
                <a:avLst/>
                <a:gdLst/>
                <a:ahLst/>
                <a:cxnLst>
                  <a:cxn ang="0">
                    <a:pos x="55" y="132"/>
                  </a:cxn>
                  <a:cxn ang="0">
                    <a:pos x="131" y="132"/>
                  </a:cxn>
                  <a:cxn ang="0">
                    <a:pos x="76" y="0"/>
                  </a:cxn>
                  <a:cxn ang="0">
                    <a:pos x="0" y="0"/>
                  </a:cxn>
                  <a:cxn ang="0">
                    <a:pos x="55" y="132"/>
                  </a:cxn>
                </a:cxnLst>
                <a:rect l="0" t="0" r="r" b="b"/>
                <a:pathLst>
                  <a:path w="131" h="132">
                    <a:moveTo>
                      <a:pt x="55" y="132"/>
                    </a:moveTo>
                    <a:lnTo>
                      <a:pt x="131" y="132"/>
                    </a:lnTo>
                    <a:lnTo>
                      <a:pt x="76" y="0"/>
                    </a:lnTo>
                    <a:lnTo>
                      <a:pt x="0" y="0"/>
                    </a:lnTo>
                    <a:lnTo>
                      <a:pt x="55" y="132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26" name="Freeform 122"/>
              <p:cNvSpPr>
                <a:spLocks noChangeAspect="1"/>
              </p:cNvSpPr>
              <p:nvPr/>
            </p:nvSpPr>
            <p:spPr bwMode="auto">
              <a:xfrm>
                <a:off x="2454" y="1469"/>
                <a:ext cx="6" cy="13"/>
              </a:xfrm>
              <a:custGeom>
                <a:avLst/>
                <a:gdLst/>
                <a:ahLst/>
                <a:cxnLst>
                  <a:cxn ang="0">
                    <a:pos x="0" y="180"/>
                  </a:cxn>
                  <a:cxn ang="0">
                    <a:pos x="76" y="180"/>
                  </a:cxn>
                  <a:cxn ang="0">
                    <a:pos x="80" y="0"/>
                  </a:cxn>
                  <a:cxn ang="0">
                    <a:pos x="0" y="11"/>
                  </a:cxn>
                  <a:cxn ang="0">
                    <a:pos x="0" y="180"/>
                  </a:cxn>
                </a:cxnLst>
                <a:rect l="0" t="0" r="r" b="b"/>
                <a:pathLst>
                  <a:path w="80" h="180">
                    <a:moveTo>
                      <a:pt x="0" y="180"/>
                    </a:moveTo>
                    <a:lnTo>
                      <a:pt x="76" y="180"/>
                    </a:lnTo>
                    <a:lnTo>
                      <a:pt x="80" y="0"/>
                    </a:lnTo>
                    <a:lnTo>
                      <a:pt x="0" y="11"/>
                    </a:lnTo>
                    <a:lnTo>
                      <a:pt x="0" y="180"/>
                    </a:lnTo>
                    <a:close/>
                  </a:path>
                </a:pathLst>
              </a:custGeom>
              <a:solidFill>
                <a:srgbClr val="00DFB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27" name="Freeform 123"/>
              <p:cNvSpPr>
                <a:spLocks noChangeAspect="1"/>
              </p:cNvSpPr>
              <p:nvPr/>
            </p:nvSpPr>
            <p:spPr bwMode="auto">
              <a:xfrm>
                <a:off x="2459" y="1470"/>
                <a:ext cx="5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77"/>
                  </a:cxn>
                  <a:cxn ang="0">
                    <a:pos x="59" y="313"/>
                  </a:cxn>
                  <a:cxn ang="0">
                    <a:pos x="55" y="43"/>
                  </a:cxn>
                  <a:cxn ang="0">
                    <a:pos x="0" y="0"/>
                  </a:cxn>
                </a:cxnLst>
                <a:rect l="0" t="0" r="r" b="b"/>
                <a:pathLst>
                  <a:path w="59" h="313">
                    <a:moveTo>
                      <a:pt x="0" y="0"/>
                    </a:moveTo>
                    <a:lnTo>
                      <a:pt x="0" y="177"/>
                    </a:lnTo>
                    <a:lnTo>
                      <a:pt x="59" y="313"/>
                    </a:lnTo>
                    <a:lnTo>
                      <a:pt x="55" y="4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28" name="Freeform 124"/>
              <p:cNvSpPr>
                <a:spLocks noChangeAspect="1"/>
              </p:cNvSpPr>
              <p:nvPr/>
            </p:nvSpPr>
            <p:spPr bwMode="auto">
              <a:xfrm>
                <a:off x="2436" y="1462"/>
                <a:ext cx="15" cy="51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61" y="83"/>
                  </a:cxn>
                  <a:cxn ang="0">
                    <a:pos x="0" y="70"/>
                  </a:cxn>
                  <a:cxn ang="0">
                    <a:pos x="0" y="715"/>
                  </a:cxn>
                  <a:cxn ang="0">
                    <a:pos x="219" y="708"/>
                  </a:cxn>
                  <a:cxn ang="0">
                    <a:pos x="219" y="83"/>
                  </a:cxn>
                  <a:cxn ang="0">
                    <a:pos x="61" y="0"/>
                  </a:cxn>
                </a:cxnLst>
                <a:rect l="0" t="0" r="r" b="b"/>
                <a:pathLst>
                  <a:path w="219" h="715">
                    <a:moveTo>
                      <a:pt x="61" y="0"/>
                    </a:moveTo>
                    <a:lnTo>
                      <a:pt x="61" y="83"/>
                    </a:lnTo>
                    <a:lnTo>
                      <a:pt x="0" y="70"/>
                    </a:lnTo>
                    <a:lnTo>
                      <a:pt x="0" y="715"/>
                    </a:lnTo>
                    <a:lnTo>
                      <a:pt x="219" y="708"/>
                    </a:lnTo>
                    <a:lnTo>
                      <a:pt x="219" y="83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00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29" name="Freeform 125"/>
              <p:cNvSpPr>
                <a:spLocks noChangeAspect="1"/>
              </p:cNvSpPr>
              <p:nvPr/>
            </p:nvSpPr>
            <p:spPr bwMode="auto">
              <a:xfrm>
                <a:off x="2433" y="1462"/>
                <a:ext cx="7" cy="8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21"/>
                  </a:cxn>
                  <a:cxn ang="0">
                    <a:pos x="0" y="119"/>
                  </a:cxn>
                  <a:cxn ang="0">
                    <a:pos x="96" y="119"/>
                  </a:cxn>
                  <a:cxn ang="0">
                    <a:pos x="96" y="0"/>
                  </a:cxn>
                </a:cxnLst>
                <a:rect l="0" t="0" r="r" b="b"/>
                <a:pathLst>
                  <a:path w="96" h="119">
                    <a:moveTo>
                      <a:pt x="96" y="0"/>
                    </a:moveTo>
                    <a:lnTo>
                      <a:pt x="0" y="21"/>
                    </a:lnTo>
                    <a:lnTo>
                      <a:pt x="0" y="119"/>
                    </a:lnTo>
                    <a:lnTo>
                      <a:pt x="96" y="119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30" name="Freeform 126"/>
              <p:cNvSpPr>
                <a:spLocks noChangeAspect="1"/>
              </p:cNvSpPr>
              <p:nvPr/>
            </p:nvSpPr>
            <p:spPr bwMode="auto">
              <a:xfrm>
                <a:off x="2372" y="1443"/>
                <a:ext cx="43" cy="71"/>
              </a:xfrm>
              <a:custGeom>
                <a:avLst/>
                <a:gdLst/>
                <a:ahLst/>
                <a:cxnLst>
                  <a:cxn ang="0">
                    <a:pos x="0" y="185"/>
                  </a:cxn>
                  <a:cxn ang="0">
                    <a:pos x="599" y="0"/>
                  </a:cxn>
                  <a:cxn ang="0">
                    <a:pos x="599" y="1002"/>
                  </a:cxn>
                  <a:cxn ang="0">
                    <a:pos x="1" y="984"/>
                  </a:cxn>
                  <a:cxn ang="0">
                    <a:pos x="0" y="185"/>
                  </a:cxn>
                </a:cxnLst>
                <a:rect l="0" t="0" r="r" b="b"/>
                <a:pathLst>
                  <a:path w="599" h="1002">
                    <a:moveTo>
                      <a:pt x="0" y="185"/>
                    </a:moveTo>
                    <a:lnTo>
                      <a:pt x="599" y="0"/>
                    </a:lnTo>
                    <a:lnTo>
                      <a:pt x="599" y="1002"/>
                    </a:lnTo>
                    <a:lnTo>
                      <a:pt x="1" y="984"/>
                    </a:lnTo>
                    <a:lnTo>
                      <a:pt x="0" y="185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31" name="Freeform 127"/>
              <p:cNvSpPr>
                <a:spLocks noChangeAspect="1"/>
              </p:cNvSpPr>
              <p:nvPr/>
            </p:nvSpPr>
            <p:spPr bwMode="auto">
              <a:xfrm>
                <a:off x="2415" y="1443"/>
                <a:ext cx="21" cy="7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8" y="14"/>
                  </a:cxn>
                  <a:cxn ang="0">
                    <a:pos x="118" y="7"/>
                  </a:cxn>
                  <a:cxn ang="0">
                    <a:pos x="187" y="21"/>
                  </a:cxn>
                  <a:cxn ang="0">
                    <a:pos x="187" y="56"/>
                  </a:cxn>
                  <a:cxn ang="0">
                    <a:pos x="304" y="101"/>
                  </a:cxn>
                  <a:cxn ang="0">
                    <a:pos x="304" y="963"/>
                  </a:cxn>
                  <a:cxn ang="0">
                    <a:pos x="0" y="999"/>
                  </a:cxn>
                  <a:cxn ang="0">
                    <a:pos x="0" y="0"/>
                  </a:cxn>
                </a:cxnLst>
                <a:rect l="0" t="0" r="r" b="b"/>
                <a:pathLst>
                  <a:path w="304" h="999">
                    <a:moveTo>
                      <a:pt x="0" y="0"/>
                    </a:moveTo>
                    <a:lnTo>
                      <a:pt x="48" y="14"/>
                    </a:lnTo>
                    <a:lnTo>
                      <a:pt x="118" y="7"/>
                    </a:lnTo>
                    <a:lnTo>
                      <a:pt x="187" y="21"/>
                    </a:lnTo>
                    <a:lnTo>
                      <a:pt x="187" y="56"/>
                    </a:lnTo>
                    <a:lnTo>
                      <a:pt x="304" y="101"/>
                    </a:lnTo>
                    <a:lnTo>
                      <a:pt x="304" y="963"/>
                    </a:lnTo>
                    <a:lnTo>
                      <a:pt x="0" y="99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32" name="Freeform 128"/>
              <p:cNvSpPr>
                <a:spLocks noChangeAspect="1"/>
              </p:cNvSpPr>
              <p:nvPr/>
            </p:nvSpPr>
            <p:spPr bwMode="auto">
              <a:xfrm>
                <a:off x="2442" y="1464"/>
                <a:ext cx="8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57"/>
                  </a:cxn>
                  <a:cxn ang="0">
                    <a:pos x="110" y="106"/>
                  </a:cxn>
                  <a:cxn ang="0">
                    <a:pos x="110" y="61"/>
                  </a:cxn>
                  <a:cxn ang="0">
                    <a:pos x="0" y="0"/>
                  </a:cxn>
                </a:cxnLst>
                <a:rect l="0" t="0" r="r" b="b"/>
                <a:pathLst>
                  <a:path w="110" h="106">
                    <a:moveTo>
                      <a:pt x="0" y="0"/>
                    </a:moveTo>
                    <a:lnTo>
                      <a:pt x="0" y="57"/>
                    </a:lnTo>
                    <a:lnTo>
                      <a:pt x="110" y="106"/>
                    </a:lnTo>
                    <a:lnTo>
                      <a:pt x="110" y="6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33" name="Freeform 129"/>
              <p:cNvSpPr>
                <a:spLocks noChangeAspect="1"/>
              </p:cNvSpPr>
              <p:nvPr/>
            </p:nvSpPr>
            <p:spPr bwMode="auto">
              <a:xfrm>
                <a:off x="2368" y="1466"/>
                <a:ext cx="6" cy="47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75" y="0"/>
                  </a:cxn>
                  <a:cxn ang="0">
                    <a:pos x="75" y="659"/>
                  </a:cxn>
                  <a:cxn ang="0">
                    <a:pos x="0" y="659"/>
                  </a:cxn>
                  <a:cxn ang="0">
                    <a:pos x="0" y="20"/>
                  </a:cxn>
                </a:cxnLst>
                <a:rect l="0" t="0" r="r" b="b"/>
                <a:pathLst>
                  <a:path w="75" h="659">
                    <a:moveTo>
                      <a:pt x="0" y="20"/>
                    </a:moveTo>
                    <a:lnTo>
                      <a:pt x="75" y="0"/>
                    </a:lnTo>
                    <a:lnTo>
                      <a:pt x="75" y="659"/>
                    </a:lnTo>
                    <a:lnTo>
                      <a:pt x="0" y="659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34" name="Rectangle 130"/>
              <p:cNvSpPr>
                <a:spLocks noChangeAspect="1" noChangeArrowheads="1"/>
              </p:cNvSpPr>
              <p:nvPr/>
            </p:nvSpPr>
            <p:spPr bwMode="auto">
              <a:xfrm>
                <a:off x="2374" y="1466"/>
                <a:ext cx="4" cy="47"/>
              </a:xfrm>
              <a:prstGeom prst="rect">
                <a:avLst/>
              </a:prstGeom>
              <a:solidFill>
                <a:srgbClr val="00DFBF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35" name="Rectangle 131"/>
              <p:cNvSpPr>
                <a:spLocks noChangeAspect="1" noChangeArrowheads="1"/>
              </p:cNvSpPr>
              <p:nvPr/>
            </p:nvSpPr>
            <p:spPr bwMode="auto">
              <a:xfrm>
                <a:off x="2376" y="1468"/>
                <a:ext cx="1" cy="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36" name="Rectangle 132"/>
              <p:cNvSpPr>
                <a:spLocks noChangeAspect="1" noChangeArrowheads="1"/>
              </p:cNvSpPr>
              <p:nvPr/>
            </p:nvSpPr>
            <p:spPr bwMode="auto">
              <a:xfrm>
                <a:off x="2376" y="1473"/>
                <a:ext cx="1" cy="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37" name="Rectangle 133"/>
              <p:cNvSpPr>
                <a:spLocks noChangeAspect="1" noChangeArrowheads="1"/>
              </p:cNvSpPr>
              <p:nvPr/>
            </p:nvSpPr>
            <p:spPr bwMode="auto">
              <a:xfrm>
                <a:off x="2376" y="1479"/>
                <a:ext cx="1" cy="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38" name="Rectangle 134"/>
              <p:cNvSpPr>
                <a:spLocks noChangeAspect="1" noChangeArrowheads="1"/>
              </p:cNvSpPr>
              <p:nvPr/>
            </p:nvSpPr>
            <p:spPr bwMode="auto">
              <a:xfrm>
                <a:off x="2376" y="1484"/>
                <a:ext cx="1" cy="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39" name="Freeform 135"/>
              <p:cNvSpPr>
                <a:spLocks noChangeAspect="1"/>
              </p:cNvSpPr>
              <p:nvPr/>
            </p:nvSpPr>
            <p:spPr bwMode="auto">
              <a:xfrm>
                <a:off x="2380" y="1449"/>
                <a:ext cx="3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3"/>
                  </a:cxn>
                  <a:cxn ang="0">
                    <a:pos x="33" y="53"/>
                  </a:cxn>
                  <a:cxn ang="0">
                    <a:pos x="34" y="0"/>
                  </a:cxn>
                  <a:cxn ang="0">
                    <a:pos x="0" y="0"/>
                  </a:cxn>
                </a:cxnLst>
                <a:rect l="0" t="0" r="r" b="b"/>
                <a:pathLst>
                  <a:path w="34" h="63">
                    <a:moveTo>
                      <a:pt x="0" y="0"/>
                    </a:moveTo>
                    <a:lnTo>
                      <a:pt x="0" y="63"/>
                    </a:lnTo>
                    <a:lnTo>
                      <a:pt x="33" y="53"/>
                    </a:lnTo>
                    <a:lnTo>
                      <a:pt x="3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40" name="Freeform 136"/>
              <p:cNvSpPr>
                <a:spLocks noChangeAspect="1"/>
              </p:cNvSpPr>
              <p:nvPr/>
            </p:nvSpPr>
            <p:spPr bwMode="auto">
              <a:xfrm>
                <a:off x="2396" y="1444"/>
                <a:ext cx="3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5"/>
                  </a:cxn>
                  <a:cxn ang="0">
                    <a:pos x="32" y="53"/>
                  </a:cxn>
                  <a:cxn ang="0">
                    <a:pos x="33" y="0"/>
                  </a:cxn>
                  <a:cxn ang="0">
                    <a:pos x="0" y="0"/>
                  </a:cxn>
                </a:cxnLst>
                <a:rect l="0" t="0" r="r" b="b"/>
                <a:pathLst>
                  <a:path w="33" h="65">
                    <a:moveTo>
                      <a:pt x="0" y="0"/>
                    </a:moveTo>
                    <a:lnTo>
                      <a:pt x="0" y="65"/>
                    </a:lnTo>
                    <a:lnTo>
                      <a:pt x="32" y="53"/>
                    </a:lnTo>
                    <a:lnTo>
                      <a:pt x="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41" name="Freeform 137"/>
              <p:cNvSpPr>
                <a:spLocks noChangeAspect="1"/>
              </p:cNvSpPr>
              <p:nvPr/>
            </p:nvSpPr>
            <p:spPr bwMode="auto">
              <a:xfrm>
                <a:off x="2389" y="1446"/>
                <a:ext cx="2" cy="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4"/>
                  </a:cxn>
                  <a:cxn ang="0">
                    <a:pos x="32" y="53"/>
                  </a:cxn>
                  <a:cxn ang="0">
                    <a:pos x="33" y="0"/>
                  </a:cxn>
                  <a:cxn ang="0">
                    <a:pos x="0" y="0"/>
                  </a:cxn>
                </a:cxnLst>
                <a:rect l="0" t="0" r="r" b="b"/>
                <a:pathLst>
                  <a:path w="33" h="64">
                    <a:moveTo>
                      <a:pt x="0" y="0"/>
                    </a:moveTo>
                    <a:lnTo>
                      <a:pt x="0" y="64"/>
                    </a:lnTo>
                    <a:lnTo>
                      <a:pt x="32" y="53"/>
                    </a:lnTo>
                    <a:lnTo>
                      <a:pt x="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42" name="Freeform 138"/>
              <p:cNvSpPr>
                <a:spLocks noChangeAspect="1"/>
              </p:cNvSpPr>
              <p:nvPr/>
            </p:nvSpPr>
            <p:spPr bwMode="auto">
              <a:xfrm>
                <a:off x="2406" y="1441"/>
                <a:ext cx="3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5"/>
                  </a:cxn>
                  <a:cxn ang="0">
                    <a:pos x="32" y="53"/>
                  </a:cxn>
                  <a:cxn ang="0">
                    <a:pos x="33" y="0"/>
                  </a:cxn>
                  <a:cxn ang="0">
                    <a:pos x="0" y="0"/>
                  </a:cxn>
                </a:cxnLst>
                <a:rect l="0" t="0" r="r" b="b"/>
                <a:pathLst>
                  <a:path w="33" h="65">
                    <a:moveTo>
                      <a:pt x="0" y="0"/>
                    </a:moveTo>
                    <a:lnTo>
                      <a:pt x="0" y="65"/>
                    </a:lnTo>
                    <a:lnTo>
                      <a:pt x="32" y="53"/>
                    </a:lnTo>
                    <a:lnTo>
                      <a:pt x="3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43" name="Freeform 139"/>
              <p:cNvSpPr>
                <a:spLocks noChangeAspect="1"/>
              </p:cNvSpPr>
              <p:nvPr/>
            </p:nvSpPr>
            <p:spPr bwMode="auto">
              <a:xfrm>
                <a:off x="2428" y="1464"/>
                <a:ext cx="11" cy="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9" y="35"/>
                  </a:cxn>
                  <a:cxn ang="0">
                    <a:pos x="159" y="692"/>
                  </a:cxn>
                  <a:cxn ang="0">
                    <a:pos x="0" y="708"/>
                  </a:cxn>
                  <a:cxn ang="0">
                    <a:pos x="0" y="0"/>
                  </a:cxn>
                </a:cxnLst>
                <a:rect l="0" t="0" r="r" b="b"/>
                <a:pathLst>
                  <a:path w="159" h="708">
                    <a:moveTo>
                      <a:pt x="0" y="0"/>
                    </a:moveTo>
                    <a:lnTo>
                      <a:pt x="159" y="35"/>
                    </a:lnTo>
                    <a:lnTo>
                      <a:pt x="159" y="692"/>
                    </a:lnTo>
                    <a:lnTo>
                      <a:pt x="0" y="7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44" name="Freeform 140"/>
              <p:cNvSpPr>
                <a:spLocks noChangeAspect="1"/>
              </p:cNvSpPr>
              <p:nvPr/>
            </p:nvSpPr>
            <p:spPr bwMode="auto">
              <a:xfrm>
                <a:off x="2423" y="1464"/>
                <a:ext cx="5" cy="50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72" y="709"/>
                  </a:cxn>
                  <a:cxn ang="0">
                    <a:pos x="0" y="697"/>
                  </a:cxn>
                  <a:cxn ang="0">
                    <a:pos x="0" y="14"/>
                  </a:cxn>
                  <a:cxn ang="0">
                    <a:pos x="72" y="0"/>
                  </a:cxn>
                </a:cxnLst>
                <a:rect l="0" t="0" r="r" b="b"/>
                <a:pathLst>
                  <a:path w="72" h="709">
                    <a:moveTo>
                      <a:pt x="72" y="0"/>
                    </a:moveTo>
                    <a:lnTo>
                      <a:pt x="72" y="709"/>
                    </a:lnTo>
                    <a:lnTo>
                      <a:pt x="0" y="697"/>
                    </a:lnTo>
                    <a:lnTo>
                      <a:pt x="0" y="14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45" name="Rectangle 141"/>
              <p:cNvSpPr>
                <a:spLocks noChangeAspect="1" noChangeArrowheads="1"/>
              </p:cNvSpPr>
              <p:nvPr/>
            </p:nvSpPr>
            <p:spPr bwMode="auto">
              <a:xfrm>
                <a:off x="2432" y="1471"/>
                <a:ext cx="1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46" name="Rectangle 142"/>
              <p:cNvSpPr>
                <a:spLocks noChangeAspect="1" noChangeArrowheads="1"/>
              </p:cNvSpPr>
              <p:nvPr/>
            </p:nvSpPr>
            <p:spPr bwMode="auto">
              <a:xfrm>
                <a:off x="2432" y="1476"/>
                <a:ext cx="1" cy="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47" name="Rectangle 143"/>
              <p:cNvSpPr>
                <a:spLocks noChangeAspect="1" noChangeArrowheads="1"/>
              </p:cNvSpPr>
              <p:nvPr/>
            </p:nvSpPr>
            <p:spPr bwMode="auto">
              <a:xfrm>
                <a:off x="2432" y="1482"/>
                <a:ext cx="1" cy="3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48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2432" y="1487"/>
                <a:ext cx="1" cy="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49" name="Freeform 145"/>
              <p:cNvSpPr>
                <a:spLocks noChangeAspect="1"/>
              </p:cNvSpPr>
              <p:nvPr/>
            </p:nvSpPr>
            <p:spPr bwMode="auto">
              <a:xfrm>
                <a:off x="2436" y="1480"/>
                <a:ext cx="25" cy="33"/>
              </a:xfrm>
              <a:custGeom>
                <a:avLst/>
                <a:gdLst/>
                <a:ahLst/>
                <a:cxnLst>
                  <a:cxn ang="0">
                    <a:pos x="0" y="462"/>
                  </a:cxn>
                  <a:cxn ang="0">
                    <a:pos x="358" y="462"/>
                  </a:cxn>
                  <a:cxn ang="0">
                    <a:pos x="358" y="0"/>
                  </a:cxn>
                  <a:cxn ang="0">
                    <a:pos x="138" y="13"/>
                  </a:cxn>
                  <a:cxn ang="0">
                    <a:pos x="138" y="343"/>
                  </a:cxn>
                  <a:cxn ang="0">
                    <a:pos x="0" y="371"/>
                  </a:cxn>
                  <a:cxn ang="0">
                    <a:pos x="0" y="462"/>
                  </a:cxn>
                </a:cxnLst>
                <a:rect l="0" t="0" r="r" b="b"/>
                <a:pathLst>
                  <a:path w="358" h="462">
                    <a:moveTo>
                      <a:pt x="0" y="462"/>
                    </a:moveTo>
                    <a:lnTo>
                      <a:pt x="358" y="462"/>
                    </a:lnTo>
                    <a:lnTo>
                      <a:pt x="358" y="0"/>
                    </a:lnTo>
                    <a:lnTo>
                      <a:pt x="138" y="13"/>
                    </a:lnTo>
                    <a:lnTo>
                      <a:pt x="138" y="343"/>
                    </a:lnTo>
                    <a:lnTo>
                      <a:pt x="0" y="371"/>
                    </a:lnTo>
                    <a:lnTo>
                      <a:pt x="0" y="462"/>
                    </a:lnTo>
                    <a:close/>
                  </a:path>
                </a:pathLst>
              </a:custGeom>
              <a:solidFill>
                <a:srgbClr val="5F3F1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50" name="Freeform 146"/>
              <p:cNvSpPr>
                <a:spLocks noChangeAspect="1"/>
              </p:cNvSpPr>
              <p:nvPr/>
            </p:nvSpPr>
            <p:spPr bwMode="auto">
              <a:xfrm>
                <a:off x="2544" y="1492"/>
                <a:ext cx="4" cy="19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1" y="30"/>
                  </a:cxn>
                  <a:cxn ang="0">
                    <a:pos x="5" y="17"/>
                  </a:cxn>
                  <a:cxn ang="0">
                    <a:pos x="14" y="6"/>
                  </a:cxn>
                  <a:cxn ang="0">
                    <a:pos x="25" y="0"/>
                  </a:cxn>
                  <a:cxn ang="0">
                    <a:pos x="38" y="0"/>
                  </a:cxn>
                  <a:cxn ang="0">
                    <a:pos x="46" y="4"/>
                  </a:cxn>
                  <a:cxn ang="0">
                    <a:pos x="55" y="11"/>
                  </a:cxn>
                  <a:cxn ang="0">
                    <a:pos x="61" y="19"/>
                  </a:cxn>
                  <a:cxn ang="0">
                    <a:pos x="64" y="28"/>
                  </a:cxn>
                  <a:cxn ang="0">
                    <a:pos x="65" y="35"/>
                  </a:cxn>
                  <a:cxn ang="0">
                    <a:pos x="65" y="46"/>
                  </a:cxn>
                  <a:cxn ang="0">
                    <a:pos x="52" y="46"/>
                  </a:cxn>
                  <a:cxn ang="0">
                    <a:pos x="52" y="30"/>
                  </a:cxn>
                  <a:cxn ang="0">
                    <a:pos x="47" y="19"/>
                  </a:cxn>
                  <a:cxn ang="0">
                    <a:pos x="40" y="14"/>
                  </a:cxn>
                  <a:cxn ang="0">
                    <a:pos x="30" y="14"/>
                  </a:cxn>
                  <a:cxn ang="0">
                    <a:pos x="22" y="18"/>
                  </a:cxn>
                  <a:cxn ang="0">
                    <a:pos x="15" y="26"/>
                  </a:cxn>
                  <a:cxn ang="0">
                    <a:pos x="13" y="36"/>
                  </a:cxn>
                  <a:cxn ang="0">
                    <a:pos x="13" y="50"/>
                  </a:cxn>
                  <a:cxn ang="0">
                    <a:pos x="13" y="265"/>
                  </a:cxn>
                  <a:cxn ang="0">
                    <a:pos x="0" y="265"/>
                  </a:cxn>
                  <a:cxn ang="0">
                    <a:pos x="0" y="44"/>
                  </a:cxn>
                </a:cxnLst>
                <a:rect l="0" t="0" r="r" b="b"/>
                <a:pathLst>
                  <a:path w="65" h="265">
                    <a:moveTo>
                      <a:pt x="0" y="44"/>
                    </a:moveTo>
                    <a:lnTo>
                      <a:pt x="1" y="30"/>
                    </a:lnTo>
                    <a:lnTo>
                      <a:pt x="5" y="17"/>
                    </a:lnTo>
                    <a:lnTo>
                      <a:pt x="14" y="6"/>
                    </a:lnTo>
                    <a:lnTo>
                      <a:pt x="25" y="0"/>
                    </a:lnTo>
                    <a:lnTo>
                      <a:pt x="38" y="0"/>
                    </a:lnTo>
                    <a:lnTo>
                      <a:pt x="46" y="4"/>
                    </a:lnTo>
                    <a:lnTo>
                      <a:pt x="55" y="11"/>
                    </a:lnTo>
                    <a:lnTo>
                      <a:pt x="61" y="19"/>
                    </a:lnTo>
                    <a:lnTo>
                      <a:pt x="64" y="28"/>
                    </a:lnTo>
                    <a:lnTo>
                      <a:pt x="65" y="35"/>
                    </a:lnTo>
                    <a:lnTo>
                      <a:pt x="65" y="46"/>
                    </a:lnTo>
                    <a:lnTo>
                      <a:pt x="52" y="46"/>
                    </a:lnTo>
                    <a:lnTo>
                      <a:pt x="52" y="30"/>
                    </a:lnTo>
                    <a:lnTo>
                      <a:pt x="47" y="19"/>
                    </a:lnTo>
                    <a:lnTo>
                      <a:pt x="40" y="14"/>
                    </a:lnTo>
                    <a:lnTo>
                      <a:pt x="30" y="14"/>
                    </a:lnTo>
                    <a:lnTo>
                      <a:pt x="22" y="18"/>
                    </a:lnTo>
                    <a:lnTo>
                      <a:pt x="15" y="26"/>
                    </a:lnTo>
                    <a:lnTo>
                      <a:pt x="13" y="36"/>
                    </a:lnTo>
                    <a:lnTo>
                      <a:pt x="13" y="50"/>
                    </a:lnTo>
                    <a:lnTo>
                      <a:pt x="13" y="265"/>
                    </a:lnTo>
                    <a:lnTo>
                      <a:pt x="0" y="265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5F5F7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51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2448" y="1507"/>
                <a:ext cx="8" cy="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52" name="Freeform 148"/>
              <p:cNvSpPr>
                <a:spLocks noChangeAspect="1"/>
              </p:cNvSpPr>
              <p:nvPr/>
            </p:nvSpPr>
            <p:spPr bwMode="auto">
              <a:xfrm>
                <a:off x="2448" y="1507"/>
                <a:ext cx="8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0" y="104"/>
                  </a:cxn>
                  <a:cxn ang="0">
                    <a:pos x="100" y="0"/>
                  </a:cxn>
                  <a:cxn ang="0">
                    <a:pos x="0" y="104"/>
                  </a:cxn>
                </a:cxnLst>
                <a:rect l="0" t="0" r="r" b="b"/>
                <a:pathLst>
                  <a:path w="100" h="104">
                    <a:moveTo>
                      <a:pt x="0" y="0"/>
                    </a:moveTo>
                    <a:lnTo>
                      <a:pt x="100" y="104"/>
                    </a:lnTo>
                    <a:lnTo>
                      <a:pt x="100" y="0"/>
                    </a:lnTo>
                    <a:lnTo>
                      <a:pt x="0" y="10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53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2456" y="1507"/>
                <a:ext cx="7" cy="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54" name="Freeform 150"/>
              <p:cNvSpPr>
                <a:spLocks noChangeAspect="1"/>
              </p:cNvSpPr>
              <p:nvPr/>
            </p:nvSpPr>
            <p:spPr bwMode="auto">
              <a:xfrm>
                <a:off x="2456" y="1507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3" y="104"/>
                  </a:cxn>
                  <a:cxn ang="0">
                    <a:pos x="103" y="0"/>
                  </a:cxn>
                  <a:cxn ang="0">
                    <a:pos x="0" y="104"/>
                  </a:cxn>
                </a:cxnLst>
                <a:rect l="0" t="0" r="r" b="b"/>
                <a:pathLst>
                  <a:path w="103" h="104">
                    <a:moveTo>
                      <a:pt x="0" y="0"/>
                    </a:moveTo>
                    <a:lnTo>
                      <a:pt x="103" y="104"/>
                    </a:lnTo>
                    <a:lnTo>
                      <a:pt x="103" y="0"/>
                    </a:lnTo>
                    <a:lnTo>
                      <a:pt x="0" y="10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55" name="Rectangle 151"/>
              <p:cNvSpPr>
                <a:spLocks noChangeAspect="1" noChangeArrowheads="1"/>
              </p:cNvSpPr>
              <p:nvPr/>
            </p:nvSpPr>
            <p:spPr bwMode="auto">
              <a:xfrm>
                <a:off x="2463" y="1507"/>
                <a:ext cx="7" cy="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56" name="Freeform 152"/>
              <p:cNvSpPr>
                <a:spLocks noChangeAspect="1"/>
              </p:cNvSpPr>
              <p:nvPr/>
            </p:nvSpPr>
            <p:spPr bwMode="auto">
              <a:xfrm>
                <a:off x="2463" y="1507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2" y="104"/>
                  </a:cxn>
                  <a:cxn ang="0">
                    <a:pos x="102" y="0"/>
                  </a:cxn>
                  <a:cxn ang="0">
                    <a:pos x="0" y="104"/>
                  </a:cxn>
                </a:cxnLst>
                <a:rect l="0" t="0" r="r" b="b"/>
                <a:pathLst>
                  <a:path w="102" h="104">
                    <a:moveTo>
                      <a:pt x="0" y="0"/>
                    </a:moveTo>
                    <a:lnTo>
                      <a:pt x="102" y="104"/>
                    </a:lnTo>
                    <a:lnTo>
                      <a:pt x="102" y="0"/>
                    </a:lnTo>
                    <a:lnTo>
                      <a:pt x="0" y="10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57" name="Rectangle 153"/>
              <p:cNvSpPr>
                <a:spLocks noChangeAspect="1" noChangeArrowheads="1"/>
              </p:cNvSpPr>
              <p:nvPr/>
            </p:nvSpPr>
            <p:spPr bwMode="auto">
              <a:xfrm>
                <a:off x="2470" y="1507"/>
                <a:ext cx="7" cy="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58" name="Freeform 154"/>
              <p:cNvSpPr>
                <a:spLocks noChangeAspect="1"/>
              </p:cNvSpPr>
              <p:nvPr/>
            </p:nvSpPr>
            <p:spPr bwMode="auto">
              <a:xfrm>
                <a:off x="2470" y="1507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2" y="104"/>
                  </a:cxn>
                  <a:cxn ang="0">
                    <a:pos x="102" y="0"/>
                  </a:cxn>
                  <a:cxn ang="0">
                    <a:pos x="0" y="104"/>
                  </a:cxn>
                </a:cxnLst>
                <a:rect l="0" t="0" r="r" b="b"/>
                <a:pathLst>
                  <a:path w="102" h="104">
                    <a:moveTo>
                      <a:pt x="0" y="0"/>
                    </a:moveTo>
                    <a:lnTo>
                      <a:pt x="102" y="104"/>
                    </a:lnTo>
                    <a:lnTo>
                      <a:pt x="102" y="0"/>
                    </a:lnTo>
                    <a:lnTo>
                      <a:pt x="0" y="10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59" name="Rectangle 155"/>
              <p:cNvSpPr>
                <a:spLocks noChangeAspect="1" noChangeArrowheads="1"/>
              </p:cNvSpPr>
              <p:nvPr/>
            </p:nvSpPr>
            <p:spPr bwMode="auto">
              <a:xfrm>
                <a:off x="2477" y="1507"/>
                <a:ext cx="8" cy="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60" name="Freeform 156"/>
              <p:cNvSpPr>
                <a:spLocks noChangeAspect="1"/>
              </p:cNvSpPr>
              <p:nvPr/>
            </p:nvSpPr>
            <p:spPr bwMode="auto">
              <a:xfrm>
                <a:off x="2477" y="1507"/>
                <a:ext cx="8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1" y="104"/>
                  </a:cxn>
                  <a:cxn ang="0">
                    <a:pos x="101" y="0"/>
                  </a:cxn>
                  <a:cxn ang="0">
                    <a:pos x="0" y="104"/>
                  </a:cxn>
                </a:cxnLst>
                <a:rect l="0" t="0" r="r" b="b"/>
                <a:pathLst>
                  <a:path w="101" h="104">
                    <a:moveTo>
                      <a:pt x="0" y="0"/>
                    </a:moveTo>
                    <a:lnTo>
                      <a:pt x="101" y="104"/>
                    </a:lnTo>
                    <a:lnTo>
                      <a:pt x="101" y="0"/>
                    </a:lnTo>
                    <a:lnTo>
                      <a:pt x="0" y="10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61" name="Rectangle 157"/>
              <p:cNvSpPr>
                <a:spLocks noChangeAspect="1" noChangeArrowheads="1"/>
              </p:cNvSpPr>
              <p:nvPr/>
            </p:nvSpPr>
            <p:spPr bwMode="auto">
              <a:xfrm>
                <a:off x="2485" y="1507"/>
                <a:ext cx="7" cy="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62" name="Freeform 158"/>
              <p:cNvSpPr>
                <a:spLocks noChangeAspect="1"/>
              </p:cNvSpPr>
              <p:nvPr/>
            </p:nvSpPr>
            <p:spPr bwMode="auto">
              <a:xfrm>
                <a:off x="2485" y="1507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3" y="104"/>
                  </a:cxn>
                  <a:cxn ang="0">
                    <a:pos x="103" y="0"/>
                  </a:cxn>
                  <a:cxn ang="0">
                    <a:pos x="0" y="104"/>
                  </a:cxn>
                </a:cxnLst>
                <a:rect l="0" t="0" r="r" b="b"/>
                <a:pathLst>
                  <a:path w="103" h="104">
                    <a:moveTo>
                      <a:pt x="0" y="0"/>
                    </a:moveTo>
                    <a:lnTo>
                      <a:pt x="103" y="104"/>
                    </a:lnTo>
                    <a:lnTo>
                      <a:pt x="103" y="0"/>
                    </a:lnTo>
                    <a:lnTo>
                      <a:pt x="0" y="10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63" name="Rectangle 159"/>
              <p:cNvSpPr>
                <a:spLocks noChangeAspect="1" noChangeArrowheads="1"/>
              </p:cNvSpPr>
              <p:nvPr/>
            </p:nvSpPr>
            <p:spPr bwMode="auto">
              <a:xfrm>
                <a:off x="2492" y="1507"/>
                <a:ext cx="7" cy="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64" name="Freeform 160"/>
              <p:cNvSpPr>
                <a:spLocks noChangeAspect="1"/>
              </p:cNvSpPr>
              <p:nvPr/>
            </p:nvSpPr>
            <p:spPr bwMode="auto">
              <a:xfrm>
                <a:off x="2492" y="1507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3" y="104"/>
                  </a:cxn>
                  <a:cxn ang="0">
                    <a:pos x="103" y="0"/>
                  </a:cxn>
                  <a:cxn ang="0">
                    <a:pos x="0" y="104"/>
                  </a:cxn>
                </a:cxnLst>
                <a:rect l="0" t="0" r="r" b="b"/>
                <a:pathLst>
                  <a:path w="103" h="104">
                    <a:moveTo>
                      <a:pt x="0" y="0"/>
                    </a:moveTo>
                    <a:lnTo>
                      <a:pt x="103" y="104"/>
                    </a:lnTo>
                    <a:lnTo>
                      <a:pt x="103" y="0"/>
                    </a:lnTo>
                    <a:lnTo>
                      <a:pt x="0" y="10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65" name="Rectangle 161"/>
              <p:cNvSpPr>
                <a:spLocks noChangeAspect="1" noChangeArrowheads="1"/>
              </p:cNvSpPr>
              <p:nvPr/>
            </p:nvSpPr>
            <p:spPr bwMode="auto">
              <a:xfrm>
                <a:off x="2499" y="1507"/>
                <a:ext cx="8" cy="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66" name="Freeform 162"/>
              <p:cNvSpPr>
                <a:spLocks noChangeAspect="1"/>
              </p:cNvSpPr>
              <p:nvPr/>
            </p:nvSpPr>
            <p:spPr bwMode="auto">
              <a:xfrm>
                <a:off x="2499" y="1507"/>
                <a:ext cx="8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1" y="104"/>
                  </a:cxn>
                  <a:cxn ang="0">
                    <a:pos x="101" y="0"/>
                  </a:cxn>
                  <a:cxn ang="0">
                    <a:pos x="0" y="104"/>
                  </a:cxn>
                </a:cxnLst>
                <a:rect l="0" t="0" r="r" b="b"/>
                <a:pathLst>
                  <a:path w="101" h="104">
                    <a:moveTo>
                      <a:pt x="0" y="0"/>
                    </a:moveTo>
                    <a:lnTo>
                      <a:pt x="101" y="104"/>
                    </a:lnTo>
                    <a:lnTo>
                      <a:pt x="101" y="0"/>
                    </a:lnTo>
                    <a:lnTo>
                      <a:pt x="0" y="10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67" name="Line 163"/>
              <p:cNvSpPr>
                <a:spLocks noChangeAspect="1" noChangeShapeType="1"/>
              </p:cNvSpPr>
              <p:nvPr/>
            </p:nvSpPr>
            <p:spPr bwMode="auto">
              <a:xfrm>
                <a:off x="2466" y="1507"/>
                <a:ext cx="1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68" name="Line 164"/>
              <p:cNvSpPr>
                <a:spLocks noChangeAspect="1" noChangeShapeType="1"/>
              </p:cNvSpPr>
              <p:nvPr/>
            </p:nvSpPr>
            <p:spPr bwMode="auto">
              <a:xfrm>
                <a:off x="2488" y="1507"/>
                <a:ext cx="1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69" name="Line 165"/>
              <p:cNvSpPr>
                <a:spLocks noChangeAspect="1" noChangeShapeType="1"/>
              </p:cNvSpPr>
              <p:nvPr/>
            </p:nvSpPr>
            <p:spPr bwMode="auto">
              <a:xfrm>
                <a:off x="2474" y="1507"/>
                <a:ext cx="1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70" name="Line 166"/>
              <p:cNvSpPr>
                <a:spLocks noChangeAspect="1" noChangeShapeType="1"/>
              </p:cNvSpPr>
              <p:nvPr/>
            </p:nvSpPr>
            <p:spPr bwMode="auto">
              <a:xfrm>
                <a:off x="2481" y="1507"/>
                <a:ext cx="1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71" name="Line 167"/>
              <p:cNvSpPr>
                <a:spLocks noChangeAspect="1" noChangeShapeType="1"/>
              </p:cNvSpPr>
              <p:nvPr/>
            </p:nvSpPr>
            <p:spPr bwMode="auto">
              <a:xfrm>
                <a:off x="2459" y="1507"/>
                <a:ext cx="1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72" name="Line 168"/>
              <p:cNvSpPr>
                <a:spLocks noChangeAspect="1" noChangeShapeType="1"/>
              </p:cNvSpPr>
              <p:nvPr/>
            </p:nvSpPr>
            <p:spPr bwMode="auto">
              <a:xfrm>
                <a:off x="2452" y="1507"/>
                <a:ext cx="1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73" name="Line 169"/>
              <p:cNvSpPr>
                <a:spLocks noChangeAspect="1" noChangeShapeType="1"/>
              </p:cNvSpPr>
              <p:nvPr/>
            </p:nvSpPr>
            <p:spPr bwMode="auto">
              <a:xfrm>
                <a:off x="2496" y="1507"/>
                <a:ext cx="1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74" name="Line 170"/>
              <p:cNvSpPr>
                <a:spLocks noChangeAspect="1" noChangeShapeType="1"/>
              </p:cNvSpPr>
              <p:nvPr/>
            </p:nvSpPr>
            <p:spPr bwMode="auto">
              <a:xfrm>
                <a:off x="2503" y="1507"/>
                <a:ext cx="1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75" name="Freeform 171"/>
              <p:cNvSpPr>
                <a:spLocks noChangeAspect="1"/>
              </p:cNvSpPr>
              <p:nvPr/>
            </p:nvSpPr>
            <p:spPr bwMode="auto">
              <a:xfrm>
                <a:off x="2437" y="1503"/>
                <a:ext cx="64" cy="4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5" y="0"/>
                  </a:cxn>
                  <a:cxn ang="0">
                    <a:pos x="889" y="0"/>
                  </a:cxn>
                  <a:cxn ang="0">
                    <a:pos x="895" y="49"/>
                  </a:cxn>
                </a:cxnLst>
                <a:rect l="0" t="0" r="r" b="b"/>
                <a:pathLst>
                  <a:path w="895" h="49">
                    <a:moveTo>
                      <a:pt x="0" y="42"/>
                    </a:moveTo>
                    <a:lnTo>
                      <a:pt x="55" y="0"/>
                    </a:lnTo>
                    <a:lnTo>
                      <a:pt x="889" y="0"/>
                    </a:lnTo>
                    <a:lnTo>
                      <a:pt x="895" y="49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76" name="Freeform 172"/>
              <p:cNvSpPr>
                <a:spLocks noChangeAspect="1"/>
              </p:cNvSpPr>
              <p:nvPr/>
            </p:nvSpPr>
            <p:spPr bwMode="auto">
              <a:xfrm>
                <a:off x="2530" y="1489"/>
                <a:ext cx="6" cy="25"/>
              </a:xfrm>
              <a:custGeom>
                <a:avLst/>
                <a:gdLst/>
                <a:ahLst/>
                <a:cxnLst>
                  <a:cxn ang="0">
                    <a:pos x="0" y="58"/>
                  </a:cxn>
                  <a:cxn ang="0">
                    <a:pos x="1" y="40"/>
                  </a:cxn>
                  <a:cxn ang="0">
                    <a:pos x="7" y="22"/>
                  </a:cxn>
                  <a:cxn ang="0">
                    <a:pos x="18" y="8"/>
                  </a:cxn>
                  <a:cxn ang="0">
                    <a:pos x="33" y="0"/>
                  </a:cxn>
                  <a:cxn ang="0">
                    <a:pos x="51" y="0"/>
                  </a:cxn>
                  <a:cxn ang="0">
                    <a:pos x="62" y="5"/>
                  </a:cxn>
                  <a:cxn ang="0">
                    <a:pos x="74" y="14"/>
                  </a:cxn>
                  <a:cxn ang="0">
                    <a:pos x="80" y="25"/>
                  </a:cxn>
                  <a:cxn ang="0">
                    <a:pos x="84" y="38"/>
                  </a:cxn>
                  <a:cxn ang="0">
                    <a:pos x="85" y="47"/>
                  </a:cxn>
                  <a:cxn ang="0">
                    <a:pos x="86" y="60"/>
                  </a:cxn>
                  <a:cxn ang="0">
                    <a:pos x="70" y="60"/>
                  </a:cxn>
                  <a:cxn ang="0">
                    <a:pos x="70" y="40"/>
                  </a:cxn>
                  <a:cxn ang="0">
                    <a:pos x="63" y="25"/>
                  </a:cxn>
                  <a:cxn ang="0">
                    <a:pos x="53" y="19"/>
                  </a:cxn>
                  <a:cxn ang="0">
                    <a:pos x="40" y="19"/>
                  </a:cxn>
                  <a:cxn ang="0">
                    <a:pos x="30" y="23"/>
                  </a:cxn>
                  <a:cxn ang="0">
                    <a:pos x="20" y="35"/>
                  </a:cxn>
                  <a:cxn ang="0">
                    <a:pos x="17" y="49"/>
                  </a:cxn>
                  <a:cxn ang="0">
                    <a:pos x="17" y="65"/>
                  </a:cxn>
                  <a:cxn ang="0">
                    <a:pos x="17" y="349"/>
                  </a:cxn>
                  <a:cxn ang="0">
                    <a:pos x="0" y="349"/>
                  </a:cxn>
                  <a:cxn ang="0">
                    <a:pos x="0" y="58"/>
                  </a:cxn>
                </a:cxnLst>
                <a:rect l="0" t="0" r="r" b="b"/>
                <a:pathLst>
                  <a:path w="86" h="349">
                    <a:moveTo>
                      <a:pt x="0" y="58"/>
                    </a:moveTo>
                    <a:lnTo>
                      <a:pt x="1" y="40"/>
                    </a:lnTo>
                    <a:lnTo>
                      <a:pt x="7" y="22"/>
                    </a:lnTo>
                    <a:lnTo>
                      <a:pt x="18" y="8"/>
                    </a:lnTo>
                    <a:lnTo>
                      <a:pt x="33" y="0"/>
                    </a:lnTo>
                    <a:lnTo>
                      <a:pt x="51" y="0"/>
                    </a:lnTo>
                    <a:lnTo>
                      <a:pt x="62" y="5"/>
                    </a:lnTo>
                    <a:lnTo>
                      <a:pt x="74" y="14"/>
                    </a:lnTo>
                    <a:lnTo>
                      <a:pt x="80" y="25"/>
                    </a:lnTo>
                    <a:lnTo>
                      <a:pt x="84" y="38"/>
                    </a:lnTo>
                    <a:lnTo>
                      <a:pt x="85" y="47"/>
                    </a:lnTo>
                    <a:lnTo>
                      <a:pt x="86" y="60"/>
                    </a:lnTo>
                    <a:lnTo>
                      <a:pt x="70" y="60"/>
                    </a:lnTo>
                    <a:lnTo>
                      <a:pt x="70" y="40"/>
                    </a:lnTo>
                    <a:lnTo>
                      <a:pt x="63" y="25"/>
                    </a:lnTo>
                    <a:lnTo>
                      <a:pt x="53" y="19"/>
                    </a:lnTo>
                    <a:lnTo>
                      <a:pt x="40" y="19"/>
                    </a:lnTo>
                    <a:lnTo>
                      <a:pt x="30" y="23"/>
                    </a:lnTo>
                    <a:lnTo>
                      <a:pt x="20" y="35"/>
                    </a:lnTo>
                    <a:lnTo>
                      <a:pt x="17" y="49"/>
                    </a:lnTo>
                    <a:lnTo>
                      <a:pt x="17" y="65"/>
                    </a:lnTo>
                    <a:lnTo>
                      <a:pt x="17" y="349"/>
                    </a:lnTo>
                    <a:lnTo>
                      <a:pt x="0" y="349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5F5F7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77" name="Freeform 173"/>
              <p:cNvSpPr>
                <a:spLocks noChangeAspect="1"/>
              </p:cNvSpPr>
              <p:nvPr/>
            </p:nvSpPr>
            <p:spPr bwMode="auto">
              <a:xfrm>
                <a:off x="2517" y="1508"/>
                <a:ext cx="9" cy="7"/>
              </a:xfrm>
              <a:custGeom>
                <a:avLst/>
                <a:gdLst/>
                <a:ahLst/>
                <a:cxnLst>
                  <a:cxn ang="0">
                    <a:pos x="0" y="89"/>
                  </a:cxn>
                  <a:cxn ang="0">
                    <a:pos x="124" y="89"/>
                  </a:cxn>
                  <a:cxn ang="0">
                    <a:pos x="124" y="0"/>
                  </a:cxn>
                  <a:cxn ang="0">
                    <a:pos x="1" y="0"/>
                  </a:cxn>
                  <a:cxn ang="0">
                    <a:pos x="0" y="89"/>
                  </a:cxn>
                </a:cxnLst>
                <a:rect l="0" t="0" r="r" b="b"/>
                <a:pathLst>
                  <a:path w="124" h="89">
                    <a:moveTo>
                      <a:pt x="0" y="89"/>
                    </a:moveTo>
                    <a:lnTo>
                      <a:pt x="124" y="89"/>
                    </a:lnTo>
                    <a:lnTo>
                      <a:pt x="124" y="0"/>
                    </a:lnTo>
                    <a:lnTo>
                      <a:pt x="1" y="0"/>
                    </a:lnTo>
                    <a:lnTo>
                      <a:pt x="0" y="89"/>
                    </a:lnTo>
                    <a:close/>
                  </a:path>
                </a:pathLst>
              </a:custGeom>
              <a:solidFill>
                <a:srgbClr val="009F9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78" name="Freeform 174"/>
              <p:cNvSpPr>
                <a:spLocks noChangeAspect="1"/>
              </p:cNvSpPr>
              <p:nvPr/>
            </p:nvSpPr>
            <p:spPr bwMode="auto">
              <a:xfrm>
                <a:off x="2526" y="1508"/>
                <a:ext cx="2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8"/>
                  </a:cxn>
                  <a:cxn ang="0">
                    <a:pos x="40" y="84"/>
                  </a:cxn>
                  <a:cxn ang="0">
                    <a:pos x="40" y="8"/>
                  </a:cxn>
                  <a:cxn ang="0">
                    <a:pos x="0" y="0"/>
                  </a:cxn>
                </a:cxnLst>
                <a:rect l="0" t="0" r="r" b="b"/>
                <a:pathLst>
                  <a:path w="40" h="88">
                    <a:moveTo>
                      <a:pt x="0" y="0"/>
                    </a:moveTo>
                    <a:lnTo>
                      <a:pt x="0" y="88"/>
                    </a:lnTo>
                    <a:lnTo>
                      <a:pt x="40" y="84"/>
                    </a:lnTo>
                    <a:lnTo>
                      <a:pt x="4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79" name="Freeform 175"/>
              <p:cNvSpPr>
                <a:spLocks noChangeAspect="1"/>
              </p:cNvSpPr>
              <p:nvPr/>
            </p:nvSpPr>
            <p:spPr bwMode="auto">
              <a:xfrm>
                <a:off x="2556" y="1496"/>
                <a:ext cx="3" cy="13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1" y="20"/>
                  </a:cxn>
                  <a:cxn ang="0">
                    <a:pos x="3" y="11"/>
                  </a:cxn>
                  <a:cxn ang="0">
                    <a:pos x="9" y="4"/>
                  </a:cxn>
                  <a:cxn ang="0">
                    <a:pos x="17" y="0"/>
                  </a:cxn>
                  <a:cxn ang="0">
                    <a:pos x="25" y="0"/>
                  </a:cxn>
                  <a:cxn ang="0">
                    <a:pos x="31" y="3"/>
                  </a:cxn>
                  <a:cxn ang="0">
                    <a:pos x="37" y="7"/>
                  </a:cxn>
                  <a:cxn ang="0">
                    <a:pos x="40" y="13"/>
                  </a:cxn>
                  <a:cxn ang="0">
                    <a:pos x="42" y="19"/>
                  </a:cxn>
                  <a:cxn ang="0">
                    <a:pos x="42" y="24"/>
                  </a:cxn>
                  <a:cxn ang="0">
                    <a:pos x="43" y="30"/>
                  </a:cxn>
                  <a:cxn ang="0">
                    <a:pos x="35" y="30"/>
                  </a:cxn>
                  <a:cxn ang="0">
                    <a:pos x="35" y="20"/>
                  </a:cxn>
                  <a:cxn ang="0">
                    <a:pos x="32" y="13"/>
                  </a:cxn>
                  <a:cxn ang="0">
                    <a:pos x="26" y="10"/>
                  </a:cxn>
                  <a:cxn ang="0">
                    <a:pos x="20" y="10"/>
                  </a:cxn>
                  <a:cxn ang="0">
                    <a:pos x="15" y="12"/>
                  </a:cxn>
                  <a:cxn ang="0">
                    <a:pos x="10" y="18"/>
                  </a:cxn>
                  <a:cxn ang="0">
                    <a:pos x="9" y="25"/>
                  </a:cxn>
                  <a:cxn ang="0">
                    <a:pos x="9" y="34"/>
                  </a:cxn>
                  <a:cxn ang="0">
                    <a:pos x="9" y="181"/>
                  </a:cxn>
                  <a:cxn ang="0">
                    <a:pos x="0" y="181"/>
                  </a:cxn>
                  <a:cxn ang="0">
                    <a:pos x="0" y="30"/>
                  </a:cxn>
                </a:cxnLst>
                <a:rect l="0" t="0" r="r" b="b"/>
                <a:pathLst>
                  <a:path w="43" h="181">
                    <a:moveTo>
                      <a:pt x="0" y="30"/>
                    </a:moveTo>
                    <a:lnTo>
                      <a:pt x="1" y="20"/>
                    </a:lnTo>
                    <a:lnTo>
                      <a:pt x="3" y="11"/>
                    </a:lnTo>
                    <a:lnTo>
                      <a:pt x="9" y="4"/>
                    </a:lnTo>
                    <a:lnTo>
                      <a:pt x="17" y="0"/>
                    </a:lnTo>
                    <a:lnTo>
                      <a:pt x="25" y="0"/>
                    </a:lnTo>
                    <a:lnTo>
                      <a:pt x="31" y="3"/>
                    </a:lnTo>
                    <a:lnTo>
                      <a:pt x="37" y="7"/>
                    </a:lnTo>
                    <a:lnTo>
                      <a:pt x="40" y="13"/>
                    </a:lnTo>
                    <a:lnTo>
                      <a:pt x="42" y="19"/>
                    </a:lnTo>
                    <a:lnTo>
                      <a:pt x="42" y="24"/>
                    </a:lnTo>
                    <a:lnTo>
                      <a:pt x="43" y="30"/>
                    </a:lnTo>
                    <a:lnTo>
                      <a:pt x="35" y="30"/>
                    </a:lnTo>
                    <a:lnTo>
                      <a:pt x="35" y="20"/>
                    </a:lnTo>
                    <a:lnTo>
                      <a:pt x="32" y="13"/>
                    </a:lnTo>
                    <a:lnTo>
                      <a:pt x="26" y="10"/>
                    </a:lnTo>
                    <a:lnTo>
                      <a:pt x="20" y="10"/>
                    </a:lnTo>
                    <a:lnTo>
                      <a:pt x="15" y="12"/>
                    </a:lnTo>
                    <a:lnTo>
                      <a:pt x="10" y="18"/>
                    </a:lnTo>
                    <a:lnTo>
                      <a:pt x="9" y="25"/>
                    </a:lnTo>
                    <a:lnTo>
                      <a:pt x="9" y="34"/>
                    </a:lnTo>
                    <a:lnTo>
                      <a:pt x="9" y="181"/>
                    </a:lnTo>
                    <a:lnTo>
                      <a:pt x="0" y="181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5F5F7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80" name="Rectangle 176"/>
              <p:cNvSpPr>
                <a:spLocks noChangeAspect="1" noChangeArrowheads="1"/>
              </p:cNvSpPr>
              <p:nvPr/>
            </p:nvSpPr>
            <p:spPr bwMode="auto">
              <a:xfrm>
                <a:off x="2514" y="1511"/>
                <a:ext cx="3" cy="1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81" name="Freeform 177"/>
              <p:cNvSpPr>
                <a:spLocks noChangeAspect="1"/>
              </p:cNvSpPr>
              <p:nvPr/>
            </p:nvSpPr>
            <p:spPr bwMode="auto">
              <a:xfrm>
                <a:off x="2516" y="1510"/>
                <a:ext cx="4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3" y="55"/>
                  </a:cxn>
                  <a:cxn ang="0">
                    <a:pos x="53" y="0"/>
                  </a:cxn>
                  <a:cxn ang="0">
                    <a:pos x="0" y="55"/>
                  </a:cxn>
                </a:cxnLst>
                <a:rect l="0" t="0" r="r" b="b"/>
                <a:pathLst>
                  <a:path w="53" h="55">
                    <a:moveTo>
                      <a:pt x="0" y="0"/>
                    </a:moveTo>
                    <a:lnTo>
                      <a:pt x="53" y="55"/>
                    </a:lnTo>
                    <a:lnTo>
                      <a:pt x="53" y="0"/>
                    </a:lnTo>
                    <a:lnTo>
                      <a:pt x="0" y="55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82" name="Rectangle 178"/>
              <p:cNvSpPr>
                <a:spLocks noChangeAspect="1" noChangeArrowheads="1"/>
              </p:cNvSpPr>
              <p:nvPr/>
            </p:nvSpPr>
            <p:spPr bwMode="auto">
              <a:xfrm>
                <a:off x="2516" y="1506"/>
                <a:ext cx="4" cy="4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83" name="Freeform 179"/>
              <p:cNvSpPr>
                <a:spLocks noChangeAspect="1"/>
              </p:cNvSpPr>
              <p:nvPr/>
            </p:nvSpPr>
            <p:spPr bwMode="auto">
              <a:xfrm>
                <a:off x="2516" y="1506"/>
                <a:ext cx="4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3" y="56"/>
                  </a:cxn>
                  <a:cxn ang="0">
                    <a:pos x="53" y="0"/>
                  </a:cxn>
                  <a:cxn ang="0">
                    <a:pos x="0" y="56"/>
                  </a:cxn>
                </a:cxnLst>
                <a:rect l="0" t="0" r="r" b="b"/>
                <a:pathLst>
                  <a:path w="53" h="56">
                    <a:moveTo>
                      <a:pt x="0" y="0"/>
                    </a:moveTo>
                    <a:lnTo>
                      <a:pt x="53" y="56"/>
                    </a:lnTo>
                    <a:lnTo>
                      <a:pt x="53" y="0"/>
                    </a:lnTo>
                    <a:lnTo>
                      <a:pt x="0" y="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84" name="Rectangle 180"/>
              <p:cNvSpPr>
                <a:spLocks noChangeAspect="1" noChangeArrowheads="1"/>
              </p:cNvSpPr>
              <p:nvPr/>
            </p:nvSpPr>
            <p:spPr bwMode="auto">
              <a:xfrm>
                <a:off x="2514" y="1502"/>
                <a:ext cx="3" cy="1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85" name="Freeform 181"/>
              <p:cNvSpPr>
                <a:spLocks noChangeAspect="1"/>
              </p:cNvSpPr>
              <p:nvPr/>
            </p:nvSpPr>
            <p:spPr bwMode="auto">
              <a:xfrm>
                <a:off x="2516" y="1502"/>
                <a:ext cx="4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3" y="56"/>
                  </a:cxn>
                  <a:cxn ang="0">
                    <a:pos x="53" y="0"/>
                  </a:cxn>
                  <a:cxn ang="0">
                    <a:pos x="0" y="56"/>
                  </a:cxn>
                </a:cxnLst>
                <a:rect l="0" t="0" r="r" b="b"/>
                <a:pathLst>
                  <a:path w="53" h="56">
                    <a:moveTo>
                      <a:pt x="0" y="0"/>
                    </a:moveTo>
                    <a:lnTo>
                      <a:pt x="53" y="56"/>
                    </a:lnTo>
                    <a:lnTo>
                      <a:pt x="53" y="0"/>
                    </a:lnTo>
                    <a:lnTo>
                      <a:pt x="0" y="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86" name="Rectangle 182"/>
              <p:cNvSpPr>
                <a:spLocks noChangeAspect="1" noChangeArrowheads="1"/>
              </p:cNvSpPr>
              <p:nvPr/>
            </p:nvSpPr>
            <p:spPr bwMode="auto">
              <a:xfrm>
                <a:off x="2516" y="1498"/>
                <a:ext cx="4" cy="4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87" name="Freeform 183"/>
              <p:cNvSpPr>
                <a:spLocks noChangeAspect="1"/>
              </p:cNvSpPr>
              <p:nvPr/>
            </p:nvSpPr>
            <p:spPr bwMode="auto">
              <a:xfrm>
                <a:off x="2516" y="1498"/>
                <a:ext cx="4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3" y="57"/>
                  </a:cxn>
                  <a:cxn ang="0">
                    <a:pos x="53" y="0"/>
                  </a:cxn>
                  <a:cxn ang="0">
                    <a:pos x="0" y="57"/>
                  </a:cxn>
                </a:cxnLst>
                <a:rect l="0" t="0" r="r" b="b"/>
                <a:pathLst>
                  <a:path w="53" h="57">
                    <a:moveTo>
                      <a:pt x="0" y="0"/>
                    </a:moveTo>
                    <a:lnTo>
                      <a:pt x="53" y="57"/>
                    </a:lnTo>
                    <a:lnTo>
                      <a:pt x="53" y="0"/>
                    </a:lnTo>
                    <a:lnTo>
                      <a:pt x="0" y="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88" name="Rectangle 184"/>
              <p:cNvSpPr>
                <a:spLocks noChangeAspect="1" noChangeArrowheads="1"/>
              </p:cNvSpPr>
              <p:nvPr/>
            </p:nvSpPr>
            <p:spPr bwMode="auto">
              <a:xfrm>
                <a:off x="2514" y="1493"/>
                <a:ext cx="3" cy="3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89" name="Freeform 185"/>
              <p:cNvSpPr>
                <a:spLocks noChangeAspect="1"/>
              </p:cNvSpPr>
              <p:nvPr/>
            </p:nvSpPr>
            <p:spPr bwMode="auto">
              <a:xfrm>
                <a:off x="2516" y="1494"/>
                <a:ext cx="4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3" y="56"/>
                  </a:cxn>
                  <a:cxn ang="0">
                    <a:pos x="53" y="0"/>
                  </a:cxn>
                  <a:cxn ang="0">
                    <a:pos x="0" y="56"/>
                  </a:cxn>
                </a:cxnLst>
                <a:rect l="0" t="0" r="r" b="b"/>
                <a:pathLst>
                  <a:path w="53" h="56">
                    <a:moveTo>
                      <a:pt x="0" y="0"/>
                    </a:moveTo>
                    <a:lnTo>
                      <a:pt x="53" y="56"/>
                    </a:lnTo>
                    <a:lnTo>
                      <a:pt x="53" y="0"/>
                    </a:lnTo>
                    <a:lnTo>
                      <a:pt x="0" y="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90" name="Rectangle 186"/>
              <p:cNvSpPr>
                <a:spLocks noChangeAspect="1" noChangeArrowheads="1"/>
              </p:cNvSpPr>
              <p:nvPr/>
            </p:nvSpPr>
            <p:spPr bwMode="auto">
              <a:xfrm>
                <a:off x="2516" y="1490"/>
                <a:ext cx="4" cy="4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91" name="Freeform 187"/>
              <p:cNvSpPr>
                <a:spLocks noChangeAspect="1"/>
              </p:cNvSpPr>
              <p:nvPr/>
            </p:nvSpPr>
            <p:spPr bwMode="auto">
              <a:xfrm>
                <a:off x="2516" y="1490"/>
                <a:ext cx="4" cy="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3" y="55"/>
                  </a:cxn>
                  <a:cxn ang="0">
                    <a:pos x="53" y="0"/>
                  </a:cxn>
                  <a:cxn ang="0">
                    <a:pos x="0" y="55"/>
                  </a:cxn>
                </a:cxnLst>
                <a:rect l="0" t="0" r="r" b="b"/>
                <a:pathLst>
                  <a:path w="53" h="55">
                    <a:moveTo>
                      <a:pt x="0" y="0"/>
                    </a:moveTo>
                    <a:lnTo>
                      <a:pt x="53" y="55"/>
                    </a:lnTo>
                    <a:lnTo>
                      <a:pt x="53" y="0"/>
                    </a:lnTo>
                    <a:lnTo>
                      <a:pt x="0" y="55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92" name="Freeform 188"/>
              <p:cNvSpPr>
                <a:spLocks noChangeAspect="1"/>
              </p:cNvSpPr>
              <p:nvPr/>
            </p:nvSpPr>
            <p:spPr bwMode="auto">
              <a:xfrm>
                <a:off x="2366" y="1472"/>
                <a:ext cx="135" cy="30"/>
              </a:xfrm>
              <a:custGeom>
                <a:avLst/>
                <a:gdLst/>
                <a:ahLst/>
                <a:cxnLst>
                  <a:cxn ang="0">
                    <a:pos x="1889" y="0"/>
                  </a:cxn>
                  <a:cxn ang="0">
                    <a:pos x="1889" y="78"/>
                  </a:cxn>
                  <a:cxn ang="0">
                    <a:pos x="1152" y="141"/>
                  </a:cxn>
                  <a:cxn ang="0">
                    <a:pos x="979" y="393"/>
                  </a:cxn>
                  <a:cxn ang="0">
                    <a:pos x="0" y="415"/>
                  </a:cxn>
                  <a:cxn ang="0">
                    <a:pos x="0" y="365"/>
                  </a:cxn>
                  <a:cxn ang="0">
                    <a:pos x="917" y="330"/>
                  </a:cxn>
                  <a:cxn ang="0">
                    <a:pos x="1111" y="71"/>
                  </a:cxn>
                  <a:cxn ang="0">
                    <a:pos x="1889" y="0"/>
                  </a:cxn>
                </a:cxnLst>
                <a:rect l="0" t="0" r="r" b="b"/>
                <a:pathLst>
                  <a:path w="1889" h="415">
                    <a:moveTo>
                      <a:pt x="1889" y="0"/>
                    </a:moveTo>
                    <a:lnTo>
                      <a:pt x="1889" y="78"/>
                    </a:lnTo>
                    <a:lnTo>
                      <a:pt x="1152" y="141"/>
                    </a:lnTo>
                    <a:lnTo>
                      <a:pt x="979" y="393"/>
                    </a:lnTo>
                    <a:lnTo>
                      <a:pt x="0" y="415"/>
                    </a:lnTo>
                    <a:lnTo>
                      <a:pt x="0" y="365"/>
                    </a:lnTo>
                    <a:lnTo>
                      <a:pt x="917" y="330"/>
                    </a:lnTo>
                    <a:lnTo>
                      <a:pt x="1111" y="71"/>
                    </a:lnTo>
                    <a:lnTo>
                      <a:pt x="1889" y="0"/>
                    </a:lnTo>
                    <a:close/>
                  </a:path>
                </a:pathLst>
              </a:custGeom>
              <a:solidFill>
                <a:srgbClr val="9F7F5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93" name="Freeform 189"/>
              <p:cNvSpPr>
                <a:spLocks noChangeAspect="1"/>
              </p:cNvSpPr>
              <p:nvPr/>
            </p:nvSpPr>
            <p:spPr bwMode="auto">
              <a:xfrm>
                <a:off x="2469" y="1463"/>
                <a:ext cx="10" cy="16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145" y="32"/>
                  </a:cxn>
                  <a:cxn ang="0">
                    <a:pos x="145" y="99"/>
                  </a:cxn>
                  <a:cxn ang="0">
                    <a:pos x="83" y="103"/>
                  </a:cxn>
                  <a:cxn ang="0">
                    <a:pos x="49" y="215"/>
                  </a:cxn>
                  <a:cxn ang="0">
                    <a:pos x="0" y="229"/>
                  </a:cxn>
                  <a:cxn ang="0">
                    <a:pos x="75" y="0"/>
                  </a:cxn>
                </a:cxnLst>
                <a:rect l="0" t="0" r="r" b="b"/>
                <a:pathLst>
                  <a:path w="145" h="229">
                    <a:moveTo>
                      <a:pt x="75" y="0"/>
                    </a:moveTo>
                    <a:lnTo>
                      <a:pt x="145" y="32"/>
                    </a:lnTo>
                    <a:lnTo>
                      <a:pt x="145" y="99"/>
                    </a:lnTo>
                    <a:lnTo>
                      <a:pt x="83" y="103"/>
                    </a:lnTo>
                    <a:lnTo>
                      <a:pt x="49" y="215"/>
                    </a:lnTo>
                    <a:lnTo>
                      <a:pt x="0" y="229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rgbClr val="7FFFD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94" name="Freeform 190"/>
              <p:cNvSpPr>
                <a:spLocks noChangeAspect="1"/>
              </p:cNvSpPr>
              <p:nvPr/>
            </p:nvSpPr>
            <p:spPr bwMode="auto">
              <a:xfrm>
                <a:off x="2464" y="1462"/>
                <a:ext cx="10" cy="17"/>
              </a:xfrm>
              <a:custGeom>
                <a:avLst/>
                <a:gdLst/>
                <a:ahLst/>
                <a:cxnLst>
                  <a:cxn ang="0">
                    <a:pos x="76" y="20"/>
                  </a:cxn>
                  <a:cxn ang="0">
                    <a:pos x="146" y="0"/>
                  </a:cxn>
                  <a:cxn ang="0">
                    <a:pos x="69" y="228"/>
                  </a:cxn>
                  <a:cxn ang="0">
                    <a:pos x="0" y="233"/>
                  </a:cxn>
                  <a:cxn ang="0">
                    <a:pos x="76" y="20"/>
                  </a:cxn>
                </a:cxnLst>
                <a:rect l="0" t="0" r="r" b="b"/>
                <a:pathLst>
                  <a:path w="146" h="233">
                    <a:moveTo>
                      <a:pt x="76" y="20"/>
                    </a:moveTo>
                    <a:lnTo>
                      <a:pt x="146" y="0"/>
                    </a:lnTo>
                    <a:lnTo>
                      <a:pt x="69" y="228"/>
                    </a:lnTo>
                    <a:lnTo>
                      <a:pt x="0" y="233"/>
                    </a:lnTo>
                    <a:lnTo>
                      <a:pt x="76" y="20"/>
                    </a:lnTo>
                    <a:close/>
                  </a:path>
                </a:pathLst>
              </a:custGeom>
              <a:solidFill>
                <a:srgbClr val="00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95" name="Freeform 191"/>
              <p:cNvSpPr>
                <a:spLocks noChangeAspect="1"/>
              </p:cNvSpPr>
              <p:nvPr/>
            </p:nvSpPr>
            <p:spPr bwMode="auto">
              <a:xfrm>
                <a:off x="2485" y="1458"/>
                <a:ext cx="13" cy="19"/>
              </a:xfrm>
              <a:custGeom>
                <a:avLst/>
                <a:gdLst/>
                <a:ahLst/>
                <a:cxnLst>
                  <a:cxn ang="0">
                    <a:pos x="92" y="15"/>
                  </a:cxn>
                  <a:cxn ang="0">
                    <a:pos x="171" y="0"/>
                  </a:cxn>
                  <a:cxn ang="0">
                    <a:pos x="88" y="262"/>
                  </a:cxn>
                  <a:cxn ang="0">
                    <a:pos x="0" y="268"/>
                  </a:cxn>
                  <a:cxn ang="0">
                    <a:pos x="92" y="15"/>
                  </a:cxn>
                </a:cxnLst>
                <a:rect l="0" t="0" r="r" b="b"/>
                <a:pathLst>
                  <a:path w="171" h="268">
                    <a:moveTo>
                      <a:pt x="92" y="15"/>
                    </a:moveTo>
                    <a:lnTo>
                      <a:pt x="171" y="0"/>
                    </a:lnTo>
                    <a:lnTo>
                      <a:pt x="88" y="262"/>
                    </a:lnTo>
                    <a:lnTo>
                      <a:pt x="0" y="268"/>
                    </a:lnTo>
                    <a:lnTo>
                      <a:pt x="92" y="15"/>
                    </a:lnTo>
                    <a:close/>
                  </a:path>
                </a:pathLst>
              </a:custGeom>
              <a:solidFill>
                <a:srgbClr val="00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96" name="Freeform 192"/>
              <p:cNvSpPr>
                <a:spLocks noChangeAspect="1"/>
              </p:cNvSpPr>
              <p:nvPr/>
            </p:nvSpPr>
            <p:spPr bwMode="auto">
              <a:xfrm>
                <a:off x="2492" y="1458"/>
                <a:ext cx="11" cy="18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0" y="258"/>
                  </a:cxn>
                  <a:cxn ang="0">
                    <a:pos x="53" y="233"/>
                  </a:cxn>
                  <a:cxn ang="0">
                    <a:pos x="87" y="122"/>
                  </a:cxn>
                  <a:cxn ang="0">
                    <a:pos x="156" y="115"/>
                  </a:cxn>
                  <a:cxn ang="0">
                    <a:pos x="156" y="44"/>
                  </a:cxn>
                  <a:cxn ang="0">
                    <a:pos x="84" y="0"/>
                  </a:cxn>
                </a:cxnLst>
                <a:rect l="0" t="0" r="r" b="b"/>
                <a:pathLst>
                  <a:path w="156" h="258">
                    <a:moveTo>
                      <a:pt x="84" y="0"/>
                    </a:moveTo>
                    <a:lnTo>
                      <a:pt x="0" y="258"/>
                    </a:lnTo>
                    <a:lnTo>
                      <a:pt x="53" y="233"/>
                    </a:lnTo>
                    <a:lnTo>
                      <a:pt x="87" y="122"/>
                    </a:lnTo>
                    <a:lnTo>
                      <a:pt x="156" y="115"/>
                    </a:lnTo>
                    <a:lnTo>
                      <a:pt x="156" y="44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7FFFD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97" name="Rectangle 193"/>
              <p:cNvSpPr>
                <a:spLocks noChangeAspect="1" noChangeArrowheads="1"/>
              </p:cNvSpPr>
              <p:nvPr/>
            </p:nvSpPr>
            <p:spPr bwMode="auto">
              <a:xfrm>
                <a:off x="2502" y="1507"/>
                <a:ext cx="12" cy="9"/>
              </a:xfrm>
              <a:prstGeom prst="rect">
                <a:avLst/>
              </a:prstGeom>
              <a:solidFill>
                <a:srgbClr val="009F9F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98" name="Freeform 194"/>
              <p:cNvSpPr>
                <a:spLocks noChangeAspect="1"/>
              </p:cNvSpPr>
              <p:nvPr/>
            </p:nvSpPr>
            <p:spPr bwMode="auto">
              <a:xfrm>
                <a:off x="2514" y="1508"/>
                <a:ext cx="4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5"/>
                  </a:cxn>
                  <a:cxn ang="0">
                    <a:pos x="57" y="119"/>
                  </a:cxn>
                  <a:cxn ang="0">
                    <a:pos x="57" y="10"/>
                  </a:cxn>
                  <a:cxn ang="0">
                    <a:pos x="0" y="0"/>
                  </a:cxn>
                </a:cxnLst>
                <a:rect l="0" t="0" r="r" b="b"/>
                <a:pathLst>
                  <a:path w="57" h="125">
                    <a:moveTo>
                      <a:pt x="0" y="0"/>
                    </a:moveTo>
                    <a:lnTo>
                      <a:pt x="0" y="125"/>
                    </a:lnTo>
                    <a:lnTo>
                      <a:pt x="57" y="119"/>
                    </a:lnTo>
                    <a:lnTo>
                      <a:pt x="57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FFF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499" name="Freeform 195"/>
              <p:cNvSpPr>
                <a:spLocks noChangeAspect="1"/>
              </p:cNvSpPr>
              <p:nvPr/>
            </p:nvSpPr>
            <p:spPr bwMode="auto">
              <a:xfrm>
                <a:off x="2448" y="1484"/>
                <a:ext cx="20" cy="3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48" y="0"/>
                  </a:cxn>
                  <a:cxn ang="0">
                    <a:pos x="275" y="25"/>
                  </a:cxn>
                  <a:cxn ang="0">
                    <a:pos x="24" y="32"/>
                  </a:cxn>
                  <a:cxn ang="0">
                    <a:pos x="0" y="15"/>
                  </a:cxn>
                </a:cxnLst>
                <a:rect l="0" t="0" r="r" b="b"/>
                <a:pathLst>
                  <a:path w="275" h="32">
                    <a:moveTo>
                      <a:pt x="0" y="15"/>
                    </a:moveTo>
                    <a:lnTo>
                      <a:pt x="248" y="0"/>
                    </a:lnTo>
                    <a:lnTo>
                      <a:pt x="275" y="25"/>
                    </a:lnTo>
                    <a:lnTo>
                      <a:pt x="24" y="32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00" name="Freeform 196"/>
              <p:cNvSpPr>
                <a:spLocks noChangeAspect="1"/>
              </p:cNvSpPr>
              <p:nvPr/>
            </p:nvSpPr>
            <p:spPr bwMode="auto">
              <a:xfrm>
                <a:off x="2448" y="1485"/>
                <a:ext cx="2" cy="30"/>
              </a:xfrm>
              <a:custGeom>
                <a:avLst/>
                <a:gdLst/>
                <a:ahLst/>
                <a:cxnLst>
                  <a:cxn ang="0">
                    <a:pos x="0" y="412"/>
                  </a:cxn>
                  <a:cxn ang="0">
                    <a:pos x="0" y="0"/>
                  </a:cxn>
                  <a:cxn ang="0">
                    <a:pos x="27" y="20"/>
                  </a:cxn>
                  <a:cxn ang="0">
                    <a:pos x="27" y="412"/>
                  </a:cxn>
                  <a:cxn ang="0">
                    <a:pos x="0" y="412"/>
                  </a:cxn>
                </a:cxnLst>
                <a:rect l="0" t="0" r="r" b="b"/>
                <a:pathLst>
                  <a:path w="27" h="412">
                    <a:moveTo>
                      <a:pt x="0" y="412"/>
                    </a:moveTo>
                    <a:lnTo>
                      <a:pt x="0" y="0"/>
                    </a:lnTo>
                    <a:lnTo>
                      <a:pt x="27" y="20"/>
                    </a:lnTo>
                    <a:lnTo>
                      <a:pt x="27" y="412"/>
                    </a:lnTo>
                    <a:lnTo>
                      <a:pt x="0" y="412"/>
                    </a:lnTo>
                    <a:close/>
                  </a:path>
                </a:pathLst>
              </a:custGeom>
              <a:solidFill>
                <a:srgbClr val="00BF9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01" name="Freeform 197"/>
              <p:cNvSpPr>
                <a:spLocks noChangeAspect="1"/>
              </p:cNvSpPr>
              <p:nvPr/>
            </p:nvSpPr>
            <p:spPr bwMode="auto">
              <a:xfrm>
                <a:off x="2466" y="1484"/>
                <a:ext cx="2" cy="31"/>
              </a:xfrm>
              <a:custGeom>
                <a:avLst/>
                <a:gdLst/>
                <a:ahLst/>
                <a:cxnLst>
                  <a:cxn ang="0">
                    <a:pos x="0" y="434"/>
                  </a:cxn>
                  <a:cxn ang="0">
                    <a:pos x="0" y="0"/>
                  </a:cxn>
                  <a:cxn ang="0">
                    <a:pos x="27" y="24"/>
                  </a:cxn>
                  <a:cxn ang="0">
                    <a:pos x="27" y="434"/>
                  </a:cxn>
                  <a:cxn ang="0">
                    <a:pos x="0" y="434"/>
                  </a:cxn>
                </a:cxnLst>
                <a:rect l="0" t="0" r="r" b="b"/>
                <a:pathLst>
                  <a:path w="27" h="434">
                    <a:moveTo>
                      <a:pt x="0" y="434"/>
                    </a:moveTo>
                    <a:lnTo>
                      <a:pt x="0" y="0"/>
                    </a:lnTo>
                    <a:lnTo>
                      <a:pt x="27" y="24"/>
                    </a:lnTo>
                    <a:lnTo>
                      <a:pt x="27" y="434"/>
                    </a:lnTo>
                    <a:lnTo>
                      <a:pt x="0" y="434"/>
                    </a:lnTo>
                    <a:close/>
                  </a:path>
                </a:pathLst>
              </a:custGeom>
              <a:solidFill>
                <a:srgbClr val="00BF9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02" name="Freeform 198"/>
              <p:cNvSpPr>
                <a:spLocks noChangeAspect="1"/>
              </p:cNvSpPr>
              <p:nvPr/>
            </p:nvSpPr>
            <p:spPr bwMode="auto">
              <a:xfrm>
                <a:off x="2466" y="1483"/>
                <a:ext cx="24" cy="3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300" y="0"/>
                  </a:cxn>
                  <a:cxn ang="0">
                    <a:pos x="344" y="24"/>
                  </a:cxn>
                  <a:cxn ang="0">
                    <a:pos x="30" y="39"/>
                  </a:cxn>
                  <a:cxn ang="0">
                    <a:pos x="0" y="14"/>
                  </a:cxn>
                </a:cxnLst>
                <a:rect l="0" t="0" r="r" b="b"/>
                <a:pathLst>
                  <a:path w="344" h="39">
                    <a:moveTo>
                      <a:pt x="0" y="14"/>
                    </a:moveTo>
                    <a:lnTo>
                      <a:pt x="300" y="0"/>
                    </a:lnTo>
                    <a:lnTo>
                      <a:pt x="344" y="24"/>
                    </a:lnTo>
                    <a:lnTo>
                      <a:pt x="30" y="39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0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03" name="Freeform 199"/>
              <p:cNvSpPr>
                <a:spLocks noChangeAspect="1"/>
              </p:cNvSpPr>
              <p:nvPr/>
            </p:nvSpPr>
            <p:spPr bwMode="auto">
              <a:xfrm>
                <a:off x="2488" y="1483"/>
                <a:ext cx="2" cy="32"/>
              </a:xfrm>
              <a:custGeom>
                <a:avLst/>
                <a:gdLst/>
                <a:ahLst/>
                <a:cxnLst>
                  <a:cxn ang="0">
                    <a:pos x="0" y="452"/>
                  </a:cxn>
                  <a:cxn ang="0">
                    <a:pos x="0" y="0"/>
                  </a:cxn>
                  <a:cxn ang="0">
                    <a:pos x="34" y="24"/>
                  </a:cxn>
                  <a:cxn ang="0">
                    <a:pos x="34" y="452"/>
                  </a:cxn>
                  <a:cxn ang="0">
                    <a:pos x="0" y="452"/>
                  </a:cxn>
                </a:cxnLst>
                <a:rect l="0" t="0" r="r" b="b"/>
                <a:pathLst>
                  <a:path w="34" h="452">
                    <a:moveTo>
                      <a:pt x="0" y="452"/>
                    </a:moveTo>
                    <a:lnTo>
                      <a:pt x="0" y="0"/>
                    </a:lnTo>
                    <a:lnTo>
                      <a:pt x="34" y="24"/>
                    </a:lnTo>
                    <a:lnTo>
                      <a:pt x="34" y="452"/>
                    </a:lnTo>
                    <a:lnTo>
                      <a:pt x="0" y="452"/>
                    </a:lnTo>
                    <a:close/>
                  </a:path>
                </a:pathLst>
              </a:custGeom>
              <a:solidFill>
                <a:srgbClr val="00BF9F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04" name="Rectangle 200"/>
              <p:cNvSpPr>
                <a:spLocks noChangeAspect="1" noChangeArrowheads="1"/>
              </p:cNvSpPr>
              <p:nvPr/>
            </p:nvSpPr>
            <p:spPr bwMode="auto">
              <a:xfrm>
                <a:off x="2369" y="1507"/>
                <a:ext cx="7" cy="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05" name="Freeform 201"/>
              <p:cNvSpPr>
                <a:spLocks noChangeAspect="1"/>
              </p:cNvSpPr>
              <p:nvPr/>
            </p:nvSpPr>
            <p:spPr bwMode="auto">
              <a:xfrm>
                <a:off x="2369" y="1507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5" y="98"/>
                  </a:cxn>
                  <a:cxn ang="0">
                    <a:pos x="95" y="0"/>
                  </a:cxn>
                  <a:cxn ang="0">
                    <a:pos x="0" y="98"/>
                  </a:cxn>
                </a:cxnLst>
                <a:rect l="0" t="0" r="r" b="b"/>
                <a:pathLst>
                  <a:path w="95" h="98">
                    <a:moveTo>
                      <a:pt x="0" y="0"/>
                    </a:moveTo>
                    <a:lnTo>
                      <a:pt x="95" y="98"/>
                    </a:lnTo>
                    <a:lnTo>
                      <a:pt x="95" y="0"/>
                    </a:lnTo>
                    <a:lnTo>
                      <a:pt x="0" y="9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06" name="Rectangle 202"/>
              <p:cNvSpPr>
                <a:spLocks noChangeAspect="1" noChangeArrowheads="1"/>
              </p:cNvSpPr>
              <p:nvPr/>
            </p:nvSpPr>
            <p:spPr bwMode="auto">
              <a:xfrm>
                <a:off x="2376" y="1507"/>
                <a:ext cx="7" cy="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07" name="Freeform 203"/>
              <p:cNvSpPr>
                <a:spLocks noChangeAspect="1"/>
              </p:cNvSpPr>
              <p:nvPr/>
            </p:nvSpPr>
            <p:spPr bwMode="auto">
              <a:xfrm>
                <a:off x="2376" y="1507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7" y="98"/>
                  </a:cxn>
                  <a:cxn ang="0">
                    <a:pos x="97" y="0"/>
                  </a:cxn>
                  <a:cxn ang="0">
                    <a:pos x="0" y="98"/>
                  </a:cxn>
                </a:cxnLst>
                <a:rect l="0" t="0" r="r" b="b"/>
                <a:pathLst>
                  <a:path w="97" h="98">
                    <a:moveTo>
                      <a:pt x="0" y="0"/>
                    </a:moveTo>
                    <a:lnTo>
                      <a:pt x="97" y="98"/>
                    </a:lnTo>
                    <a:lnTo>
                      <a:pt x="97" y="0"/>
                    </a:lnTo>
                    <a:lnTo>
                      <a:pt x="0" y="9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08" name="Rectangle 204"/>
              <p:cNvSpPr>
                <a:spLocks noChangeAspect="1" noChangeArrowheads="1"/>
              </p:cNvSpPr>
              <p:nvPr/>
            </p:nvSpPr>
            <p:spPr bwMode="auto">
              <a:xfrm>
                <a:off x="2383" y="1507"/>
                <a:ext cx="6" cy="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09" name="Freeform 205"/>
              <p:cNvSpPr>
                <a:spLocks noChangeAspect="1"/>
              </p:cNvSpPr>
              <p:nvPr/>
            </p:nvSpPr>
            <p:spPr bwMode="auto">
              <a:xfrm>
                <a:off x="2383" y="1507"/>
                <a:ext cx="6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98"/>
                  </a:cxn>
                  <a:cxn ang="0">
                    <a:pos x="96" y="0"/>
                  </a:cxn>
                  <a:cxn ang="0">
                    <a:pos x="0" y="98"/>
                  </a:cxn>
                </a:cxnLst>
                <a:rect l="0" t="0" r="r" b="b"/>
                <a:pathLst>
                  <a:path w="96" h="98">
                    <a:moveTo>
                      <a:pt x="0" y="0"/>
                    </a:moveTo>
                    <a:lnTo>
                      <a:pt x="96" y="98"/>
                    </a:lnTo>
                    <a:lnTo>
                      <a:pt x="96" y="0"/>
                    </a:lnTo>
                    <a:lnTo>
                      <a:pt x="0" y="9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10" name="Rectangle 206"/>
              <p:cNvSpPr>
                <a:spLocks noChangeAspect="1" noChangeArrowheads="1"/>
              </p:cNvSpPr>
              <p:nvPr/>
            </p:nvSpPr>
            <p:spPr bwMode="auto">
              <a:xfrm>
                <a:off x="2389" y="1507"/>
                <a:ext cx="7" cy="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11" name="Freeform 207"/>
              <p:cNvSpPr>
                <a:spLocks noChangeAspect="1"/>
              </p:cNvSpPr>
              <p:nvPr/>
            </p:nvSpPr>
            <p:spPr bwMode="auto">
              <a:xfrm>
                <a:off x="2389" y="1507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7" y="98"/>
                  </a:cxn>
                  <a:cxn ang="0">
                    <a:pos x="97" y="0"/>
                  </a:cxn>
                  <a:cxn ang="0">
                    <a:pos x="0" y="98"/>
                  </a:cxn>
                </a:cxnLst>
                <a:rect l="0" t="0" r="r" b="b"/>
                <a:pathLst>
                  <a:path w="97" h="98">
                    <a:moveTo>
                      <a:pt x="0" y="0"/>
                    </a:moveTo>
                    <a:lnTo>
                      <a:pt x="97" y="98"/>
                    </a:lnTo>
                    <a:lnTo>
                      <a:pt x="97" y="0"/>
                    </a:lnTo>
                    <a:lnTo>
                      <a:pt x="0" y="9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12" name="Rectangle 208"/>
              <p:cNvSpPr>
                <a:spLocks noChangeAspect="1" noChangeArrowheads="1"/>
              </p:cNvSpPr>
              <p:nvPr/>
            </p:nvSpPr>
            <p:spPr bwMode="auto">
              <a:xfrm>
                <a:off x="2396" y="1507"/>
                <a:ext cx="7" cy="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13" name="Freeform 209"/>
              <p:cNvSpPr>
                <a:spLocks noChangeAspect="1"/>
              </p:cNvSpPr>
              <p:nvPr/>
            </p:nvSpPr>
            <p:spPr bwMode="auto">
              <a:xfrm>
                <a:off x="2396" y="1507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98"/>
                  </a:cxn>
                  <a:cxn ang="0">
                    <a:pos x="96" y="0"/>
                  </a:cxn>
                  <a:cxn ang="0">
                    <a:pos x="0" y="98"/>
                  </a:cxn>
                </a:cxnLst>
                <a:rect l="0" t="0" r="r" b="b"/>
                <a:pathLst>
                  <a:path w="96" h="98">
                    <a:moveTo>
                      <a:pt x="0" y="0"/>
                    </a:moveTo>
                    <a:lnTo>
                      <a:pt x="96" y="98"/>
                    </a:lnTo>
                    <a:lnTo>
                      <a:pt x="96" y="0"/>
                    </a:lnTo>
                    <a:lnTo>
                      <a:pt x="0" y="9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14" name="Rectangle 210"/>
              <p:cNvSpPr>
                <a:spLocks noChangeAspect="1" noChangeArrowheads="1"/>
              </p:cNvSpPr>
              <p:nvPr/>
            </p:nvSpPr>
            <p:spPr bwMode="auto">
              <a:xfrm>
                <a:off x="2403" y="1507"/>
                <a:ext cx="7" cy="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15" name="Freeform 211"/>
              <p:cNvSpPr>
                <a:spLocks noChangeAspect="1"/>
              </p:cNvSpPr>
              <p:nvPr/>
            </p:nvSpPr>
            <p:spPr bwMode="auto">
              <a:xfrm>
                <a:off x="2403" y="1507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7" y="98"/>
                  </a:cxn>
                  <a:cxn ang="0">
                    <a:pos x="97" y="0"/>
                  </a:cxn>
                  <a:cxn ang="0">
                    <a:pos x="0" y="98"/>
                  </a:cxn>
                </a:cxnLst>
                <a:rect l="0" t="0" r="r" b="b"/>
                <a:pathLst>
                  <a:path w="97" h="98">
                    <a:moveTo>
                      <a:pt x="0" y="0"/>
                    </a:moveTo>
                    <a:lnTo>
                      <a:pt x="97" y="98"/>
                    </a:lnTo>
                    <a:lnTo>
                      <a:pt x="97" y="0"/>
                    </a:lnTo>
                    <a:lnTo>
                      <a:pt x="0" y="9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16" name="Rectangle 212"/>
              <p:cNvSpPr>
                <a:spLocks noChangeAspect="1" noChangeArrowheads="1"/>
              </p:cNvSpPr>
              <p:nvPr/>
            </p:nvSpPr>
            <p:spPr bwMode="auto">
              <a:xfrm>
                <a:off x="2410" y="1507"/>
                <a:ext cx="7" cy="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17" name="Freeform 213"/>
              <p:cNvSpPr>
                <a:spLocks noChangeAspect="1"/>
              </p:cNvSpPr>
              <p:nvPr/>
            </p:nvSpPr>
            <p:spPr bwMode="auto">
              <a:xfrm>
                <a:off x="2410" y="1507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98"/>
                  </a:cxn>
                  <a:cxn ang="0">
                    <a:pos x="96" y="0"/>
                  </a:cxn>
                  <a:cxn ang="0">
                    <a:pos x="0" y="98"/>
                  </a:cxn>
                </a:cxnLst>
                <a:rect l="0" t="0" r="r" b="b"/>
                <a:pathLst>
                  <a:path w="96" h="98">
                    <a:moveTo>
                      <a:pt x="0" y="0"/>
                    </a:moveTo>
                    <a:lnTo>
                      <a:pt x="96" y="98"/>
                    </a:lnTo>
                    <a:lnTo>
                      <a:pt x="96" y="0"/>
                    </a:lnTo>
                    <a:lnTo>
                      <a:pt x="0" y="9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18" name="Rectangle 214"/>
              <p:cNvSpPr>
                <a:spLocks noChangeAspect="1" noChangeArrowheads="1"/>
              </p:cNvSpPr>
              <p:nvPr/>
            </p:nvSpPr>
            <p:spPr bwMode="auto">
              <a:xfrm>
                <a:off x="2417" y="1507"/>
                <a:ext cx="7" cy="7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19" name="Freeform 215"/>
              <p:cNvSpPr>
                <a:spLocks noChangeAspect="1"/>
              </p:cNvSpPr>
              <p:nvPr/>
            </p:nvSpPr>
            <p:spPr bwMode="auto">
              <a:xfrm>
                <a:off x="2417" y="1507"/>
                <a:ext cx="7" cy="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8" y="98"/>
                  </a:cxn>
                  <a:cxn ang="0">
                    <a:pos x="98" y="0"/>
                  </a:cxn>
                  <a:cxn ang="0">
                    <a:pos x="0" y="98"/>
                  </a:cxn>
                </a:cxnLst>
                <a:rect l="0" t="0" r="r" b="b"/>
                <a:pathLst>
                  <a:path w="98" h="98">
                    <a:moveTo>
                      <a:pt x="0" y="0"/>
                    </a:moveTo>
                    <a:lnTo>
                      <a:pt x="98" y="98"/>
                    </a:lnTo>
                    <a:lnTo>
                      <a:pt x="98" y="0"/>
                    </a:lnTo>
                    <a:lnTo>
                      <a:pt x="0" y="9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20" name="Line 216"/>
              <p:cNvSpPr>
                <a:spLocks noChangeAspect="1" noChangeShapeType="1"/>
              </p:cNvSpPr>
              <p:nvPr/>
            </p:nvSpPr>
            <p:spPr bwMode="auto">
              <a:xfrm>
                <a:off x="2386" y="1507"/>
                <a:ext cx="1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21" name="Line 217"/>
              <p:cNvSpPr>
                <a:spLocks noChangeAspect="1" noChangeShapeType="1"/>
              </p:cNvSpPr>
              <p:nvPr/>
            </p:nvSpPr>
            <p:spPr bwMode="auto">
              <a:xfrm>
                <a:off x="2407" y="1507"/>
                <a:ext cx="1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22" name="Line 218"/>
              <p:cNvSpPr>
                <a:spLocks noChangeAspect="1" noChangeShapeType="1"/>
              </p:cNvSpPr>
              <p:nvPr/>
            </p:nvSpPr>
            <p:spPr bwMode="auto">
              <a:xfrm>
                <a:off x="2393" y="1507"/>
                <a:ext cx="1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23" name="Line 219"/>
              <p:cNvSpPr>
                <a:spLocks noChangeAspect="1" noChangeShapeType="1"/>
              </p:cNvSpPr>
              <p:nvPr/>
            </p:nvSpPr>
            <p:spPr bwMode="auto">
              <a:xfrm>
                <a:off x="2400" y="1507"/>
                <a:ext cx="1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24" name="Line 220"/>
              <p:cNvSpPr>
                <a:spLocks noChangeAspect="1" noChangeShapeType="1"/>
              </p:cNvSpPr>
              <p:nvPr/>
            </p:nvSpPr>
            <p:spPr bwMode="auto">
              <a:xfrm>
                <a:off x="2379" y="1507"/>
                <a:ext cx="1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25" name="Line 221"/>
              <p:cNvSpPr>
                <a:spLocks noChangeAspect="1" noChangeShapeType="1"/>
              </p:cNvSpPr>
              <p:nvPr/>
            </p:nvSpPr>
            <p:spPr bwMode="auto">
              <a:xfrm>
                <a:off x="2372" y="1507"/>
                <a:ext cx="1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26" name="Line 222"/>
              <p:cNvSpPr>
                <a:spLocks noChangeAspect="1" noChangeShapeType="1"/>
              </p:cNvSpPr>
              <p:nvPr/>
            </p:nvSpPr>
            <p:spPr bwMode="auto">
              <a:xfrm>
                <a:off x="2414" y="1507"/>
                <a:ext cx="1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6527" name="Line 223"/>
              <p:cNvSpPr>
                <a:spLocks noChangeAspect="1" noChangeShapeType="1"/>
              </p:cNvSpPr>
              <p:nvPr/>
            </p:nvSpPr>
            <p:spPr bwMode="auto">
              <a:xfrm>
                <a:off x="2420" y="1507"/>
                <a:ext cx="1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67117" name="Group 813"/>
            <p:cNvGrpSpPr>
              <a:grpSpLocks noChangeAspect="1"/>
            </p:cNvGrpSpPr>
            <p:nvPr/>
          </p:nvGrpSpPr>
          <p:grpSpPr bwMode="auto">
            <a:xfrm>
              <a:off x="883" y="2619"/>
              <a:ext cx="453" cy="201"/>
              <a:chOff x="2107" y="1345"/>
              <a:chExt cx="322" cy="169"/>
            </a:xfrm>
          </p:grpSpPr>
          <p:sp>
            <p:nvSpPr>
              <p:cNvPr id="867118" name="Freeform 814"/>
              <p:cNvSpPr>
                <a:spLocks noChangeAspect="1"/>
              </p:cNvSpPr>
              <p:nvPr/>
            </p:nvSpPr>
            <p:spPr bwMode="auto">
              <a:xfrm>
                <a:off x="2348" y="1345"/>
                <a:ext cx="12" cy="13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9" y="236"/>
                  </a:cxn>
                  <a:cxn ang="0">
                    <a:pos x="27" y="236"/>
                  </a:cxn>
                  <a:cxn ang="0">
                    <a:pos x="27" y="473"/>
                  </a:cxn>
                  <a:cxn ang="0">
                    <a:pos x="15" y="473"/>
                  </a:cxn>
                  <a:cxn ang="0">
                    <a:pos x="15" y="695"/>
                  </a:cxn>
                  <a:cxn ang="0">
                    <a:pos x="8" y="695"/>
                  </a:cxn>
                  <a:cxn ang="0">
                    <a:pos x="8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80" y="1489"/>
                  </a:cxn>
                  <a:cxn ang="0">
                    <a:pos x="147" y="989"/>
                  </a:cxn>
                  <a:cxn ang="0">
                    <a:pos x="147" y="694"/>
                  </a:cxn>
                  <a:cxn ang="0">
                    <a:pos x="140" y="694"/>
                  </a:cxn>
                  <a:cxn ang="0">
                    <a:pos x="140" y="473"/>
                  </a:cxn>
                  <a:cxn ang="0">
                    <a:pos x="130" y="473"/>
                  </a:cxn>
                  <a:cxn ang="0">
                    <a:pos x="130" y="236"/>
                  </a:cxn>
                  <a:cxn ang="0">
                    <a:pos x="119" y="236"/>
                  </a:cxn>
                  <a:cxn ang="0">
                    <a:pos x="119" y="0"/>
                  </a:cxn>
                  <a:cxn ang="0">
                    <a:pos x="39" y="0"/>
                  </a:cxn>
                </a:cxnLst>
                <a:rect l="0" t="0" r="r" b="b"/>
                <a:pathLst>
                  <a:path w="147" h="1489">
                    <a:moveTo>
                      <a:pt x="39" y="0"/>
                    </a:moveTo>
                    <a:lnTo>
                      <a:pt x="39" y="236"/>
                    </a:lnTo>
                    <a:lnTo>
                      <a:pt x="27" y="236"/>
                    </a:lnTo>
                    <a:lnTo>
                      <a:pt x="27" y="473"/>
                    </a:lnTo>
                    <a:lnTo>
                      <a:pt x="15" y="473"/>
                    </a:lnTo>
                    <a:lnTo>
                      <a:pt x="15" y="695"/>
                    </a:lnTo>
                    <a:lnTo>
                      <a:pt x="8" y="695"/>
                    </a:lnTo>
                    <a:lnTo>
                      <a:pt x="8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80" y="1489"/>
                    </a:lnTo>
                    <a:lnTo>
                      <a:pt x="147" y="989"/>
                    </a:lnTo>
                    <a:lnTo>
                      <a:pt x="147" y="694"/>
                    </a:lnTo>
                    <a:lnTo>
                      <a:pt x="140" y="694"/>
                    </a:lnTo>
                    <a:lnTo>
                      <a:pt x="140" y="473"/>
                    </a:lnTo>
                    <a:lnTo>
                      <a:pt x="130" y="473"/>
                    </a:lnTo>
                    <a:lnTo>
                      <a:pt x="130" y="236"/>
                    </a:lnTo>
                    <a:lnTo>
                      <a:pt x="119" y="236"/>
                    </a:lnTo>
                    <a:lnTo>
                      <a:pt x="119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19" name="Freeform 815"/>
              <p:cNvSpPr>
                <a:spLocks noChangeAspect="1"/>
              </p:cNvSpPr>
              <p:nvPr/>
            </p:nvSpPr>
            <p:spPr bwMode="auto">
              <a:xfrm>
                <a:off x="2370" y="1345"/>
                <a:ext cx="13" cy="13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236"/>
                  </a:cxn>
                  <a:cxn ang="0">
                    <a:pos x="25" y="236"/>
                  </a:cxn>
                  <a:cxn ang="0">
                    <a:pos x="25" y="473"/>
                  </a:cxn>
                  <a:cxn ang="0">
                    <a:pos x="14" y="473"/>
                  </a:cxn>
                  <a:cxn ang="0">
                    <a:pos x="14" y="695"/>
                  </a:cxn>
                  <a:cxn ang="0">
                    <a:pos x="7" y="695"/>
                  </a:cxn>
                  <a:cxn ang="0">
                    <a:pos x="7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154" y="1489"/>
                  </a:cxn>
                  <a:cxn ang="0">
                    <a:pos x="154" y="992"/>
                  </a:cxn>
                  <a:cxn ang="0">
                    <a:pos x="147" y="992"/>
                  </a:cxn>
                  <a:cxn ang="0">
                    <a:pos x="146" y="694"/>
                  </a:cxn>
                  <a:cxn ang="0">
                    <a:pos x="138" y="694"/>
                  </a:cxn>
                  <a:cxn ang="0">
                    <a:pos x="138" y="473"/>
                  </a:cxn>
                  <a:cxn ang="0">
                    <a:pos x="127" y="473"/>
                  </a:cxn>
                  <a:cxn ang="0">
                    <a:pos x="127" y="236"/>
                  </a:cxn>
                  <a:cxn ang="0">
                    <a:pos x="117" y="236"/>
                  </a:cxn>
                  <a:cxn ang="0">
                    <a:pos x="117" y="0"/>
                  </a:cxn>
                  <a:cxn ang="0">
                    <a:pos x="37" y="0"/>
                  </a:cxn>
                </a:cxnLst>
                <a:rect l="0" t="0" r="r" b="b"/>
                <a:pathLst>
                  <a:path w="154" h="1489">
                    <a:moveTo>
                      <a:pt x="37" y="0"/>
                    </a:moveTo>
                    <a:lnTo>
                      <a:pt x="37" y="236"/>
                    </a:lnTo>
                    <a:lnTo>
                      <a:pt x="25" y="236"/>
                    </a:lnTo>
                    <a:lnTo>
                      <a:pt x="25" y="473"/>
                    </a:lnTo>
                    <a:lnTo>
                      <a:pt x="14" y="473"/>
                    </a:lnTo>
                    <a:lnTo>
                      <a:pt x="14" y="695"/>
                    </a:lnTo>
                    <a:lnTo>
                      <a:pt x="7" y="695"/>
                    </a:lnTo>
                    <a:lnTo>
                      <a:pt x="7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154" y="1489"/>
                    </a:lnTo>
                    <a:lnTo>
                      <a:pt x="154" y="992"/>
                    </a:lnTo>
                    <a:lnTo>
                      <a:pt x="147" y="992"/>
                    </a:lnTo>
                    <a:lnTo>
                      <a:pt x="146" y="694"/>
                    </a:lnTo>
                    <a:lnTo>
                      <a:pt x="138" y="694"/>
                    </a:lnTo>
                    <a:lnTo>
                      <a:pt x="138" y="473"/>
                    </a:lnTo>
                    <a:lnTo>
                      <a:pt x="127" y="473"/>
                    </a:lnTo>
                    <a:lnTo>
                      <a:pt x="127" y="236"/>
                    </a:lnTo>
                    <a:lnTo>
                      <a:pt x="117" y="236"/>
                    </a:lnTo>
                    <a:lnTo>
                      <a:pt x="11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20" name="Rectangle 816"/>
              <p:cNvSpPr>
                <a:spLocks noChangeAspect="1" noChangeArrowheads="1"/>
              </p:cNvSpPr>
              <p:nvPr/>
            </p:nvSpPr>
            <p:spPr bwMode="auto">
              <a:xfrm>
                <a:off x="2391" y="1451"/>
                <a:ext cx="9" cy="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21" name="Rectangle 817"/>
              <p:cNvSpPr>
                <a:spLocks noChangeAspect="1" noChangeArrowheads="1"/>
              </p:cNvSpPr>
              <p:nvPr/>
            </p:nvSpPr>
            <p:spPr bwMode="auto">
              <a:xfrm>
                <a:off x="2388" y="1457"/>
                <a:ext cx="15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22" name="Rectangle 818"/>
              <p:cNvSpPr>
                <a:spLocks noChangeAspect="1" noChangeArrowheads="1"/>
              </p:cNvSpPr>
              <p:nvPr/>
            </p:nvSpPr>
            <p:spPr bwMode="auto">
              <a:xfrm>
                <a:off x="2376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23" name="Rectangle 819"/>
              <p:cNvSpPr>
                <a:spLocks noChangeAspect="1" noChangeArrowheads="1"/>
              </p:cNvSpPr>
              <p:nvPr/>
            </p:nvSpPr>
            <p:spPr bwMode="auto">
              <a:xfrm>
                <a:off x="2373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24" name="Rectangle 820"/>
              <p:cNvSpPr>
                <a:spLocks noChangeAspect="1" noChangeArrowheads="1"/>
              </p:cNvSpPr>
              <p:nvPr/>
            </p:nvSpPr>
            <p:spPr bwMode="auto">
              <a:xfrm>
                <a:off x="2379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25" name="Rectangle 821"/>
              <p:cNvSpPr>
                <a:spLocks noChangeAspect="1" noChangeArrowheads="1"/>
              </p:cNvSpPr>
              <p:nvPr/>
            </p:nvSpPr>
            <p:spPr bwMode="auto">
              <a:xfrm>
                <a:off x="2411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26" name="Rectangle 822"/>
              <p:cNvSpPr>
                <a:spLocks noChangeAspect="1" noChangeArrowheads="1"/>
              </p:cNvSpPr>
              <p:nvPr/>
            </p:nvSpPr>
            <p:spPr bwMode="auto">
              <a:xfrm>
                <a:off x="2397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27" name="Rectangle 823"/>
              <p:cNvSpPr>
                <a:spLocks noChangeAspect="1" noChangeArrowheads="1"/>
              </p:cNvSpPr>
              <p:nvPr/>
            </p:nvSpPr>
            <p:spPr bwMode="auto">
              <a:xfrm>
                <a:off x="2139" y="1469"/>
                <a:ext cx="18" cy="9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28" name="Rectangle 824"/>
              <p:cNvSpPr>
                <a:spLocks noChangeAspect="1" noChangeArrowheads="1"/>
              </p:cNvSpPr>
              <p:nvPr/>
            </p:nvSpPr>
            <p:spPr bwMode="auto">
              <a:xfrm>
                <a:off x="2110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29" name="Rectangle 825"/>
              <p:cNvSpPr>
                <a:spLocks noChangeAspect="1" noChangeArrowheads="1"/>
              </p:cNvSpPr>
              <p:nvPr/>
            </p:nvSpPr>
            <p:spPr bwMode="auto">
              <a:xfrm>
                <a:off x="2107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30" name="Rectangle 826"/>
              <p:cNvSpPr>
                <a:spLocks noChangeAspect="1" noChangeArrowheads="1"/>
              </p:cNvSpPr>
              <p:nvPr/>
            </p:nvSpPr>
            <p:spPr bwMode="auto">
              <a:xfrm>
                <a:off x="2145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31" name="Rectangle 827"/>
              <p:cNvSpPr>
                <a:spLocks noChangeAspect="1" noChangeArrowheads="1"/>
              </p:cNvSpPr>
              <p:nvPr/>
            </p:nvSpPr>
            <p:spPr bwMode="auto">
              <a:xfrm>
                <a:off x="2113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32" name="Rectangle 828"/>
              <p:cNvSpPr>
                <a:spLocks noChangeAspect="1" noChangeArrowheads="1"/>
              </p:cNvSpPr>
              <p:nvPr/>
            </p:nvSpPr>
            <p:spPr bwMode="auto">
              <a:xfrm>
                <a:off x="2130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33" name="Rectangle 829"/>
              <p:cNvSpPr>
                <a:spLocks noChangeAspect="1" noChangeArrowheads="1"/>
              </p:cNvSpPr>
              <p:nvPr/>
            </p:nvSpPr>
            <p:spPr bwMode="auto">
              <a:xfrm>
                <a:off x="2160" y="1434"/>
                <a:ext cx="213" cy="80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34" name="Rectangle 830"/>
              <p:cNvSpPr>
                <a:spLocks noChangeAspect="1" noChangeArrowheads="1"/>
              </p:cNvSpPr>
              <p:nvPr/>
            </p:nvSpPr>
            <p:spPr bwMode="auto">
              <a:xfrm>
                <a:off x="2215" y="1419"/>
                <a:ext cx="12" cy="8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35" name="Rectangle 831"/>
              <p:cNvSpPr>
                <a:spLocks noChangeAspect="1" noChangeArrowheads="1"/>
              </p:cNvSpPr>
              <p:nvPr/>
            </p:nvSpPr>
            <p:spPr bwMode="auto">
              <a:xfrm>
                <a:off x="2253" y="1416"/>
                <a:ext cx="21" cy="1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36" name="Rectangle 832"/>
              <p:cNvSpPr>
                <a:spLocks noChangeAspect="1" noChangeArrowheads="1"/>
              </p:cNvSpPr>
              <p:nvPr/>
            </p:nvSpPr>
            <p:spPr bwMode="auto">
              <a:xfrm>
                <a:off x="2157" y="1427"/>
                <a:ext cx="219" cy="7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37" name="Rectangle 833"/>
              <p:cNvSpPr>
                <a:spLocks noChangeAspect="1" noChangeArrowheads="1"/>
              </p:cNvSpPr>
              <p:nvPr/>
            </p:nvSpPr>
            <p:spPr bwMode="auto">
              <a:xfrm>
                <a:off x="2160" y="1472"/>
                <a:ext cx="213" cy="3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38" name="Rectangle 834"/>
              <p:cNvSpPr>
                <a:spLocks noChangeAspect="1" noChangeArrowheads="1"/>
              </p:cNvSpPr>
              <p:nvPr/>
            </p:nvSpPr>
            <p:spPr bwMode="auto">
              <a:xfrm>
                <a:off x="2195" y="1481"/>
                <a:ext cx="23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39" name="Rectangle 835"/>
              <p:cNvSpPr>
                <a:spLocks noChangeAspect="1" noChangeArrowheads="1"/>
              </p:cNvSpPr>
              <p:nvPr/>
            </p:nvSpPr>
            <p:spPr bwMode="auto">
              <a:xfrm>
                <a:off x="2195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40" name="Line 836"/>
              <p:cNvSpPr>
                <a:spLocks noChangeAspect="1" noChangeShapeType="1"/>
              </p:cNvSpPr>
              <p:nvPr/>
            </p:nvSpPr>
            <p:spPr bwMode="auto">
              <a:xfrm>
                <a:off x="220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41" name="Line 837"/>
              <p:cNvSpPr>
                <a:spLocks noChangeAspect="1" noChangeShapeType="1"/>
              </p:cNvSpPr>
              <p:nvPr/>
            </p:nvSpPr>
            <p:spPr bwMode="auto">
              <a:xfrm>
                <a:off x="219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42" name="Rectangle 838"/>
              <p:cNvSpPr>
                <a:spLocks noChangeAspect="1" noChangeArrowheads="1"/>
              </p:cNvSpPr>
              <p:nvPr/>
            </p:nvSpPr>
            <p:spPr bwMode="auto">
              <a:xfrm>
                <a:off x="2224" y="1481"/>
                <a:ext cx="24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43" name="Rectangle 839"/>
              <p:cNvSpPr>
                <a:spLocks noChangeAspect="1" noChangeArrowheads="1"/>
              </p:cNvSpPr>
              <p:nvPr/>
            </p:nvSpPr>
            <p:spPr bwMode="auto">
              <a:xfrm>
                <a:off x="2224" y="1505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44" name="Line 840"/>
              <p:cNvSpPr>
                <a:spLocks noChangeAspect="1" noChangeShapeType="1"/>
              </p:cNvSpPr>
              <p:nvPr/>
            </p:nvSpPr>
            <p:spPr bwMode="auto">
              <a:xfrm>
                <a:off x="223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45" name="Line 841"/>
              <p:cNvSpPr>
                <a:spLocks noChangeAspect="1" noChangeShapeType="1"/>
              </p:cNvSpPr>
              <p:nvPr/>
            </p:nvSpPr>
            <p:spPr bwMode="auto">
              <a:xfrm>
                <a:off x="2226" y="149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46" name="Rectangle 842"/>
              <p:cNvSpPr>
                <a:spLocks noChangeAspect="1" noChangeArrowheads="1"/>
              </p:cNvSpPr>
              <p:nvPr/>
            </p:nvSpPr>
            <p:spPr bwMode="auto">
              <a:xfrm>
                <a:off x="2344" y="1481"/>
                <a:ext cx="21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47" name="Rectangle 843"/>
              <p:cNvSpPr>
                <a:spLocks noChangeAspect="1" noChangeArrowheads="1"/>
              </p:cNvSpPr>
              <p:nvPr/>
            </p:nvSpPr>
            <p:spPr bwMode="auto">
              <a:xfrm>
                <a:off x="2341" y="1505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48" name="Line 844"/>
              <p:cNvSpPr>
                <a:spLocks noChangeAspect="1" noChangeShapeType="1"/>
              </p:cNvSpPr>
              <p:nvPr/>
            </p:nvSpPr>
            <p:spPr bwMode="auto">
              <a:xfrm>
                <a:off x="235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49" name="Line 845"/>
              <p:cNvSpPr>
                <a:spLocks noChangeAspect="1" noChangeShapeType="1"/>
              </p:cNvSpPr>
              <p:nvPr/>
            </p:nvSpPr>
            <p:spPr bwMode="auto">
              <a:xfrm>
                <a:off x="234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50" name="Rectangle 846"/>
              <p:cNvSpPr>
                <a:spLocks noChangeAspect="1" noChangeArrowheads="1"/>
              </p:cNvSpPr>
              <p:nvPr/>
            </p:nvSpPr>
            <p:spPr bwMode="auto">
              <a:xfrm>
                <a:off x="216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51" name="Rectangle 847"/>
              <p:cNvSpPr>
                <a:spLocks noChangeAspect="1" noChangeArrowheads="1"/>
              </p:cNvSpPr>
              <p:nvPr/>
            </p:nvSpPr>
            <p:spPr bwMode="auto">
              <a:xfrm>
                <a:off x="2166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52" name="Line 848"/>
              <p:cNvSpPr>
                <a:spLocks noChangeAspect="1" noChangeShapeType="1"/>
              </p:cNvSpPr>
              <p:nvPr/>
            </p:nvSpPr>
            <p:spPr bwMode="auto">
              <a:xfrm>
                <a:off x="217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53" name="Line 849"/>
              <p:cNvSpPr>
                <a:spLocks noChangeAspect="1" noChangeShapeType="1"/>
              </p:cNvSpPr>
              <p:nvPr/>
            </p:nvSpPr>
            <p:spPr bwMode="auto">
              <a:xfrm>
                <a:off x="216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54" name="Rectangle 850"/>
              <p:cNvSpPr>
                <a:spLocks noChangeAspect="1" noChangeArrowheads="1"/>
              </p:cNvSpPr>
              <p:nvPr/>
            </p:nvSpPr>
            <p:spPr bwMode="auto">
              <a:xfrm>
                <a:off x="2256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55" name="Rectangle 851"/>
              <p:cNvSpPr>
                <a:spLocks noChangeAspect="1" noChangeArrowheads="1"/>
              </p:cNvSpPr>
              <p:nvPr/>
            </p:nvSpPr>
            <p:spPr bwMode="auto">
              <a:xfrm>
                <a:off x="2253" y="1466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56" name="Line 852"/>
              <p:cNvSpPr>
                <a:spLocks noChangeAspect="1" noChangeShapeType="1"/>
              </p:cNvSpPr>
              <p:nvPr/>
            </p:nvSpPr>
            <p:spPr bwMode="auto">
              <a:xfrm>
                <a:off x="226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57" name="Line 853"/>
              <p:cNvSpPr>
                <a:spLocks noChangeAspect="1" noChangeShapeType="1"/>
              </p:cNvSpPr>
              <p:nvPr/>
            </p:nvSpPr>
            <p:spPr bwMode="auto">
              <a:xfrm>
                <a:off x="2256" y="145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58" name="Rectangle 854"/>
              <p:cNvSpPr>
                <a:spLocks noChangeAspect="1" noChangeArrowheads="1"/>
              </p:cNvSpPr>
              <p:nvPr/>
            </p:nvSpPr>
            <p:spPr bwMode="auto">
              <a:xfrm>
                <a:off x="228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59" name="Rectangle 855"/>
              <p:cNvSpPr>
                <a:spLocks noChangeAspect="1" noChangeArrowheads="1"/>
              </p:cNvSpPr>
              <p:nvPr/>
            </p:nvSpPr>
            <p:spPr bwMode="auto">
              <a:xfrm>
                <a:off x="2283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60" name="Line 856"/>
              <p:cNvSpPr>
                <a:spLocks noChangeAspect="1" noChangeShapeType="1"/>
              </p:cNvSpPr>
              <p:nvPr/>
            </p:nvSpPr>
            <p:spPr bwMode="auto">
              <a:xfrm>
                <a:off x="229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61" name="Line 857"/>
              <p:cNvSpPr>
                <a:spLocks noChangeAspect="1" noChangeShapeType="1"/>
              </p:cNvSpPr>
              <p:nvPr/>
            </p:nvSpPr>
            <p:spPr bwMode="auto">
              <a:xfrm>
                <a:off x="2285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62" name="Rectangle 858"/>
              <p:cNvSpPr>
                <a:spLocks noChangeAspect="1" noChangeArrowheads="1"/>
              </p:cNvSpPr>
              <p:nvPr/>
            </p:nvSpPr>
            <p:spPr bwMode="auto">
              <a:xfrm>
                <a:off x="2315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63" name="Rectangle 859"/>
              <p:cNvSpPr>
                <a:spLocks noChangeAspect="1" noChangeArrowheads="1"/>
              </p:cNvSpPr>
              <p:nvPr/>
            </p:nvSpPr>
            <p:spPr bwMode="auto">
              <a:xfrm>
                <a:off x="2312" y="1505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64" name="Line 860"/>
              <p:cNvSpPr>
                <a:spLocks noChangeAspect="1" noChangeShapeType="1"/>
              </p:cNvSpPr>
              <p:nvPr/>
            </p:nvSpPr>
            <p:spPr bwMode="auto">
              <a:xfrm>
                <a:off x="232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65" name="Line 861"/>
              <p:cNvSpPr>
                <a:spLocks noChangeAspect="1" noChangeShapeType="1"/>
              </p:cNvSpPr>
              <p:nvPr/>
            </p:nvSpPr>
            <p:spPr bwMode="auto">
              <a:xfrm>
                <a:off x="231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66" name="Rectangle 862"/>
              <p:cNvSpPr>
                <a:spLocks noChangeAspect="1" noChangeArrowheads="1"/>
              </p:cNvSpPr>
              <p:nvPr/>
            </p:nvSpPr>
            <p:spPr bwMode="auto">
              <a:xfrm>
                <a:off x="2195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67" name="Rectangle 863"/>
              <p:cNvSpPr>
                <a:spLocks noChangeAspect="1" noChangeArrowheads="1"/>
              </p:cNvSpPr>
              <p:nvPr/>
            </p:nvSpPr>
            <p:spPr bwMode="auto">
              <a:xfrm>
                <a:off x="2195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68" name="Line 864"/>
              <p:cNvSpPr>
                <a:spLocks noChangeAspect="1" noChangeShapeType="1"/>
              </p:cNvSpPr>
              <p:nvPr/>
            </p:nvSpPr>
            <p:spPr bwMode="auto">
              <a:xfrm>
                <a:off x="220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69" name="Line 865"/>
              <p:cNvSpPr>
                <a:spLocks noChangeAspect="1" noChangeShapeType="1"/>
              </p:cNvSpPr>
              <p:nvPr/>
            </p:nvSpPr>
            <p:spPr bwMode="auto">
              <a:xfrm>
                <a:off x="219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70" name="Rectangle 866"/>
              <p:cNvSpPr>
                <a:spLocks noChangeAspect="1" noChangeArrowheads="1"/>
              </p:cNvSpPr>
              <p:nvPr/>
            </p:nvSpPr>
            <p:spPr bwMode="auto">
              <a:xfrm>
                <a:off x="2227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71" name="Rectangle 867"/>
              <p:cNvSpPr>
                <a:spLocks noChangeAspect="1" noChangeArrowheads="1"/>
              </p:cNvSpPr>
              <p:nvPr/>
            </p:nvSpPr>
            <p:spPr bwMode="auto">
              <a:xfrm>
                <a:off x="222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72" name="Line 868"/>
              <p:cNvSpPr>
                <a:spLocks noChangeAspect="1" noChangeShapeType="1"/>
              </p:cNvSpPr>
              <p:nvPr/>
            </p:nvSpPr>
            <p:spPr bwMode="auto">
              <a:xfrm>
                <a:off x="223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73" name="Line 869"/>
              <p:cNvSpPr>
                <a:spLocks noChangeAspect="1" noChangeShapeType="1"/>
              </p:cNvSpPr>
              <p:nvPr/>
            </p:nvSpPr>
            <p:spPr bwMode="auto">
              <a:xfrm>
                <a:off x="222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74" name="Rectangle 870"/>
              <p:cNvSpPr>
                <a:spLocks noChangeAspect="1" noChangeArrowheads="1"/>
              </p:cNvSpPr>
              <p:nvPr/>
            </p:nvSpPr>
            <p:spPr bwMode="auto">
              <a:xfrm>
                <a:off x="2344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75" name="Rectangle 871"/>
              <p:cNvSpPr>
                <a:spLocks noChangeAspect="1" noChangeArrowheads="1"/>
              </p:cNvSpPr>
              <p:nvPr/>
            </p:nvSpPr>
            <p:spPr bwMode="auto">
              <a:xfrm>
                <a:off x="234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76" name="Line 872"/>
              <p:cNvSpPr>
                <a:spLocks noChangeAspect="1" noChangeShapeType="1"/>
              </p:cNvSpPr>
              <p:nvPr/>
            </p:nvSpPr>
            <p:spPr bwMode="auto">
              <a:xfrm>
                <a:off x="2356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77" name="Line 873"/>
              <p:cNvSpPr>
                <a:spLocks noChangeAspect="1" noChangeShapeType="1"/>
              </p:cNvSpPr>
              <p:nvPr/>
            </p:nvSpPr>
            <p:spPr bwMode="auto">
              <a:xfrm>
                <a:off x="2344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78" name="Rectangle 874"/>
              <p:cNvSpPr>
                <a:spLocks noChangeAspect="1" noChangeArrowheads="1"/>
              </p:cNvSpPr>
              <p:nvPr/>
            </p:nvSpPr>
            <p:spPr bwMode="auto">
              <a:xfrm>
                <a:off x="2166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79" name="Rectangle 875"/>
              <p:cNvSpPr>
                <a:spLocks noChangeAspect="1" noChangeArrowheads="1"/>
              </p:cNvSpPr>
              <p:nvPr/>
            </p:nvSpPr>
            <p:spPr bwMode="auto">
              <a:xfrm>
                <a:off x="2166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80" name="Line 876"/>
              <p:cNvSpPr>
                <a:spLocks noChangeAspect="1" noChangeShapeType="1"/>
              </p:cNvSpPr>
              <p:nvPr/>
            </p:nvSpPr>
            <p:spPr bwMode="auto">
              <a:xfrm>
                <a:off x="217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81" name="Line 877"/>
              <p:cNvSpPr>
                <a:spLocks noChangeAspect="1" noChangeShapeType="1"/>
              </p:cNvSpPr>
              <p:nvPr/>
            </p:nvSpPr>
            <p:spPr bwMode="auto">
              <a:xfrm>
                <a:off x="216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82" name="Rectangle 878"/>
              <p:cNvSpPr>
                <a:spLocks noChangeAspect="1" noChangeArrowheads="1"/>
              </p:cNvSpPr>
              <p:nvPr/>
            </p:nvSpPr>
            <p:spPr bwMode="auto">
              <a:xfrm>
                <a:off x="2286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83" name="Rectangle 879"/>
              <p:cNvSpPr>
                <a:spLocks noChangeAspect="1" noChangeArrowheads="1"/>
              </p:cNvSpPr>
              <p:nvPr/>
            </p:nvSpPr>
            <p:spPr bwMode="auto">
              <a:xfrm>
                <a:off x="2283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84" name="Line 880"/>
              <p:cNvSpPr>
                <a:spLocks noChangeAspect="1" noChangeShapeType="1"/>
              </p:cNvSpPr>
              <p:nvPr/>
            </p:nvSpPr>
            <p:spPr bwMode="auto">
              <a:xfrm>
                <a:off x="229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85" name="Line 881"/>
              <p:cNvSpPr>
                <a:spLocks noChangeAspect="1" noChangeShapeType="1"/>
              </p:cNvSpPr>
              <p:nvPr/>
            </p:nvSpPr>
            <p:spPr bwMode="auto">
              <a:xfrm>
                <a:off x="228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86" name="Rectangle 882"/>
              <p:cNvSpPr>
                <a:spLocks noChangeAspect="1" noChangeArrowheads="1"/>
              </p:cNvSpPr>
              <p:nvPr/>
            </p:nvSpPr>
            <p:spPr bwMode="auto">
              <a:xfrm>
                <a:off x="2315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87" name="Rectangle 883"/>
              <p:cNvSpPr>
                <a:spLocks noChangeAspect="1" noChangeArrowheads="1"/>
              </p:cNvSpPr>
              <p:nvPr/>
            </p:nvSpPr>
            <p:spPr bwMode="auto">
              <a:xfrm>
                <a:off x="2312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88" name="Line 884"/>
              <p:cNvSpPr>
                <a:spLocks noChangeAspect="1" noChangeShapeType="1"/>
              </p:cNvSpPr>
              <p:nvPr/>
            </p:nvSpPr>
            <p:spPr bwMode="auto">
              <a:xfrm>
                <a:off x="232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89" name="Line 885"/>
              <p:cNvSpPr>
                <a:spLocks noChangeAspect="1" noChangeShapeType="1"/>
              </p:cNvSpPr>
              <p:nvPr/>
            </p:nvSpPr>
            <p:spPr bwMode="auto">
              <a:xfrm>
                <a:off x="231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90" name="Rectangle 886"/>
              <p:cNvSpPr>
                <a:spLocks noChangeAspect="1" noChangeArrowheads="1"/>
              </p:cNvSpPr>
              <p:nvPr/>
            </p:nvSpPr>
            <p:spPr bwMode="auto">
              <a:xfrm>
                <a:off x="2253" y="1478"/>
                <a:ext cx="24" cy="3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191" name="Rectangle 887"/>
              <p:cNvSpPr>
                <a:spLocks noChangeAspect="1" noChangeArrowheads="1"/>
              </p:cNvSpPr>
              <p:nvPr/>
            </p:nvSpPr>
            <p:spPr bwMode="auto">
              <a:xfrm>
                <a:off x="2256" y="1481"/>
                <a:ext cx="18" cy="30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67911" name="Group 1607"/>
            <p:cNvGrpSpPr>
              <a:grpSpLocks noChangeAspect="1"/>
            </p:cNvGrpSpPr>
            <p:nvPr/>
          </p:nvGrpSpPr>
          <p:grpSpPr bwMode="auto">
            <a:xfrm>
              <a:off x="566" y="2911"/>
              <a:ext cx="453" cy="201"/>
              <a:chOff x="2107" y="1345"/>
              <a:chExt cx="322" cy="169"/>
            </a:xfrm>
          </p:grpSpPr>
          <p:sp>
            <p:nvSpPr>
              <p:cNvPr id="867912" name="Freeform 1608"/>
              <p:cNvSpPr>
                <a:spLocks noChangeAspect="1"/>
              </p:cNvSpPr>
              <p:nvPr/>
            </p:nvSpPr>
            <p:spPr bwMode="auto">
              <a:xfrm>
                <a:off x="2348" y="1345"/>
                <a:ext cx="12" cy="13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9" y="236"/>
                  </a:cxn>
                  <a:cxn ang="0">
                    <a:pos x="27" y="236"/>
                  </a:cxn>
                  <a:cxn ang="0">
                    <a:pos x="27" y="473"/>
                  </a:cxn>
                  <a:cxn ang="0">
                    <a:pos x="15" y="473"/>
                  </a:cxn>
                  <a:cxn ang="0">
                    <a:pos x="15" y="695"/>
                  </a:cxn>
                  <a:cxn ang="0">
                    <a:pos x="8" y="695"/>
                  </a:cxn>
                  <a:cxn ang="0">
                    <a:pos x="8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80" y="1489"/>
                  </a:cxn>
                  <a:cxn ang="0">
                    <a:pos x="147" y="989"/>
                  </a:cxn>
                  <a:cxn ang="0">
                    <a:pos x="147" y="694"/>
                  </a:cxn>
                  <a:cxn ang="0">
                    <a:pos x="140" y="694"/>
                  </a:cxn>
                  <a:cxn ang="0">
                    <a:pos x="140" y="473"/>
                  </a:cxn>
                  <a:cxn ang="0">
                    <a:pos x="130" y="473"/>
                  </a:cxn>
                  <a:cxn ang="0">
                    <a:pos x="130" y="236"/>
                  </a:cxn>
                  <a:cxn ang="0">
                    <a:pos x="119" y="236"/>
                  </a:cxn>
                  <a:cxn ang="0">
                    <a:pos x="119" y="0"/>
                  </a:cxn>
                  <a:cxn ang="0">
                    <a:pos x="39" y="0"/>
                  </a:cxn>
                </a:cxnLst>
                <a:rect l="0" t="0" r="r" b="b"/>
                <a:pathLst>
                  <a:path w="147" h="1489">
                    <a:moveTo>
                      <a:pt x="39" y="0"/>
                    </a:moveTo>
                    <a:lnTo>
                      <a:pt x="39" y="236"/>
                    </a:lnTo>
                    <a:lnTo>
                      <a:pt x="27" y="236"/>
                    </a:lnTo>
                    <a:lnTo>
                      <a:pt x="27" y="473"/>
                    </a:lnTo>
                    <a:lnTo>
                      <a:pt x="15" y="473"/>
                    </a:lnTo>
                    <a:lnTo>
                      <a:pt x="15" y="695"/>
                    </a:lnTo>
                    <a:lnTo>
                      <a:pt x="8" y="695"/>
                    </a:lnTo>
                    <a:lnTo>
                      <a:pt x="8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80" y="1489"/>
                    </a:lnTo>
                    <a:lnTo>
                      <a:pt x="147" y="989"/>
                    </a:lnTo>
                    <a:lnTo>
                      <a:pt x="147" y="694"/>
                    </a:lnTo>
                    <a:lnTo>
                      <a:pt x="140" y="694"/>
                    </a:lnTo>
                    <a:lnTo>
                      <a:pt x="140" y="473"/>
                    </a:lnTo>
                    <a:lnTo>
                      <a:pt x="130" y="473"/>
                    </a:lnTo>
                    <a:lnTo>
                      <a:pt x="130" y="236"/>
                    </a:lnTo>
                    <a:lnTo>
                      <a:pt x="119" y="236"/>
                    </a:lnTo>
                    <a:lnTo>
                      <a:pt x="119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13" name="Freeform 1609"/>
              <p:cNvSpPr>
                <a:spLocks noChangeAspect="1"/>
              </p:cNvSpPr>
              <p:nvPr/>
            </p:nvSpPr>
            <p:spPr bwMode="auto">
              <a:xfrm>
                <a:off x="2370" y="1345"/>
                <a:ext cx="13" cy="13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236"/>
                  </a:cxn>
                  <a:cxn ang="0">
                    <a:pos x="25" y="236"/>
                  </a:cxn>
                  <a:cxn ang="0">
                    <a:pos x="25" y="473"/>
                  </a:cxn>
                  <a:cxn ang="0">
                    <a:pos x="14" y="473"/>
                  </a:cxn>
                  <a:cxn ang="0">
                    <a:pos x="14" y="695"/>
                  </a:cxn>
                  <a:cxn ang="0">
                    <a:pos x="7" y="695"/>
                  </a:cxn>
                  <a:cxn ang="0">
                    <a:pos x="7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154" y="1489"/>
                  </a:cxn>
                  <a:cxn ang="0">
                    <a:pos x="154" y="992"/>
                  </a:cxn>
                  <a:cxn ang="0">
                    <a:pos x="147" y="992"/>
                  </a:cxn>
                  <a:cxn ang="0">
                    <a:pos x="146" y="694"/>
                  </a:cxn>
                  <a:cxn ang="0">
                    <a:pos x="138" y="694"/>
                  </a:cxn>
                  <a:cxn ang="0">
                    <a:pos x="138" y="473"/>
                  </a:cxn>
                  <a:cxn ang="0">
                    <a:pos x="127" y="473"/>
                  </a:cxn>
                  <a:cxn ang="0">
                    <a:pos x="127" y="236"/>
                  </a:cxn>
                  <a:cxn ang="0">
                    <a:pos x="117" y="236"/>
                  </a:cxn>
                  <a:cxn ang="0">
                    <a:pos x="117" y="0"/>
                  </a:cxn>
                  <a:cxn ang="0">
                    <a:pos x="37" y="0"/>
                  </a:cxn>
                </a:cxnLst>
                <a:rect l="0" t="0" r="r" b="b"/>
                <a:pathLst>
                  <a:path w="154" h="1489">
                    <a:moveTo>
                      <a:pt x="37" y="0"/>
                    </a:moveTo>
                    <a:lnTo>
                      <a:pt x="37" y="236"/>
                    </a:lnTo>
                    <a:lnTo>
                      <a:pt x="25" y="236"/>
                    </a:lnTo>
                    <a:lnTo>
                      <a:pt x="25" y="473"/>
                    </a:lnTo>
                    <a:lnTo>
                      <a:pt x="14" y="473"/>
                    </a:lnTo>
                    <a:lnTo>
                      <a:pt x="14" y="695"/>
                    </a:lnTo>
                    <a:lnTo>
                      <a:pt x="7" y="695"/>
                    </a:lnTo>
                    <a:lnTo>
                      <a:pt x="7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154" y="1489"/>
                    </a:lnTo>
                    <a:lnTo>
                      <a:pt x="154" y="992"/>
                    </a:lnTo>
                    <a:lnTo>
                      <a:pt x="147" y="992"/>
                    </a:lnTo>
                    <a:lnTo>
                      <a:pt x="146" y="694"/>
                    </a:lnTo>
                    <a:lnTo>
                      <a:pt x="138" y="694"/>
                    </a:lnTo>
                    <a:lnTo>
                      <a:pt x="138" y="473"/>
                    </a:lnTo>
                    <a:lnTo>
                      <a:pt x="127" y="473"/>
                    </a:lnTo>
                    <a:lnTo>
                      <a:pt x="127" y="236"/>
                    </a:lnTo>
                    <a:lnTo>
                      <a:pt x="117" y="236"/>
                    </a:lnTo>
                    <a:lnTo>
                      <a:pt x="11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14" name="Rectangle 1610"/>
              <p:cNvSpPr>
                <a:spLocks noChangeAspect="1" noChangeArrowheads="1"/>
              </p:cNvSpPr>
              <p:nvPr/>
            </p:nvSpPr>
            <p:spPr bwMode="auto">
              <a:xfrm>
                <a:off x="2391" y="1451"/>
                <a:ext cx="9" cy="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15" name="Rectangle 1611"/>
              <p:cNvSpPr>
                <a:spLocks noChangeAspect="1" noChangeArrowheads="1"/>
              </p:cNvSpPr>
              <p:nvPr/>
            </p:nvSpPr>
            <p:spPr bwMode="auto">
              <a:xfrm>
                <a:off x="2388" y="1457"/>
                <a:ext cx="15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16" name="Rectangle 1612"/>
              <p:cNvSpPr>
                <a:spLocks noChangeAspect="1" noChangeArrowheads="1"/>
              </p:cNvSpPr>
              <p:nvPr/>
            </p:nvSpPr>
            <p:spPr bwMode="auto">
              <a:xfrm>
                <a:off x="2376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17" name="Rectangle 1613"/>
              <p:cNvSpPr>
                <a:spLocks noChangeAspect="1" noChangeArrowheads="1"/>
              </p:cNvSpPr>
              <p:nvPr/>
            </p:nvSpPr>
            <p:spPr bwMode="auto">
              <a:xfrm>
                <a:off x="2373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18" name="Rectangle 1614"/>
              <p:cNvSpPr>
                <a:spLocks noChangeAspect="1" noChangeArrowheads="1"/>
              </p:cNvSpPr>
              <p:nvPr/>
            </p:nvSpPr>
            <p:spPr bwMode="auto">
              <a:xfrm>
                <a:off x="2379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19" name="Rectangle 1615"/>
              <p:cNvSpPr>
                <a:spLocks noChangeAspect="1" noChangeArrowheads="1"/>
              </p:cNvSpPr>
              <p:nvPr/>
            </p:nvSpPr>
            <p:spPr bwMode="auto">
              <a:xfrm>
                <a:off x="2411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20" name="Rectangle 1616"/>
              <p:cNvSpPr>
                <a:spLocks noChangeAspect="1" noChangeArrowheads="1"/>
              </p:cNvSpPr>
              <p:nvPr/>
            </p:nvSpPr>
            <p:spPr bwMode="auto">
              <a:xfrm>
                <a:off x="2397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21" name="Rectangle 1617"/>
              <p:cNvSpPr>
                <a:spLocks noChangeAspect="1" noChangeArrowheads="1"/>
              </p:cNvSpPr>
              <p:nvPr/>
            </p:nvSpPr>
            <p:spPr bwMode="auto">
              <a:xfrm>
                <a:off x="2139" y="1469"/>
                <a:ext cx="18" cy="9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22" name="Rectangle 1618"/>
              <p:cNvSpPr>
                <a:spLocks noChangeAspect="1" noChangeArrowheads="1"/>
              </p:cNvSpPr>
              <p:nvPr/>
            </p:nvSpPr>
            <p:spPr bwMode="auto">
              <a:xfrm>
                <a:off x="2110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23" name="Rectangle 1619"/>
              <p:cNvSpPr>
                <a:spLocks noChangeAspect="1" noChangeArrowheads="1"/>
              </p:cNvSpPr>
              <p:nvPr/>
            </p:nvSpPr>
            <p:spPr bwMode="auto">
              <a:xfrm>
                <a:off x="2107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24" name="Rectangle 1620"/>
              <p:cNvSpPr>
                <a:spLocks noChangeAspect="1" noChangeArrowheads="1"/>
              </p:cNvSpPr>
              <p:nvPr/>
            </p:nvSpPr>
            <p:spPr bwMode="auto">
              <a:xfrm>
                <a:off x="2145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25" name="Rectangle 1621"/>
              <p:cNvSpPr>
                <a:spLocks noChangeAspect="1" noChangeArrowheads="1"/>
              </p:cNvSpPr>
              <p:nvPr/>
            </p:nvSpPr>
            <p:spPr bwMode="auto">
              <a:xfrm>
                <a:off x="2113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26" name="Rectangle 1622"/>
              <p:cNvSpPr>
                <a:spLocks noChangeAspect="1" noChangeArrowheads="1"/>
              </p:cNvSpPr>
              <p:nvPr/>
            </p:nvSpPr>
            <p:spPr bwMode="auto">
              <a:xfrm>
                <a:off x="2130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27" name="Rectangle 1623"/>
              <p:cNvSpPr>
                <a:spLocks noChangeAspect="1" noChangeArrowheads="1"/>
              </p:cNvSpPr>
              <p:nvPr/>
            </p:nvSpPr>
            <p:spPr bwMode="auto">
              <a:xfrm>
                <a:off x="2160" y="1434"/>
                <a:ext cx="213" cy="80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28" name="Rectangle 1624"/>
              <p:cNvSpPr>
                <a:spLocks noChangeAspect="1" noChangeArrowheads="1"/>
              </p:cNvSpPr>
              <p:nvPr/>
            </p:nvSpPr>
            <p:spPr bwMode="auto">
              <a:xfrm>
                <a:off x="2215" y="1419"/>
                <a:ext cx="12" cy="8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29" name="Rectangle 1625"/>
              <p:cNvSpPr>
                <a:spLocks noChangeAspect="1" noChangeArrowheads="1"/>
              </p:cNvSpPr>
              <p:nvPr/>
            </p:nvSpPr>
            <p:spPr bwMode="auto">
              <a:xfrm>
                <a:off x="2253" y="1416"/>
                <a:ext cx="21" cy="1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30" name="Rectangle 1626"/>
              <p:cNvSpPr>
                <a:spLocks noChangeAspect="1" noChangeArrowheads="1"/>
              </p:cNvSpPr>
              <p:nvPr/>
            </p:nvSpPr>
            <p:spPr bwMode="auto">
              <a:xfrm>
                <a:off x="2157" y="1427"/>
                <a:ext cx="219" cy="7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31" name="Rectangle 1627"/>
              <p:cNvSpPr>
                <a:spLocks noChangeAspect="1" noChangeArrowheads="1"/>
              </p:cNvSpPr>
              <p:nvPr/>
            </p:nvSpPr>
            <p:spPr bwMode="auto">
              <a:xfrm>
                <a:off x="2160" y="1472"/>
                <a:ext cx="213" cy="3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32" name="Rectangle 1628"/>
              <p:cNvSpPr>
                <a:spLocks noChangeAspect="1" noChangeArrowheads="1"/>
              </p:cNvSpPr>
              <p:nvPr/>
            </p:nvSpPr>
            <p:spPr bwMode="auto">
              <a:xfrm>
                <a:off x="2195" y="1481"/>
                <a:ext cx="23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33" name="Rectangle 1629"/>
              <p:cNvSpPr>
                <a:spLocks noChangeAspect="1" noChangeArrowheads="1"/>
              </p:cNvSpPr>
              <p:nvPr/>
            </p:nvSpPr>
            <p:spPr bwMode="auto">
              <a:xfrm>
                <a:off x="2195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34" name="Line 1630"/>
              <p:cNvSpPr>
                <a:spLocks noChangeAspect="1" noChangeShapeType="1"/>
              </p:cNvSpPr>
              <p:nvPr/>
            </p:nvSpPr>
            <p:spPr bwMode="auto">
              <a:xfrm>
                <a:off x="220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35" name="Line 1631"/>
              <p:cNvSpPr>
                <a:spLocks noChangeAspect="1" noChangeShapeType="1"/>
              </p:cNvSpPr>
              <p:nvPr/>
            </p:nvSpPr>
            <p:spPr bwMode="auto">
              <a:xfrm>
                <a:off x="219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36" name="Rectangle 1632"/>
              <p:cNvSpPr>
                <a:spLocks noChangeAspect="1" noChangeArrowheads="1"/>
              </p:cNvSpPr>
              <p:nvPr/>
            </p:nvSpPr>
            <p:spPr bwMode="auto">
              <a:xfrm>
                <a:off x="2224" y="1481"/>
                <a:ext cx="24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37" name="Rectangle 1633"/>
              <p:cNvSpPr>
                <a:spLocks noChangeAspect="1" noChangeArrowheads="1"/>
              </p:cNvSpPr>
              <p:nvPr/>
            </p:nvSpPr>
            <p:spPr bwMode="auto">
              <a:xfrm>
                <a:off x="2224" y="1505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38" name="Line 1634"/>
              <p:cNvSpPr>
                <a:spLocks noChangeAspect="1" noChangeShapeType="1"/>
              </p:cNvSpPr>
              <p:nvPr/>
            </p:nvSpPr>
            <p:spPr bwMode="auto">
              <a:xfrm>
                <a:off x="223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39" name="Line 1635"/>
              <p:cNvSpPr>
                <a:spLocks noChangeAspect="1" noChangeShapeType="1"/>
              </p:cNvSpPr>
              <p:nvPr/>
            </p:nvSpPr>
            <p:spPr bwMode="auto">
              <a:xfrm>
                <a:off x="2226" y="149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40" name="Rectangle 1636"/>
              <p:cNvSpPr>
                <a:spLocks noChangeAspect="1" noChangeArrowheads="1"/>
              </p:cNvSpPr>
              <p:nvPr/>
            </p:nvSpPr>
            <p:spPr bwMode="auto">
              <a:xfrm>
                <a:off x="2344" y="1481"/>
                <a:ext cx="21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41" name="Rectangle 1637"/>
              <p:cNvSpPr>
                <a:spLocks noChangeAspect="1" noChangeArrowheads="1"/>
              </p:cNvSpPr>
              <p:nvPr/>
            </p:nvSpPr>
            <p:spPr bwMode="auto">
              <a:xfrm>
                <a:off x="2341" y="1505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42" name="Line 1638"/>
              <p:cNvSpPr>
                <a:spLocks noChangeAspect="1" noChangeShapeType="1"/>
              </p:cNvSpPr>
              <p:nvPr/>
            </p:nvSpPr>
            <p:spPr bwMode="auto">
              <a:xfrm>
                <a:off x="235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43" name="Line 1639"/>
              <p:cNvSpPr>
                <a:spLocks noChangeAspect="1" noChangeShapeType="1"/>
              </p:cNvSpPr>
              <p:nvPr/>
            </p:nvSpPr>
            <p:spPr bwMode="auto">
              <a:xfrm>
                <a:off x="234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44" name="Rectangle 1640"/>
              <p:cNvSpPr>
                <a:spLocks noChangeAspect="1" noChangeArrowheads="1"/>
              </p:cNvSpPr>
              <p:nvPr/>
            </p:nvSpPr>
            <p:spPr bwMode="auto">
              <a:xfrm>
                <a:off x="216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45" name="Rectangle 1641"/>
              <p:cNvSpPr>
                <a:spLocks noChangeAspect="1" noChangeArrowheads="1"/>
              </p:cNvSpPr>
              <p:nvPr/>
            </p:nvSpPr>
            <p:spPr bwMode="auto">
              <a:xfrm>
                <a:off x="2166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46" name="Line 1642"/>
              <p:cNvSpPr>
                <a:spLocks noChangeAspect="1" noChangeShapeType="1"/>
              </p:cNvSpPr>
              <p:nvPr/>
            </p:nvSpPr>
            <p:spPr bwMode="auto">
              <a:xfrm>
                <a:off x="217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47" name="Line 1643"/>
              <p:cNvSpPr>
                <a:spLocks noChangeAspect="1" noChangeShapeType="1"/>
              </p:cNvSpPr>
              <p:nvPr/>
            </p:nvSpPr>
            <p:spPr bwMode="auto">
              <a:xfrm>
                <a:off x="216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48" name="Rectangle 1644"/>
              <p:cNvSpPr>
                <a:spLocks noChangeAspect="1" noChangeArrowheads="1"/>
              </p:cNvSpPr>
              <p:nvPr/>
            </p:nvSpPr>
            <p:spPr bwMode="auto">
              <a:xfrm>
                <a:off x="2256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49" name="Rectangle 1645"/>
              <p:cNvSpPr>
                <a:spLocks noChangeAspect="1" noChangeArrowheads="1"/>
              </p:cNvSpPr>
              <p:nvPr/>
            </p:nvSpPr>
            <p:spPr bwMode="auto">
              <a:xfrm>
                <a:off x="2253" y="1466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50" name="Line 1646"/>
              <p:cNvSpPr>
                <a:spLocks noChangeAspect="1" noChangeShapeType="1"/>
              </p:cNvSpPr>
              <p:nvPr/>
            </p:nvSpPr>
            <p:spPr bwMode="auto">
              <a:xfrm>
                <a:off x="226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51" name="Line 1647"/>
              <p:cNvSpPr>
                <a:spLocks noChangeAspect="1" noChangeShapeType="1"/>
              </p:cNvSpPr>
              <p:nvPr/>
            </p:nvSpPr>
            <p:spPr bwMode="auto">
              <a:xfrm>
                <a:off x="2256" y="145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52" name="Rectangle 1648"/>
              <p:cNvSpPr>
                <a:spLocks noChangeAspect="1" noChangeArrowheads="1"/>
              </p:cNvSpPr>
              <p:nvPr/>
            </p:nvSpPr>
            <p:spPr bwMode="auto">
              <a:xfrm>
                <a:off x="228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53" name="Rectangle 1649"/>
              <p:cNvSpPr>
                <a:spLocks noChangeAspect="1" noChangeArrowheads="1"/>
              </p:cNvSpPr>
              <p:nvPr/>
            </p:nvSpPr>
            <p:spPr bwMode="auto">
              <a:xfrm>
                <a:off x="2283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54" name="Line 1650"/>
              <p:cNvSpPr>
                <a:spLocks noChangeAspect="1" noChangeShapeType="1"/>
              </p:cNvSpPr>
              <p:nvPr/>
            </p:nvSpPr>
            <p:spPr bwMode="auto">
              <a:xfrm>
                <a:off x="229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55" name="Line 1651"/>
              <p:cNvSpPr>
                <a:spLocks noChangeAspect="1" noChangeShapeType="1"/>
              </p:cNvSpPr>
              <p:nvPr/>
            </p:nvSpPr>
            <p:spPr bwMode="auto">
              <a:xfrm>
                <a:off x="2285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56" name="Rectangle 1652"/>
              <p:cNvSpPr>
                <a:spLocks noChangeAspect="1" noChangeArrowheads="1"/>
              </p:cNvSpPr>
              <p:nvPr/>
            </p:nvSpPr>
            <p:spPr bwMode="auto">
              <a:xfrm>
                <a:off x="2315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57" name="Rectangle 1653"/>
              <p:cNvSpPr>
                <a:spLocks noChangeAspect="1" noChangeArrowheads="1"/>
              </p:cNvSpPr>
              <p:nvPr/>
            </p:nvSpPr>
            <p:spPr bwMode="auto">
              <a:xfrm>
                <a:off x="2312" y="1505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58" name="Line 1654"/>
              <p:cNvSpPr>
                <a:spLocks noChangeAspect="1" noChangeShapeType="1"/>
              </p:cNvSpPr>
              <p:nvPr/>
            </p:nvSpPr>
            <p:spPr bwMode="auto">
              <a:xfrm>
                <a:off x="232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59" name="Line 1655"/>
              <p:cNvSpPr>
                <a:spLocks noChangeAspect="1" noChangeShapeType="1"/>
              </p:cNvSpPr>
              <p:nvPr/>
            </p:nvSpPr>
            <p:spPr bwMode="auto">
              <a:xfrm>
                <a:off x="231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60" name="Rectangle 1656"/>
              <p:cNvSpPr>
                <a:spLocks noChangeAspect="1" noChangeArrowheads="1"/>
              </p:cNvSpPr>
              <p:nvPr/>
            </p:nvSpPr>
            <p:spPr bwMode="auto">
              <a:xfrm>
                <a:off x="2195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61" name="Rectangle 1657"/>
              <p:cNvSpPr>
                <a:spLocks noChangeAspect="1" noChangeArrowheads="1"/>
              </p:cNvSpPr>
              <p:nvPr/>
            </p:nvSpPr>
            <p:spPr bwMode="auto">
              <a:xfrm>
                <a:off x="2195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62" name="Line 1658"/>
              <p:cNvSpPr>
                <a:spLocks noChangeAspect="1" noChangeShapeType="1"/>
              </p:cNvSpPr>
              <p:nvPr/>
            </p:nvSpPr>
            <p:spPr bwMode="auto">
              <a:xfrm>
                <a:off x="220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63" name="Line 1659"/>
              <p:cNvSpPr>
                <a:spLocks noChangeAspect="1" noChangeShapeType="1"/>
              </p:cNvSpPr>
              <p:nvPr/>
            </p:nvSpPr>
            <p:spPr bwMode="auto">
              <a:xfrm>
                <a:off x="219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64" name="Rectangle 1660"/>
              <p:cNvSpPr>
                <a:spLocks noChangeAspect="1" noChangeArrowheads="1"/>
              </p:cNvSpPr>
              <p:nvPr/>
            </p:nvSpPr>
            <p:spPr bwMode="auto">
              <a:xfrm>
                <a:off x="2227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65" name="Rectangle 1661"/>
              <p:cNvSpPr>
                <a:spLocks noChangeAspect="1" noChangeArrowheads="1"/>
              </p:cNvSpPr>
              <p:nvPr/>
            </p:nvSpPr>
            <p:spPr bwMode="auto">
              <a:xfrm>
                <a:off x="222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66" name="Line 1662"/>
              <p:cNvSpPr>
                <a:spLocks noChangeAspect="1" noChangeShapeType="1"/>
              </p:cNvSpPr>
              <p:nvPr/>
            </p:nvSpPr>
            <p:spPr bwMode="auto">
              <a:xfrm>
                <a:off x="223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67" name="Line 1663"/>
              <p:cNvSpPr>
                <a:spLocks noChangeAspect="1" noChangeShapeType="1"/>
              </p:cNvSpPr>
              <p:nvPr/>
            </p:nvSpPr>
            <p:spPr bwMode="auto">
              <a:xfrm>
                <a:off x="222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68" name="Rectangle 1664"/>
              <p:cNvSpPr>
                <a:spLocks noChangeAspect="1" noChangeArrowheads="1"/>
              </p:cNvSpPr>
              <p:nvPr/>
            </p:nvSpPr>
            <p:spPr bwMode="auto">
              <a:xfrm>
                <a:off x="2344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69" name="Rectangle 1665"/>
              <p:cNvSpPr>
                <a:spLocks noChangeAspect="1" noChangeArrowheads="1"/>
              </p:cNvSpPr>
              <p:nvPr/>
            </p:nvSpPr>
            <p:spPr bwMode="auto">
              <a:xfrm>
                <a:off x="234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70" name="Line 1666"/>
              <p:cNvSpPr>
                <a:spLocks noChangeAspect="1" noChangeShapeType="1"/>
              </p:cNvSpPr>
              <p:nvPr/>
            </p:nvSpPr>
            <p:spPr bwMode="auto">
              <a:xfrm>
                <a:off x="2356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71" name="Line 1667"/>
              <p:cNvSpPr>
                <a:spLocks noChangeAspect="1" noChangeShapeType="1"/>
              </p:cNvSpPr>
              <p:nvPr/>
            </p:nvSpPr>
            <p:spPr bwMode="auto">
              <a:xfrm>
                <a:off x="2344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72" name="Rectangle 1668"/>
              <p:cNvSpPr>
                <a:spLocks noChangeAspect="1" noChangeArrowheads="1"/>
              </p:cNvSpPr>
              <p:nvPr/>
            </p:nvSpPr>
            <p:spPr bwMode="auto">
              <a:xfrm>
                <a:off x="2166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73" name="Rectangle 1669"/>
              <p:cNvSpPr>
                <a:spLocks noChangeAspect="1" noChangeArrowheads="1"/>
              </p:cNvSpPr>
              <p:nvPr/>
            </p:nvSpPr>
            <p:spPr bwMode="auto">
              <a:xfrm>
                <a:off x="2166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74" name="Line 1670"/>
              <p:cNvSpPr>
                <a:spLocks noChangeAspect="1" noChangeShapeType="1"/>
              </p:cNvSpPr>
              <p:nvPr/>
            </p:nvSpPr>
            <p:spPr bwMode="auto">
              <a:xfrm>
                <a:off x="217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75" name="Line 1671"/>
              <p:cNvSpPr>
                <a:spLocks noChangeAspect="1" noChangeShapeType="1"/>
              </p:cNvSpPr>
              <p:nvPr/>
            </p:nvSpPr>
            <p:spPr bwMode="auto">
              <a:xfrm>
                <a:off x="216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76" name="Rectangle 1672"/>
              <p:cNvSpPr>
                <a:spLocks noChangeAspect="1" noChangeArrowheads="1"/>
              </p:cNvSpPr>
              <p:nvPr/>
            </p:nvSpPr>
            <p:spPr bwMode="auto">
              <a:xfrm>
                <a:off x="2286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77" name="Rectangle 1673"/>
              <p:cNvSpPr>
                <a:spLocks noChangeAspect="1" noChangeArrowheads="1"/>
              </p:cNvSpPr>
              <p:nvPr/>
            </p:nvSpPr>
            <p:spPr bwMode="auto">
              <a:xfrm>
                <a:off x="2283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78" name="Line 1674"/>
              <p:cNvSpPr>
                <a:spLocks noChangeAspect="1" noChangeShapeType="1"/>
              </p:cNvSpPr>
              <p:nvPr/>
            </p:nvSpPr>
            <p:spPr bwMode="auto">
              <a:xfrm>
                <a:off x="229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79" name="Line 1675"/>
              <p:cNvSpPr>
                <a:spLocks noChangeAspect="1" noChangeShapeType="1"/>
              </p:cNvSpPr>
              <p:nvPr/>
            </p:nvSpPr>
            <p:spPr bwMode="auto">
              <a:xfrm>
                <a:off x="228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80" name="Rectangle 1676"/>
              <p:cNvSpPr>
                <a:spLocks noChangeAspect="1" noChangeArrowheads="1"/>
              </p:cNvSpPr>
              <p:nvPr/>
            </p:nvSpPr>
            <p:spPr bwMode="auto">
              <a:xfrm>
                <a:off x="2315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81" name="Rectangle 1677"/>
              <p:cNvSpPr>
                <a:spLocks noChangeAspect="1" noChangeArrowheads="1"/>
              </p:cNvSpPr>
              <p:nvPr/>
            </p:nvSpPr>
            <p:spPr bwMode="auto">
              <a:xfrm>
                <a:off x="2312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82" name="Line 1678"/>
              <p:cNvSpPr>
                <a:spLocks noChangeAspect="1" noChangeShapeType="1"/>
              </p:cNvSpPr>
              <p:nvPr/>
            </p:nvSpPr>
            <p:spPr bwMode="auto">
              <a:xfrm>
                <a:off x="232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83" name="Line 1679"/>
              <p:cNvSpPr>
                <a:spLocks noChangeAspect="1" noChangeShapeType="1"/>
              </p:cNvSpPr>
              <p:nvPr/>
            </p:nvSpPr>
            <p:spPr bwMode="auto">
              <a:xfrm>
                <a:off x="231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84" name="Rectangle 1680"/>
              <p:cNvSpPr>
                <a:spLocks noChangeAspect="1" noChangeArrowheads="1"/>
              </p:cNvSpPr>
              <p:nvPr/>
            </p:nvSpPr>
            <p:spPr bwMode="auto">
              <a:xfrm>
                <a:off x="2253" y="1478"/>
                <a:ext cx="24" cy="3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85" name="Rectangle 1681"/>
              <p:cNvSpPr>
                <a:spLocks noChangeAspect="1" noChangeArrowheads="1"/>
              </p:cNvSpPr>
              <p:nvPr/>
            </p:nvSpPr>
            <p:spPr bwMode="auto">
              <a:xfrm>
                <a:off x="2256" y="1481"/>
                <a:ext cx="18" cy="30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67986" name="Group 1682"/>
            <p:cNvGrpSpPr>
              <a:grpSpLocks noChangeAspect="1"/>
            </p:cNvGrpSpPr>
            <p:nvPr/>
          </p:nvGrpSpPr>
          <p:grpSpPr bwMode="auto">
            <a:xfrm>
              <a:off x="566" y="3273"/>
              <a:ext cx="453" cy="201"/>
              <a:chOff x="2107" y="1345"/>
              <a:chExt cx="322" cy="169"/>
            </a:xfrm>
          </p:grpSpPr>
          <p:sp>
            <p:nvSpPr>
              <p:cNvPr id="867987" name="Freeform 1683"/>
              <p:cNvSpPr>
                <a:spLocks noChangeAspect="1"/>
              </p:cNvSpPr>
              <p:nvPr/>
            </p:nvSpPr>
            <p:spPr bwMode="auto">
              <a:xfrm>
                <a:off x="2348" y="1345"/>
                <a:ext cx="12" cy="13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9" y="236"/>
                  </a:cxn>
                  <a:cxn ang="0">
                    <a:pos x="27" y="236"/>
                  </a:cxn>
                  <a:cxn ang="0">
                    <a:pos x="27" y="473"/>
                  </a:cxn>
                  <a:cxn ang="0">
                    <a:pos x="15" y="473"/>
                  </a:cxn>
                  <a:cxn ang="0">
                    <a:pos x="15" y="695"/>
                  </a:cxn>
                  <a:cxn ang="0">
                    <a:pos x="8" y="695"/>
                  </a:cxn>
                  <a:cxn ang="0">
                    <a:pos x="8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80" y="1489"/>
                  </a:cxn>
                  <a:cxn ang="0">
                    <a:pos x="147" y="989"/>
                  </a:cxn>
                  <a:cxn ang="0">
                    <a:pos x="147" y="694"/>
                  </a:cxn>
                  <a:cxn ang="0">
                    <a:pos x="140" y="694"/>
                  </a:cxn>
                  <a:cxn ang="0">
                    <a:pos x="140" y="473"/>
                  </a:cxn>
                  <a:cxn ang="0">
                    <a:pos x="130" y="473"/>
                  </a:cxn>
                  <a:cxn ang="0">
                    <a:pos x="130" y="236"/>
                  </a:cxn>
                  <a:cxn ang="0">
                    <a:pos x="119" y="236"/>
                  </a:cxn>
                  <a:cxn ang="0">
                    <a:pos x="119" y="0"/>
                  </a:cxn>
                  <a:cxn ang="0">
                    <a:pos x="39" y="0"/>
                  </a:cxn>
                </a:cxnLst>
                <a:rect l="0" t="0" r="r" b="b"/>
                <a:pathLst>
                  <a:path w="147" h="1489">
                    <a:moveTo>
                      <a:pt x="39" y="0"/>
                    </a:moveTo>
                    <a:lnTo>
                      <a:pt x="39" y="236"/>
                    </a:lnTo>
                    <a:lnTo>
                      <a:pt x="27" y="236"/>
                    </a:lnTo>
                    <a:lnTo>
                      <a:pt x="27" y="473"/>
                    </a:lnTo>
                    <a:lnTo>
                      <a:pt x="15" y="473"/>
                    </a:lnTo>
                    <a:lnTo>
                      <a:pt x="15" y="695"/>
                    </a:lnTo>
                    <a:lnTo>
                      <a:pt x="8" y="695"/>
                    </a:lnTo>
                    <a:lnTo>
                      <a:pt x="8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80" y="1489"/>
                    </a:lnTo>
                    <a:lnTo>
                      <a:pt x="147" y="989"/>
                    </a:lnTo>
                    <a:lnTo>
                      <a:pt x="147" y="694"/>
                    </a:lnTo>
                    <a:lnTo>
                      <a:pt x="140" y="694"/>
                    </a:lnTo>
                    <a:lnTo>
                      <a:pt x="140" y="473"/>
                    </a:lnTo>
                    <a:lnTo>
                      <a:pt x="130" y="473"/>
                    </a:lnTo>
                    <a:lnTo>
                      <a:pt x="130" y="236"/>
                    </a:lnTo>
                    <a:lnTo>
                      <a:pt x="119" y="236"/>
                    </a:lnTo>
                    <a:lnTo>
                      <a:pt x="119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88" name="Freeform 1684"/>
              <p:cNvSpPr>
                <a:spLocks noChangeAspect="1"/>
              </p:cNvSpPr>
              <p:nvPr/>
            </p:nvSpPr>
            <p:spPr bwMode="auto">
              <a:xfrm>
                <a:off x="2370" y="1345"/>
                <a:ext cx="13" cy="13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236"/>
                  </a:cxn>
                  <a:cxn ang="0">
                    <a:pos x="25" y="236"/>
                  </a:cxn>
                  <a:cxn ang="0">
                    <a:pos x="25" y="473"/>
                  </a:cxn>
                  <a:cxn ang="0">
                    <a:pos x="14" y="473"/>
                  </a:cxn>
                  <a:cxn ang="0">
                    <a:pos x="14" y="695"/>
                  </a:cxn>
                  <a:cxn ang="0">
                    <a:pos x="7" y="695"/>
                  </a:cxn>
                  <a:cxn ang="0">
                    <a:pos x="7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154" y="1489"/>
                  </a:cxn>
                  <a:cxn ang="0">
                    <a:pos x="154" y="992"/>
                  </a:cxn>
                  <a:cxn ang="0">
                    <a:pos x="147" y="992"/>
                  </a:cxn>
                  <a:cxn ang="0">
                    <a:pos x="146" y="694"/>
                  </a:cxn>
                  <a:cxn ang="0">
                    <a:pos x="138" y="694"/>
                  </a:cxn>
                  <a:cxn ang="0">
                    <a:pos x="138" y="473"/>
                  </a:cxn>
                  <a:cxn ang="0">
                    <a:pos x="127" y="473"/>
                  </a:cxn>
                  <a:cxn ang="0">
                    <a:pos x="127" y="236"/>
                  </a:cxn>
                  <a:cxn ang="0">
                    <a:pos x="117" y="236"/>
                  </a:cxn>
                  <a:cxn ang="0">
                    <a:pos x="117" y="0"/>
                  </a:cxn>
                  <a:cxn ang="0">
                    <a:pos x="37" y="0"/>
                  </a:cxn>
                </a:cxnLst>
                <a:rect l="0" t="0" r="r" b="b"/>
                <a:pathLst>
                  <a:path w="154" h="1489">
                    <a:moveTo>
                      <a:pt x="37" y="0"/>
                    </a:moveTo>
                    <a:lnTo>
                      <a:pt x="37" y="236"/>
                    </a:lnTo>
                    <a:lnTo>
                      <a:pt x="25" y="236"/>
                    </a:lnTo>
                    <a:lnTo>
                      <a:pt x="25" y="473"/>
                    </a:lnTo>
                    <a:lnTo>
                      <a:pt x="14" y="473"/>
                    </a:lnTo>
                    <a:lnTo>
                      <a:pt x="14" y="695"/>
                    </a:lnTo>
                    <a:lnTo>
                      <a:pt x="7" y="695"/>
                    </a:lnTo>
                    <a:lnTo>
                      <a:pt x="7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154" y="1489"/>
                    </a:lnTo>
                    <a:lnTo>
                      <a:pt x="154" y="992"/>
                    </a:lnTo>
                    <a:lnTo>
                      <a:pt x="147" y="992"/>
                    </a:lnTo>
                    <a:lnTo>
                      <a:pt x="146" y="694"/>
                    </a:lnTo>
                    <a:lnTo>
                      <a:pt x="138" y="694"/>
                    </a:lnTo>
                    <a:lnTo>
                      <a:pt x="138" y="473"/>
                    </a:lnTo>
                    <a:lnTo>
                      <a:pt x="127" y="473"/>
                    </a:lnTo>
                    <a:lnTo>
                      <a:pt x="127" y="236"/>
                    </a:lnTo>
                    <a:lnTo>
                      <a:pt x="117" y="236"/>
                    </a:lnTo>
                    <a:lnTo>
                      <a:pt x="11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89" name="Rectangle 1685"/>
              <p:cNvSpPr>
                <a:spLocks noChangeAspect="1" noChangeArrowheads="1"/>
              </p:cNvSpPr>
              <p:nvPr/>
            </p:nvSpPr>
            <p:spPr bwMode="auto">
              <a:xfrm>
                <a:off x="2391" y="1451"/>
                <a:ext cx="9" cy="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90" name="Rectangle 1686"/>
              <p:cNvSpPr>
                <a:spLocks noChangeAspect="1" noChangeArrowheads="1"/>
              </p:cNvSpPr>
              <p:nvPr/>
            </p:nvSpPr>
            <p:spPr bwMode="auto">
              <a:xfrm>
                <a:off x="2388" y="1457"/>
                <a:ext cx="15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91" name="Rectangle 1687"/>
              <p:cNvSpPr>
                <a:spLocks noChangeAspect="1" noChangeArrowheads="1"/>
              </p:cNvSpPr>
              <p:nvPr/>
            </p:nvSpPr>
            <p:spPr bwMode="auto">
              <a:xfrm>
                <a:off x="2376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92" name="Rectangle 1688"/>
              <p:cNvSpPr>
                <a:spLocks noChangeAspect="1" noChangeArrowheads="1"/>
              </p:cNvSpPr>
              <p:nvPr/>
            </p:nvSpPr>
            <p:spPr bwMode="auto">
              <a:xfrm>
                <a:off x="2373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93" name="Rectangle 1689"/>
              <p:cNvSpPr>
                <a:spLocks noChangeAspect="1" noChangeArrowheads="1"/>
              </p:cNvSpPr>
              <p:nvPr/>
            </p:nvSpPr>
            <p:spPr bwMode="auto">
              <a:xfrm>
                <a:off x="2379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94" name="Rectangle 1690"/>
              <p:cNvSpPr>
                <a:spLocks noChangeAspect="1" noChangeArrowheads="1"/>
              </p:cNvSpPr>
              <p:nvPr/>
            </p:nvSpPr>
            <p:spPr bwMode="auto">
              <a:xfrm>
                <a:off x="2411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95" name="Rectangle 1691"/>
              <p:cNvSpPr>
                <a:spLocks noChangeAspect="1" noChangeArrowheads="1"/>
              </p:cNvSpPr>
              <p:nvPr/>
            </p:nvSpPr>
            <p:spPr bwMode="auto">
              <a:xfrm>
                <a:off x="2397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96" name="Rectangle 1692"/>
              <p:cNvSpPr>
                <a:spLocks noChangeAspect="1" noChangeArrowheads="1"/>
              </p:cNvSpPr>
              <p:nvPr/>
            </p:nvSpPr>
            <p:spPr bwMode="auto">
              <a:xfrm>
                <a:off x="2139" y="1469"/>
                <a:ext cx="18" cy="9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97" name="Rectangle 1693"/>
              <p:cNvSpPr>
                <a:spLocks noChangeAspect="1" noChangeArrowheads="1"/>
              </p:cNvSpPr>
              <p:nvPr/>
            </p:nvSpPr>
            <p:spPr bwMode="auto">
              <a:xfrm>
                <a:off x="2110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98" name="Rectangle 1694"/>
              <p:cNvSpPr>
                <a:spLocks noChangeAspect="1" noChangeArrowheads="1"/>
              </p:cNvSpPr>
              <p:nvPr/>
            </p:nvSpPr>
            <p:spPr bwMode="auto">
              <a:xfrm>
                <a:off x="2107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7999" name="Rectangle 1695"/>
              <p:cNvSpPr>
                <a:spLocks noChangeAspect="1" noChangeArrowheads="1"/>
              </p:cNvSpPr>
              <p:nvPr/>
            </p:nvSpPr>
            <p:spPr bwMode="auto">
              <a:xfrm>
                <a:off x="2145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00" name="Rectangle 1696"/>
              <p:cNvSpPr>
                <a:spLocks noChangeAspect="1" noChangeArrowheads="1"/>
              </p:cNvSpPr>
              <p:nvPr/>
            </p:nvSpPr>
            <p:spPr bwMode="auto">
              <a:xfrm>
                <a:off x="2113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01" name="Rectangle 1697"/>
              <p:cNvSpPr>
                <a:spLocks noChangeAspect="1" noChangeArrowheads="1"/>
              </p:cNvSpPr>
              <p:nvPr/>
            </p:nvSpPr>
            <p:spPr bwMode="auto">
              <a:xfrm>
                <a:off x="2130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02" name="Rectangle 1698"/>
              <p:cNvSpPr>
                <a:spLocks noChangeAspect="1" noChangeArrowheads="1"/>
              </p:cNvSpPr>
              <p:nvPr/>
            </p:nvSpPr>
            <p:spPr bwMode="auto">
              <a:xfrm>
                <a:off x="2160" y="1434"/>
                <a:ext cx="213" cy="80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03" name="Rectangle 1699"/>
              <p:cNvSpPr>
                <a:spLocks noChangeAspect="1" noChangeArrowheads="1"/>
              </p:cNvSpPr>
              <p:nvPr/>
            </p:nvSpPr>
            <p:spPr bwMode="auto">
              <a:xfrm>
                <a:off x="2215" y="1419"/>
                <a:ext cx="12" cy="8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04" name="Rectangle 1700"/>
              <p:cNvSpPr>
                <a:spLocks noChangeAspect="1" noChangeArrowheads="1"/>
              </p:cNvSpPr>
              <p:nvPr/>
            </p:nvSpPr>
            <p:spPr bwMode="auto">
              <a:xfrm>
                <a:off x="2253" y="1416"/>
                <a:ext cx="21" cy="1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05" name="Rectangle 1701"/>
              <p:cNvSpPr>
                <a:spLocks noChangeAspect="1" noChangeArrowheads="1"/>
              </p:cNvSpPr>
              <p:nvPr/>
            </p:nvSpPr>
            <p:spPr bwMode="auto">
              <a:xfrm>
                <a:off x="2157" y="1427"/>
                <a:ext cx="219" cy="7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06" name="Rectangle 1702"/>
              <p:cNvSpPr>
                <a:spLocks noChangeAspect="1" noChangeArrowheads="1"/>
              </p:cNvSpPr>
              <p:nvPr/>
            </p:nvSpPr>
            <p:spPr bwMode="auto">
              <a:xfrm>
                <a:off x="2160" y="1472"/>
                <a:ext cx="213" cy="3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07" name="Rectangle 1703"/>
              <p:cNvSpPr>
                <a:spLocks noChangeAspect="1" noChangeArrowheads="1"/>
              </p:cNvSpPr>
              <p:nvPr/>
            </p:nvSpPr>
            <p:spPr bwMode="auto">
              <a:xfrm>
                <a:off x="2195" y="1481"/>
                <a:ext cx="23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08" name="Rectangle 1704"/>
              <p:cNvSpPr>
                <a:spLocks noChangeAspect="1" noChangeArrowheads="1"/>
              </p:cNvSpPr>
              <p:nvPr/>
            </p:nvSpPr>
            <p:spPr bwMode="auto">
              <a:xfrm>
                <a:off x="2195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09" name="Line 1705"/>
              <p:cNvSpPr>
                <a:spLocks noChangeAspect="1" noChangeShapeType="1"/>
              </p:cNvSpPr>
              <p:nvPr/>
            </p:nvSpPr>
            <p:spPr bwMode="auto">
              <a:xfrm>
                <a:off x="220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10" name="Line 1706"/>
              <p:cNvSpPr>
                <a:spLocks noChangeAspect="1" noChangeShapeType="1"/>
              </p:cNvSpPr>
              <p:nvPr/>
            </p:nvSpPr>
            <p:spPr bwMode="auto">
              <a:xfrm>
                <a:off x="219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11" name="Rectangle 1707"/>
              <p:cNvSpPr>
                <a:spLocks noChangeAspect="1" noChangeArrowheads="1"/>
              </p:cNvSpPr>
              <p:nvPr/>
            </p:nvSpPr>
            <p:spPr bwMode="auto">
              <a:xfrm>
                <a:off x="2224" y="1481"/>
                <a:ext cx="24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12" name="Rectangle 1708"/>
              <p:cNvSpPr>
                <a:spLocks noChangeAspect="1" noChangeArrowheads="1"/>
              </p:cNvSpPr>
              <p:nvPr/>
            </p:nvSpPr>
            <p:spPr bwMode="auto">
              <a:xfrm>
                <a:off x="2224" y="1505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13" name="Line 1709"/>
              <p:cNvSpPr>
                <a:spLocks noChangeAspect="1" noChangeShapeType="1"/>
              </p:cNvSpPr>
              <p:nvPr/>
            </p:nvSpPr>
            <p:spPr bwMode="auto">
              <a:xfrm>
                <a:off x="223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14" name="Line 1710"/>
              <p:cNvSpPr>
                <a:spLocks noChangeAspect="1" noChangeShapeType="1"/>
              </p:cNvSpPr>
              <p:nvPr/>
            </p:nvSpPr>
            <p:spPr bwMode="auto">
              <a:xfrm>
                <a:off x="2226" y="149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15" name="Rectangle 1711"/>
              <p:cNvSpPr>
                <a:spLocks noChangeAspect="1" noChangeArrowheads="1"/>
              </p:cNvSpPr>
              <p:nvPr/>
            </p:nvSpPr>
            <p:spPr bwMode="auto">
              <a:xfrm>
                <a:off x="2344" y="1481"/>
                <a:ext cx="21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16" name="Rectangle 1712"/>
              <p:cNvSpPr>
                <a:spLocks noChangeAspect="1" noChangeArrowheads="1"/>
              </p:cNvSpPr>
              <p:nvPr/>
            </p:nvSpPr>
            <p:spPr bwMode="auto">
              <a:xfrm>
                <a:off x="2341" y="1505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17" name="Line 1713"/>
              <p:cNvSpPr>
                <a:spLocks noChangeAspect="1" noChangeShapeType="1"/>
              </p:cNvSpPr>
              <p:nvPr/>
            </p:nvSpPr>
            <p:spPr bwMode="auto">
              <a:xfrm>
                <a:off x="235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18" name="Line 1714"/>
              <p:cNvSpPr>
                <a:spLocks noChangeAspect="1" noChangeShapeType="1"/>
              </p:cNvSpPr>
              <p:nvPr/>
            </p:nvSpPr>
            <p:spPr bwMode="auto">
              <a:xfrm>
                <a:off x="234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19" name="Rectangle 1715"/>
              <p:cNvSpPr>
                <a:spLocks noChangeAspect="1" noChangeArrowheads="1"/>
              </p:cNvSpPr>
              <p:nvPr/>
            </p:nvSpPr>
            <p:spPr bwMode="auto">
              <a:xfrm>
                <a:off x="216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20" name="Rectangle 1716"/>
              <p:cNvSpPr>
                <a:spLocks noChangeAspect="1" noChangeArrowheads="1"/>
              </p:cNvSpPr>
              <p:nvPr/>
            </p:nvSpPr>
            <p:spPr bwMode="auto">
              <a:xfrm>
                <a:off x="2166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21" name="Line 1717"/>
              <p:cNvSpPr>
                <a:spLocks noChangeAspect="1" noChangeShapeType="1"/>
              </p:cNvSpPr>
              <p:nvPr/>
            </p:nvSpPr>
            <p:spPr bwMode="auto">
              <a:xfrm>
                <a:off x="217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22" name="Line 1718"/>
              <p:cNvSpPr>
                <a:spLocks noChangeAspect="1" noChangeShapeType="1"/>
              </p:cNvSpPr>
              <p:nvPr/>
            </p:nvSpPr>
            <p:spPr bwMode="auto">
              <a:xfrm>
                <a:off x="216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23" name="Rectangle 1719"/>
              <p:cNvSpPr>
                <a:spLocks noChangeAspect="1" noChangeArrowheads="1"/>
              </p:cNvSpPr>
              <p:nvPr/>
            </p:nvSpPr>
            <p:spPr bwMode="auto">
              <a:xfrm>
                <a:off x="2256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24" name="Rectangle 1720"/>
              <p:cNvSpPr>
                <a:spLocks noChangeAspect="1" noChangeArrowheads="1"/>
              </p:cNvSpPr>
              <p:nvPr/>
            </p:nvSpPr>
            <p:spPr bwMode="auto">
              <a:xfrm>
                <a:off x="2253" y="1466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25" name="Line 1721"/>
              <p:cNvSpPr>
                <a:spLocks noChangeAspect="1" noChangeShapeType="1"/>
              </p:cNvSpPr>
              <p:nvPr/>
            </p:nvSpPr>
            <p:spPr bwMode="auto">
              <a:xfrm>
                <a:off x="226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26" name="Line 1722"/>
              <p:cNvSpPr>
                <a:spLocks noChangeAspect="1" noChangeShapeType="1"/>
              </p:cNvSpPr>
              <p:nvPr/>
            </p:nvSpPr>
            <p:spPr bwMode="auto">
              <a:xfrm>
                <a:off x="2256" y="145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27" name="Rectangle 1723"/>
              <p:cNvSpPr>
                <a:spLocks noChangeAspect="1" noChangeArrowheads="1"/>
              </p:cNvSpPr>
              <p:nvPr/>
            </p:nvSpPr>
            <p:spPr bwMode="auto">
              <a:xfrm>
                <a:off x="228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28" name="Rectangle 1724"/>
              <p:cNvSpPr>
                <a:spLocks noChangeAspect="1" noChangeArrowheads="1"/>
              </p:cNvSpPr>
              <p:nvPr/>
            </p:nvSpPr>
            <p:spPr bwMode="auto">
              <a:xfrm>
                <a:off x="2283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29" name="Line 1725"/>
              <p:cNvSpPr>
                <a:spLocks noChangeAspect="1" noChangeShapeType="1"/>
              </p:cNvSpPr>
              <p:nvPr/>
            </p:nvSpPr>
            <p:spPr bwMode="auto">
              <a:xfrm>
                <a:off x="229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30" name="Line 1726"/>
              <p:cNvSpPr>
                <a:spLocks noChangeAspect="1" noChangeShapeType="1"/>
              </p:cNvSpPr>
              <p:nvPr/>
            </p:nvSpPr>
            <p:spPr bwMode="auto">
              <a:xfrm>
                <a:off x="2285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31" name="Rectangle 1727"/>
              <p:cNvSpPr>
                <a:spLocks noChangeAspect="1" noChangeArrowheads="1"/>
              </p:cNvSpPr>
              <p:nvPr/>
            </p:nvSpPr>
            <p:spPr bwMode="auto">
              <a:xfrm>
                <a:off x="2315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32" name="Rectangle 1728"/>
              <p:cNvSpPr>
                <a:spLocks noChangeAspect="1" noChangeArrowheads="1"/>
              </p:cNvSpPr>
              <p:nvPr/>
            </p:nvSpPr>
            <p:spPr bwMode="auto">
              <a:xfrm>
                <a:off x="2312" y="1505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33" name="Line 1729"/>
              <p:cNvSpPr>
                <a:spLocks noChangeAspect="1" noChangeShapeType="1"/>
              </p:cNvSpPr>
              <p:nvPr/>
            </p:nvSpPr>
            <p:spPr bwMode="auto">
              <a:xfrm>
                <a:off x="232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34" name="Line 1730"/>
              <p:cNvSpPr>
                <a:spLocks noChangeAspect="1" noChangeShapeType="1"/>
              </p:cNvSpPr>
              <p:nvPr/>
            </p:nvSpPr>
            <p:spPr bwMode="auto">
              <a:xfrm>
                <a:off x="231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35" name="Rectangle 1731"/>
              <p:cNvSpPr>
                <a:spLocks noChangeAspect="1" noChangeArrowheads="1"/>
              </p:cNvSpPr>
              <p:nvPr/>
            </p:nvSpPr>
            <p:spPr bwMode="auto">
              <a:xfrm>
                <a:off x="2195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36" name="Rectangle 1732"/>
              <p:cNvSpPr>
                <a:spLocks noChangeAspect="1" noChangeArrowheads="1"/>
              </p:cNvSpPr>
              <p:nvPr/>
            </p:nvSpPr>
            <p:spPr bwMode="auto">
              <a:xfrm>
                <a:off x="2195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37" name="Line 1733"/>
              <p:cNvSpPr>
                <a:spLocks noChangeAspect="1" noChangeShapeType="1"/>
              </p:cNvSpPr>
              <p:nvPr/>
            </p:nvSpPr>
            <p:spPr bwMode="auto">
              <a:xfrm>
                <a:off x="220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38" name="Line 1734"/>
              <p:cNvSpPr>
                <a:spLocks noChangeAspect="1" noChangeShapeType="1"/>
              </p:cNvSpPr>
              <p:nvPr/>
            </p:nvSpPr>
            <p:spPr bwMode="auto">
              <a:xfrm>
                <a:off x="219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39" name="Rectangle 1735"/>
              <p:cNvSpPr>
                <a:spLocks noChangeAspect="1" noChangeArrowheads="1"/>
              </p:cNvSpPr>
              <p:nvPr/>
            </p:nvSpPr>
            <p:spPr bwMode="auto">
              <a:xfrm>
                <a:off x="2227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40" name="Rectangle 1736"/>
              <p:cNvSpPr>
                <a:spLocks noChangeAspect="1" noChangeArrowheads="1"/>
              </p:cNvSpPr>
              <p:nvPr/>
            </p:nvSpPr>
            <p:spPr bwMode="auto">
              <a:xfrm>
                <a:off x="222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41" name="Line 1737"/>
              <p:cNvSpPr>
                <a:spLocks noChangeAspect="1" noChangeShapeType="1"/>
              </p:cNvSpPr>
              <p:nvPr/>
            </p:nvSpPr>
            <p:spPr bwMode="auto">
              <a:xfrm>
                <a:off x="223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42" name="Line 1738"/>
              <p:cNvSpPr>
                <a:spLocks noChangeAspect="1" noChangeShapeType="1"/>
              </p:cNvSpPr>
              <p:nvPr/>
            </p:nvSpPr>
            <p:spPr bwMode="auto">
              <a:xfrm>
                <a:off x="222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43" name="Rectangle 1739"/>
              <p:cNvSpPr>
                <a:spLocks noChangeAspect="1" noChangeArrowheads="1"/>
              </p:cNvSpPr>
              <p:nvPr/>
            </p:nvSpPr>
            <p:spPr bwMode="auto">
              <a:xfrm>
                <a:off x="2344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44" name="Rectangle 1740"/>
              <p:cNvSpPr>
                <a:spLocks noChangeAspect="1" noChangeArrowheads="1"/>
              </p:cNvSpPr>
              <p:nvPr/>
            </p:nvSpPr>
            <p:spPr bwMode="auto">
              <a:xfrm>
                <a:off x="234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45" name="Line 1741"/>
              <p:cNvSpPr>
                <a:spLocks noChangeAspect="1" noChangeShapeType="1"/>
              </p:cNvSpPr>
              <p:nvPr/>
            </p:nvSpPr>
            <p:spPr bwMode="auto">
              <a:xfrm>
                <a:off x="2356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46" name="Line 1742"/>
              <p:cNvSpPr>
                <a:spLocks noChangeAspect="1" noChangeShapeType="1"/>
              </p:cNvSpPr>
              <p:nvPr/>
            </p:nvSpPr>
            <p:spPr bwMode="auto">
              <a:xfrm>
                <a:off x="2344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47" name="Rectangle 1743"/>
              <p:cNvSpPr>
                <a:spLocks noChangeAspect="1" noChangeArrowheads="1"/>
              </p:cNvSpPr>
              <p:nvPr/>
            </p:nvSpPr>
            <p:spPr bwMode="auto">
              <a:xfrm>
                <a:off x="2166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48" name="Rectangle 1744"/>
              <p:cNvSpPr>
                <a:spLocks noChangeAspect="1" noChangeArrowheads="1"/>
              </p:cNvSpPr>
              <p:nvPr/>
            </p:nvSpPr>
            <p:spPr bwMode="auto">
              <a:xfrm>
                <a:off x="2166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49" name="Line 1745"/>
              <p:cNvSpPr>
                <a:spLocks noChangeAspect="1" noChangeShapeType="1"/>
              </p:cNvSpPr>
              <p:nvPr/>
            </p:nvSpPr>
            <p:spPr bwMode="auto">
              <a:xfrm>
                <a:off x="217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50" name="Line 1746"/>
              <p:cNvSpPr>
                <a:spLocks noChangeAspect="1" noChangeShapeType="1"/>
              </p:cNvSpPr>
              <p:nvPr/>
            </p:nvSpPr>
            <p:spPr bwMode="auto">
              <a:xfrm>
                <a:off x="216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51" name="Rectangle 1747"/>
              <p:cNvSpPr>
                <a:spLocks noChangeAspect="1" noChangeArrowheads="1"/>
              </p:cNvSpPr>
              <p:nvPr/>
            </p:nvSpPr>
            <p:spPr bwMode="auto">
              <a:xfrm>
                <a:off x="2286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52" name="Rectangle 1748"/>
              <p:cNvSpPr>
                <a:spLocks noChangeAspect="1" noChangeArrowheads="1"/>
              </p:cNvSpPr>
              <p:nvPr/>
            </p:nvSpPr>
            <p:spPr bwMode="auto">
              <a:xfrm>
                <a:off x="2283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53" name="Line 1749"/>
              <p:cNvSpPr>
                <a:spLocks noChangeAspect="1" noChangeShapeType="1"/>
              </p:cNvSpPr>
              <p:nvPr/>
            </p:nvSpPr>
            <p:spPr bwMode="auto">
              <a:xfrm>
                <a:off x="229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54" name="Line 1750"/>
              <p:cNvSpPr>
                <a:spLocks noChangeAspect="1" noChangeShapeType="1"/>
              </p:cNvSpPr>
              <p:nvPr/>
            </p:nvSpPr>
            <p:spPr bwMode="auto">
              <a:xfrm>
                <a:off x="228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55" name="Rectangle 1751"/>
              <p:cNvSpPr>
                <a:spLocks noChangeAspect="1" noChangeArrowheads="1"/>
              </p:cNvSpPr>
              <p:nvPr/>
            </p:nvSpPr>
            <p:spPr bwMode="auto">
              <a:xfrm>
                <a:off x="2315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56" name="Rectangle 1752"/>
              <p:cNvSpPr>
                <a:spLocks noChangeAspect="1" noChangeArrowheads="1"/>
              </p:cNvSpPr>
              <p:nvPr/>
            </p:nvSpPr>
            <p:spPr bwMode="auto">
              <a:xfrm>
                <a:off x="2312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57" name="Line 1753"/>
              <p:cNvSpPr>
                <a:spLocks noChangeAspect="1" noChangeShapeType="1"/>
              </p:cNvSpPr>
              <p:nvPr/>
            </p:nvSpPr>
            <p:spPr bwMode="auto">
              <a:xfrm>
                <a:off x="232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58" name="Line 1754"/>
              <p:cNvSpPr>
                <a:spLocks noChangeAspect="1" noChangeShapeType="1"/>
              </p:cNvSpPr>
              <p:nvPr/>
            </p:nvSpPr>
            <p:spPr bwMode="auto">
              <a:xfrm>
                <a:off x="231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59" name="Rectangle 1755"/>
              <p:cNvSpPr>
                <a:spLocks noChangeAspect="1" noChangeArrowheads="1"/>
              </p:cNvSpPr>
              <p:nvPr/>
            </p:nvSpPr>
            <p:spPr bwMode="auto">
              <a:xfrm>
                <a:off x="2253" y="1478"/>
                <a:ext cx="24" cy="3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60" name="Rectangle 1756"/>
              <p:cNvSpPr>
                <a:spLocks noChangeAspect="1" noChangeArrowheads="1"/>
              </p:cNvSpPr>
              <p:nvPr/>
            </p:nvSpPr>
            <p:spPr bwMode="auto">
              <a:xfrm>
                <a:off x="2256" y="1481"/>
                <a:ext cx="18" cy="30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68061" name="Group 1757"/>
            <p:cNvGrpSpPr>
              <a:grpSpLocks noChangeAspect="1"/>
            </p:cNvGrpSpPr>
            <p:nvPr/>
          </p:nvGrpSpPr>
          <p:grpSpPr bwMode="auto">
            <a:xfrm>
              <a:off x="884" y="3546"/>
              <a:ext cx="453" cy="201"/>
              <a:chOff x="2107" y="1345"/>
              <a:chExt cx="322" cy="169"/>
            </a:xfrm>
          </p:grpSpPr>
          <p:sp>
            <p:nvSpPr>
              <p:cNvPr id="868062" name="Freeform 1758"/>
              <p:cNvSpPr>
                <a:spLocks noChangeAspect="1"/>
              </p:cNvSpPr>
              <p:nvPr/>
            </p:nvSpPr>
            <p:spPr bwMode="auto">
              <a:xfrm>
                <a:off x="2348" y="1345"/>
                <a:ext cx="12" cy="13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9" y="236"/>
                  </a:cxn>
                  <a:cxn ang="0">
                    <a:pos x="27" y="236"/>
                  </a:cxn>
                  <a:cxn ang="0">
                    <a:pos x="27" y="473"/>
                  </a:cxn>
                  <a:cxn ang="0">
                    <a:pos x="15" y="473"/>
                  </a:cxn>
                  <a:cxn ang="0">
                    <a:pos x="15" y="695"/>
                  </a:cxn>
                  <a:cxn ang="0">
                    <a:pos x="8" y="695"/>
                  </a:cxn>
                  <a:cxn ang="0">
                    <a:pos x="8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80" y="1489"/>
                  </a:cxn>
                  <a:cxn ang="0">
                    <a:pos x="147" y="989"/>
                  </a:cxn>
                  <a:cxn ang="0">
                    <a:pos x="147" y="694"/>
                  </a:cxn>
                  <a:cxn ang="0">
                    <a:pos x="140" y="694"/>
                  </a:cxn>
                  <a:cxn ang="0">
                    <a:pos x="140" y="473"/>
                  </a:cxn>
                  <a:cxn ang="0">
                    <a:pos x="130" y="473"/>
                  </a:cxn>
                  <a:cxn ang="0">
                    <a:pos x="130" y="236"/>
                  </a:cxn>
                  <a:cxn ang="0">
                    <a:pos x="119" y="236"/>
                  </a:cxn>
                  <a:cxn ang="0">
                    <a:pos x="119" y="0"/>
                  </a:cxn>
                  <a:cxn ang="0">
                    <a:pos x="39" y="0"/>
                  </a:cxn>
                </a:cxnLst>
                <a:rect l="0" t="0" r="r" b="b"/>
                <a:pathLst>
                  <a:path w="147" h="1489">
                    <a:moveTo>
                      <a:pt x="39" y="0"/>
                    </a:moveTo>
                    <a:lnTo>
                      <a:pt x="39" y="236"/>
                    </a:lnTo>
                    <a:lnTo>
                      <a:pt x="27" y="236"/>
                    </a:lnTo>
                    <a:lnTo>
                      <a:pt x="27" y="473"/>
                    </a:lnTo>
                    <a:lnTo>
                      <a:pt x="15" y="473"/>
                    </a:lnTo>
                    <a:lnTo>
                      <a:pt x="15" y="695"/>
                    </a:lnTo>
                    <a:lnTo>
                      <a:pt x="8" y="695"/>
                    </a:lnTo>
                    <a:lnTo>
                      <a:pt x="8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80" y="1489"/>
                    </a:lnTo>
                    <a:lnTo>
                      <a:pt x="147" y="989"/>
                    </a:lnTo>
                    <a:lnTo>
                      <a:pt x="147" y="694"/>
                    </a:lnTo>
                    <a:lnTo>
                      <a:pt x="140" y="694"/>
                    </a:lnTo>
                    <a:lnTo>
                      <a:pt x="140" y="473"/>
                    </a:lnTo>
                    <a:lnTo>
                      <a:pt x="130" y="473"/>
                    </a:lnTo>
                    <a:lnTo>
                      <a:pt x="130" y="236"/>
                    </a:lnTo>
                    <a:lnTo>
                      <a:pt x="119" y="236"/>
                    </a:lnTo>
                    <a:lnTo>
                      <a:pt x="119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63" name="Freeform 1759"/>
              <p:cNvSpPr>
                <a:spLocks noChangeAspect="1"/>
              </p:cNvSpPr>
              <p:nvPr/>
            </p:nvSpPr>
            <p:spPr bwMode="auto">
              <a:xfrm>
                <a:off x="2370" y="1345"/>
                <a:ext cx="13" cy="13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236"/>
                  </a:cxn>
                  <a:cxn ang="0">
                    <a:pos x="25" y="236"/>
                  </a:cxn>
                  <a:cxn ang="0">
                    <a:pos x="25" y="473"/>
                  </a:cxn>
                  <a:cxn ang="0">
                    <a:pos x="14" y="473"/>
                  </a:cxn>
                  <a:cxn ang="0">
                    <a:pos x="14" y="695"/>
                  </a:cxn>
                  <a:cxn ang="0">
                    <a:pos x="7" y="695"/>
                  </a:cxn>
                  <a:cxn ang="0">
                    <a:pos x="7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154" y="1489"/>
                  </a:cxn>
                  <a:cxn ang="0">
                    <a:pos x="154" y="992"/>
                  </a:cxn>
                  <a:cxn ang="0">
                    <a:pos x="147" y="992"/>
                  </a:cxn>
                  <a:cxn ang="0">
                    <a:pos x="146" y="694"/>
                  </a:cxn>
                  <a:cxn ang="0">
                    <a:pos x="138" y="694"/>
                  </a:cxn>
                  <a:cxn ang="0">
                    <a:pos x="138" y="473"/>
                  </a:cxn>
                  <a:cxn ang="0">
                    <a:pos x="127" y="473"/>
                  </a:cxn>
                  <a:cxn ang="0">
                    <a:pos x="127" y="236"/>
                  </a:cxn>
                  <a:cxn ang="0">
                    <a:pos x="117" y="236"/>
                  </a:cxn>
                  <a:cxn ang="0">
                    <a:pos x="117" y="0"/>
                  </a:cxn>
                  <a:cxn ang="0">
                    <a:pos x="37" y="0"/>
                  </a:cxn>
                </a:cxnLst>
                <a:rect l="0" t="0" r="r" b="b"/>
                <a:pathLst>
                  <a:path w="154" h="1489">
                    <a:moveTo>
                      <a:pt x="37" y="0"/>
                    </a:moveTo>
                    <a:lnTo>
                      <a:pt x="37" y="236"/>
                    </a:lnTo>
                    <a:lnTo>
                      <a:pt x="25" y="236"/>
                    </a:lnTo>
                    <a:lnTo>
                      <a:pt x="25" y="473"/>
                    </a:lnTo>
                    <a:lnTo>
                      <a:pt x="14" y="473"/>
                    </a:lnTo>
                    <a:lnTo>
                      <a:pt x="14" y="695"/>
                    </a:lnTo>
                    <a:lnTo>
                      <a:pt x="7" y="695"/>
                    </a:lnTo>
                    <a:lnTo>
                      <a:pt x="7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154" y="1489"/>
                    </a:lnTo>
                    <a:lnTo>
                      <a:pt x="154" y="992"/>
                    </a:lnTo>
                    <a:lnTo>
                      <a:pt x="147" y="992"/>
                    </a:lnTo>
                    <a:lnTo>
                      <a:pt x="146" y="694"/>
                    </a:lnTo>
                    <a:lnTo>
                      <a:pt x="138" y="694"/>
                    </a:lnTo>
                    <a:lnTo>
                      <a:pt x="138" y="473"/>
                    </a:lnTo>
                    <a:lnTo>
                      <a:pt x="127" y="473"/>
                    </a:lnTo>
                    <a:lnTo>
                      <a:pt x="127" y="236"/>
                    </a:lnTo>
                    <a:lnTo>
                      <a:pt x="117" y="236"/>
                    </a:lnTo>
                    <a:lnTo>
                      <a:pt x="11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64" name="Rectangle 1760"/>
              <p:cNvSpPr>
                <a:spLocks noChangeAspect="1" noChangeArrowheads="1"/>
              </p:cNvSpPr>
              <p:nvPr/>
            </p:nvSpPr>
            <p:spPr bwMode="auto">
              <a:xfrm>
                <a:off x="2391" y="1451"/>
                <a:ext cx="9" cy="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65" name="Rectangle 1761"/>
              <p:cNvSpPr>
                <a:spLocks noChangeAspect="1" noChangeArrowheads="1"/>
              </p:cNvSpPr>
              <p:nvPr/>
            </p:nvSpPr>
            <p:spPr bwMode="auto">
              <a:xfrm>
                <a:off x="2388" y="1457"/>
                <a:ext cx="15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66" name="Rectangle 1762"/>
              <p:cNvSpPr>
                <a:spLocks noChangeAspect="1" noChangeArrowheads="1"/>
              </p:cNvSpPr>
              <p:nvPr/>
            </p:nvSpPr>
            <p:spPr bwMode="auto">
              <a:xfrm>
                <a:off x="2376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67" name="Rectangle 1763"/>
              <p:cNvSpPr>
                <a:spLocks noChangeAspect="1" noChangeArrowheads="1"/>
              </p:cNvSpPr>
              <p:nvPr/>
            </p:nvSpPr>
            <p:spPr bwMode="auto">
              <a:xfrm>
                <a:off x="2373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68" name="Rectangle 1764"/>
              <p:cNvSpPr>
                <a:spLocks noChangeAspect="1" noChangeArrowheads="1"/>
              </p:cNvSpPr>
              <p:nvPr/>
            </p:nvSpPr>
            <p:spPr bwMode="auto">
              <a:xfrm>
                <a:off x="2379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69" name="Rectangle 1765"/>
              <p:cNvSpPr>
                <a:spLocks noChangeAspect="1" noChangeArrowheads="1"/>
              </p:cNvSpPr>
              <p:nvPr/>
            </p:nvSpPr>
            <p:spPr bwMode="auto">
              <a:xfrm>
                <a:off x="2411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70" name="Rectangle 1766"/>
              <p:cNvSpPr>
                <a:spLocks noChangeAspect="1" noChangeArrowheads="1"/>
              </p:cNvSpPr>
              <p:nvPr/>
            </p:nvSpPr>
            <p:spPr bwMode="auto">
              <a:xfrm>
                <a:off x="2397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71" name="Rectangle 1767"/>
              <p:cNvSpPr>
                <a:spLocks noChangeAspect="1" noChangeArrowheads="1"/>
              </p:cNvSpPr>
              <p:nvPr/>
            </p:nvSpPr>
            <p:spPr bwMode="auto">
              <a:xfrm>
                <a:off x="2139" y="1469"/>
                <a:ext cx="18" cy="9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72" name="Rectangle 1768"/>
              <p:cNvSpPr>
                <a:spLocks noChangeAspect="1" noChangeArrowheads="1"/>
              </p:cNvSpPr>
              <p:nvPr/>
            </p:nvSpPr>
            <p:spPr bwMode="auto">
              <a:xfrm>
                <a:off x="2110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73" name="Rectangle 1769"/>
              <p:cNvSpPr>
                <a:spLocks noChangeAspect="1" noChangeArrowheads="1"/>
              </p:cNvSpPr>
              <p:nvPr/>
            </p:nvSpPr>
            <p:spPr bwMode="auto">
              <a:xfrm>
                <a:off x="2107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74" name="Rectangle 1770"/>
              <p:cNvSpPr>
                <a:spLocks noChangeAspect="1" noChangeArrowheads="1"/>
              </p:cNvSpPr>
              <p:nvPr/>
            </p:nvSpPr>
            <p:spPr bwMode="auto">
              <a:xfrm>
                <a:off x="2145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75" name="Rectangle 1771"/>
              <p:cNvSpPr>
                <a:spLocks noChangeAspect="1" noChangeArrowheads="1"/>
              </p:cNvSpPr>
              <p:nvPr/>
            </p:nvSpPr>
            <p:spPr bwMode="auto">
              <a:xfrm>
                <a:off x="2113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76" name="Rectangle 1772"/>
              <p:cNvSpPr>
                <a:spLocks noChangeAspect="1" noChangeArrowheads="1"/>
              </p:cNvSpPr>
              <p:nvPr/>
            </p:nvSpPr>
            <p:spPr bwMode="auto">
              <a:xfrm>
                <a:off x="2130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77" name="Rectangle 1773"/>
              <p:cNvSpPr>
                <a:spLocks noChangeAspect="1" noChangeArrowheads="1"/>
              </p:cNvSpPr>
              <p:nvPr/>
            </p:nvSpPr>
            <p:spPr bwMode="auto">
              <a:xfrm>
                <a:off x="2160" y="1434"/>
                <a:ext cx="213" cy="80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78" name="Rectangle 1774"/>
              <p:cNvSpPr>
                <a:spLocks noChangeAspect="1" noChangeArrowheads="1"/>
              </p:cNvSpPr>
              <p:nvPr/>
            </p:nvSpPr>
            <p:spPr bwMode="auto">
              <a:xfrm>
                <a:off x="2215" y="1419"/>
                <a:ext cx="12" cy="8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79" name="Rectangle 1775"/>
              <p:cNvSpPr>
                <a:spLocks noChangeAspect="1" noChangeArrowheads="1"/>
              </p:cNvSpPr>
              <p:nvPr/>
            </p:nvSpPr>
            <p:spPr bwMode="auto">
              <a:xfrm>
                <a:off x="2253" y="1416"/>
                <a:ext cx="21" cy="1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80" name="Rectangle 1776"/>
              <p:cNvSpPr>
                <a:spLocks noChangeAspect="1" noChangeArrowheads="1"/>
              </p:cNvSpPr>
              <p:nvPr/>
            </p:nvSpPr>
            <p:spPr bwMode="auto">
              <a:xfrm>
                <a:off x="2157" y="1427"/>
                <a:ext cx="219" cy="7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81" name="Rectangle 1777"/>
              <p:cNvSpPr>
                <a:spLocks noChangeAspect="1" noChangeArrowheads="1"/>
              </p:cNvSpPr>
              <p:nvPr/>
            </p:nvSpPr>
            <p:spPr bwMode="auto">
              <a:xfrm>
                <a:off x="2160" y="1472"/>
                <a:ext cx="213" cy="3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82" name="Rectangle 1778"/>
              <p:cNvSpPr>
                <a:spLocks noChangeAspect="1" noChangeArrowheads="1"/>
              </p:cNvSpPr>
              <p:nvPr/>
            </p:nvSpPr>
            <p:spPr bwMode="auto">
              <a:xfrm>
                <a:off x="2195" y="1481"/>
                <a:ext cx="23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83" name="Rectangle 1779"/>
              <p:cNvSpPr>
                <a:spLocks noChangeAspect="1" noChangeArrowheads="1"/>
              </p:cNvSpPr>
              <p:nvPr/>
            </p:nvSpPr>
            <p:spPr bwMode="auto">
              <a:xfrm>
                <a:off x="2195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84" name="Line 1780"/>
              <p:cNvSpPr>
                <a:spLocks noChangeAspect="1" noChangeShapeType="1"/>
              </p:cNvSpPr>
              <p:nvPr/>
            </p:nvSpPr>
            <p:spPr bwMode="auto">
              <a:xfrm>
                <a:off x="220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85" name="Line 1781"/>
              <p:cNvSpPr>
                <a:spLocks noChangeAspect="1" noChangeShapeType="1"/>
              </p:cNvSpPr>
              <p:nvPr/>
            </p:nvSpPr>
            <p:spPr bwMode="auto">
              <a:xfrm>
                <a:off x="219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86" name="Rectangle 1782"/>
              <p:cNvSpPr>
                <a:spLocks noChangeAspect="1" noChangeArrowheads="1"/>
              </p:cNvSpPr>
              <p:nvPr/>
            </p:nvSpPr>
            <p:spPr bwMode="auto">
              <a:xfrm>
                <a:off x="2224" y="1481"/>
                <a:ext cx="24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87" name="Rectangle 1783"/>
              <p:cNvSpPr>
                <a:spLocks noChangeAspect="1" noChangeArrowheads="1"/>
              </p:cNvSpPr>
              <p:nvPr/>
            </p:nvSpPr>
            <p:spPr bwMode="auto">
              <a:xfrm>
                <a:off x="2224" y="1505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88" name="Line 1784"/>
              <p:cNvSpPr>
                <a:spLocks noChangeAspect="1" noChangeShapeType="1"/>
              </p:cNvSpPr>
              <p:nvPr/>
            </p:nvSpPr>
            <p:spPr bwMode="auto">
              <a:xfrm>
                <a:off x="223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89" name="Line 1785"/>
              <p:cNvSpPr>
                <a:spLocks noChangeAspect="1" noChangeShapeType="1"/>
              </p:cNvSpPr>
              <p:nvPr/>
            </p:nvSpPr>
            <p:spPr bwMode="auto">
              <a:xfrm>
                <a:off x="2226" y="149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90" name="Rectangle 1786"/>
              <p:cNvSpPr>
                <a:spLocks noChangeAspect="1" noChangeArrowheads="1"/>
              </p:cNvSpPr>
              <p:nvPr/>
            </p:nvSpPr>
            <p:spPr bwMode="auto">
              <a:xfrm>
                <a:off x="2344" y="1481"/>
                <a:ext cx="21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91" name="Rectangle 1787"/>
              <p:cNvSpPr>
                <a:spLocks noChangeAspect="1" noChangeArrowheads="1"/>
              </p:cNvSpPr>
              <p:nvPr/>
            </p:nvSpPr>
            <p:spPr bwMode="auto">
              <a:xfrm>
                <a:off x="2341" y="1505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92" name="Line 1788"/>
              <p:cNvSpPr>
                <a:spLocks noChangeAspect="1" noChangeShapeType="1"/>
              </p:cNvSpPr>
              <p:nvPr/>
            </p:nvSpPr>
            <p:spPr bwMode="auto">
              <a:xfrm>
                <a:off x="235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93" name="Line 1789"/>
              <p:cNvSpPr>
                <a:spLocks noChangeAspect="1" noChangeShapeType="1"/>
              </p:cNvSpPr>
              <p:nvPr/>
            </p:nvSpPr>
            <p:spPr bwMode="auto">
              <a:xfrm>
                <a:off x="234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94" name="Rectangle 1790"/>
              <p:cNvSpPr>
                <a:spLocks noChangeAspect="1" noChangeArrowheads="1"/>
              </p:cNvSpPr>
              <p:nvPr/>
            </p:nvSpPr>
            <p:spPr bwMode="auto">
              <a:xfrm>
                <a:off x="216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95" name="Rectangle 1791"/>
              <p:cNvSpPr>
                <a:spLocks noChangeAspect="1" noChangeArrowheads="1"/>
              </p:cNvSpPr>
              <p:nvPr/>
            </p:nvSpPr>
            <p:spPr bwMode="auto">
              <a:xfrm>
                <a:off x="2166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96" name="Line 1792"/>
              <p:cNvSpPr>
                <a:spLocks noChangeAspect="1" noChangeShapeType="1"/>
              </p:cNvSpPr>
              <p:nvPr/>
            </p:nvSpPr>
            <p:spPr bwMode="auto">
              <a:xfrm>
                <a:off x="217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97" name="Line 1793"/>
              <p:cNvSpPr>
                <a:spLocks noChangeAspect="1" noChangeShapeType="1"/>
              </p:cNvSpPr>
              <p:nvPr/>
            </p:nvSpPr>
            <p:spPr bwMode="auto">
              <a:xfrm>
                <a:off x="216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98" name="Rectangle 1794"/>
              <p:cNvSpPr>
                <a:spLocks noChangeAspect="1" noChangeArrowheads="1"/>
              </p:cNvSpPr>
              <p:nvPr/>
            </p:nvSpPr>
            <p:spPr bwMode="auto">
              <a:xfrm>
                <a:off x="2256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099" name="Rectangle 1795"/>
              <p:cNvSpPr>
                <a:spLocks noChangeAspect="1" noChangeArrowheads="1"/>
              </p:cNvSpPr>
              <p:nvPr/>
            </p:nvSpPr>
            <p:spPr bwMode="auto">
              <a:xfrm>
                <a:off x="2253" y="1466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00" name="Line 1796"/>
              <p:cNvSpPr>
                <a:spLocks noChangeAspect="1" noChangeShapeType="1"/>
              </p:cNvSpPr>
              <p:nvPr/>
            </p:nvSpPr>
            <p:spPr bwMode="auto">
              <a:xfrm>
                <a:off x="226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01" name="Line 1797"/>
              <p:cNvSpPr>
                <a:spLocks noChangeAspect="1" noChangeShapeType="1"/>
              </p:cNvSpPr>
              <p:nvPr/>
            </p:nvSpPr>
            <p:spPr bwMode="auto">
              <a:xfrm>
                <a:off x="2256" y="145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02" name="Rectangle 1798"/>
              <p:cNvSpPr>
                <a:spLocks noChangeAspect="1" noChangeArrowheads="1"/>
              </p:cNvSpPr>
              <p:nvPr/>
            </p:nvSpPr>
            <p:spPr bwMode="auto">
              <a:xfrm>
                <a:off x="228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03" name="Rectangle 1799"/>
              <p:cNvSpPr>
                <a:spLocks noChangeAspect="1" noChangeArrowheads="1"/>
              </p:cNvSpPr>
              <p:nvPr/>
            </p:nvSpPr>
            <p:spPr bwMode="auto">
              <a:xfrm>
                <a:off x="2283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04" name="Line 1800"/>
              <p:cNvSpPr>
                <a:spLocks noChangeAspect="1" noChangeShapeType="1"/>
              </p:cNvSpPr>
              <p:nvPr/>
            </p:nvSpPr>
            <p:spPr bwMode="auto">
              <a:xfrm>
                <a:off x="229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05" name="Line 1801"/>
              <p:cNvSpPr>
                <a:spLocks noChangeAspect="1" noChangeShapeType="1"/>
              </p:cNvSpPr>
              <p:nvPr/>
            </p:nvSpPr>
            <p:spPr bwMode="auto">
              <a:xfrm>
                <a:off x="2285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06" name="Rectangle 1802"/>
              <p:cNvSpPr>
                <a:spLocks noChangeAspect="1" noChangeArrowheads="1"/>
              </p:cNvSpPr>
              <p:nvPr/>
            </p:nvSpPr>
            <p:spPr bwMode="auto">
              <a:xfrm>
                <a:off x="2315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07" name="Rectangle 1803"/>
              <p:cNvSpPr>
                <a:spLocks noChangeAspect="1" noChangeArrowheads="1"/>
              </p:cNvSpPr>
              <p:nvPr/>
            </p:nvSpPr>
            <p:spPr bwMode="auto">
              <a:xfrm>
                <a:off x="2312" y="1505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08" name="Line 1804"/>
              <p:cNvSpPr>
                <a:spLocks noChangeAspect="1" noChangeShapeType="1"/>
              </p:cNvSpPr>
              <p:nvPr/>
            </p:nvSpPr>
            <p:spPr bwMode="auto">
              <a:xfrm>
                <a:off x="232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09" name="Line 1805"/>
              <p:cNvSpPr>
                <a:spLocks noChangeAspect="1" noChangeShapeType="1"/>
              </p:cNvSpPr>
              <p:nvPr/>
            </p:nvSpPr>
            <p:spPr bwMode="auto">
              <a:xfrm>
                <a:off x="231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10" name="Rectangle 1806"/>
              <p:cNvSpPr>
                <a:spLocks noChangeAspect="1" noChangeArrowheads="1"/>
              </p:cNvSpPr>
              <p:nvPr/>
            </p:nvSpPr>
            <p:spPr bwMode="auto">
              <a:xfrm>
                <a:off x="2195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11" name="Rectangle 1807"/>
              <p:cNvSpPr>
                <a:spLocks noChangeAspect="1" noChangeArrowheads="1"/>
              </p:cNvSpPr>
              <p:nvPr/>
            </p:nvSpPr>
            <p:spPr bwMode="auto">
              <a:xfrm>
                <a:off x="2195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12" name="Line 1808"/>
              <p:cNvSpPr>
                <a:spLocks noChangeAspect="1" noChangeShapeType="1"/>
              </p:cNvSpPr>
              <p:nvPr/>
            </p:nvSpPr>
            <p:spPr bwMode="auto">
              <a:xfrm>
                <a:off x="220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13" name="Line 1809"/>
              <p:cNvSpPr>
                <a:spLocks noChangeAspect="1" noChangeShapeType="1"/>
              </p:cNvSpPr>
              <p:nvPr/>
            </p:nvSpPr>
            <p:spPr bwMode="auto">
              <a:xfrm>
                <a:off x="219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14" name="Rectangle 1810"/>
              <p:cNvSpPr>
                <a:spLocks noChangeAspect="1" noChangeArrowheads="1"/>
              </p:cNvSpPr>
              <p:nvPr/>
            </p:nvSpPr>
            <p:spPr bwMode="auto">
              <a:xfrm>
                <a:off x="2227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15" name="Rectangle 1811"/>
              <p:cNvSpPr>
                <a:spLocks noChangeAspect="1" noChangeArrowheads="1"/>
              </p:cNvSpPr>
              <p:nvPr/>
            </p:nvSpPr>
            <p:spPr bwMode="auto">
              <a:xfrm>
                <a:off x="222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16" name="Line 1812"/>
              <p:cNvSpPr>
                <a:spLocks noChangeAspect="1" noChangeShapeType="1"/>
              </p:cNvSpPr>
              <p:nvPr/>
            </p:nvSpPr>
            <p:spPr bwMode="auto">
              <a:xfrm>
                <a:off x="223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17" name="Line 1813"/>
              <p:cNvSpPr>
                <a:spLocks noChangeAspect="1" noChangeShapeType="1"/>
              </p:cNvSpPr>
              <p:nvPr/>
            </p:nvSpPr>
            <p:spPr bwMode="auto">
              <a:xfrm>
                <a:off x="222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18" name="Rectangle 1814"/>
              <p:cNvSpPr>
                <a:spLocks noChangeAspect="1" noChangeArrowheads="1"/>
              </p:cNvSpPr>
              <p:nvPr/>
            </p:nvSpPr>
            <p:spPr bwMode="auto">
              <a:xfrm>
                <a:off x="2344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19" name="Rectangle 1815"/>
              <p:cNvSpPr>
                <a:spLocks noChangeAspect="1" noChangeArrowheads="1"/>
              </p:cNvSpPr>
              <p:nvPr/>
            </p:nvSpPr>
            <p:spPr bwMode="auto">
              <a:xfrm>
                <a:off x="234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20" name="Line 1816"/>
              <p:cNvSpPr>
                <a:spLocks noChangeAspect="1" noChangeShapeType="1"/>
              </p:cNvSpPr>
              <p:nvPr/>
            </p:nvSpPr>
            <p:spPr bwMode="auto">
              <a:xfrm>
                <a:off x="2356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21" name="Line 1817"/>
              <p:cNvSpPr>
                <a:spLocks noChangeAspect="1" noChangeShapeType="1"/>
              </p:cNvSpPr>
              <p:nvPr/>
            </p:nvSpPr>
            <p:spPr bwMode="auto">
              <a:xfrm>
                <a:off x="2344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22" name="Rectangle 1818"/>
              <p:cNvSpPr>
                <a:spLocks noChangeAspect="1" noChangeArrowheads="1"/>
              </p:cNvSpPr>
              <p:nvPr/>
            </p:nvSpPr>
            <p:spPr bwMode="auto">
              <a:xfrm>
                <a:off x="2166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23" name="Rectangle 1819"/>
              <p:cNvSpPr>
                <a:spLocks noChangeAspect="1" noChangeArrowheads="1"/>
              </p:cNvSpPr>
              <p:nvPr/>
            </p:nvSpPr>
            <p:spPr bwMode="auto">
              <a:xfrm>
                <a:off x="2166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24" name="Line 1820"/>
              <p:cNvSpPr>
                <a:spLocks noChangeAspect="1" noChangeShapeType="1"/>
              </p:cNvSpPr>
              <p:nvPr/>
            </p:nvSpPr>
            <p:spPr bwMode="auto">
              <a:xfrm>
                <a:off x="217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25" name="Line 1821"/>
              <p:cNvSpPr>
                <a:spLocks noChangeAspect="1" noChangeShapeType="1"/>
              </p:cNvSpPr>
              <p:nvPr/>
            </p:nvSpPr>
            <p:spPr bwMode="auto">
              <a:xfrm>
                <a:off x="216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26" name="Rectangle 1822"/>
              <p:cNvSpPr>
                <a:spLocks noChangeAspect="1" noChangeArrowheads="1"/>
              </p:cNvSpPr>
              <p:nvPr/>
            </p:nvSpPr>
            <p:spPr bwMode="auto">
              <a:xfrm>
                <a:off x="2286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27" name="Rectangle 1823"/>
              <p:cNvSpPr>
                <a:spLocks noChangeAspect="1" noChangeArrowheads="1"/>
              </p:cNvSpPr>
              <p:nvPr/>
            </p:nvSpPr>
            <p:spPr bwMode="auto">
              <a:xfrm>
                <a:off x="2283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28" name="Line 1824"/>
              <p:cNvSpPr>
                <a:spLocks noChangeAspect="1" noChangeShapeType="1"/>
              </p:cNvSpPr>
              <p:nvPr/>
            </p:nvSpPr>
            <p:spPr bwMode="auto">
              <a:xfrm>
                <a:off x="229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29" name="Line 1825"/>
              <p:cNvSpPr>
                <a:spLocks noChangeAspect="1" noChangeShapeType="1"/>
              </p:cNvSpPr>
              <p:nvPr/>
            </p:nvSpPr>
            <p:spPr bwMode="auto">
              <a:xfrm>
                <a:off x="228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30" name="Rectangle 1826"/>
              <p:cNvSpPr>
                <a:spLocks noChangeAspect="1" noChangeArrowheads="1"/>
              </p:cNvSpPr>
              <p:nvPr/>
            </p:nvSpPr>
            <p:spPr bwMode="auto">
              <a:xfrm>
                <a:off x="2315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31" name="Rectangle 1827"/>
              <p:cNvSpPr>
                <a:spLocks noChangeAspect="1" noChangeArrowheads="1"/>
              </p:cNvSpPr>
              <p:nvPr/>
            </p:nvSpPr>
            <p:spPr bwMode="auto">
              <a:xfrm>
                <a:off x="2312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32" name="Line 1828"/>
              <p:cNvSpPr>
                <a:spLocks noChangeAspect="1" noChangeShapeType="1"/>
              </p:cNvSpPr>
              <p:nvPr/>
            </p:nvSpPr>
            <p:spPr bwMode="auto">
              <a:xfrm>
                <a:off x="232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33" name="Line 1829"/>
              <p:cNvSpPr>
                <a:spLocks noChangeAspect="1" noChangeShapeType="1"/>
              </p:cNvSpPr>
              <p:nvPr/>
            </p:nvSpPr>
            <p:spPr bwMode="auto">
              <a:xfrm>
                <a:off x="231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34" name="Rectangle 1830"/>
              <p:cNvSpPr>
                <a:spLocks noChangeAspect="1" noChangeArrowheads="1"/>
              </p:cNvSpPr>
              <p:nvPr/>
            </p:nvSpPr>
            <p:spPr bwMode="auto">
              <a:xfrm>
                <a:off x="2253" y="1478"/>
                <a:ext cx="24" cy="3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8135" name="Rectangle 1831"/>
              <p:cNvSpPr>
                <a:spLocks noChangeAspect="1" noChangeArrowheads="1"/>
              </p:cNvSpPr>
              <p:nvPr/>
            </p:nvSpPr>
            <p:spPr bwMode="auto">
              <a:xfrm>
                <a:off x="2256" y="1481"/>
                <a:ext cx="18" cy="30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68136" name="Text Box 1832"/>
            <p:cNvSpPr txBox="1">
              <a:spLocks noChangeAspect="1" noChangeArrowheads="1"/>
            </p:cNvSpPr>
            <p:nvPr/>
          </p:nvSpPr>
          <p:spPr bwMode="auto">
            <a:xfrm>
              <a:off x="1609" y="2976"/>
              <a:ext cx="636" cy="56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pPr algn="ctr">
                <a:lnSpc>
                  <a:spcPts val="2000"/>
                </a:lnSpc>
                <a:spcBef>
                  <a:spcPct val="50000"/>
                </a:spcBef>
              </a:pPr>
              <a:r>
                <a:rPr lang="en-US" sz="1200">
                  <a:solidFill>
                    <a:schemeClr val="tx1"/>
                  </a:solidFill>
                </a:rPr>
                <a:t>Virtual Supply Chain</a:t>
              </a:r>
            </a:p>
          </p:txBody>
        </p:sp>
        <p:sp>
          <p:nvSpPr>
            <p:cNvPr id="868137" name="Line 1833"/>
            <p:cNvSpPr>
              <a:spLocks noChangeAspect="1" noChangeShapeType="1"/>
            </p:cNvSpPr>
            <p:nvPr/>
          </p:nvSpPr>
          <p:spPr bwMode="auto">
            <a:xfrm flipH="1">
              <a:off x="2290" y="3248"/>
              <a:ext cx="1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68138" name="Line 1834"/>
            <p:cNvSpPr>
              <a:spLocks noChangeAspect="1" noChangeShapeType="1"/>
            </p:cNvSpPr>
            <p:nvPr/>
          </p:nvSpPr>
          <p:spPr bwMode="auto">
            <a:xfrm>
              <a:off x="1360" y="2865"/>
              <a:ext cx="18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68139" name="Line 1835"/>
            <p:cNvSpPr>
              <a:spLocks noChangeAspect="1" noChangeShapeType="1"/>
            </p:cNvSpPr>
            <p:nvPr/>
          </p:nvSpPr>
          <p:spPr bwMode="auto">
            <a:xfrm flipV="1">
              <a:off x="1360" y="3500"/>
              <a:ext cx="18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68140" name="Line 1836"/>
            <p:cNvSpPr>
              <a:spLocks noChangeAspect="1" noChangeShapeType="1"/>
            </p:cNvSpPr>
            <p:nvPr/>
          </p:nvSpPr>
          <p:spPr bwMode="auto">
            <a:xfrm flipV="1">
              <a:off x="1155" y="3273"/>
              <a:ext cx="363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68141" name="Line 1837"/>
            <p:cNvSpPr>
              <a:spLocks noChangeAspect="1" noChangeShapeType="1"/>
            </p:cNvSpPr>
            <p:nvPr/>
          </p:nvSpPr>
          <p:spPr bwMode="auto">
            <a:xfrm>
              <a:off x="1155" y="3047"/>
              <a:ext cx="363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68143" name="Oval 1839"/>
            <p:cNvSpPr>
              <a:spLocks noChangeAspect="1" noChangeArrowheads="1"/>
            </p:cNvSpPr>
            <p:nvPr/>
          </p:nvSpPr>
          <p:spPr bwMode="auto">
            <a:xfrm>
              <a:off x="385" y="2432"/>
              <a:ext cx="3130" cy="163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38100" tIns="46038" rIns="38100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868145" name="Text Box 1841"/>
            <p:cNvSpPr txBox="1">
              <a:spLocks noChangeAspect="1" noChangeArrowheads="1"/>
            </p:cNvSpPr>
            <p:nvPr/>
          </p:nvSpPr>
          <p:spPr bwMode="auto">
            <a:xfrm>
              <a:off x="521" y="2341"/>
              <a:ext cx="681" cy="3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solidFill>
                    <a:schemeClr val="tx1"/>
                  </a:solidFill>
                </a:rPr>
                <a:t>Suppliers</a:t>
              </a:r>
            </a:p>
          </p:txBody>
        </p:sp>
        <p:sp>
          <p:nvSpPr>
            <p:cNvPr id="868146" name="Text Box 1842"/>
            <p:cNvSpPr txBox="1">
              <a:spLocks noChangeAspect="1" noChangeArrowheads="1"/>
            </p:cNvSpPr>
            <p:nvPr/>
          </p:nvSpPr>
          <p:spPr bwMode="auto">
            <a:xfrm>
              <a:off x="2744" y="2341"/>
              <a:ext cx="681" cy="3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solidFill>
                    <a:schemeClr val="tx1"/>
                  </a:solidFill>
                </a:rPr>
                <a:t>Buyer</a:t>
              </a:r>
            </a:p>
          </p:txBody>
        </p:sp>
        <p:sp>
          <p:nvSpPr>
            <p:cNvPr id="868147" name="Text Box 1843"/>
            <p:cNvSpPr txBox="1">
              <a:spLocks noChangeAspect="1" noChangeArrowheads="1"/>
            </p:cNvSpPr>
            <p:nvPr/>
          </p:nvSpPr>
          <p:spPr bwMode="auto">
            <a:xfrm>
              <a:off x="1655" y="2100"/>
              <a:ext cx="726" cy="3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solidFill>
                    <a:schemeClr val="tx1"/>
                  </a:solidFill>
                </a:rPr>
                <a:t>DISTRICT</a:t>
              </a:r>
            </a:p>
          </p:txBody>
        </p:sp>
        <p:sp>
          <p:nvSpPr>
            <p:cNvPr id="870798" name="Line 2446"/>
            <p:cNvSpPr>
              <a:spLocks noChangeAspect="1" noChangeShapeType="1"/>
            </p:cNvSpPr>
            <p:nvPr/>
          </p:nvSpPr>
          <p:spPr bwMode="auto">
            <a:xfrm>
              <a:off x="3379" y="3249"/>
              <a:ext cx="499" cy="0"/>
            </a:xfrm>
            <a:prstGeom prst="line">
              <a:avLst/>
            </a:prstGeom>
            <a:noFill/>
            <a:ln w="1016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</p:grpSp>
      <p:grpSp>
        <p:nvGrpSpPr>
          <p:cNvPr id="870800" name="Group 2448"/>
          <p:cNvGrpSpPr>
            <a:grpSpLocks noChangeAspect="1"/>
          </p:cNvGrpSpPr>
          <p:nvPr/>
        </p:nvGrpSpPr>
        <p:grpSpPr bwMode="auto">
          <a:xfrm>
            <a:off x="4643438" y="1196975"/>
            <a:ext cx="4392612" cy="3668713"/>
            <a:chOff x="1383" y="1706"/>
            <a:chExt cx="2858" cy="2387"/>
          </a:xfrm>
        </p:grpSpPr>
        <p:grpSp>
          <p:nvGrpSpPr>
            <p:cNvPr id="870801" name="Group 2449"/>
            <p:cNvGrpSpPr>
              <a:grpSpLocks noChangeAspect="1"/>
            </p:cNvGrpSpPr>
            <p:nvPr/>
          </p:nvGrpSpPr>
          <p:grpSpPr bwMode="auto">
            <a:xfrm>
              <a:off x="1746" y="2523"/>
              <a:ext cx="453" cy="201"/>
              <a:chOff x="2107" y="1345"/>
              <a:chExt cx="322" cy="169"/>
            </a:xfrm>
          </p:grpSpPr>
          <p:sp>
            <p:nvSpPr>
              <p:cNvPr id="870802" name="Freeform 2450"/>
              <p:cNvSpPr>
                <a:spLocks noChangeAspect="1"/>
              </p:cNvSpPr>
              <p:nvPr/>
            </p:nvSpPr>
            <p:spPr bwMode="auto">
              <a:xfrm>
                <a:off x="2348" y="1345"/>
                <a:ext cx="12" cy="13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9" y="236"/>
                  </a:cxn>
                  <a:cxn ang="0">
                    <a:pos x="27" y="236"/>
                  </a:cxn>
                  <a:cxn ang="0">
                    <a:pos x="27" y="473"/>
                  </a:cxn>
                  <a:cxn ang="0">
                    <a:pos x="15" y="473"/>
                  </a:cxn>
                  <a:cxn ang="0">
                    <a:pos x="15" y="695"/>
                  </a:cxn>
                  <a:cxn ang="0">
                    <a:pos x="8" y="695"/>
                  </a:cxn>
                  <a:cxn ang="0">
                    <a:pos x="8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80" y="1489"/>
                  </a:cxn>
                  <a:cxn ang="0">
                    <a:pos x="147" y="989"/>
                  </a:cxn>
                  <a:cxn ang="0">
                    <a:pos x="147" y="694"/>
                  </a:cxn>
                  <a:cxn ang="0">
                    <a:pos x="140" y="694"/>
                  </a:cxn>
                  <a:cxn ang="0">
                    <a:pos x="140" y="473"/>
                  </a:cxn>
                  <a:cxn ang="0">
                    <a:pos x="130" y="473"/>
                  </a:cxn>
                  <a:cxn ang="0">
                    <a:pos x="130" y="236"/>
                  </a:cxn>
                  <a:cxn ang="0">
                    <a:pos x="119" y="236"/>
                  </a:cxn>
                  <a:cxn ang="0">
                    <a:pos x="119" y="0"/>
                  </a:cxn>
                  <a:cxn ang="0">
                    <a:pos x="39" y="0"/>
                  </a:cxn>
                </a:cxnLst>
                <a:rect l="0" t="0" r="r" b="b"/>
                <a:pathLst>
                  <a:path w="147" h="1489">
                    <a:moveTo>
                      <a:pt x="39" y="0"/>
                    </a:moveTo>
                    <a:lnTo>
                      <a:pt x="39" y="236"/>
                    </a:lnTo>
                    <a:lnTo>
                      <a:pt x="27" y="236"/>
                    </a:lnTo>
                    <a:lnTo>
                      <a:pt x="27" y="473"/>
                    </a:lnTo>
                    <a:lnTo>
                      <a:pt x="15" y="473"/>
                    </a:lnTo>
                    <a:lnTo>
                      <a:pt x="15" y="695"/>
                    </a:lnTo>
                    <a:lnTo>
                      <a:pt x="8" y="695"/>
                    </a:lnTo>
                    <a:lnTo>
                      <a:pt x="8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80" y="1489"/>
                    </a:lnTo>
                    <a:lnTo>
                      <a:pt x="147" y="989"/>
                    </a:lnTo>
                    <a:lnTo>
                      <a:pt x="147" y="694"/>
                    </a:lnTo>
                    <a:lnTo>
                      <a:pt x="140" y="694"/>
                    </a:lnTo>
                    <a:lnTo>
                      <a:pt x="140" y="473"/>
                    </a:lnTo>
                    <a:lnTo>
                      <a:pt x="130" y="473"/>
                    </a:lnTo>
                    <a:lnTo>
                      <a:pt x="130" y="236"/>
                    </a:lnTo>
                    <a:lnTo>
                      <a:pt x="119" y="236"/>
                    </a:lnTo>
                    <a:lnTo>
                      <a:pt x="119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03" name="Freeform 2451"/>
              <p:cNvSpPr>
                <a:spLocks noChangeAspect="1"/>
              </p:cNvSpPr>
              <p:nvPr/>
            </p:nvSpPr>
            <p:spPr bwMode="auto">
              <a:xfrm>
                <a:off x="2370" y="1345"/>
                <a:ext cx="13" cy="13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236"/>
                  </a:cxn>
                  <a:cxn ang="0">
                    <a:pos x="25" y="236"/>
                  </a:cxn>
                  <a:cxn ang="0">
                    <a:pos x="25" y="473"/>
                  </a:cxn>
                  <a:cxn ang="0">
                    <a:pos x="14" y="473"/>
                  </a:cxn>
                  <a:cxn ang="0">
                    <a:pos x="14" y="695"/>
                  </a:cxn>
                  <a:cxn ang="0">
                    <a:pos x="7" y="695"/>
                  </a:cxn>
                  <a:cxn ang="0">
                    <a:pos x="7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154" y="1489"/>
                  </a:cxn>
                  <a:cxn ang="0">
                    <a:pos x="154" y="992"/>
                  </a:cxn>
                  <a:cxn ang="0">
                    <a:pos x="147" y="992"/>
                  </a:cxn>
                  <a:cxn ang="0">
                    <a:pos x="146" y="694"/>
                  </a:cxn>
                  <a:cxn ang="0">
                    <a:pos x="138" y="694"/>
                  </a:cxn>
                  <a:cxn ang="0">
                    <a:pos x="138" y="473"/>
                  </a:cxn>
                  <a:cxn ang="0">
                    <a:pos x="127" y="473"/>
                  </a:cxn>
                  <a:cxn ang="0">
                    <a:pos x="127" y="236"/>
                  </a:cxn>
                  <a:cxn ang="0">
                    <a:pos x="117" y="236"/>
                  </a:cxn>
                  <a:cxn ang="0">
                    <a:pos x="117" y="0"/>
                  </a:cxn>
                  <a:cxn ang="0">
                    <a:pos x="37" y="0"/>
                  </a:cxn>
                </a:cxnLst>
                <a:rect l="0" t="0" r="r" b="b"/>
                <a:pathLst>
                  <a:path w="154" h="1489">
                    <a:moveTo>
                      <a:pt x="37" y="0"/>
                    </a:moveTo>
                    <a:lnTo>
                      <a:pt x="37" y="236"/>
                    </a:lnTo>
                    <a:lnTo>
                      <a:pt x="25" y="236"/>
                    </a:lnTo>
                    <a:lnTo>
                      <a:pt x="25" y="473"/>
                    </a:lnTo>
                    <a:lnTo>
                      <a:pt x="14" y="473"/>
                    </a:lnTo>
                    <a:lnTo>
                      <a:pt x="14" y="695"/>
                    </a:lnTo>
                    <a:lnTo>
                      <a:pt x="7" y="695"/>
                    </a:lnTo>
                    <a:lnTo>
                      <a:pt x="7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154" y="1489"/>
                    </a:lnTo>
                    <a:lnTo>
                      <a:pt x="154" y="992"/>
                    </a:lnTo>
                    <a:lnTo>
                      <a:pt x="147" y="992"/>
                    </a:lnTo>
                    <a:lnTo>
                      <a:pt x="146" y="694"/>
                    </a:lnTo>
                    <a:lnTo>
                      <a:pt x="138" y="694"/>
                    </a:lnTo>
                    <a:lnTo>
                      <a:pt x="138" y="473"/>
                    </a:lnTo>
                    <a:lnTo>
                      <a:pt x="127" y="473"/>
                    </a:lnTo>
                    <a:lnTo>
                      <a:pt x="127" y="236"/>
                    </a:lnTo>
                    <a:lnTo>
                      <a:pt x="117" y="236"/>
                    </a:lnTo>
                    <a:lnTo>
                      <a:pt x="11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04" name="Rectangle 2452"/>
              <p:cNvSpPr>
                <a:spLocks noChangeAspect="1" noChangeArrowheads="1"/>
              </p:cNvSpPr>
              <p:nvPr/>
            </p:nvSpPr>
            <p:spPr bwMode="auto">
              <a:xfrm>
                <a:off x="2391" y="1451"/>
                <a:ext cx="9" cy="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05" name="Rectangle 2453"/>
              <p:cNvSpPr>
                <a:spLocks noChangeAspect="1" noChangeArrowheads="1"/>
              </p:cNvSpPr>
              <p:nvPr/>
            </p:nvSpPr>
            <p:spPr bwMode="auto">
              <a:xfrm>
                <a:off x="2388" y="1457"/>
                <a:ext cx="15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06" name="Rectangle 2454"/>
              <p:cNvSpPr>
                <a:spLocks noChangeAspect="1" noChangeArrowheads="1"/>
              </p:cNvSpPr>
              <p:nvPr/>
            </p:nvSpPr>
            <p:spPr bwMode="auto">
              <a:xfrm>
                <a:off x="2376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07" name="Rectangle 2455"/>
              <p:cNvSpPr>
                <a:spLocks noChangeAspect="1" noChangeArrowheads="1"/>
              </p:cNvSpPr>
              <p:nvPr/>
            </p:nvSpPr>
            <p:spPr bwMode="auto">
              <a:xfrm>
                <a:off x="2373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08" name="Rectangle 2456"/>
              <p:cNvSpPr>
                <a:spLocks noChangeAspect="1" noChangeArrowheads="1"/>
              </p:cNvSpPr>
              <p:nvPr/>
            </p:nvSpPr>
            <p:spPr bwMode="auto">
              <a:xfrm>
                <a:off x="2379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09" name="Rectangle 2457"/>
              <p:cNvSpPr>
                <a:spLocks noChangeAspect="1" noChangeArrowheads="1"/>
              </p:cNvSpPr>
              <p:nvPr/>
            </p:nvSpPr>
            <p:spPr bwMode="auto">
              <a:xfrm>
                <a:off x="2411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10" name="Rectangle 2458"/>
              <p:cNvSpPr>
                <a:spLocks noChangeAspect="1" noChangeArrowheads="1"/>
              </p:cNvSpPr>
              <p:nvPr/>
            </p:nvSpPr>
            <p:spPr bwMode="auto">
              <a:xfrm>
                <a:off x="2397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11" name="Rectangle 2459"/>
              <p:cNvSpPr>
                <a:spLocks noChangeAspect="1" noChangeArrowheads="1"/>
              </p:cNvSpPr>
              <p:nvPr/>
            </p:nvSpPr>
            <p:spPr bwMode="auto">
              <a:xfrm>
                <a:off x="2139" y="1469"/>
                <a:ext cx="18" cy="9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12" name="Rectangle 2460"/>
              <p:cNvSpPr>
                <a:spLocks noChangeAspect="1" noChangeArrowheads="1"/>
              </p:cNvSpPr>
              <p:nvPr/>
            </p:nvSpPr>
            <p:spPr bwMode="auto">
              <a:xfrm>
                <a:off x="2110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13" name="Rectangle 2461"/>
              <p:cNvSpPr>
                <a:spLocks noChangeAspect="1" noChangeArrowheads="1"/>
              </p:cNvSpPr>
              <p:nvPr/>
            </p:nvSpPr>
            <p:spPr bwMode="auto">
              <a:xfrm>
                <a:off x="2107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14" name="Rectangle 2462"/>
              <p:cNvSpPr>
                <a:spLocks noChangeAspect="1" noChangeArrowheads="1"/>
              </p:cNvSpPr>
              <p:nvPr/>
            </p:nvSpPr>
            <p:spPr bwMode="auto">
              <a:xfrm>
                <a:off x="2145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15" name="Rectangle 2463"/>
              <p:cNvSpPr>
                <a:spLocks noChangeAspect="1" noChangeArrowheads="1"/>
              </p:cNvSpPr>
              <p:nvPr/>
            </p:nvSpPr>
            <p:spPr bwMode="auto">
              <a:xfrm>
                <a:off x="2113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16" name="Rectangle 2464"/>
              <p:cNvSpPr>
                <a:spLocks noChangeAspect="1" noChangeArrowheads="1"/>
              </p:cNvSpPr>
              <p:nvPr/>
            </p:nvSpPr>
            <p:spPr bwMode="auto">
              <a:xfrm>
                <a:off x="2130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17" name="Rectangle 2465"/>
              <p:cNvSpPr>
                <a:spLocks noChangeAspect="1" noChangeArrowheads="1"/>
              </p:cNvSpPr>
              <p:nvPr/>
            </p:nvSpPr>
            <p:spPr bwMode="auto">
              <a:xfrm>
                <a:off x="2160" y="1434"/>
                <a:ext cx="213" cy="80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18" name="Rectangle 2466"/>
              <p:cNvSpPr>
                <a:spLocks noChangeAspect="1" noChangeArrowheads="1"/>
              </p:cNvSpPr>
              <p:nvPr/>
            </p:nvSpPr>
            <p:spPr bwMode="auto">
              <a:xfrm>
                <a:off x="2215" y="1419"/>
                <a:ext cx="12" cy="8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19" name="Rectangle 2467"/>
              <p:cNvSpPr>
                <a:spLocks noChangeAspect="1" noChangeArrowheads="1"/>
              </p:cNvSpPr>
              <p:nvPr/>
            </p:nvSpPr>
            <p:spPr bwMode="auto">
              <a:xfrm>
                <a:off x="2253" y="1416"/>
                <a:ext cx="21" cy="1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20" name="Rectangle 2468"/>
              <p:cNvSpPr>
                <a:spLocks noChangeAspect="1" noChangeArrowheads="1"/>
              </p:cNvSpPr>
              <p:nvPr/>
            </p:nvSpPr>
            <p:spPr bwMode="auto">
              <a:xfrm>
                <a:off x="2157" y="1427"/>
                <a:ext cx="219" cy="7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21" name="Rectangle 2469"/>
              <p:cNvSpPr>
                <a:spLocks noChangeAspect="1" noChangeArrowheads="1"/>
              </p:cNvSpPr>
              <p:nvPr/>
            </p:nvSpPr>
            <p:spPr bwMode="auto">
              <a:xfrm>
                <a:off x="2160" y="1472"/>
                <a:ext cx="213" cy="3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22" name="Rectangle 2470"/>
              <p:cNvSpPr>
                <a:spLocks noChangeAspect="1" noChangeArrowheads="1"/>
              </p:cNvSpPr>
              <p:nvPr/>
            </p:nvSpPr>
            <p:spPr bwMode="auto">
              <a:xfrm>
                <a:off x="2195" y="1481"/>
                <a:ext cx="23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23" name="Rectangle 2471"/>
              <p:cNvSpPr>
                <a:spLocks noChangeAspect="1" noChangeArrowheads="1"/>
              </p:cNvSpPr>
              <p:nvPr/>
            </p:nvSpPr>
            <p:spPr bwMode="auto">
              <a:xfrm>
                <a:off x="2195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24" name="Line 2472"/>
              <p:cNvSpPr>
                <a:spLocks noChangeAspect="1" noChangeShapeType="1"/>
              </p:cNvSpPr>
              <p:nvPr/>
            </p:nvSpPr>
            <p:spPr bwMode="auto">
              <a:xfrm>
                <a:off x="220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25" name="Line 2473"/>
              <p:cNvSpPr>
                <a:spLocks noChangeAspect="1" noChangeShapeType="1"/>
              </p:cNvSpPr>
              <p:nvPr/>
            </p:nvSpPr>
            <p:spPr bwMode="auto">
              <a:xfrm>
                <a:off x="219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26" name="Rectangle 2474"/>
              <p:cNvSpPr>
                <a:spLocks noChangeAspect="1" noChangeArrowheads="1"/>
              </p:cNvSpPr>
              <p:nvPr/>
            </p:nvSpPr>
            <p:spPr bwMode="auto">
              <a:xfrm>
                <a:off x="2224" y="1481"/>
                <a:ext cx="24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27" name="Rectangle 2475"/>
              <p:cNvSpPr>
                <a:spLocks noChangeAspect="1" noChangeArrowheads="1"/>
              </p:cNvSpPr>
              <p:nvPr/>
            </p:nvSpPr>
            <p:spPr bwMode="auto">
              <a:xfrm>
                <a:off x="2224" y="1505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28" name="Line 2476"/>
              <p:cNvSpPr>
                <a:spLocks noChangeAspect="1" noChangeShapeType="1"/>
              </p:cNvSpPr>
              <p:nvPr/>
            </p:nvSpPr>
            <p:spPr bwMode="auto">
              <a:xfrm>
                <a:off x="223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29" name="Line 2477"/>
              <p:cNvSpPr>
                <a:spLocks noChangeAspect="1" noChangeShapeType="1"/>
              </p:cNvSpPr>
              <p:nvPr/>
            </p:nvSpPr>
            <p:spPr bwMode="auto">
              <a:xfrm>
                <a:off x="2226" y="149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30" name="Rectangle 2478"/>
              <p:cNvSpPr>
                <a:spLocks noChangeAspect="1" noChangeArrowheads="1"/>
              </p:cNvSpPr>
              <p:nvPr/>
            </p:nvSpPr>
            <p:spPr bwMode="auto">
              <a:xfrm>
                <a:off x="2344" y="1481"/>
                <a:ext cx="21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31" name="Rectangle 2479"/>
              <p:cNvSpPr>
                <a:spLocks noChangeAspect="1" noChangeArrowheads="1"/>
              </p:cNvSpPr>
              <p:nvPr/>
            </p:nvSpPr>
            <p:spPr bwMode="auto">
              <a:xfrm>
                <a:off x="2341" y="1505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32" name="Line 2480"/>
              <p:cNvSpPr>
                <a:spLocks noChangeAspect="1" noChangeShapeType="1"/>
              </p:cNvSpPr>
              <p:nvPr/>
            </p:nvSpPr>
            <p:spPr bwMode="auto">
              <a:xfrm>
                <a:off x="235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33" name="Line 2481"/>
              <p:cNvSpPr>
                <a:spLocks noChangeAspect="1" noChangeShapeType="1"/>
              </p:cNvSpPr>
              <p:nvPr/>
            </p:nvSpPr>
            <p:spPr bwMode="auto">
              <a:xfrm>
                <a:off x="234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34" name="Rectangle 2482"/>
              <p:cNvSpPr>
                <a:spLocks noChangeAspect="1" noChangeArrowheads="1"/>
              </p:cNvSpPr>
              <p:nvPr/>
            </p:nvSpPr>
            <p:spPr bwMode="auto">
              <a:xfrm>
                <a:off x="216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35" name="Rectangle 2483"/>
              <p:cNvSpPr>
                <a:spLocks noChangeAspect="1" noChangeArrowheads="1"/>
              </p:cNvSpPr>
              <p:nvPr/>
            </p:nvSpPr>
            <p:spPr bwMode="auto">
              <a:xfrm>
                <a:off x="2166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36" name="Line 2484"/>
              <p:cNvSpPr>
                <a:spLocks noChangeAspect="1" noChangeShapeType="1"/>
              </p:cNvSpPr>
              <p:nvPr/>
            </p:nvSpPr>
            <p:spPr bwMode="auto">
              <a:xfrm>
                <a:off x="217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37" name="Line 2485"/>
              <p:cNvSpPr>
                <a:spLocks noChangeAspect="1" noChangeShapeType="1"/>
              </p:cNvSpPr>
              <p:nvPr/>
            </p:nvSpPr>
            <p:spPr bwMode="auto">
              <a:xfrm>
                <a:off x="216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38" name="Rectangle 2486"/>
              <p:cNvSpPr>
                <a:spLocks noChangeAspect="1" noChangeArrowheads="1"/>
              </p:cNvSpPr>
              <p:nvPr/>
            </p:nvSpPr>
            <p:spPr bwMode="auto">
              <a:xfrm>
                <a:off x="2256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39" name="Rectangle 2487"/>
              <p:cNvSpPr>
                <a:spLocks noChangeAspect="1" noChangeArrowheads="1"/>
              </p:cNvSpPr>
              <p:nvPr/>
            </p:nvSpPr>
            <p:spPr bwMode="auto">
              <a:xfrm>
                <a:off x="2253" y="1466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40" name="Line 2488"/>
              <p:cNvSpPr>
                <a:spLocks noChangeAspect="1" noChangeShapeType="1"/>
              </p:cNvSpPr>
              <p:nvPr/>
            </p:nvSpPr>
            <p:spPr bwMode="auto">
              <a:xfrm>
                <a:off x="226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41" name="Line 2489"/>
              <p:cNvSpPr>
                <a:spLocks noChangeAspect="1" noChangeShapeType="1"/>
              </p:cNvSpPr>
              <p:nvPr/>
            </p:nvSpPr>
            <p:spPr bwMode="auto">
              <a:xfrm>
                <a:off x="2256" y="145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42" name="Rectangle 2490"/>
              <p:cNvSpPr>
                <a:spLocks noChangeAspect="1" noChangeArrowheads="1"/>
              </p:cNvSpPr>
              <p:nvPr/>
            </p:nvSpPr>
            <p:spPr bwMode="auto">
              <a:xfrm>
                <a:off x="228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43" name="Rectangle 2491"/>
              <p:cNvSpPr>
                <a:spLocks noChangeAspect="1" noChangeArrowheads="1"/>
              </p:cNvSpPr>
              <p:nvPr/>
            </p:nvSpPr>
            <p:spPr bwMode="auto">
              <a:xfrm>
                <a:off x="2283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44" name="Line 2492"/>
              <p:cNvSpPr>
                <a:spLocks noChangeAspect="1" noChangeShapeType="1"/>
              </p:cNvSpPr>
              <p:nvPr/>
            </p:nvSpPr>
            <p:spPr bwMode="auto">
              <a:xfrm>
                <a:off x="229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45" name="Line 2493"/>
              <p:cNvSpPr>
                <a:spLocks noChangeAspect="1" noChangeShapeType="1"/>
              </p:cNvSpPr>
              <p:nvPr/>
            </p:nvSpPr>
            <p:spPr bwMode="auto">
              <a:xfrm>
                <a:off x="2285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46" name="Rectangle 2494"/>
              <p:cNvSpPr>
                <a:spLocks noChangeAspect="1" noChangeArrowheads="1"/>
              </p:cNvSpPr>
              <p:nvPr/>
            </p:nvSpPr>
            <p:spPr bwMode="auto">
              <a:xfrm>
                <a:off x="2315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47" name="Rectangle 2495"/>
              <p:cNvSpPr>
                <a:spLocks noChangeAspect="1" noChangeArrowheads="1"/>
              </p:cNvSpPr>
              <p:nvPr/>
            </p:nvSpPr>
            <p:spPr bwMode="auto">
              <a:xfrm>
                <a:off x="2312" y="1505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48" name="Line 2496"/>
              <p:cNvSpPr>
                <a:spLocks noChangeAspect="1" noChangeShapeType="1"/>
              </p:cNvSpPr>
              <p:nvPr/>
            </p:nvSpPr>
            <p:spPr bwMode="auto">
              <a:xfrm>
                <a:off x="232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49" name="Line 2497"/>
              <p:cNvSpPr>
                <a:spLocks noChangeAspect="1" noChangeShapeType="1"/>
              </p:cNvSpPr>
              <p:nvPr/>
            </p:nvSpPr>
            <p:spPr bwMode="auto">
              <a:xfrm>
                <a:off x="231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50" name="Rectangle 2498"/>
              <p:cNvSpPr>
                <a:spLocks noChangeAspect="1" noChangeArrowheads="1"/>
              </p:cNvSpPr>
              <p:nvPr/>
            </p:nvSpPr>
            <p:spPr bwMode="auto">
              <a:xfrm>
                <a:off x="2195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51" name="Rectangle 2499"/>
              <p:cNvSpPr>
                <a:spLocks noChangeAspect="1" noChangeArrowheads="1"/>
              </p:cNvSpPr>
              <p:nvPr/>
            </p:nvSpPr>
            <p:spPr bwMode="auto">
              <a:xfrm>
                <a:off x="2195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52" name="Line 2500"/>
              <p:cNvSpPr>
                <a:spLocks noChangeAspect="1" noChangeShapeType="1"/>
              </p:cNvSpPr>
              <p:nvPr/>
            </p:nvSpPr>
            <p:spPr bwMode="auto">
              <a:xfrm>
                <a:off x="220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53" name="Line 2501"/>
              <p:cNvSpPr>
                <a:spLocks noChangeAspect="1" noChangeShapeType="1"/>
              </p:cNvSpPr>
              <p:nvPr/>
            </p:nvSpPr>
            <p:spPr bwMode="auto">
              <a:xfrm>
                <a:off x="219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54" name="Rectangle 2502"/>
              <p:cNvSpPr>
                <a:spLocks noChangeAspect="1" noChangeArrowheads="1"/>
              </p:cNvSpPr>
              <p:nvPr/>
            </p:nvSpPr>
            <p:spPr bwMode="auto">
              <a:xfrm>
                <a:off x="2227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55" name="Rectangle 2503"/>
              <p:cNvSpPr>
                <a:spLocks noChangeAspect="1" noChangeArrowheads="1"/>
              </p:cNvSpPr>
              <p:nvPr/>
            </p:nvSpPr>
            <p:spPr bwMode="auto">
              <a:xfrm>
                <a:off x="222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56" name="Line 2504"/>
              <p:cNvSpPr>
                <a:spLocks noChangeAspect="1" noChangeShapeType="1"/>
              </p:cNvSpPr>
              <p:nvPr/>
            </p:nvSpPr>
            <p:spPr bwMode="auto">
              <a:xfrm>
                <a:off x="223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57" name="Line 2505"/>
              <p:cNvSpPr>
                <a:spLocks noChangeAspect="1" noChangeShapeType="1"/>
              </p:cNvSpPr>
              <p:nvPr/>
            </p:nvSpPr>
            <p:spPr bwMode="auto">
              <a:xfrm>
                <a:off x="222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58" name="Rectangle 2506"/>
              <p:cNvSpPr>
                <a:spLocks noChangeAspect="1" noChangeArrowheads="1"/>
              </p:cNvSpPr>
              <p:nvPr/>
            </p:nvSpPr>
            <p:spPr bwMode="auto">
              <a:xfrm>
                <a:off x="2344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59" name="Rectangle 2507"/>
              <p:cNvSpPr>
                <a:spLocks noChangeAspect="1" noChangeArrowheads="1"/>
              </p:cNvSpPr>
              <p:nvPr/>
            </p:nvSpPr>
            <p:spPr bwMode="auto">
              <a:xfrm>
                <a:off x="234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60" name="Line 2508"/>
              <p:cNvSpPr>
                <a:spLocks noChangeAspect="1" noChangeShapeType="1"/>
              </p:cNvSpPr>
              <p:nvPr/>
            </p:nvSpPr>
            <p:spPr bwMode="auto">
              <a:xfrm>
                <a:off x="2356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61" name="Line 2509"/>
              <p:cNvSpPr>
                <a:spLocks noChangeAspect="1" noChangeShapeType="1"/>
              </p:cNvSpPr>
              <p:nvPr/>
            </p:nvSpPr>
            <p:spPr bwMode="auto">
              <a:xfrm>
                <a:off x="2344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62" name="Rectangle 2510"/>
              <p:cNvSpPr>
                <a:spLocks noChangeAspect="1" noChangeArrowheads="1"/>
              </p:cNvSpPr>
              <p:nvPr/>
            </p:nvSpPr>
            <p:spPr bwMode="auto">
              <a:xfrm>
                <a:off x="2166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63" name="Rectangle 2511"/>
              <p:cNvSpPr>
                <a:spLocks noChangeAspect="1" noChangeArrowheads="1"/>
              </p:cNvSpPr>
              <p:nvPr/>
            </p:nvSpPr>
            <p:spPr bwMode="auto">
              <a:xfrm>
                <a:off x="2166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64" name="Line 2512"/>
              <p:cNvSpPr>
                <a:spLocks noChangeAspect="1" noChangeShapeType="1"/>
              </p:cNvSpPr>
              <p:nvPr/>
            </p:nvSpPr>
            <p:spPr bwMode="auto">
              <a:xfrm>
                <a:off x="217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65" name="Line 2513"/>
              <p:cNvSpPr>
                <a:spLocks noChangeAspect="1" noChangeShapeType="1"/>
              </p:cNvSpPr>
              <p:nvPr/>
            </p:nvSpPr>
            <p:spPr bwMode="auto">
              <a:xfrm>
                <a:off x="216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66" name="Rectangle 2514"/>
              <p:cNvSpPr>
                <a:spLocks noChangeAspect="1" noChangeArrowheads="1"/>
              </p:cNvSpPr>
              <p:nvPr/>
            </p:nvSpPr>
            <p:spPr bwMode="auto">
              <a:xfrm>
                <a:off x="2286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67" name="Rectangle 2515"/>
              <p:cNvSpPr>
                <a:spLocks noChangeAspect="1" noChangeArrowheads="1"/>
              </p:cNvSpPr>
              <p:nvPr/>
            </p:nvSpPr>
            <p:spPr bwMode="auto">
              <a:xfrm>
                <a:off x="2283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68" name="Line 2516"/>
              <p:cNvSpPr>
                <a:spLocks noChangeAspect="1" noChangeShapeType="1"/>
              </p:cNvSpPr>
              <p:nvPr/>
            </p:nvSpPr>
            <p:spPr bwMode="auto">
              <a:xfrm>
                <a:off x="229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69" name="Line 2517"/>
              <p:cNvSpPr>
                <a:spLocks noChangeAspect="1" noChangeShapeType="1"/>
              </p:cNvSpPr>
              <p:nvPr/>
            </p:nvSpPr>
            <p:spPr bwMode="auto">
              <a:xfrm>
                <a:off x="228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70" name="Rectangle 2518"/>
              <p:cNvSpPr>
                <a:spLocks noChangeAspect="1" noChangeArrowheads="1"/>
              </p:cNvSpPr>
              <p:nvPr/>
            </p:nvSpPr>
            <p:spPr bwMode="auto">
              <a:xfrm>
                <a:off x="2315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71" name="Rectangle 2519"/>
              <p:cNvSpPr>
                <a:spLocks noChangeAspect="1" noChangeArrowheads="1"/>
              </p:cNvSpPr>
              <p:nvPr/>
            </p:nvSpPr>
            <p:spPr bwMode="auto">
              <a:xfrm>
                <a:off x="2312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72" name="Line 2520"/>
              <p:cNvSpPr>
                <a:spLocks noChangeAspect="1" noChangeShapeType="1"/>
              </p:cNvSpPr>
              <p:nvPr/>
            </p:nvSpPr>
            <p:spPr bwMode="auto">
              <a:xfrm>
                <a:off x="232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73" name="Line 2521"/>
              <p:cNvSpPr>
                <a:spLocks noChangeAspect="1" noChangeShapeType="1"/>
              </p:cNvSpPr>
              <p:nvPr/>
            </p:nvSpPr>
            <p:spPr bwMode="auto">
              <a:xfrm>
                <a:off x="231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74" name="Rectangle 2522"/>
              <p:cNvSpPr>
                <a:spLocks noChangeAspect="1" noChangeArrowheads="1"/>
              </p:cNvSpPr>
              <p:nvPr/>
            </p:nvSpPr>
            <p:spPr bwMode="auto">
              <a:xfrm>
                <a:off x="2253" y="1478"/>
                <a:ext cx="24" cy="3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75" name="Rectangle 2523"/>
              <p:cNvSpPr>
                <a:spLocks noChangeAspect="1" noChangeArrowheads="1"/>
              </p:cNvSpPr>
              <p:nvPr/>
            </p:nvSpPr>
            <p:spPr bwMode="auto">
              <a:xfrm>
                <a:off x="2256" y="1481"/>
                <a:ext cx="18" cy="30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70876" name="Group 2524"/>
            <p:cNvGrpSpPr>
              <a:grpSpLocks noChangeAspect="1"/>
            </p:cNvGrpSpPr>
            <p:nvPr/>
          </p:nvGrpSpPr>
          <p:grpSpPr bwMode="auto">
            <a:xfrm>
              <a:off x="2245" y="2251"/>
              <a:ext cx="453" cy="201"/>
              <a:chOff x="2107" y="1345"/>
              <a:chExt cx="322" cy="169"/>
            </a:xfrm>
          </p:grpSpPr>
          <p:sp>
            <p:nvSpPr>
              <p:cNvPr id="870877" name="Freeform 2525"/>
              <p:cNvSpPr>
                <a:spLocks noChangeAspect="1"/>
              </p:cNvSpPr>
              <p:nvPr/>
            </p:nvSpPr>
            <p:spPr bwMode="auto">
              <a:xfrm>
                <a:off x="2348" y="1345"/>
                <a:ext cx="12" cy="13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9" y="236"/>
                  </a:cxn>
                  <a:cxn ang="0">
                    <a:pos x="27" y="236"/>
                  </a:cxn>
                  <a:cxn ang="0">
                    <a:pos x="27" y="473"/>
                  </a:cxn>
                  <a:cxn ang="0">
                    <a:pos x="15" y="473"/>
                  </a:cxn>
                  <a:cxn ang="0">
                    <a:pos x="15" y="695"/>
                  </a:cxn>
                  <a:cxn ang="0">
                    <a:pos x="8" y="695"/>
                  </a:cxn>
                  <a:cxn ang="0">
                    <a:pos x="8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80" y="1489"/>
                  </a:cxn>
                  <a:cxn ang="0">
                    <a:pos x="147" y="989"/>
                  </a:cxn>
                  <a:cxn ang="0">
                    <a:pos x="147" y="694"/>
                  </a:cxn>
                  <a:cxn ang="0">
                    <a:pos x="140" y="694"/>
                  </a:cxn>
                  <a:cxn ang="0">
                    <a:pos x="140" y="473"/>
                  </a:cxn>
                  <a:cxn ang="0">
                    <a:pos x="130" y="473"/>
                  </a:cxn>
                  <a:cxn ang="0">
                    <a:pos x="130" y="236"/>
                  </a:cxn>
                  <a:cxn ang="0">
                    <a:pos x="119" y="236"/>
                  </a:cxn>
                  <a:cxn ang="0">
                    <a:pos x="119" y="0"/>
                  </a:cxn>
                  <a:cxn ang="0">
                    <a:pos x="39" y="0"/>
                  </a:cxn>
                </a:cxnLst>
                <a:rect l="0" t="0" r="r" b="b"/>
                <a:pathLst>
                  <a:path w="147" h="1489">
                    <a:moveTo>
                      <a:pt x="39" y="0"/>
                    </a:moveTo>
                    <a:lnTo>
                      <a:pt x="39" y="236"/>
                    </a:lnTo>
                    <a:lnTo>
                      <a:pt x="27" y="236"/>
                    </a:lnTo>
                    <a:lnTo>
                      <a:pt x="27" y="473"/>
                    </a:lnTo>
                    <a:lnTo>
                      <a:pt x="15" y="473"/>
                    </a:lnTo>
                    <a:lnTo>
                      <a:pt x="15" y="695"/>
                    </a:lnTo>
                    <a:lnTo>
                      <a:pt x="8" y="695"/>
                    </a:lnTo>
                    <a:lnTo>
                      <a:pt x="8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80" y="1489"/>
                    </a:lnTo>
                    <a:lnTo>
                      <a:pt x="147" y="989"/>
                    </a:lnTo>
                    <a:lnTo>
                      <a:pt x="147" y="694"/>
                    </a:lnTo>
                    <a:lnTo>
                      <a:pt x="140" y="694"/>
                    </a:lnTo>
                    <a:lnTo>
                      <a:pt x="140" y="473"/>
                    </a:lnTo>
                    <a:lnTo>
                      <a:pt x="130" y="473"/>
                    </a:lnTo>
                    <a:lnTo>
                      <a:pt x="130" y="236"/>
                    </a:lnTo>
                    <a:lnTo>
                      <a:pt x="119" y="236"/>
                    </a:lnTo>
                    <a:lnTo>
                      <a:pt x="119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78" name="Freeform 2526"/>
              <p:cNvSpPr>
                <a:spLocks noChangeAspect="1"/>
              </p:cNvSpPr>
              <p:nvPr/>
            </p:nvSpPr>
            <p:spPr bwMode="auto">
              <a:xfrm>
                <a:off x="2370" y="1345"/>
                <a:ext cx="13" cy="13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236"/>
                  </a:cxn>
                  <a:cxn ang="0">
                    <a:pos x="25" y="236"/>
                  </a:cxn>
                  <a:cxn ang="0">
                    <a:pos x="25" y="473"/>
                  </a:cxn>
                  <a:cxn ang="0">
                    <a:pos x="14" y="473"/>
                  </a:cxn>
                  <a:cxn ang="0">
                    <a:pos x="14" y="695"/>
                  </a:cxn>
                  <a:cxn ang="0">
                    <a:pos x="7" y="695"/>
                  </a:cxn>
                  <a:cxn ang="0">
                    <a:pos x="7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154" y="1489"/>
                  </a:cxn>
                  <a:cxn ang="0">
                    <a:pos x="154" y="992"/>
                  </a:cxn>
                  <a:cxn ang="0">
                    <a:pos x="147" y="992"/>
                  </a:cxn>
                  <a:cxn ang="0">
                    <a:pos x="146" y="694"/>
                  </a:cxn>
                  <a:cxn ang="0">
                    <a:pos x="138" y="694"/>
                  </a:cxn>
                  <a:cxn ang="0">
                    <a:pos x="138" y="473"/>
                  </a:cxn>
                  <a:cxn ang="0">
                    <a:pos x="127" y="473"/>
                  </a:cxn>
                  <a:cxn ang="0">
                    <a:pos x="127" y="236"/>
                  </a:cxn>
                  <a:cxn ang="0">
                    <a:pos x="117" y="236"/>
                  </a:cxn>
                  <a:cxn ang="0">
                    <a:pos x="117" y="0"/>
                  </a:cxn>
                  <a:cxn ang="0">
                    <a:pos x="37" y="0"/>
                  </a:cxn>
                </a:cxnLst>
                <a:rect l="0" t="0" r="r" b="b"/>
                <a:pathLst>
                  <a:path w="154" h="1489">
                    <a:moveTo>
                      <a:pt x="37" y="0"/>
                    </a:moveTo>
                    <a:lnTo>
                      <a:pt x="37" y="236"/>
                    </a:lnTo>
                    <a:lnTo>
                      <a:pt x="25" y="236"/>
                    </a:lnTo>
                    <a:lnTo>
                      <a:pt x="25" y="473"/>
                    </a:lnTo>
                    <a:lnTo>
                      <a:pt x="14" y="473"/>
                    </a:lnTo>
                    <a:lnTo>
                      <a:pt x="14" y="695"/>
                    </a:lnTo>
                    <a:lnTo>
                      <a:pt x="7" y="695"/>
                    </a:lnTo>
                    <a:lnTo>
                      <a:pt x="7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154" y="1489"/>
                    </a:lnTo>
                    <a:lnTo>
                      <a:pt x="154" y="992"/>
                    </a:lnTo>
                    <a:lnTo>
                      <a:pt x="147" y="992"/>
                    </a:lnTo>
                    <a:lnTo>
                      <a:pt x="146" y="694"/>
                    </a:lnTo>
                    <a:lnTo>
                      <a:pt x="138" y="694"/>
                    </a:lnTo>
                    <a:lnTo>
                      <a:pt x="138" y="473"/>
                    </a:lnTo>
                    <a:lnTo>
                      <a:pt x="127" y="473"/>
                    </a:lnTo>
                    <a:lnTo>
                      <a:pt x="127" y="236"/>
                    </a:lnTo>
                    <a:lnTo>
                      <a:pt x="117" y="236"/>
                    </a:lnTo>
                    <a:lnTo>
                      <a:pt x="11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79" name="Rectangle 2527"/>
              <p:cNvSpPr>
                <a:spLocks noChangeAspect="1" noChangeArrowheads="1"/>
              </p:cNvSpPr>
              <p:nvPr/>
            </p:nvSpPr>
            <p:spPr bwMode="auto">
              <a:xfrm>
                <a:off x="2391" y="1451"/>
                <a:ext cx="9" cy="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80" name="Rectangle 2528"/>
              <p:cNvSpPr>
                <a:spLocks noChangeAspect="1" noChangeArrowheads="1"/>
              </p:cNvSpPr>
              <p:nvPr/>
            </p:nvSpPr>
            <p:spPr bwMode="auto">
              <a:xfrm>
                <a:off x="2388" y="1457"/>
                <a:ext cx="15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81" name="Rectangle 2529"/>
              <p:cNvSpPr>
                <a:spLocks noChangeAspect="1" noChangeArrowheads="1"/>
              </p:cNvSpPr>
              <p:nvPr/>
            </p:nvSpPr>
            <p:spPr bwMode="auto">
              <a:xfrm>
                <a:off x="2376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82" name="Rectangle 2530"/>
              <p:cNvSpPr>
                <a:spLocks noChangeAspect="1" noChangeArrowheads="1"/>
              </p:cNvSpPr>
              <p:nvPr/>
            </p:nvSpPr>
            <p:spPr bwMode="auto">
              <a:xfrm>
                <a:off x="2373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83" name="Rectangle 2531"/>
              <p:cNvSpPr>
                <a:spLocks noChangeAspect="1" noChangeArrowheads="1"/>
              </p:cNvSpPr>
              <p:nvPr/>
            </p:nvSpPr>
            <p:spPr bwMode="auto">
              <a:xfrm>
                <a:off x="2379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84" name="Rectangle 2532"/>
              <p:cNvSpPr>
                <a:spLocks noChangeAspect="1" noChangeArrowheads="1"/>
              </p:cNvSpPr>
              <p:nvPr/>
            </p:nvSpPr>
            <p:spPr bwMode="auto">
              <a:xfrm>
                <a:off x="2411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85" name="Rectangle 2533"/>
              <p:cNvSpPr>
                <a:spLocks noChangeAspect="1" noChangeArrowheads="1"/>
              </p:cNvSpPr>
              <p:nvPr/>
            </p:nvSpPr>
            <p:spPr bwMode="auto">
              <a:xfrm>
                <a:off x="2397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86" name="Rectangle 2534"/>
              <p:cNvSpPr>
                <a:spLocks noChangeAspect="1" noChangeArrowheads="1"/>
              </p:cNvSpPr>
              <p:nvPr/>
            </p:nvSpPr>
            <p:spPr bwMode="auto">
              <a:xfrm>
                <a:off x="2139" y="1469"/>
                <a:ext cx="18" cy="9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87" name="Rectangle 2535"/>
              <p:cNvSpPr>
                <a:spLocks noChangeAspect="1" noChangeArrowheads="1"/>
              </p:cNvSpPr>
              <p:nvPr/>
            </p:nvSpPr>
            <p:spPr bwMode="auto">
              <a:xfrm>
                <a:off x="2110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88" name="Rectangle 2536"/>
              <p:cNvSpPr>
                <a:spLocks noChangeAspect="1" noChangeArrowheads="1"/>
              </p:cNvSpPr>
              <p:nvPr/>
            </p:nvSpPr>
            <p:spPr bwMode="auto">
              <a:xfrm>
                <a:off x="2107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89" name="Rectangle 2537"/>
              <p:cNvSpPr>
                <a:spLocks noChangeAspect="1" noChangeArrowheads="1"/>
              </p:cNvSpPr>
              <p:nvPr/>
            </p:nvSpPr>
            <p:spPr bwMode="auto">
              <a:xfrm>
                <a:off x="2145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90" name="Rectangle 2538"/>
              <p:cNvSpPr>
                <a:spLocks noChangeAspect="1" noChangeArrowheads="1"/>
              </p:cNvSpPr>
              <p:nvPr/>
            </p:nvSpPr>
            <p:spPr bwMode="auto">
              <a:xfrm>
                <a:off x="2113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91" name="Rectangle 2539"/>
              <p:cNvSpPr>
                <a:spLocks noChangeAspect="1" noChangeArrowheads="1"/>
              </p:cNvSpPr>
              <p:nvPr/>
            </p:nvSpPr>
            <p:spPr bwMode="auto">
              <a:xfrm>
                <a:off x="2130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92" name="Rectangle 2540"/>
              <p:cNvSpPr>
                <a:spLocks noChangeAspect="1" noChangeArrowheads="1"/>
              </p:cNvSpPr>
              <p:nvPr/>
            </p:nvSpPr>
            <p:spPr bwMode="auto">
              <a:xfrm>
                <a:off x="2160" y="1434"/>
                <a:ext cx="213" cy="80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93" name="Rectangle 2541"/>
              <p:cNvSpPr>
                <a:spLocks noChangeAspect="1" noChangeArrowheads="1"/>
              </p:cNvSpPr>
              <p:nvPr/>
            </p:nvSpPr>
            <p:spPr bwMode="auto">
              <a:xfrm>
                <a:off x="2215" y="1419"/>
                <a:ext cx="12" cy="8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94" name="Rectangle 2542"/>
              <p:cNvSpPr>
                <a:spLocks noChangeAspect="1" noChangeArrowheads="1"/>
              </p:cNvSpPr>
              <p:nvPr/>
            </p:nvSpPr>
            <p:spPr bwMode="auto">
              <a:xfrm>
                <a:off x="2253" y="1416"/>
                <a:ext cx="21" cy="1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95" name="Rectangle 2543"/>
              <p:cNvSpPr>
                <a:spLocks noChangeAspect="1" noChangeArrowheads="1"/>
              </p:cNvSpPr>
              <p:nvPr/>
            </p:nvSpPr>
            <p:spPr bwMode="auto">
              <a:xfrm>
                <a:off x="2157" y="1427"/>
                <a:ext cx="219" cy="7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96" name="Rectangle 2544"/>
              <p:cNvSpPr>
                <a:spLocks noChangeAspect="1" noChangeArrowheads="1"/>
              </p:cNvSpPr>
              <p:nvPr/>
            </p:nvSpPr>
            <p:spPr bwMode="auto">
              <a:xfrm>
                <a:off x="2160" y="1472"/>
                <a:ext cx="213" cy="3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97" name="Rectangle 2545"/>
              <p:cNvSpPr>
                <a:spLocks noChangeAspect="1" noChangeArrowheads="1"/>
              </p:cNvSpPr>
              <p:nvPr/>
            </p:nvSpPr>
            <p:spPr bwMode="auto">
              <a:xfrm>
                <a:off x="2195" y="1481"/>
                <a:ext cx="23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98" name="Rectangle 2546"/>
              <p:cNvSpPr>
                <a:spLocks noChangeAspect="1" noChangeArrowheads="1"/>
              </p:cNvSpPr>
              <p:nvPr/>
            </p:nvSpPr>
            <p:spPr bwMode="auto">
              <a:xfrm>
                <a:off x="2195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899" name="Line 2547"/>
              <p:cNvSpPr>
                <a:spLocks noChangeAspect="1" noChangeShapeType="1"/>
              </p:cNvSpPr>
              <p:nvPr/>
            </p:nvSpPr>
            <p:spPr bwMode="auto">
              <a:xfrm>
                <a:off x="220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00" name="Line 2548"/>
              <p:cNvSpPr>
                <a:spLocks noChangeAspect="1" noChangeShapeType="1"/>
              </p:cNvSpPr>
              <p:nvPr/>
            </p:nvSpPr>
            <p:spPr bwMode="auto">
              <a:xfrm>
                <a:off x="219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01" name="Rectangle 2549"/>
              <p:cNvSpPr>
                <a:spLocks noChangeAspect="1" noChangeArrowheads="1"/>
              </p:cNvSpPr>
              <p:nvPr/>
            </p:nvSpPr>
            <p:spPr bwMode="auto">
              <a:xfrm>
                <a:off x="2224" y="1481"/>
                <a:ext cx="24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02" name="Rectangle 2550"/>
              <p:cNvSpPr>
                <a:spLocks noChangeAspect="1" noChangeArrowheads="1"/>
              </p:cNvSpPr>
              <p:nvPr/>
            </p:nvSpPr>
            <p:spPr bwMode="auto">
              <a:xfrm>
                <a:off x="2224" y="1505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03" name="Line 2551"/>
              <p:cNvSpPr>
                <a:spLocks noChangeAspect="1" noChangeShapeType="1"/>
              </p:cNvSpPr>
              <p:nvPr/>
            </p:nvSpPr>
            <p:spPr bwMode="auto">
              <a:xfrm>
                <a:off x="223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04" name="Line 2552"/>
              <p:cNvSpPr>
                <a:spLocks noChangeAspect="1" noChangeShapeType="1"/>
              </p:cNvSpPr>
              <p:nvPr/>
            </p:nvSpPr>
            <p:spPr bwMode="auto">
              <a:xfrm>
                <a:off x="2226" y="149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05" name="Rectangle 2553"/>
              <p:cNvSpPr>
                <a:spLocks noChangeAspect="1" noChangeArrowheads="1"/>
              </p:cNvSpPr>
              <p:nvPr/>
            </p:nvSpPr>
            <p:spPr bwMode="auto">
              <a:xfrm>
                <a:off x="2344" y="1481"/>
                <a:ext cx="21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06" name="Rectangle 2554"/>
              <p:cNvSpPr>
                <a:spLocks noChangeAspect="1" noChangeArrowheads="1"/>
              </p:cNvSpPr>
              <p:nvPr/>
            </p:nvSpPr>
            <p:spPr bwMode="auto">
              <a:xfrm>
                <a:off x="2341" y="1505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07" name="Line 2555"/>
              <p:cNvSpPr>
                <a:spLocks noChangeAspect="1" noChangeShapeType="1"/>
              </p:cNvSpPr>
              <p:nvPr/>
            </p:nvSpPr>
            <p:spPr bwMode="auto">
              <a:xfrm>
                <a:off x="235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08" name="Line 2556"/>
              <p:cNvSpPr>
                <a:spLocks noChangeAspect="1" noChangeShapeType="1"/>
              </p:cNvSpPr>
              <p:nvPr/>
            </p:nvSpPr>
            <p:spPr bwMode="auto">
              <a:xfrm>
                <a:off x="234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09" name="Rectangle 2557"/>
              <p:cNvSpPr>
                <a:spLocks noChangeAspect="1" noChangeArrowheads="1"/>
              </p:cNvSpPr>
              <p:nvPr/>
            </p:nvSpPr>
            <p:spPr bwMode="auto">
              <a:xfrm>
                <a:off x="216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10" name="Rectangle 2558"/>
              <p:cNvSpPr>
                <a:spLocks noChangeAspect="1" noChangeArrowheads="1"/>
              </p:cNvSpPr>
              <p:nvPr/>
            </p:nvSpPr>
            <p:spPr bwMode="auto">
              <a:xfrm>
                <a:off x="2166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11" name="Line 2559"/>
              <p:cNvSpPr>
                <a:spLocks noChangeAspect="1" noChangeShapeType="1"/>
              </p:cNvSpPr>
              <p:nvPr/>
            </p:nvSpPr>
            <p:spPr bwMode="auto">
              <a:xfrm>
                <a:off x="217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12" name="Line 2560"/>
              <p:cNvSpPr>
                <a:spLocks noChangeAspect="1" noChangeShapeType="1"/>
              </p:cNvSpPr>
              <p:nvPr/>
            </p:nvSpPr>
            <p:spPr bwMode="auto">
              <a:xfrm>
                <a:off x="216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13" name="Rectangle 2561"/>
              <p:cNvSpPr>
                <a:spLocks noChangeAspect="1" noChangeArrowheads="1"/>
              </p:cNvSpPr>
              <p:nvPr/>
            </p:nvSpPr>
            <p:spPr bwMode="auto">
              <a:xfrm>
                <a:off x="2256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14" name="Rectangle 2562"/>
              <p:cNvSpPr>
                <a:spLocks noChangeAspect="1" noChangeArrowheads="1"/>
              </p:cNvSpPr>
              <p:nvPr/>
            </p:nvSpPr>
            <p:spPr bwMode="auto">
              <a:xfrm>
                <a:off x="2253" y="1466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15" name="Line 2563"/>
              <p:cNvSpPr>
                <a:spLocks noChangeAspect="1" noChangeShapeType="1"/>
              </p:cNvSpPr>
              <p:nvPr/>
            </p:nvSpPr>
            <p:spPr bwMode="auto">
              <a:xfrm>
                <a:off x="226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16" name="Line 2564"/>
              <p:cNvSpPr>
                <a:spLocks noChangeAspect="1" noChangeShapeType="1"/>
              </p:cNvSpPr>
              <p:nvPr/>
            </p:nvSpPr>
            <p:spPr bwMode="auto">
              <a:xfrm>
                <a:off x="2256" y="145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17" name="Rectangle 2565"/>
              <p:cNvSpPr>
                <a:spLocks noChangeAspect="1" noChangeArrowheads="1"/>
              </p:cNvSpPr>
              <p:nvPr/>
            </p:nvSpPr>
            <p:spPr bwMode="auto">
              <a:xfrm>
                <a:off x="228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18" name="Rectangle 2566"/>
              <p:cNvSpPr>
                <a:spLocks noChangeAspect="1" noChangeArrowheads="1"/>
              </p:cNvSpPr>
              <p:nvPr/>
            </p:nvSpPr>
            <p:spPr bwMode="auto">
              <a:xfrm>
                <a:off x="2283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19" name="Line 2567"/>
              <p:cNvSpPr>
                <a:spLocks noChangeAspect="1" noChangeShapeType="1"/>
              </p:cNvSpPr>
              <p:nvPr/>
            </p:nvSpPr>
            <p:spPr bwMode="auto">
              <a:xfrm>
                <a:off x="229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20" name="Line 2568"/>
              <p:cNvSpPr>
                <a:spLocks noChangeAspect="1" noChangeShapeType="1"/>
              </p:cNvSpPr>
              <p:nvPr/>
            </p:nvSpPr>
            <p:spPr bwMode="auto">
              <a:xfrm>
                <a:off x="2285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21" name="Rectangle 2569"/>
              <p:cNvSpPr>
                <a:spLocks noChangeAspect="1" noChangeArrowheads="1"/>
              </p:cNvSpPr>
              <p:nvPr/>
            </p:nvSpPr>
            <p:spPr bwMode="auto">
              <a:xfrm>
                <a:off x="2315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22" name="Rectangle 2570"/>
              <p:cNvSpPr>
                <a:spLocks noChangeAspect="1" noChangeArrowheads="1"/>
              </p:cNvSpPr>
              <p:nvPr/>
            </p:nvSpPr>
            <p:spPr bwMode="auto">
              <a:xfrm>
                <a:off x="2312" y="1505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23" name="Line 2571"/>
              <p:cNvSpPr>
                <a:spLocks noChangeAspect="1" noChangeShapeType="1"/>
              </p:cNvSpPr>
              <p:nvPr/>
            </p:nvSpPr>
            <p:spPr bwMode="auto">
              <a:xfrm>
                <a:off x="232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24" name="Line 2572"/>
              <p:cNvSpPr>
                <a:spLocks noChangeAspect="1" noChangeShapeType="1"/>
              </p:cNvSpPr>
              <p:nvPr/>
            </p:nvSpPr>
            <p:spPr bwMode="auto">
              <a:xfrm>
                <a:off x="231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25" name="Rectangle 2573"/>
              <p:cNvSpPr>
                <a:spLocks noChangeAspect="1" noChangeArrowheads="1"/>
              </p:cNvSpPr>
              <p:nvPr/>
            </p:nvSpPr>
            <p:spPr bwMode="auto">
              <a:xfrm>
                <a:off x="2195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26" name="Rectangle 2574"/>
              <p:cNvSpPr>
                <a:spLocks noChangeAspect="1" noChangeArrowheads="1"/>
              </p:cNvSpPr>
              <p:nvPr/>
            </p:nvSpPr>
            <p:spPr bwMode="auto">
              <a:xfrm>
                <a:off x="2195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27" name="Line 2575"/>
              <p:cNvSpPr>
                <a:spLocks noChangeAspect="1" noChangeShapeType="1"/>
              </p:cNvSpPr>
              <p:nvPr/>
            </p:nvSpPr>
            <p:spPr bwMode="auto">
              <a:xfrm>
                <a:off x="220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28" name="Line 2576"/>
              <p:cNvSpPr>
                <a:spLocks noChangeAspect="1" noChangeShapeType="1"/>
              </p:cNvSpPr>
              <p:nvPr/>
            </p:nvSpPr>
            <p:spPr bwMode="auto">
              <a:xfrm>
                <a:off x="219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29" name="Rectangle 2577"/>
              <p:cNvSpPr>
                <a:spLocks noChangeAspect="1" noChangeArrowheads="1"/>
              </p:cNvSpPr>
              <p:nvPr/>
            </p:nvSpPr>
            <p:spPr bwMode="auto">
              <a:xfrm>
                <a:off x="2227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30" name="Rectangle 2578"/>
              <p:cNvSpPr>
                <a:spLocks noChangeAspect="1" noChangeArrowheads="1"/>
              </p:cNvSpPr>
              <p:nvPr/>
            </p:nvSpPr>
            <p:spPr bwMode="auto">
              <a:xfrm>
                <a:off x="222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31" name="Line 2579"/>
              <p:cNvSpPr>
                <a:spLocks noChangeAspect="1" noChangeShapeType="1"/>
              </p:cNvSpPr>
              <p:nvPr/>
            </p:nvSpPr>
            <p:spPr bwMode="auto">
              <a:xfrm>
                <a:off x="223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32" name="Line 2580"/>
              <p:cNvSpPr>
                <a:spLocks noChangeAspect="1" noChangeShapeType="1"/>
              </p:cNvSpPr>
              <p:nvPr/>
            </p:nvSpPr>
            <p:spPr bwMode="auto">
              <a:xfrm>
                <a:off x="222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33" name="Rectangle 2581"/>
              <p:cNvSpPr>
                <a:spLocks noChangeAspect="1" noChangeArrowheads="1"/>
              </p:cNvSpPr>
              <p:nvPr/>
            </p:nvSpPr>
            <p:spPr bwMode="auto">
              <a:xfrm>
                <a:off x="2344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34" name="Rectangle 2582"/>
              <p:cNvSpPr>
                <a:spLocks noChangeAspect="1" noChangeArrowheads="1"/>
              </p:cNvSpPr>
              <p:nvPr/>
            </p:nvSpPr>
            <p:spPr bwMode="auto">
              <a:xfrm>
                <a:off x="234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35" name="Line 2583"/>
              <p:cNvSpPr>
                <a:spLocks noChangeAspect="1" noChangeShapeType="1"/>
              </p:cNvSpPr>
              <p:nvPr/>
            </p:nvSpPr>
            <p:spPr bwMode="auto">
              <a:xfrm>
                <a:off x="2356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36" name="Line 2584"/>
              <p:cNvSpPr>
                <a:spLocks noChangeAspect="1" noChangeShapeType="1"/>
              </p:cNvSpPr>
              <p:nvPr/>
            </p:nvSpPr>
            <p:spPr bwMode="auto">
              <a:xfrm>
                <a:off x="2344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37" name="Rectangle 2585"/>
              <p:cNvSpPr>
                <a:spLocks noChangeAspect="1" noChangeArrowheads="1"/>
              </p:cNvSpPr>
              <p:nvPr/>
            </p:nvSpPr>
            <p:spPr bwMode="auto">
              <a:xfrm>
                <a:off x="2166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38" name="Rectangle 2586"/>
              <p:cNvSpPr>
                <a:spLocks noChangeAspect="1" noChangeArrowheads="1"/>
              </p:cNvSpPr>
              <p:nvPr/>
            </p:nvSpPr>
            <p:spPr bwMode="auto">
              <a:xfrm>
                <a:off x="2166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39" name="Line 2587"/>
              <p:cNvSpPr>
                <a:spLocks noChangeAspect="1" noChangeShapeType="1"/>
              </p:cNvSpPr>
              <p:nvPr/>
            </p:nvSpPr>
            <p:spPr bwMode="auto">
              <a:xfrm>
                <a:off x="217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40" name="Line 2588"/>
              <p:cNvSpPr>
                <a:spLocks noChangeAspect="1" noChangeShapeType="1"/>
              </p:cNvSpPr>
              <p:nvPr/>
            </p:nvSpPr>
            <p:spPr bwMode="auto">
              <a:xfrm>
                <a:off x="216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41" name="Rectangle 2589"/>
              <p:cNvSpPr>
                <a:spLocks noChangeAspect="1" noChangeArrowheads="1"/>
              </p:cNvSpPr>
              <p:nvPr/>
            </p:nvSpPr>
            <p:spPr bwMode="auto">
              <a:xfrm>
                <a:off x="2286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42" name="Rectangle 2590"/>
              <p:cNvSpPr>
                <a:spLocks noChangeAspect="1" noChangeArrowheads="1"/>
              </p:cNvSpPr>
              <p:nvPr/>
            </p:nvSpPr>
            <p:spPr bwMode="auto">
              <a:xfrm>
                <a:off x="2283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43" name="Line 2591"/>
              <p:cNvSpPr>
                <a:spLocks noChangeAspect="1" noChangeShapeType="1"/>
              </p:cNvSpPr>
              <p:nvPr/>
            </p:nvSpPr>
            <p:spPr bwMode="auto">
              <a:xfrm>
                <a:off x="229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44" name="Line 2592"/>
              <p:cNvSpPr>
                <a:spLocks noChangeAspect="1" noChangeShapeType="1"/>
              </p:cNvSpPr>
              <p:nvPr/>
            </p:nvSpPr>
            <p:spPr bwMode="auto">
              <a:xfrm>
                <a:off x="228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45" name="Rectangle 2593"/>
              <p:cNvSpPr>
                <a:spLocks noChangeAspect="1" noChangeArrowheads="1"/>
              </p:cNvSpPr>
              <p:nvPr/>
            </p:nvSpPr>
            <p:spPr bwMode="auto">
              <a:xfrm>
                <a:off x="2315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46" name="Rectangle 2594"/>
              <p:cNvSpPr>
                <a:spLocks noChangeAspect="1" noChangeArrowheads="1"/>
              </p:cNvSpPr>
              <p:nvPr/>
            </p:nvSpPr>
            <p:spPr bwMode="auto">
              <a:xfrm>
                <a:off x="2312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47" name="Line 2595"/>
              <p:cNvSpPr>
                <a:spLocks noChangeAspect="1" noChangeShapeType="1"/>
              </p:cNvSpPr>
              <p:nvPr/>
            </p:nvSpPr>
            <p:spPr bwMode="auto">
              <a:xfrm>
                <a:off x="232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48" name="Line 2596"/>
              <p:cNvSpPr>
                <a:spLocks noChangeAspect="1" noChangeShapeType="1"/>
              </p:cNvSpPr>
              <p:nvPr/>
            </p:nvSpPr>
            <p:spPr bwMode="auto">
              <a:xfrm>
                <a:off x="231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49" name="Rectangle 2597"/>
              <p:cNvSpPr>
                <a:spLocks noChangeAspect="1" noChangeArrowheads="1"/>
              </p:cNvSpPr>
              <p:nvPr/>
            </p:nvSpPr>
            <p:spPr bwMode="auto">
              <a:xfrm>
                <a:off x="2253" y="1478"/>
                <a:ext cx="24" cy="3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50" name="Rectangle 2598"/>
              <p:cNvSpPr>
                <a:spLocks noChangeAspect="1" noChangeArrowheads="1"/>
              </p:cNvSpPr>
              <p:nvPr/>
            </p:nvSpPr>
            <p:spPr bwMode="auto">
              <a:xfrm>
                <a:off x="2256" y="1481"/>
                <a:ext cx="18" cy="30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70951" name="Group 2599"/>
            <p:cNvGrpSpPr>
              <a:grpSpLocks noChangeAspect="1"/>
            </p:cNvGrpSpPr>
            <p:nvPr/>
          </p:nvGrpSpPr>
          <p:grpSpPr bwMode="auto">
            <a:xfrm>
              <a:off x="2880" y="2251"/>
              <a:ext cx="453" cy="201"/>
              <a:chOff x="2107" y="1345"/>
              <a:chExt cx="322" cy="169"/>
            </a:xfrm>
          </p:grpSpPr>
          <p:sp>
            <p:nvSpPr>
              <p:cNvPr id="870952" name="Freeform 2600"/>
              <p:cNvSpPr>
                <a:spLocks noChangeAspect="1"/>
              </p:cNvSpPr>
              <p:nvPr/>
            </p:nvSpPr>
            <p:spPr bwMode="auto">
              <a:xfrm>
                <a:off x="2348" y="1345"/>
                <a:ext cx="12" cy="13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9" y="236"/>
                  </a:cxn>
                  <a:cxn ang="0">
                    <a:pos x="27" y="236"/>
                  </a:cxn>
                  <a:cxn ang="0">
                    <a:pos x="27" y="473"/>
                  </a:cxn>
                  <a:cxn ang="0">
                    <a:pos x="15" y="473"/>
                  </a:cxn>
                  <a:cxn ang="0">
                    <a:pos x="15" y="695"/>
                  </a:cxn>
                  <a:cxn ang="0">
                    <a:pos x="8" y="695"/>
                  </a:cxn>
                  <a:cxn ang="0">
                    <a:pos x="8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80" y="1489"/>
                  </a:cxn>
                  <a:cxn ang="0">
                    <a:pos x="147" y="989"/>
                  </a:cxn>
                  <a:cxn ang="0">
                    <a:pos x="147" y="694"/>
                  </a:cxn>
                  <a:cxn ang="0">
                    <a:pos x="140" y="694"/>
                  </a:cxn>
                  <a:cxn ang="0">
                    <a:pos x="140" y="473"/>
                  </a:cxn>
                  <a:cxn ang="0">
                    <a:pos x="130" y="473"/>
                  </a:cxn>
                  <a:cxn ang="0">
                    <a:pos x="130" y="236"/>
                  </a:cxn>
                  <a:cxn ang="0">
                    <a:pos x="119" y="236"/>
                  </a:cxn>
                  <a:cxn ang="0">
                    <a:pos x="119" y="0"/>
                  </a:cxn>
                  <a:cxn ang="0">
                    <a:pos x="39" y="0"/>
                  </a:cxn>
                </a:cxnLst>
                <a:rect l="0" t="0" r="r" b="b"/>
                <a:pathLst>
                  <a:path w="147" h="1489">
                    <a:moveTo>
                      <a:pt x="39" y="0"/>
                    </a:moveTo>
                    <a:lnTo>
                      <a:pt x="39" y="236"/>
                    </a:lnTo>
                    <a:lnTo>
                      <a:pt x="27" y="236"/>
                    </a:lnTo>
                    <a:lnTo>
                      <a:pt x="27" y="473"/>
                    </a:lnTo>
                    <a:lnTo>
                      <a:pt x="15" y="473"/>
                    </a:lnTo>
                    <a:lnTo>
                      <a:pt x="15" y="695"/>
                    </a:lnTo>
                    <a:lnTo>
                      <a:pt x="8" y="695"/>
                    </a:lnTo>
                    <a:lnTo>
                      <a:pt x="8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80" y="1489"/>
                    </a:lnTo>
                    <a:lnTo>
                      <a:pt x="147" y="989"/>
                    </a:lnTo>
                    <a:lnTo>
                      <a:pt x="147" y="694"/>
                    </a:lnTo>
                    <a:lnTo>
                      <a:pt x="140" y="694"/>
                    </a:lnTo>
                    <a:lnTo>
                      <a:pt x="140" y="473"/>
                    </a:lnTo>
                    <a:lnTo>
                      <a:pt x="130" y="473"/>
                    </a:lnTo>
                    <a:lnTo>
                      <a:pt x="130" y="236"/>
                    </a:lnTo>
                    <a:lnTo>
                      <a:pt x="119" y="236"/>
                    </a:lnTo>
                    <a:lnTo>
                      <a:pt x="119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53" name="Freeform 2601"/>
              <p:cNvSpPr>
                <a:spLocks noChangeAspect="1"/>
              </p:cNvSpPr>
              <p:nvPr/>
            </p:nvSpPr>
            <p:spPr bwMode="auto">
              <a:xfrm>
                <a:off x="2370" y="1345"/>
                <a:ext cx="13" cy="13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236"/>
                  </a:cxn>
                  <a:cxn ang="0">
                    <a:pos x="25" y="236"/>
                  </a:cxn>
                  <a:cxn ang="0">
                    <a:pos x="25" y="473"/>
                  </a:cxn>
                  <a:cxn ang="0">
                    <a:pos x="14" y="473"/>
                  </a:cxn>
                  <a:cxn ang="0">
                    <a:pos x="14" y="695"/>
                  </a:cxn>
                  <a:cxn ang="0">
                    <a:pos x="7" y="695"/>
                  </a:cxn>
                  <a:cxn ang="0">
                    <a:pos x="7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154" y="1489"/>
                  </a:cxn>
                  <a:cxn ang="0">
                    <a:pos x="154" y="992"/>
                  </a:cxn>
                  <a:cxn ang="0">
                    <a:pos x="147" y="992"/>
                  </a:cxn>
                  <a:cxn ang="0">
                    <a:pos x="146" y="694"/>
                  </a:cxn>
                  <a:cxn ang="0">
                    <a:pos x="138" y="694"/>
                  </a:cxn>
                  <a:cxn ang="0">
                    <a:pos x="138" y="473"/>
                  </a:cxn>
                  <a:cxn ang="0">
                    <a:pos x="127" y="473"/>
                  </a:cxn>
                  <a:cxn ang="0">
                    <a:pos x="127" y="236"/>
                  </a:cxn>
                  <a:cxn ang="0">
                    <a:pos x="117" y="236"/>
                  </a:cxn>
                  <a:cxn ang="0">
                    <a:pos x="117" y="0"/>
                  </a:cxn>
                  <a:cxn ang="0">
                    <a:pos x="37" y="0"/>
                  </a:cxn>
                </a:cxnLst>
                <a:rect l="0" t="0" r="r" b="b"/>
                <a:pathLst>
                  <a:path w="154" h="1489">
                    <a:moveTo>
                      <a:pt x="37" y="0"/>
                    </a:moveTo>
                    <a:lnTo>
                      <a:pt x="37" y="236"/>
                    </a:lnTo>
                    <a:lnTo>
                      <a:pt x="25" y="236"/>
                    </a:lnTo>
                    <a:lnTo>
                      <a:pt x="25" y="473"/>
                    </a:lnTo>
                    <a:lnTo>
                      <a:pt x="14" y="473"/>
                    </a:lnTo>
                    <a:lnTo>
                      <a:pt x="14" y="695"/>
                    </a:lnTo>
                    <a:lnTo>
                      <a:pt x="7" y="695"/>
                    </a:lnTo>
                    <a:lnTo>
                      <a:pt x="7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154" y="1489"/>
                    </a:lnTo>
                    <a:lnTo>
                      <a:pt x="154" y="992"/>
                    </a:lnTo>
                    <a:lnTo>
                      <a:pt x="147" y="992"/>
                    </a:lnTo>
                    <a:lnTo>
                      <a:pt x="146" y="694"/>
                    </a:lnTo>
                    <a:lnTo>
                      <a:pt x="138" y="694"/>
                    </a:lnTo>
                    <a:lnTo>
                      <a:pt x="138" y="473"/>
                    </a:lnTo>
                    <a:lnTo>
                      <a:pt x="127" y="473"/>
                    </a:lnTo>
                    <a:lnTo>
                      <a:pt x="127" y="236"/>
                    </a:lnTo>
                    <a:lnTo>
                      <a:pt x="117" y="236"/>
                    </a:lnTo>
                    <a:lnTo>
                      <a:pt x="11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54" name="Rectangle 2602"/>
              <p:cNvSpPr>
                <a:spLocks noChangeAspect="1" noChangeArrowheads="1"/>
              </p:cNvSpPr>
              <p:nvPr/>
            </p:nvSpPr>
            <p:spPr bwMode="auto">
              <a:xfrm>
                <a:off x="2391" y="1451"/>
                <a:ext cx="9" cy="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55" name="Rectangle 2603"/>
              <p:cNvSpPr>
                <a:spLocks noChangeAspect="1" noChangeArrowheads="1"/>
              </p:cNvSpPr>
              <p:nvPr/>
            </p:nvSpPr>
            <p:spPr bwMode="auto">
              <a:xfrm>
                <a:off x="2388" y="1457"/>
                <a:ext cx="15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56" name="Rectangle 2604"/>
              <p:cNvSpPr>
                <a:spLocks noChangeAspect="1" noChangeArrowheads="1"/>
              </p:cNvSpPr>
              <p:nvPr/>
            </p:nvSpPr>
            <p:spPr bwMode="auto">
              <a:xfrm>
                <a:off x="2376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57" name="Rectangle 2605"/>
              <p:cNvSpPr>
                <a:spLocks noChangeAspect="1" noChangeArrowheads="1"/>
              </p:cNvSpPr>
              <p:nvPr/>
            </p:nvSpPr>
            <p:spPr bwMode="auto">
              <a:xfrm>
                <a:off x="2373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58" name="Rectangle 2606"/>
              <p:cNvSpPr>
                <a:spLocks noChangeAspect="1" noChangeArrowheads="1"/>
              </p:cNvSpPr>
              <p:nvPr/>
            </p:nvSpPr>
            <p:spPr bwMode="auto">
              <a:xfrm>
                <a:off x="2379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59" name="Rectangle 2607"/>
              <p:cNvSpPr>
                <a:spLocks noChangeAspect="1" noChangeArrowheads="1"/>
              </p:cNvSpPr>
              <p:nvPr/>
            </p:nvSpPr>
            <p:spPr bwMode="auto">
              <a:xfrm>
                <a:off x="2411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60" name="Rectangle 2608"/>
              <p:cNvSpPr>
                <a:spLocks noChangeAspect="1" noChangeArrowheads="1"/>
              </p:cNvSpPr>
              <p:nvPr/>
            </p:nvSpPr>
            <p:spPr bwMode="auto">
              <a:xfrm>
                <a:off x="2397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61" name="Rectangle 2609"/>
              <p:cNvSpPr>
                <a:spLocks noChangeAspect="1" noChangeArrowheads="1"/>
              </p:cNvSpPr>
              <p:nvPr/>
            </p:nvSpPr>
            <p:spPr bwMode="auto">
              <a:xfrm>
                <a:off x="2139" y="1469"/>
                <a:ext cx="18" cy="9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62" name="Rectangle 2610"/>
              <p:cNvSpPr>
                <a:spLocks noChangeAspect="1" noChangeArrowheads="1"/>
              </p:cNvSpPr>
              <p:nvPr/>
            </p:nvSpPr>
            <p:spPr bwMode="auto">
              <a:xfrm>
                <a:off x="2110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63" name="Rectangle 2611"/>
              <p:cNvSpPr>
                <a:spLocks noChangeAspect="1" noChangeArrowheads="1"/>
              </p:cNvSpPr>
              <p:nvPr/>
            </p:nvSpPr>
            <p:spPr bwMode="auto">
              <a:xfrm>
                <a:off x="2107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64" name="Rectangle 2612"/>
              <p:cNvSpPr>
                <a:spLocks noChangeAspect="1" noChangeArrowheads="1"/>
              </p:cNvSpPr>
              <p:nvPr/>
            </p:nvSpPr>
            <p:spPr bwMode="auto">
              <a:xfrm>
                <a:off x="2145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65" name="Rectangle 2613"/>
              <p:cNvSpPr>
                <a:spLocks noChangeAspect="1" noChangeArrowheads="1"/>
              </p:cNvSpPr>
              <p:nvPr/>
            </p:nvSpPr>
            <p:spPr bwMode="auto">
              <a:xfrm>
                <a:off x="2113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66" name="Rectangle 2614"/>
              <p:cNvSpPr>
                <a:spLocks noChangeAspect="1" noChangeArrowheads="1"/>
              </p:cNvSpPr>
              <p:nvPr/>
            </p:nvSpPr>
            <p:spPr bwMode="auto">
              <a:xfrm>
                <a:off x="2130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67" name="Rectangle 2615"/>
              <p:cNvSpPr>
                <a:spLocks noChangeAspect="1" noChangeArrowheads="1"/>
              </p:cNvSpPr>
              <p:nvPr/>
            </p:nvSpPr>
            <p:spPr bwMode="auto">
              <a:xfrm>
                <a:off x="2160" y="1434"/>
                <a:ext cx="213" cy="80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68" name="Rectangle 2616"/>
              <p:cNvSpPr>
                <a:spLocks noChangeAspect="1" noChangeArrowheads="1"/>
              </p:cNvSpPr>
              <p:nvPr/>
            </p:nvSpPr>
            <p:spPr bwMode="auto">
              <a:xfrm>
                <a:off x="2215" y="1419"/>
                <a:ext cx="12" cy="8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69" name="Rectangle 2617"/>
              <p:cNvSpPr>
                <a:spLocks noChangeAspect="1" noChangeArrowheads="1"/>
              </p:cNvSpPr>
              <p:nvPr/>
            </p:nvSpPr>
            <p:spPr bwMode="auto">
              <a:xfrm>
                <a:off x="2253" y="1416"/>
                <a:ext cx="21" cy="1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70" name="Rectangle 2618"/>
              <p:cNvSpPr>
                <a:spLocks noChangeAspect="1" noChangeArrowheads="1"/>
              </p:cNvSpPr>
              <p:nvPr/>
            </p:nvSpPr>
            <p:spPr bwMode="auto">
              <a:xfrm>
                <a:off x="2157" y="1427"/>
                <a:ext cx="219" cy="7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71" name="Rectangle 2619"/>
              <p:cNvSpPr>
                <a:spLocks noChangeAspect="1" noChangeArrowheads="1"/>
              </p:cNvSpPr>
              <p:nvPr/>
            </p:nvSpPr>
            <p:spPr bwMode="auto">
              <a:xfrm>
                <a:off x="2160" y="1472"/>
                <a:ext cx="213" cy="3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72" name="Rectangle 2620"/>
              <p:cNvSpPr>
                <a:spLocks noChangeAspect="1" noChangeArrowheads="1"/>
              </p:cNvSpPr>
              <p:nvPr/>
            </p:nvSpPr>
            <p:spPr bwMode="auto">
              <a:xfrm>
                <a:off x="2195" y="1481"/>
                <a:ext cx="23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73" name="Rectangle 2621"/>
              <p:cNvSpPr>
                <a:spLocks noChangeAspect="1" noChangeArrowheads="1"/>
              </p:cNvSpPr>
              <p:nvPr/>
            </p:nvSpPr>
            <p:spPr bwMode="auto">
              <a:xfrm>
                <a:off x="2195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74" name="Line 2622"/>
              <p:cNvSpPr>
                <a:spLocks noChangeAspect="1" noChangeShapeType="1"/>
              </p:cNvSpPr>
              <p:nvPr/>
            </p:nvSpPr>
            <p:spPr bwMode="auto">
              <a:xfrm>
                <a:off x="220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75" name="Line 2623"/>
              <p:cNvSpPr>
                <a:spLocks noChangeAspect="1" noChangeShapeType="1"/>
              </p:cNvSpPr>
              <p:nvPr/>
            </p:nvSpPr>
            <p:spPr bwMode="auto">
              <a:xfrm>
                <a:off x="219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76" name="Rectangle 2624"/>
              <p:cNvSpPr>
                <a:spLocks noChangeAspect="1" noChangeArrowheads="1"/>
              </p:cNvSpPr>
              <p:nvPr/>
            </p:nvSpPr>
            <p:spPr bwMode="auto">
              <a:xfrm>
                <a:off x="2224" y="1481"/>
                <a:ext cx="24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77" name="Rectangle 2625"/>
              <p:cNvSpPr>
                <a:spLocks noChangeAspect="1" noChangeArrowheads="1"/>
              </p:cNvSpPr>
              <p:nvPr/>
            </p:nvSpPr>
            <p:spPr bwMode="auto">
              <a:xfrm>
                <a:off x="2224" y="1505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78" name="Line 2626"/>
              <p:cNvSpPr>
                <a:spLocks noChangeAspect="1" noChangeShapeType="1"/>
              </p:cNvSpPr>
              <p:nvPr/>
            </p:nvSpPr>
            <p:spPr bwMode="auto">
              <a:xfrm>
                <a:off x="223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79" name="Line 2627"/>
              <p:cNvSpPr>
                <a:spLocks noChangeAspect="1" noChangeShapeType="1"/>
              </p:cNvSpPr>
              <p:nvPr/>
            </p:nvSpPr>
            <p:spPr bwMode="auto">
              <a:xfrm>
                <a:off x="2226" y="149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80" name="Rectangle 2628"/>
              <p:cNvSpPr>
                <a:spLocks noChangeAspect="1" noChangeArrowheads="1"/>
              </p:cNvSpPr>
              <p:nvPr/>
            </p:nvSpPr>
            <p:spPr bwMode="auto">
              <a:xfrm>
                <a:off x="2344" y="1481"/>
                <a:ext cx="21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81" name="Rectangle 2629"/>
              <p:cNvSpPr>
                <a:spLocks noChangeAspect="1" noChangeArrowheads="1"/>
              </p:cNvSpPr>
              <p:nvPr/>
            </p:nvSpPr>
            <p:spPr bwMode="auto">
              <a:xfrm>
                <a:off x="2341" y="1505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82" name="Line 2630"/>
              <p:cNvSpPr>
                <a:spLocks noChangeAspect="1" noChangeShapeType="1"/>
              </p:cNvSpPr>
              <p:nvPr/>
            </p:nvSpPr>
            <p:spPr bwMode="auto">
              <a:xfrm>
                <a:off x="235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83" name="Line 2631"/>
              <p:cNvSpPr>
                <a:spLocks noChangeAspect="1" noChangeShapeType="1"/>
              </p:cNvSpPr>
              <p:nvPr/>
            </p:nvSpPr>
            <p:spPr bwMode="auto">
              <a:xfrm>
                <a:off x="234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84" name="Rectangle 2632"/>
              <p:cNvSpPr>
                <a:spLocks noChangeAspect="1" noChangeArrowheads="1"/>
              </p:cNvSpPr>
              <p:nvPr/>
            </p:nvSpPr>
            <p:spPr bwMode="auto">
              <a:xfrm>
                <a:off x="216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85" name="Rectangle 2633"/>
              <p:cNvSpPr>
                <a:spLocks noChangeAspect="1" noChangeArrowheads="1"/>
              </p:cNvSpPr>
              <p:nvPr/>
            </p:nvSpPr>
            <p:spPr bwMode="auto">
              <a:xfrm>
                <a:off x="2166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86" name="Line 2634"/>
              <p:cNvSpPr>
                <a:spLocks noChangeAspect="1" noChangeShapeType="1"/>
              </p:cNvSpPr>
              <p:nvPr/>
            </p:nvSpPr>
            <p:spPr bwMode="auto">
              <a:xfrm>
                <a:off x="217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87" name="Line 2635"/>
              <p:cNvSpPr>
                <a:spLocks noChangeAspect="1" noChangeShapeType="1"/>
              </p:cNvSpPr>
              <p:nvPr/>
            </p:nvSpPr>
            <p:spPr bwMode="auto">
              <a:xfrm>
                <a:off x="216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88" name="Rectangle 2636"/>
              <p:cNvSpPr>
                <a:spLocks noChangeAspect="1" noChangeArrowheads="1"/>
              </p:cNvSpPr>
              <p:nvPr/>
            </p:nvSpPr>
            <p:spPr bwMode="auto">
              <a:xfrm>
                <a:off x="2256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89" name="Rectangle 2637"/>
              <p:cNvSpPr>
                <a:spLocks noChangeAspect="1" noChangeArrowheads="1"/>
              </p:cNvSpPr>
              <p:nvPr/>
            </p:nvSpPr>
            <p:spPr bwMode="auto">
              <a:xfrm>
                <a:off x="2253" y="1466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90" name="Line 2638"/>
              <p:cNvSpPr>
                <a:spLocks noChangeAspect="1" noChangeShapeType="1"/>
              </p:cNvSpPr>
              <p:nvPr/>
            </p:nvSpPr>
            <p:spPr bwMode="auto">
              <a:xfrm>
                <a:off x="226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91" name="Line 2639"/>
              <p:cNvSpPr>
                <a:spLocks noChangeAspect="1" noChangeShapeType="1"/>
              </p:cNvSpPr>
              <p:nvPr/>
            </p:nvSpPr>
            <p:spPr bwMode="auto">
              <a:xfrm>
                <a:off x="2256" y="145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92" name="Rectangle 2640"/>
              <p:cNvSpPr>
                <a:spLocks noChangeAspect="1" noChangeArrowheads="1"/>
              </p:cNvSpPr>
              <p:nvPr/>
            </p:nvSpPr>
            <p:spPr bwMode="auto">
              <a:xfrm>
                <a:off x="228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93" name="Rectangle 2641"/>
              <p:cNvSpPr>
                <a:spLocks noChangeAspect="1" noChangeArrowheads="1"/>
              </p:cNvSpPr>
              <p:nvPr/>
            </p:nvSpPr>
            <p:spPr bwMode="auto">
              <a:xfrm>
                <a:off x="2283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94" name="Line 2642"/>
              <p:cNvSpPr>
                <a:spLocks noChangeAspect="1" noChangeShapeType="1"/>
              </p:cNvSpPr>
              <p:nvPr/>
            </p:nvSpPr>
            <p:spPr bwMode="auto">
              <a:xfrm>
                <a:off x="229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95" name="Line 2643"/>
              <p:cNvSpPr>
                <a:spLocks noChangeAspect="1" noChangeShapeType="1"/>
              </p:cNvSpPr>
              <p:nvPr/>
            </p:nvSpPr>
            <p:spPr bwMode="auto">
              <a:xfrm>
                <a:off x="2285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96" name="Rectangle 2644"/>
              <p:cNvSpPr>
                <a:spLocks noChangeAspect="1" noChangeArrowheads="1"/>
              </p:cNvSpPr>
              <p:nvPr/>
            </p:nvSpPr>
            <p:spPr bwMode="auto">
              <a:xfrm>
                <a:off x="2315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97" name="Rectangle 2645"/>
              <p:cNvSpPr>
                <a:spLocks noChangeAspect="1" noChangeArrowheads="1"/>
              </p:cNvSpPr>
              <p:nvPr/>
            </p:nvSpPr>
            <p:spPr bwMode="auto">
              <a:xfrm>
                <a:off x="2312" y="1505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98" name="Line 2646"/>
              <p:cNvSpPr>
                <a:spLocks noChangeAspect="1" noChangeShapeType="1"/>
              </p:cNvSpPr>
              <p:nvPr/>
            </p:nvSpPr>
            <p:spPr bwMode="auto">
              <a:xfrm>
                <a:off x="232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0999" name="Line 2647"/>
              <p:cNvSpPr>
                <a:spLocks noChangeAspect="1" noChangeShapeType="1"/>
              </p:cNvSpPr>
              <p:nvPr/>
            </p:nvSpPr>
            <p:spPr bwMode="auto">
              <a:xfrm>
                <a:off x="231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00" name="Rectangle 2648"/>
              <p:cNvSpPr>
                <a:spLocks noChangeAspect="1" noChangeArrowheads="1"/>
              </p:cNvSpPr>
              <p:nvPr/>
            </p:nvSpPr>
            <p:spPr bwMode="auto">
              <a:xfrm>
                <a:off x="2195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01" name="Rectangle 2649"/>
              <p:cNvSpPr>
                <a:spLocks noChangeAspect="1" noChangeArrowheads="1"/>
              </p:cNvSpPr>
              <p:nvPr/>
            </p:nvSpPr>
            <p:spPr bwMode="auto">
              <a:xfrm>
                <a:off x="2195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02" name="Line 2650"/>
              <p:cNvSpPr>
                <a:spLocks noChangeAspect="1" noChangeShapeType="1"/>
              </p:cNvSpPr>
              <p:nvPr/>
            </p:nvSpPr>
            <p:spPr bwMode="auto">
              <a:xfrm>
                <a:off x="220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03" name="Line 2651"/>
              <p:cNvSpPr>
                <a:spLocks noChangeAspect="1" noChangeShapeType="1"/>
              </p:cNvSpPr>
              <p:nvPr/>
            </p:nvSpPr>
            <p:spPr bwMode="auto">
              <a:xfrm>
                <a:off x="219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04" name="Rectangle 2652"/>
              <p:cNvSpPr>
                <a:spLocks noChangeAspect="1" noChangeArrowheads="1"/>
              </p:cNvSpPr>
              <p:nvPr/>
            </p:nvSpPr>
            <p:spPr bwMode="auto">
              <a:xfrm>
                <a:off x="2227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05" name="Rectangle 2653"/>
              <p:cNvSpPr>
                <a:spLocks noChangeAspect="1" noChangeArrowheads="1"/>
              </p:cNvSpPr>
              <p:nvPr/>
            </p:nvSpPr>
            <p:spPr bwMode="auto">
              <a:xfrm>
                <a:off x="222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06" name="Line 2654"/>
              <p:cNvSpPr>
                <a:spLocks noChangeAspect="1" noChangeShapeType="1"/>
              </p:cNvSpPr>
              <p:nvPr/>
            </p:nvSpPr>
            <p:spPr bwMode="auto">
              <a:xfrm>
                <a:off x="223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07" name="Line 2655"/>
              <p:cNvSpPr>
                <a:spLocks noChangeAspect="1" noChangeShapeType="1"/>
              </p:cNvSpPr>
              <p:nvPr/>
            </p:nvSpPr>
            <p:spPr bwMode="auto">
              <a:xfrm>
                <a:off x="222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08" name="Rectangle 2656"/>
              <p:cNvSpPr>
                <a:spLocks noChangeAspect="1" noChangeArrowheads="1"/>
              </p:cNvSpPr>
              <p:nvPr/>
            </p:nvSpPr>
            <p:spPr bwMode="auto">
              <a:xfrm>
                <a:off x="2344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09" name="Rectangle 2657"/>
              <p:cNvSpPr>
                <a:spLocks noChangeAspect="1" noChangeArrowheads="1"/>
              </p:cNvSpPr>
              <p:nvPr/>
            </p:nvSpPr>
            <p:spPr bwMode="auto">
              <a:xfrm>
                <a:off x="234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10" name="Line 2658"/>
              <p:cNvSpPr>
                <a:spLocks noChangeAspect="1" noChangeShapeType="1"/>
              </p:cNvSpPr>
              <p:nvPr/>
            </p:nvSpPr>
            <p:spPr bwMode="auto">
              <a:xfrm>
                <a:off x="2356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11" name="Line 2659"/>
              <p:cNvSpPr>
                <a:spLocks noChangeAspect="1" noChangeShapeType="1"/>
              </p:cNvSpPr>
              <p:nvPr/>
            </p:nvSpPr>
            <p:spPr bwMode="auto">
              <a:xfrm>
                <a:off x="2344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12" name="Rectangle 2660"/>
              <p:cNvSpPr>
                <a:spLocks noChangeAspect="1" noChangeArrowheads="1"/>
              </p:cNvSpPr>
              <p:nvPr/>
            </p:nvSpPr>
            <p:spPr bwMode="auto">
              <a:xfrm>
                <a:off x="2166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13" name="Rectangle 2661"/>
              <p:cNvSpPr>
                <a:spLocks noChangeAspect="1" noChangeArrowheads="1"/>
              </p:cNvSpPr>
              <p:nvPr/>
            </p:nvSpPr>
            <p:spPr bwMode="auto">
              <a:xfrm>
                <a:off x="2166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14" name="Line 2662"/>
              <p:cNvSpPr>
                <a:spLocks noChangeAspect="1" noChangeShapeType="1"/>
              </p:cNvSpPr>
              <p:nvPr/>
            </p:nvSpPr>
            <p:spPr bwMode="auto">
              <a:xfrm>
                <a:off x="217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15" name="Line 2663"/>
              <p:cNvSpPr>
                <a:spLocks noChangeAspect="1" noChangeShapeType="1"/>
              </p:cNvSpPr>
              <p:nvPr/>
            </p:nvSpPr>
            <p:spPr bwMode="auto">
              <a:xfrm>
                <a:off x="216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16" name="Rectangle 2664"/>
              <p:cNvSpPr>
                <a:spLocks noChangeAspect="1" noChangeArrowheads="1"/>
              </p:cNvSpPr>
              <p:nvPr/>
            </p:nvSpPr>
            <p:spPr bwMode="auto">
              <a:xfrm>
                <a:off x="2286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17" name="Rectangle 2665"/>
              <p:cNvSpPr>
                <a:spLocks noChangeAspect="1" noChangeArrowheads="1"/>
              </p:cNvSpPr>
              <p:nvPr/>
            </p:nvSpPr>
            <p:spPr bwMode="auto">
              <a:xfrm>
                <a:off x="2283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18" name="Line 2666"/>
              <p:cNvSpPr>
                <a:spLocks noChangeAspect="1" noChangeShapeType="1"/>
              </p:cNvSpPr>
              <p:nvPr/>
            </p:nvSpPr>
            <p:spPr bwMode="auto">
              <a:xfrm>
                <a:off x="229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19" name="Line 2667"/>
              <p:cNvSpPr>
                <a:spLocks noChangeAspect="1" noChangeShapeType="1"/>
              </p:cNvSpPr>
              <p:nvPr/>
            </p:nvSpPr>
            <p:spPr bwMode="auto">
              <a:xfrm>
                <a:off x="228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20" name="Rectangle 2668"/>
              <p:cNvSpPr>
                <a:spLocks noChangeAspect="1" noChangeArrowheads="1"/>
              </p:cNvSpPr>
              <p:nvPr/>
            </p:nvSpPr>
            <p:spPr bwMode="auto">
              <a:xfrm>
                <a:off x="2315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21" name="Rectangle 2669"/>
              <p:cNvSpPr>
                <a:spLocks noChangeAspect="1" noChangeArrowheads="1"/>
              </p:cNvSpPr>
              <p:nvPr/>
            </p:nvSpPr>
            <p:spPr bwMode="auto">
              <a:xfrm>
                <a:off x="2312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22" name="Line 2670"/>
              <p:cNvSpPr>
                <a:spLocks noChangeAspect="1" noChangeShapeType="1"/>
              </p:cNvSpPr>
              <p:nvPr/>
            </p:nvSpPr>
            <p:spPr bwMode="auto">
              <a:xfrm>
                <a:off x="232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23" name="Line 2671"/>
              <p:cNvSpPr>
                <a:spLocks noChangeAspect="1" noChangeShapeType="1"/>
              </p:cNvSpPr>
              <p:nvPr/>
            </p:nvSpPr>
            <p:spPr bwMode="auto">
              <a:xfrm>
                <a:off x="231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24" name="Rectangle 2672"/>
              <p:cNvSpPr>
                <a:spLocks noChangeAspect="1" noChangeArrowheads="1"/>
              </p:cNvSpPr>
              <p:nvPr/>
            </p:nvSpPr>
            <p:spPr bwMode="auto">
              <a:xfrm>
                <a:off x="2253" y="1478"/>
                <a:ext cx="24" cy="3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25" name="Rectangle 2673"/>
              <p:cNvSpPr>
                <a:spLocks noChangeAspect="1" noChangeArrowheads="1"/>
              </p:cNvSpPr>
              <p:nvPr/>
            </p:nvSpPr>
            <p:spPr bwMode="auto">
              <a:xfrm>
                <a:off x="2256" y="1481"/>
                <a:ext cx="18" cy="30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71026" name="Group 2674"/>
            <p:cNvGrpSpPr>
              <a:grpSpLocks noChangeAspect="1"/>
            </p:cNvGrpSpPr>
            <p:nvPr/>
          </p:nvGrpSpPr>
          <p:grpSpPr bwMode="auto">
            <a:xfrm>
              <a:off x="3243" y="2523"/>
              <a:ext cx="453" cy="201"/>
              <a:chOff x="2107" y="1345"/>
              <a:chExt cx="322" cy="169"/>
            </a:xfrm>
          </p:grpSpPr>
          <p:sp>
            <p:nvSpPr>
              <p:cNvPr id="871027" name="Freeform 2675"/>
              <p:cNvSpPr>
                <a:spLocks noChangeAspect="1"/>
              </p:cNvSpPr>
              <p:nvPr/>
            </p:nvSpPr>
            <p:spPr bwMode="auto">
              <a:xfrm>
                <a:off x="2348" y="1345"/>
                <a:ext cx="12" cy="13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9" y="236"/>
                  </a:cxn>
                  <a:cxn ang="0">
                    <a:pos x="27" y="236"/>
                  </a:cxn>
                  <a:cxn ang="0">
                    <a:pos x="27" y="473"/>
                  </a:cxn>
                  <a:cxn ang="0">
                    <a:pos x="15" y="473"/>
                  </a:cxn>
                  <a:cxn ang="0">
                    <a:pos x="15" y="695"/>
                  </a:cxn>
                  <a:cxn ang="0">
                    <a:pos x="8" y="695"/>
                  </a:cxn>
                  <a:cxn ang="0">
                    <a:pos x="8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80" y="1489"/>
                  </a:cxn>
                  <a:cxn ang="0">
                    <a:pos x="147" y="989"/>
                  </a:cxn>
                  <a:cxn ang="0">
                    <a:pos x="147" y="694"/>
                  </a:cxn>
                  <a:cxn ang="0">
                    <a:pos x="140" y="694"/>
                  </a:cxn>
                  <a:cxn ang="0">
                    <a:pos x="140" y="473"/>
                  </a:cxn>
                  <a:cxn ang="0">
                    <a:pos x="130" y="473"/>
                  </a:cxn>
                  <a:cxn ang="0">
                    <a:pos x="130" y="236"/>
                  </a:cxn>
                  <a:cxn ang="0">
                    <a:pos x="119" y="236"/>
                  </a:cxn>
                  <a:cxn ang="0">
                    <a:pos x="119" y="0"/>
                  </a:cxn>
                  <a:cxn ang="0">
                    <a:pos x="39" y="0"/>
                  </a:cxn>
                </a:cxnLst>
                <a:rect l="0" t="0" r="r" b="b"/>
                <a:pathLst>
                  <a:path w="147" h="1489">
                    <a:moveTo>
                      <a:pt x="39" y="0"/>
                    </a:moveTo>
                    <a:lnTo>
                      <a:pt x="39" y="236"/>
                    </a:lnTo>
                    <a:lnTo>
                      <a:pt x="27" y="236"/>
                    </a:lnTo>
                    <a:lnTo>
                      <a:pt x="27" y="473"/>
                    </a:lnTo>
                    <a:lnTo>
                      <a:pt x="15" y="473"/>
                    </a:lnTo>
                    <a:lnTo>
                      <a:pt x="15" y="695"/>
                    </a:lnTo>
                    <a:lnTo>
                      <a:pt x="8" y="695"/>
                    </a:lnTo>
                    <a:lnTo>
                      <a:pt x="8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80" y="1489"/>
                    </a:lnTo>
                    <a:lnTo>
                      <a:pt x="147" y="989"/>
                    </a:lnTo>
                    <a:lnTo>
                      <a:pt x="147" y="694"/>
                    </a:lnTo>
                    <a:lnTo>
                      <a:pt x="140" y="694"/>
                    </a:lnTo>
                    <a:lnTo>
                      <a:pt x="140" y="473"/>
                    </a:lnTo>
                    <a:lnTo>
                      <a:pt x="130" y="473"/>
                    </a:lnTo>
                    <a:lnTo>
                      <a:pt x="130" y="236"/>
                    </a:lnTo>
                    <a:lnTo>
                      <a:pt x="119" y="236"/>
                    </a:lnTo>
                    <a:lnTo>
                      <a:pt x="119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28" name="Freeform 2676"/>
              <p:cNvSpPr>
                <a:spLocks noChangeAspect="1"/>
              </p:cNvSpPr>
              <p:nvPr/>
            </p:nvSpPr>
            <p:spPr bwMode="auto">
              <a:xfrm>
                <a:off x="2370" y="1345"/>
                <a:ext cx="13" cy="13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236"/>
                  </a:cxn>
                  <a:cxn ang="0">
                    <a:pos x="25" y="236"/>
                  </a:cxn>
                  <a:cxn ang="0">
                    <a:pos x="25" y="473"/>
                  </a:cxn>
                  <a:cxn ang="0">
                    <a:pos x="14" y="473"/>
                  </a:cxn>
                  <a:cxn ang="0">
                    <a:pos x="14" y="695"/>
                  </a:cxn>
                  <a:cxn ang="0">
                    <a:pos x="7" y="695"/>
                  </a:cxn>
                  <a:cxn ang="0">
                    <a:pos x="7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154" y="1489"/>
                  </a:cxn>
                  <a:cxn ang="0">
                    <a:pos x="154" y="992"/>
                  </a:cxn>
                  <a:cxn ang="0">
                    <a:pos x="147" y="992"/>
                  </a:cxn>
                  <a:cxn ang="0">
                    <a:pos x="146" y="694"/>
                  </a:cxn>
                  <a:cxn ang="0">
                    <a:pos x="138" y="694"/>
                  </a:cxn>
                  <a:cxn ang="0">
                    <a:pos x="138" y="473"/>
                  </a:cxn>
                  <a:cxn ang="0">
                    <a:pos x="127" y="473"/>
                  </a:cxn>
                  <a:cxn ang="0">
                    <a:pos x="127" y="236"/>
                  </a:cxn>
                  <a:cxn ang="0">
                    <a:pos x="117" y="236"/>
                  </a:cxn>
                  <a:cxn ang="0">
                    <a:pos x="117" y="0"/>
                  </a:cxn>
                  <a:cxn ang="0">
                    <a:pos x="37" y="0"/>
                  </a:cxn>
                </a:cxnLst>
                <a:rect l="0" t="0" r="r" b="b"/>
                <a:pathLst>
                  <a:path w="154" h="1489">
                    <a:moveTo>
                      <a:pt x="37" y="0"/>
                    </a:moveTo>
                    <a:lnTo>
                      <a:pt x="37" y="236"/>
                    </a:lnTo>
                    <a:lnTo>
                      <a:pt x="25" y="236"/>
                    </a:lnTo>
                    <a:lnTo>
                      <a:pt x="25" y="473"/>
                    </a:lnTo>
                    <a:lnTo>
                      <a:pt x="14" y="473"/>
                    </a:lnTo>
                    <a:lnTo>
                      <a:pt x="14" y="695"/>
                    </a:lnTo>
                    <a:lnTo>
                      <a:pt x="7" y="695"/>
                    </a:lnTo>
                    <a:lnTo>
                      <a:pt x="7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154" y="1489"/>
                    </a:lnTo>
                    <a:lnTo>
                      <a:pt x="154" y="992"/>
                    </a:lnTo>
                    <a:lnTo>
                      <a:pt x="147" y="992"/>
                    </a:lnTo>
                    <a:lnTo>
                      <a:pt x="146" y="694"/>
                    </a:lnTo>
                    <a:lnTo>
                      <a:pt x="138" y="694"/>
                    </a:lnTo>
                    <a:lnTo>
                      <a:pt x="138" y="473"/>
                    </a:lnTo>
                    <a:lnTo>
                      <a:pt x="127" y="473"/>
                    </a:lnTo>
                    <a:lnTo>
                      <a:pt x="127" y="236"/>
                    </a:lnTo>
                    <a:lnTo>
                      <a:pt x="117" y="236"/>
                    </a:lnTo>
                    <a:lnTo>
                      <a:pt x="11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29" name="Rectangle 2677"/>
              <p:cNvSpPr>
                <a:spLocks noChangeAspect="1" noChangeArrowheads="1"/>
              </p:cNvSpPr>
              <p:nvPr/>
            </p:nvSpPr>
            <p:spPr bwMode="auto">
              <a:xfrm>
                <a:off x="2391" y="1451"/>
                <a:ext cx="9" cy="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30" name="Rectangle 2678"/>
              <p:cNvSpPr>
                <a:spLocks noChangeAspect="1" noChangeArrowheads="1"/>
              </p:cNvSpPr>
              <p:nvPr/>
            </p:nvSpPr>
            <p:spPr bwMode="auto">
              <a:xfrm>
                <a:off x="2388" y="1457"/>
                <a:ext cx="15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31" name="Rectangle 2679"/>
              <p:cNvSpPr>
                <a:spLocks noChangeAspect="1" noChangeArrowheads="1"/>
              </p:cNvSpPr>
              <p:nvPr/>
            </p:nvSpPr>
            <p:spPr bwMode="auto">
              <a:xfrm>
                <a:off x="2376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32" name="Rectangle 2680"/>
              <p:cNvSpPr>
                <a:spLocks noChangeAspect="1" noChangeArrowheads="1"/>
              </p:cNvSpPr>
              <p:nvPr/>
            </p:nvSpPr>
            <p:spPr bwMode="auto">
              <a:xfrm>
                <a:off x="2373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33" name="Rectangle 2681"/>
              <p:cNvSpPr>
                <a:spLocks noChangeAspect="1" noChangeArrowheads="1"/>
              </p:cNvSpPr>
              <p:nvPr/>
            </p:nvSpPr>
            <p:spPr bwMode="auto">
              <a:xfrm>
                <a:off x="2379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34" name="Rectangle 2682"/>
              <p:cNvSpPr>
                <a:spLocks noChangeAspect="1" noChangeArrowheads="1"/>
              </p:cNvSpPr>
              <p:nvPr/>
            </p:nvSpPr>
            <p:spPr bwMode="auto">
              <a:xfrm>
                <a:off x="2411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35" name="Rectangle 2683"/>
              <p:cNvSpPr>
                <a:spLocks noChangeAspect="1" noChangeArrowheads="1"/>
              </p:cNvSpPr>
              <p:nvPr/>
            </p:nvSpPr>
            <p:spPr bwMode="auto">
              <a:xfrm>
                <a:off x="2397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36" name="Rectangle 2684"/>
              <p:cNvSpPr>
                <a:spLocks noChangeAspect="1" noChangeArrowheads="1"/>
              </p:cNvSpPr>
              <p:nvPr/>
            </p:nvSpPr>
            <p:spPr bwMode="auto">
              <a:xfrm>
                <a:off x="2139" y="1469"/>
                <a:ext cx="18" cy="9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37" name="Rectangle 2685"/>
              <p:cNvSpPr>
                <a:spLocks noChangeAspect="1" noChangeArrowheads="1"/>
              </p:cNvSpPr>
              <p:nvPr/>
            </p:nvSpPr>
            <p:spPr bwMode="auto">
              <a:xfrm>
                <a:off x="2110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38" name="Rectangle 2686"/>
              <p:cNvSpPr>
                <a:spLocks noChangeAspect="1" noChangeArrowheads="1"/>
              </p:cNvSpPr>
              <p:nvPr/>
            </p:nvSpPr>
            <p:spPr bwMode="auto">
              <a:xfrm>
                <a:off x="2107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39" name="Rectangle 2687"/>
              <p:cNvSpPr>
                <a:spLocks noChangeAspect="1" noChangeArrowheads="1"/>
              </p:cNvSpPr>
              <p:nvPr/>
            </p:nvSpPr>
            <p:spPr bwMode="auto">
              <a:xfrm>
                <a:off x="2145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40" name="Rectangle 2688"/>
              <p:cNvSpPr>
                <a:spLocks noChangeAspect="1" noChangeArrowheads="1"/>
              </p:cNvSpPr>
              <p:nvPr/>
            </p:nvSpPr>
            <p:spPr bwMode="auto">
              <a:xfrm>
                <a:off x="2113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41" name="Rectangle 2689"/>
              <p:cNvSpPr>
                <a:spLocks noChangeAspect="1" noChangeArrowheads="1"/>
              </p:cNvSpPr>
              <p:nvPr/>
            </p:nvSpPr>
            <p:spPr bwMode="auto">
              <a:xfrm>
                <a:off x="2130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42" name="Rectangle 2690"/>
              <p:cNvSpPr>
                <a:spLocks noChangeAspect="1" noChangeArrowheads="1"/>
              </p:cNvSpPr>
              <p:nvPr/>
            </p:nvSpPr>
            <p:spPr bwMode="auto">
              <a:xfrm>
                <a:off x="2160" y="1434"/>
                <a:ext cx="213" cy="80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43" name="Rectangle 2691"/>
              <p:cNvSpPr>
                <a:spLocks noChangeAspect="1" noChangeArrowheads="1"/>
              </p:cNvSpPr>
              <p:nvPr/>
            </p:nvSpPr>
            <p:spPr bwMode="auto">
              <a:xfrm>
                <a:off x="2215" y="1419"/>
                <a:ext cx="12" cy="8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44" name="Rectangle 2692"/>
              <p:cNvSpPr>
                <a:spLocks noChangeAspect="1" noChangeArrowheads="1"/>
              </p:cNvSpPr>
              <p:nvPr/>
            </p:nvSpPr>
            <p:spPr bwMode="auto">
              <a:xfrm>
                <a:off x="2253" y="1416"/>
                <a:ext cx="21" cy="1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45" name="Rectangle 2693"/>
              <p:cNvSpPr>
                <a:spLocks noChangeAspect="1" noChangeArrowheads="1"/>
              </p:cNvSpPr>
              <p:nvPr/>
            </p:nvSpPr>
            <p:spPr bwMode="auto">
              <a:xfrm>
                <a:off x="2157" y="1427"/>
                <a:ext cx="219" cy="7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46" name="Rectangle 2694"/>
              <p:cNvSpPr>
                <a:spLocks noChangeAspect="1" noChangeArrowheads="1"/>
              </p:cNvSpPr>
              <p:nvPr/>
            </p:nvSpPr>
            <p:spPr bwMode="auto">
              <a:xfrm>
                <a:off x="2160" y="1472"/>
                <a:ext cx="213" cy="3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47" name="Rectangle 2695"/>
              <p:cNvSpPr>
                <a:spLocks noChangeAspect="1" noChangeArrowheads="1"/>
              </p:cNvSpPr>
              <p:nvPr/>
            </p:nvSpPr>
            <p:spPr bwMode="auto">
              <a:xfrm>
                <a:off x="2195" y="1481"/>
                <a:ext cx="23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48" name="Rectangle 2696"/>
              <p:cNvSpPr>
                <a:spLocks noChangeAspect="1" noChangeArrowheads="1"/>
              </p:cNvSpPr>
              <p:nvPr/>
            </p:nvSpPr>
            <p:spPr bwMode="auto">
              <a:xfrm>
                <a:off x="2195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49" name="Line 2697"/>
              <p:cNvSpPr>
                <a:spLocks noChangeAspect="1" noChangeShapeType="1"/>
              </p:cNvSpPr>
              <p:nvPr/>
            </p:nvSpPr>
            <p:spPr bwMode="auto">
              <a:xfrm>
                <a:off x="220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50" name="Line 2698"/>
              <p:cNvSpPr>
                <a:spLocks noChangeAspect="1" noChangeShapeType="1"/>
              </p:cNvSpPr>
              <p:nvPr/>
            </p:nvSpPr>
            <p:spPr bwMode="auto">
              <a:xfrm>
                <a:off x="219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51" name="Rectangle 2699"/>
              <p:cNvSpPr>
                <a:spLocks noChangeAspect="1" noChangeArrowheads="1"/>
              </p:cNvSpPr>
              <p:nvPr/>
            </p:nvSpPr>
            <p:spPr bwMode="auto">
              <a:xfrm>
                <a:off x="2224" y="1481"/>
                <a:ext cx="24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52" name="Rectangle 2700"/>
              <p:cNvSpPr>
                <a:spLocks noChangeAspect="1" noChangeArrowheads="1"/>
              </p:cNvSpPr>
              <p:nvPr/>
            </p:nvSpPr>
            <p:spPr bwMode="auto">
              <a:xfrm>
                <a:off x="2224" y="1505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53" name="Line 2701"/>
              <p:cNvSpPr>
                <a:spLocks noChangeAspect="1" noChangeShapeType="1"/>
              </p:cNvSpPr>
              <p:nvPr/>
            </p:nvSpPr>
            <p:spPr bwMode="auto">
              <a:xfrm>
                <a:off x="223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54" name="Line 2702"/>
              <p:cNvSpPr>
                <a:spLocks noChangeAspect="1" noChangeShapeType="1"/>
              </p:cNvSpPr>
              <p:nvPr/>
            </p:nvSpPr>
            <p:spPr bwMode="auto">
              <a:xfrm>
                <a:off x="2226" y="149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55" name="Rectangle 2703"/>
              <p:cNvSpPr>
                <a:spLocks noChangeAspect="1" noChangeArrowheads="1"/>
              </p:cNvSpPr>
              <p:nvPr/>
            </p:nvSpPr>
            <p:spPr bwMode="auto">
              <a:xfrm>
                <a:off x="2344" y="1481"/>
                <a:ext cx="21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56" name="Rectangle 2704"/>
              <p:cNvSpPr>
                <a:spLocks noChangeAspect="1" noChangeArrowheads="1"/>
              </p:cNvSpPr>
              <p:nvPr/>
            </p:nvSpPr>
            <p:spPr bwMode="auto">
              <a:xfrm>
                <a:off x="2341" y="1505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57" name="Line 2705"/>
              <p:cNvSpPr>
                <a:spLocks noChangeAspect="1" noChangeShapeType="1"/>
              </p:cNvSpPr>
              <p:nvPr/>
            </p:nvSpPr>
            <p:spPr bwMode="auto">
              <a:xfrm>
                <a:off x="235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58" name="Line 2706"/>
              <p:cNvSpPr>
                <a:spLocks noChangeAspect="1" noChangeShapeType="1"/>
              </p:cNvSpPr>
              <p:nvPr/>
            </p:nvSpPr>
            <p:spPr bwMode="auto">
              <a:xfrm>
                <a:off x="234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59" name="Rectangle 2707"/>
              <p:cNvSpPr>
                <a:spLocks noChangeAspect="1" noChangeArrowheads="1"/>
              </p:cNvSpPr>
              <p:nvPr/>
            </p:nvSpPr>
            <p:spPr bwMode="auto">
              <a:xfrm>
                <a:off x="216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60" name="Rectangle 2708"/>
              <p:cNvSpPr>
                <a:spLocks noChangeAspect="1" noChangeArrowheads="1"/>
              </p:cNvSpPr>
              <p:nvPr/>
            </p:nvSpPr>
            <p:spPr bwMode="auto">
              <a:xfrm>
                <a:off x="2166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61" name="Line 2709"/>
              <p:cNvSpPr>
                <a:spLocks noChangeAspect="1" noChangeShapeType="1"/>
              </p:cNvSpPr>
              <p:nvPr/>
            </p:nvSpPr>
            <p:spPr bwMode="auto">
              <a:xfrm>
                <a:off x="217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62" name="Line 2710"/>
              <p:cNvSpPr>
                <a:spLocks noChangeAspect="1" noChangeShapeType="1"/>
              </p:cNvSpPr>
              <p:nvPr/>
            </p:nvSpPr>
            <p:spPr bwMode="auto">
              <a:xfrm>
                <a:off x="216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63" name="Rectangle 2711"/>
              <p:cNvSpPr>
                <a:spLocks noChangeAspect="1" noChangeArrowheads="1"/>
              </p:cNvSpPr>
              <p:nvPr/>
            </p:nvSpPr>
            <p:spPr bwMode="auto">
              <a:xfrm>
                <a:off x="2256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64" name="Rectangle 2712"/>
              <p:cNvSpPr>
                <a:spLocks noChangeAspect="1" noChangeArrowheads="1"/>
              </p:cNvSpPr>
              <p:nvPr/>
            </p:nvSpPr>
            <p:spPr bwMode="auto">
              <a:xfrm>
                <a:off x="2253" y="1466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65" name="Line 2713"/>
              <p:cNvSpPr>
                <a:spLocks noChangeAspect="1" noChangeShapeType="1"/>
              </p:cNvSpPr>
              <p:nvPr/>
            </p:nvSpPr>
            <p:spPr bwMode="auto">
              <a:xfrm>
                <a:off x="226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66" name="Line 2714"/>
              <p:cNvSpPr>
                <a:spLocks noChangeAspect="1" noChangeShapeType="1"/>
              </p:cNvSpPr>
              <p:nvPr/>
            </p:nvSpPr>
            <p:spPr bwMode="auto">
              <a:xfrm>
                <a:off x="2256" y="145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67" name="Rectangle 2715"/>
              <p:cNvSpPr>
                <a:spLocks noChangeAspect="1" noChangeArrowheads="1"/>
              </p:cNvSpPr>
              <p:nvPr/>
            </p:nvSpPr>
            <p:spPr bwMode="auto">
              <a:xfrm>
                <a:off x="228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68" name="Rectangle 2716"/>
              <p:cNvSpPr>
                <a:spLocks noChangeAspect="1" noChangeArrowheads="1"/>
              </p:cNvSpPr>
              <p:nvPr/>
            </p:nvSpPr>
            <p:spPr bwMode="auto">
              <a:xfrm>
                <a:off x="2283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69" name="Line 2717"/>
              <p:cNvSpPr>
                <a:spLocks noChangeAspect="1" noChangeShapeType="1"/>
              </p:cNvSpPr>
              <p:nvPr/>
            </p:nvSpPr>
            <p:spPr bwMode="auto">
              <a:xfrm>
                <a:off x="229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70" name="Line 2718"/>
              <p:cNvSpPr>
                <a:spLocks noChangeAspect="1" noChangeShapeType="1"/>
              </p:cNvSpPr>
              <p:nvPr/>
            </p:nvSpPr>
            <p:spPr bwMode="auto">
              <a:xfrm>
                <a:off x="2285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71" name="Rectangle 2719"/>
              <p:cNvSpPr>
                <a:spLocks noChangeAspect="1" noChangeArrowheads="1"/>
              </p:cNvSpPr>
              <p:nvPr/>
            </p:nvSpPr>
            <p:spPr bwMode="auto">
              <a:xfrm>
                <a:off x="2315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72" name="Rectangle 2720"/>
              <p:cNvSpPr>
                <a:spLocks noChangeAspect="1" noChangeArrowheads="1"/>
              </p:cNvSpPr>
              <p:nvPr/>
            </p:nvSpPr>
            <p:spPr bwMode="auto">
              <a:xfrm>
                <a:off x="2312" y="1505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73" name="Line 2721"/>
              <p:cNvSpPr>
                <a:spLocks noChangeAspect="1" noChangeShapeType="1"/>
              </p:cNvSpPr>
              <p:nvPr/>
            </p:nvSpPr>
            <p:spPr bwMode="auto">
              <a:xfrm>
                <a:off x="232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74" name="Line 2722"/>
              <p:cNvSpPr>
                <a:spLocks noChangeAspect="1" noChangeShapeType="1"/>
              </p:cNvSpPr>
              <p:nvPr/>
            </p:nvSpPr>
            <p:spPr bwMode="auto">
              <a:xfrm>
                <a:off x="231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75" name="Rectangle 2723"/>
              <p:cNvSpPr>
                <a:spLocks noChangeAspect="1" noChangeArrowheads="1"/>
              </p:cNvSpPr>
              <p:nvPr/>
            </p:nvSpPr>
            <p:spPr bwMode="auto">
              <a:xfrm>
                <a:off x="2195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76" name="Rectangle 2724"/>
              <p:cNvSpPr>
                <a:spLocks noChangeAspect="1" noChangeArrowheads="1"/>
              </p:cNvSpPr>
              <p:nvPr/>
            </p:nvSpPr>
            <p:spPr bwMode="auto">
              <a:xfrm>
                <a:off x="2195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77" name="Line 2725"/>
              <p:cNvSpPr>
                <a:spLocks noChangeAspect="1" noChangeShapeType="1"/>
              </p:cNvSpPr>
              <p:nvPr/>
            </p:nvSpPr>
            <p:spPr bwMode="auto">
              <a:xfrm>
                <a:off x="220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78" name="Line 2726"/>
              <p:cNvSpPr>
                <a:spLocks noChangeAspect="1" noChangeShapeType="1"/>
              </p:cNvSpPr>
              <p:nvPr/>
            </p:nvSpPr>
            <p:spPr bwMode="auto">
              <a:xfrm>
                <a:off x="219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79" name="Rectangle 2727"/>
              <p:cNvSpPr>
                <a:spLocks noChangeAspect="1" noChangeArrowheads="1"/>
              </p:cNvSpPr>
              <p:nvPr/>
            </p:nvSpPr>
            <p:spPr bwMode="auto">
              <a:xfrm>
                <a:off x="2227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80" name="Rectangle 2728"/>
              <p:cNvSpPr>
                <a:spLocks noChangeAspect="1" noChangeArrowheads="1"/>
              </p:cNvSpPr>
              <p:nvPr/>
            </p:nvSpPr>
            <p:spPr bwMode="auto">
              <a:xfrm>
                <a:off x="222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81" name="Line 2729"/>
              <p:cNvSpPr>
                <a:spLocks noChangeAspect="1" noChangeShapeType="1"/>
              </p:cNvSpPr>
              <p:nvPr/>
            </p:nvSpPr>
            <p:spPr bwMode="auto">
              <a:xfrm>
                <a:off x="223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82" name="Line 2730"/>
              <p:cNvSpPr>
                <a:spLocks noChangeAspect="1" noChangeShapeType="1"/>
              </p:cNvSpPr>
              <p:nvPr/>
            </p:nvSpPr>
            <p:spPr bwMode="auto">
              <a:xfrm>
                <a:off x="222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83" name="Rectangle 2731"/>
              <p:cNvSpPr>
                <a:spLocks noChangeAspect="1" noChangeArrowheads="1"/>
              </p:cNvSpPr>
              <p:nvPr/>
            </p:nvSpPr>
            <p:spPr bwMode="auto">
              <a:xfrm>
                <a:off x="2344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84" name="Rectangle 2732"/>
              <p:cNvSpPr>
                <a:spLocks noChangeAspect="1" noChangeArrowheads="1"/>
              </p:cNvSpPr>
              <p:nvPr/>
            </p:nvSpPr>
            <p:spPr bwMode="auto">
              <a:xfrm>
                <a:off x="234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85" name="Line 2733"/>
              <p:cNvSpPr>
                <a:spLocks noChangeAspect="1" noChangeShapeType="1"/>
              </p:cNvSpPr>
              <p:nvPr/>
            </p:nvSpPr>
            <p:spPr bwMode="auto">
              <a:xfrm>
                <a:off x="2356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86" name="Line 2734"/>
              <p:cNvSpPr>
                <a:spLocks noChangeAspect="1" noChangeShapeType="1"/>
              </p:cNvSpPr>
              <p:nvPr/>
            </p:nvSpPr>
            <p:spPr bwMode="auto">
              <a:xfrm>
                <a:off x="2344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87" name="Rectangle 2735"/>
              <p:cNvSpPr>
                <a:spLocks noChangeAspect="1" noChangeArrowheads="1"/>
              </p:cNvSpPr>
              <p:nvPr/>
            </p:nvSpPr>
            <p:spPr bwMode="auto">
              <a:xfrm>
                <a:off x="2166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88" name="Rectangle 2736"/>
              <p:cNvSpPr>
                <a:spLocks noChangeAspect="1" noChangeArrowheads="1"/>
              </p:cNvSpPr>
              <p:nvPr/>
            </p:nvSpPr>
            <p:spPr bwMode="auto">
              <a:xfrm>
                <a:off x="2166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89" name="Line 2737"/>
              <p:cNvSpPr>
                <a:spLocks noChangeAspect="1" noChangeShapeType="1"/>
              </p:cNvSpPr>
              <p:nvPr/>
            </p:nvSpPr>
            <p:spPr bwMode="auto">
              <a:xfrm>
                <a:off x="217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90" name="Line 2738"/>
              <p:cNvSpPr>
                <a:spLocks noChangeAspect="1" noChangeShapeType="1"/>
              </p:cNvSpPr>
              <p:nvPr/>
            </p:nvSpPr>
            <p:spPr bwMode="auto">
              <a:xfrm>
                <a:off x="216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91" name="Rectangle 2739"/>
              <p:cNvSpPr>
                <a:spLocks noChangeAspect="1" noChangeArrowheads="1"/>
              </p:cNvSpPr>
              <p:nvPr/>
            </p:nvSpPr>
            <p:spPr bwMode="auto">
              <a:xfrm>
                <a:off x="2286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92" name="Rectangle 2740"/>
              <p:cNvSpPr>
                <a:spLocks noChangeAspect="1" noChangeArrowheads="1"/>
              </p:cNvSpPr>
              <p:nvPr/>
            </p:nvSpPr>
            <p:spPr bwMode="auto">
              <a:xfrm>
                <a:off x="2283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93" name="Line 2741"/>
              <p:cNvSpPr>
                <a:spLocks noChangeAspect="1" noChangeShapeType="1"/>
              </p:cNvSpPr>
              <p:nvPr/>
            </p:nvSpPr>
            <p:spPr bwMode="auto">
              <a:xfrm>
                <a:off x="229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94" name="Line 2742"/>
              <p:cNvSpPr>
                <a:spLocks noChangeAspect="1" noChangeShapeType="1"/>
              </p:cNvSpPr>
              <p:nvPr/>
            </p:nvSpPr>
            <p:spPr bwMode="auto">
              <a:xfrm>
                <a:off x="228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95" name="Rectangle 2743"/>
              <p:cNvSpPr>
                <a:spLocks noChangeAspect="1" noChangeArrowheads="1"/>
              </p:cNvSpPr>
              <p:nvPr/>
            </p:nvSpPr>
            <p:spPr bwMode="auto">
              <a:xfrm>
                <a:off x="2315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96" name="Rectangle 2744"/>
              <p:cNvSpPr>
                <a:spLocks noChangeAspect="1" noChangeArrowheads="1"/>
              </p:cNvSpPr>
              <p:nvPr/>
            </p:nvSpPr>
            <p:spPr bwMode="auto">
              <a:xfrm>
                <a:off x="2312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97" name="Line 2745"/>
              <p:cNvSpPr>
                <a:spLocks noChangeAspect="1" noChangeShapeType="1"/>
              </p:cNvSpPr>
              <p:nvPr/>
            </p:nvSpPr>
            <p:spPr bwMode="auto">
              <a:xfrm>
                <a:off x="232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98" name="Line 2746"/>
              <p:cNvSpPr>
                <a:spLocks noChangeAspect="1" noChangeShapeType="1"/>
              </p:cNvSpPr>
              <p:nvPr/>
            </p:nvSpPr>
            <p:spPr bwMode="auto">
              <a:xfrm>
                <a:off x="231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099" name="Rectangle 2747"/>
              <p:cNvSpPr>
                <a:spLocks noChangeAspect="1" noChangeArrowheads="1"/>
              </p:cNvSpPr>
              <p:nvPr/>
            </p:nvSpPr>
            <p:spPr bwMode="auto">
              <a:xfrm>
                <a:off x="2253" y="1478"/>
                <a:ext cx="24" cy="3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00" name="Rectangle 2748"/>
              <p:cNvSpPr>
                <a:spLocks noChangeAspect="1" noChangeArrowheads="1"/>
              </p:cNvSpPr>
              <p:nvPr/>
            </p:nvSpPr>
            <p:spPr bwMode="auto">
              <a:xfrm>
                <a:off x="2256" y="1481"/>
                <a:ext cx="18" cy="30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71101" name="Group 2749"/>
            <p:cNvGrpSpPr>
              <a:grpSpLocks noChangeAspect="1"/>
            </p:cNvGrpSpPr>
            <p:nvPr/>
          </p:nvGrpSpPr>
          <p:grpSpPr bwMode="auto">
            <a:xfrm>
              <a:off x="1746" y="3274"/>
              <a:ext cx="453" cy="201"/>
              <a:chOff x="2107" y="1345"/>
              <a:chExt cx="322" cy="169"/>
            </a:xfrm>
          </p:grpSpPr>
          <p:sp>
            <p:nvSpPr>
              <p:cNvPr id="871102" name="Freeform 2750"/>
              <p:cNvSpPr>
                <a:spLocks noChangeAspect="1"/>
              </p:cNvSpPr>
              <p:nvPr/>
            </p:nvSpPr>
            <p:spPr bwMode="auto">
              <a:xfrm>
                <a:off x="2348" y="1345"/>
                <a:ext cx="12" cy="13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9" y="236"/>
                  </a:cxn>
                  <a:cxn ang="0">
                    <a:pos x="27" y="236"/>
                  </a:cxn>
                  <a:cxn ang="0">
                    <a:pos x="27" y="473"/>
                  </a:cxn>
                  <a:cxn ang="0">
                    <a:pos x="15" y="473"/>
                  </a:cxn>
                  <a:cxn ang="0">
                    <a:pos x="15" y="695"/>
                  </a:cxn>
                  <a:cxn ang="0">
                    <a:pos x="8" y="695"/>
                  </a:cxn>
                  <a:cxn ang="0">
                    <a:pos x="8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80" y="1489"/>
                  </a:cxn>
                  <a:cxn ang="0">
                    <a:pos x="147" y="989"/>
                  </a:cxn>
                  <a:cxn ang="0">
                    <a:pos x="147" y="694"/>
                  </a:cxn>
                  <a:cxn ang="0">
                    <a:pos x="140" y="694"/>
                  </a:cxn>
                  <a:cxn ang="0">
                    <a:pos x="140" y="473"/>
                  </a:cxn>
                  <a:cxn ang="0">
                    <a:pos x="130" y="473"/>
                  </a:cxn>
                  <a:cxn ang="0">
                    <a:pos x="130" y="236"/>
                  </a:cxn>
                  <a:cxn ang="0">
                    <a:pos x="119" y="236"/>
                  </a:cxn>
                  <a:cxn ang="0">
                    <a:pos x="119" y="0"/>
                  </a:cxn>
                  <a:cxn ang="0">
                    <a:pos x="39" y="0"/>
                  </a:cxn>
                </a:cxnLst>
                <a:rect l="0" t="0" r="r" b="b"/>
                <a:pathLst>
                  <a:path w="147" h="1489">
                    <a:moveTo>
                      <a:pt x="39" y="0"/>
                    </a:moveTo>
                    <a:lnTo>
                      <a:pt x="39" y="236"/>
                    </a:lnTo>
                    <a:lnTo>
                      <a:pt x="27" y="236"/>
                    </a:lnTo>
                    <a:lnTo>
                      <a:pt x="27" y="473"/>
                    </a:lnTo>
                    <a:lnTo>
                      <a:pt x="15" y="473"/>
                    </a:lnTo>
                    <a:lnTo>
                      <a:pt x="15" y="695"/>
                    </a:lnTo>
                    <a:lnTo>
                      <a:pt x="8" y="695"/>
                    </a:lnTo>
                    <a:lnTo>
                      <a:pt x="8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80" y="1489"/>
                    </a:lnTo>
                    <a:lnTo>
                      <a:pt x="147" y="989"/>
                    </a:lnTo>
                    <a:lnTo>
                      <a:pt x="147" y="694"/>
                    </a:lnTo>
                    <a:lnTo>
                      <a:pt x="140" y="694"/>
                    </a:lnTo>
                    <a:lnTo>
                      <a:pt x="140" y="473"/>
                    </a:lnTo>
                    <a:lnTo>
                      <a:pt x="130" y="473"/>
                    </a:lnTo>
                    <a:lnTo>
                      <a:pt x="130" y="236"/>
                    </a:lnTo>
                    <a:lnTo>
                      <a:pt x="119" y="236"/>
                    </a:lnTo>
                    <a:lnTo>
                      <a:pt x="119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03" name="Freeform 2751"/>
              <p:cNvSpPr>
                <a:spLocks noChangeAspect="1"/>
              </p:cNvSpPr>
              <p:nvPr/>
            </p:nvSpPr>
            <p:spPr bwMode="auto">
              <a:xfrm>
                <a:off x="2370" y="1345"/>
                <a:ext cx="13" cy="13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236"/>
                  </a:cxn>
                  <a:cxn ang="0">
                    <a:pos x="25" y="236"/>
                  </a:cxn>
                  <a:cxn ang="0">
                    <a:pos x="25" y="473"/>
                  </a:cxn>
                  <a:cxn ang="0">
                    <a:pos x="14" y="473"/>
                  </a:cxn>
                  <a:cxn ang="0">
                    <a:pos x="14" y="695"/>
                  </a:cxn>
                  <a:cxn ang="0">
                    <a:pos x="7" y="695"/>
                  </a:cxn>
                  <a:cxn ang="0">
                    <a:pos x="7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154" y="1489"/>
                  </a:cxn>
                  <a:cxn ang="0">
                    <a:pos x="154" y="992"/>
                  </a:cxn>
                  <a:cxn ang="0">
                    <a:pos x="147" y="992"/>
                  </a:cxn>
                  <a:cxn ang="0">
                    <a:pos x="146" y="694"/>
                  </a:cxn>
                  <a:cxn ang="0">
                    <a:pos x="138" y="694"/>
                  </a:cxn>
                  <a:cxn ang="0">
                    <a:pos x="138" y="473"/>
                  </a:cxn>
                  <a:cxn ang="0">
                    <a:pos x="127" y="473"/>
                  </a:cxn>
                  <a:cxn ang="0">
                    <a:pos x="127" y="236"/>
                  </a:cxn>
                  <a:cxn ang="0">
                    <a:pos x="117" y="236"/>
                  </a:cxn>
                  <a:cxn ang="0">
                    <a:pos x="117" y="0"/>
                  </a:cxn>
                  <a:cxn ang="0">
                    <a:pos x="37" y="0"/>
                  </a:cxn>
                </a:cxnLst>
                <a:rect l="0" t="0" r="r" b="b"/>
                <a:pathLst>
                  <a:path w="154" h="1489">
                    <a:moveTo>
                      <a:pt x="37" y="0"/>
                    </a:moveTo>
                    <a:lnTo>
                      <a:pt x="37" y="236"/>
                    </a:lnTo>
                    <a:lnTo>
                      <a:pt x="25" y="236"/>
                    </a:lnTo>
                    <a:lnTo>
                      <a:pt x="25" y="473"/>
                    </a:lnTo>
                    <a:lnTo>
                      <a:pt x="14" y="473"/>
                    </a:lnTo>
                    <a:lnTo>
                      <a:pt x="14" y="695"/>
                    </a:lnTo>
                    <a:lnTo>
                      <a:pt x="7" y="695"/>
                    </a:lnTo>
                    <a:lnTo>
                      <a:pt x="7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154" y="1489"/>
                    </a:lnTo>
                    <a:lnTo>
                      <a:pt x="154" y="992"/>
                    </a:lnTo>
                    <a:lnTo>
                      <a:pt x="147" y="992"/>
                    </a:lnTo>
                    <a:lnTo>
                      <a:pt x="146" y="694"/>
                    </a:lnTo>
                    <a:lnTo>
                      <a:pt x="138" y="694"/>
                    </a:lnTo>
                    <a:lnTo>
                      <a:pt x="138" y="473"/>
                    </a:lnTo>
                    <a:lnTo>
                      <a:pt x="127" y="473"/>
                    </a:lnTo>
                    <a:lnTo>
                      <a:pt x="127" y="236"/>
                    </a:lnTo>
                    <a:lnTo>
                      <a:pt x="117" y="236"/>
                    </a:lnTo>
                    <a:lnTo>
                      <a:pt x="11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04" name="Rectangle 2752"/>
              <p:cNvSpPr>
                <a:spLocks noChangeAspect="1" noChangeArrowheads="1"/>
              </p:cNvSpPr>
              <p:nvPr/>
            </p:nvSpPr>
            <p:spPr bwMode="auto">
              <a:xfrm>
                <a:off x="2391" y="1451"/>
                <a:ext cx="9" cy="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05" name="Rectangle 2753"/>
              <p:cNvSpPr>
                <a:spLocks noChangeAspect="1" noChangeArrowheads="1"/>
              </p:cNvSpPr>
              <p:nvPr/>
            </p:nvSpPr>
            <p:spPr bwMode="auto">
              <a:xfrm>
                <a:off x="2388" y="1457"/>
                <a:ext cx="15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06" name="Rectangle 2754"/>
              <p:cNvSpPr>
                <a:spLocks noChangeAspect="1" noChangeArrowheads="1"/>
              </p:cNvSpPr>
              <p:nvPr/>
            </p:nvSpPr>
            <p:spPr bwMode="auto">
              <a:xfrm>
                <a:off x="2376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07" name="Rectangle 2755"/>
              <p:cNvSpPr>
                <a:spLocks noChangeAspect="1" noChangeArrowheads="1"/>
              </p:cNvSpPr>
              <p:nvPr/>
            </p:nvSpPr>
            <p:spPr bwMode="auto">
              <a:xfrm>
                <a:off x="2373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08" name="Rectangle 2756"/>
              <p:cNvSpPr>
                <a:spLocks noChangeAspect="1" noChangeArrowheads="1"/>
              </p:cNvSpPr>
              <p:nvPr/>
            </p:nvSpPr>
            <p:spPr bwMode="auto">
              <a:xfrm>
                <a:off x="2379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09" name="Rectangle 2757"/>
              <p:cNvSpPr>
                <a:spLocks noChangeAspect="1" noChangeArrowheads="1"/>
              </p:cNvSpPr>
              <p:nvPr/>
            </p:nvSpPr>
            <p:spPr bwMode="auto">
              <a:xfrm>
                <a:off x="2411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10" name="Rectangle 2758"/>
              <p:cNvSpPr>
                <a:spLocks noChangeAspect="1" noChangeArrowheads="1"/>
              </p:cNvSpPr>
              <p:nvPr/>
            </p:nvSpPr>
            <p:spPr bwMode="auto">
              <a:xfrm>
                <a:off x="2397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11" name="Rectangle 2759"/>
              <p:cNvSpPr>
                <a:spLocks noChangeAspect="1" noChangeArrowheads="1"/>
              </p:cNvSpPr>
              <p:nvPr/>
            </p:nvSpPr>
            <p:spPr bwMode="auto">
              <a:xfrm>
                <a:off x="2139" y="1469"/>
                <a:ext cx="18" cy="9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12" name="Rectangle 2760"/>
              <p:cNvSpPr>
                <a:spLocks noChangeAspect="1" noChangeArrowheads="1"/>
              </p:cNvSpPr>
              <p:nvPr/>
            </p:nvSpPr>
            <p:spPr bwMode="auto">
              <a:xfrm>
                <a:off x="2110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13" name="Rectangle 2761"/>
              <p:cNvSpPr>
                <a:spLocks noChangeAspect="1" noChangeArrowheads="1"/>
              </p:cNvSpPr>
              <p:nvPr/>
            </p:nvSpPr>
            <p:spPr bwMode="auto">
              <a:xfrm>
                <a:off x="2107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14" name="Rectangle 2762"/>
              <p:cNvSpPr>
                <a:spLocks noChangeAspect="1" noChangeArrowheads="1"/>
              </p:cNvSpPr>
              <p:nvPr/>
            </p:nvSpPr>
            <p:spPr bwMode="auto">
              <a:xfrm>
                <a:off x="2145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15" name="Rectangle 2763"/>
              <p:cNvSpPr>
                <a:spLocks noChangeAspect="1" noChangeArrowheads="1"/>
              </p:cNvSpPr>
              <p:nvPr/>
            </p:nvSpPr>
            <p:spPr bwMode="auto">
              <a:xfrm>
                <a:off x="2113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16" name="Rectangle 2764"/>
              <p:cNvSpPr>
                <a:spLocks noChangeAspect="1" noChangeArrowheads="1"/>
              </p:cNvSpPr>
              <p:nvPr/>
            </p:nvSpPr>
            <p:spPr bwMode="auto">
              <a:xfrm>
                <a:off x="2130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17" name="Rectangle 2765"/>
              <p:cNvSpPr>
                <a:spLocks noChangeAspect="1" noChangeArrowheads="1"/>
              </p:cNvSpPr>
              <p:nvPr/>
            </p:nvSpPr>
            <p:spPr bwMode="auto">
              <a:xfrm>
                <a:off x="2160" y="1434"/>
                <a:ext cx="213" cy="80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18" name="Rectangle 2766"/>
              <p:cNvSpPr>
                <a:spLocks noChangeAspect="1" noChangeArrowheads="1"/>
              </p:cNvSpPr>
              <p:nvPr/>
            </p:nvSpPr>
            <p:spPr bwMode="auto">
              <a:xfrm>
                <a:off x="2215" y="1419"/>
                <a:ext cx="12" cy="8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19" name="Rectangle 2767"/>
              <p:cNvSpPr>
                <a:spLocks noChangeAspect="1" noChangeArrowheads="1"/>
              </p:cNvSpPr>
              <p:nvPr/>
            </p:nvSpPr>
            <p:spPr bwMode="auto">
              <a:xfrm>
                <a:off x="2253" y="1416"/>
                <a:ext cx="21" cy="1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20" name="Rectangle 2768"/>
              <p:cNvSpPr>
                <a:spLocks noChangeAspect="1" noChangeArrowheads="1"/>
              </p:cNvSpPr>
              <p:nvPr/>
            </p:nvSpPr>
            <p:spPr bwMode="auto">
              <a:xfrm>
                <a:off x="2157" y="1427"/>
                <a:ext cx="219" cy="7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21" name="Rectangle 2769"/>
              <p:cNvSpPr>
                <a:spLocks noChangeAspect="1" noChangeArrowheads="1"/>
              </p:cNvSpPr>
              <p:nvPr/>
            </p:nvSpPr>
            <p:spPr bwMode="auto">
              <a:xfrm>
                <a:off x="2160" y="1472"/>
                <a:ext cx="213" cy="3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22" name="Rectangle 2770"/>
              <p:cNvSpPr>
                <a:spLocks noChangeAspect="1" noChangeArrowheads="1"/>
              </p:cNvSpPr>
              <p:nvPr/>
            </p:nvSpPr>
            <p:spPr bwMode="auto">
              <a:xfrm>
                <a:off x="2195" y="1481"/>
                <a:ext cx="23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23" name="Rectangle 2771"/>
              <p:cNvSpPr>
                <a:spLocks noChangeAspect="1" noChangeArrowheads="1"/>
              </p:cNvSpPr>
              <p:nvPr/>
            </p:nvSpPr>
            <p:spPr bwMode="auto">
              <a:xfrm>
                <a:off x="2195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24" name="Line 2772"/>
              <p:cNvSpPr>
                <a:spLocks noChangeAspect="1" noChangeShapeType="1"/>
              </p:cNvSpPr>
              <p:nvPr/>
            </p:nvSpPr>
            <p:spPr bwMode="auto">
              <a:xfrm>
                <a:off x="220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25" name="Line 2773"/>
              <p:cNvSpPr>
                <a:spLocks noChangeAspect="1" noChangeShapeType="1"/>
              </p:cNvSpPr>
              <p:nvPr/>
            </p:nvSpPr>
            <p:spPr bwMode="auto">
              <a:xfrm>
                <a:off x="219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26" name="Rectangle 2774"/>
              <p:cNvSpPr>
                <a:spLocks noChangeAspect="1" noChangeArrowheads="1"/>
              </p:cNvSpPr>
              <p:nvPr/>
            </p:nvSpPr>
            <p:spPr bwMode="auto">
              <a:xfrm>
                <a:off x="2224" y="1481"/>
                <a:ext cx="24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27" name="Rectangle 2775"/>
              <p:cNvSpPr>
                <a:spLocks noChangeAspect="1" noChangeArrowheads="1"/>
              </p:cNvSpPr>
              <p:nvPr/>
            </p:nvSpPr>
            <p:spPr bwMode="auto">
              <a:xfrm>
                <a:off x="2224" y="1505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28" name="Line 2776"/>
              <p:cNvSpPr>
                <a:spLocks noChangeAspect="1" noChangeShapeType="1"/>
              </p:cNvSpPr>
              <p:nvPr/>
            </p:nvSpPr>
            <p:spPr bwMode="auto">
              <a:xfrm>
                <a:off x="223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29" name="Line 2777"/>
              <p:cNvSpPr>
                <a:spLocks noChangeAspect="1" noChangeShapeType="1"/>
              </p:cNvSpPr>
              <p:nvPr/>
            </p:nvSpPr>
            <p:spPr bwMode="auto">
              <a:xfrm>
                <a:off x="2226" y="149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30" name="Rectangle 2778"/>
              <p:cNvSpPr>
                <a:spLocks noChangeAspect="1" noChangeArrowheads="1"/>
              </p:cNvSpPr>
              <p:nvPr/>
            </p:nvSpPr>
            <p:spPr bwMode="auto">
              <a:xfrm>
                <a:off x="2344" y="1481"/>
                <a:ext cx="21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31" name="Rectangle 2779"/>
              <p:cNvSpPr>
                <a:spLocks noChangeAspect="1" noChangeArrowheads="1"/>
              </p:cNvSpPr>
              <p:nvPr/>
            </p:nvSpPr>
            <p:spPr bwMode="auto">
              <a:xfrm>
                <a:off x="2341" y="1505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32" name="Line 2780"/>
              <p:cNvSpPr>
                <a:spLocks noChangeAspect="1" noChangeShapeType="1"/>
              </p:cNvSpPr>
              <p:nvPr/>
            </p:nvSpPr>
            <p:spPr bwMode="auto">
              <a:xfrm>
                <a:off x="235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33" name="Line 2781"/>
              <p:cNvSpPr>
                <a:spLocks noChangeAspect="1" noChangeShapeType="1"/>
              </p:cNvSpPr>
              <p:nvPr/>
            </p:nvSpPr>
            <p:spPr bwMode="auto">
              <a:xfrm>
                <a:off x="234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34" name="Rectangle 2782"/>
              <p:cNvSpPr>
                <a:spLocks noChangeAspect="1" noChangeArrowheads="1"/>
              </p:cNvSpPr>
              <p:nvPr/>
            </p:nvSpPr>
            <p:spPr bwMode="auto">
              <a:xfrm>
                <a:off x="216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35" name="Rectangle 2783"/>
              <p:cNvSpPr>
                <a:spLocks noChangeAspect="1" noChangeArrowheads="1"/>
              </p:cNvSpPr>
              <p:nvPr/>
            </p:nvSpPr>
            <p:spPr bwMode="auto">
              <a:xfrm>
                <a:off x="2166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36" name="Line 2784"/>
              <p:cNvSpPr>
                <a:spLocks noChangeAspect="1" noChangeShapeType="1"/>
              </p:cNvSpPr>
              <p:nvPr/>
            </p:nvSpPr>
            <p:spPr bwMode="auto">
              <a:xfrm>
                <a:off x="217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37" name="Line 2785"/>
              <p:cNvSpPr>
                <a:spLocks noChangeAspect="1" noChangeShapeType="1"/>
              </p:cNvSpPr>
              <p:nvPr/>
            </p:nvSpPr>
            <p:spPr bwMode="auto">
              <a:xfrm>
                <a:off x="216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38" name="Rectangle 2786"/>
              <p:cNvSpPr>
                <a:spLocks noChangeAspect="1" noChangeArrowheads="1"/>
              </p:cNvSpPr>
              <p:nvPr/>
            </p:nvSpPr>
            <p:spPr bwMode="auto">
              <a:xfrm>
                <a:off x="2256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39" name="Rectangle 2787"/>
              <p:cNvSpPr>
                <a:spLocks noChangeAspect="1" noChangeArrowheads="1"/>
              </p:cNvSpPr>
              <p:nvPr/>
            </p:nvSpPr>
            <p:spPr bwMode="auto">
              <a:xfrm>
                <a:off x="2253" y="1466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40" name="Line 2788"/>
              <p:cNvSpPr>
                <a:spLocks noChangeAspect="1" noChangeShapeType="1"/>
              </p:cNvSpPr>
              <p:nvPr/>
            </p:nvSpPr>
            <p:spPr bwMode="auto">
              <a:xfrm>
                <a:off x="226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41" name="Line 2789"/>
              <p:cNvSpPr>
                <a:spLocks noChangeAspect="1" noChangeShapeType="1"/>
              </p:cNvSpPr>
              <p:nvPr/>
            </p:nvSpPr>
            <p:spPr bwMode="auto">
              <a:xfrm>
                <a:off x="2256" y="145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42" name="Rectangle 2790"/>
              <p:cNvSpPr>
                <a:spLocks noChangeAspect="1" noChangeArrowheads="1"/>
              </p:cNvSpPr>
              <p:nvPr/>
            </p:nvSpPr>
            <p:spPr bwMode="auto">
              <a:xfrm>
                <a:off x="228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43" name="Rectangle 2791"/>
              <p:cNvSpPr>
                <a:spLocks noChangeAspect="1" noChangeArrowheads="1"/>
              </p:cNvSpPr>
              <p:nvPr/>
            </p:nvSpPr>
            <p:spPr bwMode="auto">
              <a:xfrm>
                <a:off x="2283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44" name="Line 2792"/>
              <p:cNvSpPr>
                <a:spLocks noChangeAspect="1" noChangeShapeType="1"/>
              </p:cNvSpPr>
              <p:nvPr/>
            </p:nvSpPr>
            <p:spPr bwMode="auto">
              <a:xfrm>
                <a:off x="229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45" name="Line 2793"/>
              <p:cNvSpPr>
                <a:spLocks noChangeAspect="1" noChangeShapeType="1"/>
              </p:cNvSpPr>
              <p:nvPr/>
            </p:nvSpPr>
            <p:spPr bwMode="auto">
              <a:xfrm>
                <a:off x="2285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46" name="Rectangle 2794"/>
              <p:cNvSpPr>
                <a:spLocks noChangeAspect="1" noChangeArrowheads="1"/>
              </p:cNvSpPr>
              <p:nvPr/>
            </p:nvSpPr>
            <p:spPr bwMode="auto">
              <a:xfrm>
                <a:off x="2315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47" name="Rectangle 2795"/>
              <p:cNvSpPr>
                <a:spLocks noChangeAspect="1" noChangeArrowheads="1"/>
              </p:cNvSpPr>
              <p:nvPr/>
            </p:nvSpPr>
            <p:spPr bwMode="auto">
              <a:xfrm>
                <a:off x="2312" y="1505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48" name="Line 2796"/>
              <p:cNvSpPr>
                <a:spLocks noChangeAspect="1" noChangeShapeType="1"/>
              </p:cNvSpPr>
              <p:nvPr/>
            </p:nvSpPr>
            <p:spPr bwMode="auto">
              <a:xfrm>
                <a:off x="232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49" name="Line 2797"/>
              <p:cNvSpPr>
                <a:spLocks noChangeAspect="1" noChangeShapeType="1"/>
              </p:cNvSpPr>
              <p:nvPr/>
            </p:nvSpPr>
            <p:spPr bwMode="auto">
              <a:xfrm>
                <a:off x="231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50" name="Rectangle 2798"/>
              <p:cNvSpPr>
                <a:spLocks noChangeAspect="1" noChangeArrowheads="1"/>
              </p:cNvSpPr>
              <p:nvPr/>
            </p:nvSpPr>
            <p:spPr bwMode="auto">
              <a:xfrm>
                <a:off x="2195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51" name="Rectangle 2799"/>
              <p:cNvSpPr>
                <a:spLocks noChangeAspect="1" noChangeArrowheads="1"/>
              </p:cNvSpPr>
              <p:nvPr/>
            </p:nvSpPr>
            <p:spPr bwMode="auto">
              <a:xfrm>
                <a:off x="2195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52" name="Line 2800"/>
              <p:cNvSpPr>
                <a:spLocks noChangeAspect="1" noChangeShapeType="1"/>
              </p:cNvSpPr>
              <p:nvPr/>
            </p:nvSpPr>
            <p:spPr bwMode="auto">
              <a:xfrm>
                <a:off x="220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53" name="Line 2801"/>
              <p:cNvSpPr>
                <a:spLocks noChangeAspect="1" noChangeShapeType="1"/>
              </p:cNvSpPr>
              <p:nvPr/>
            </p:nvSpPr>
            <p:spPr bwMode="auto">
              <a:xfrm>
                <a:off x="219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54" name="Rectangle 2802"/>
              <p:cNvSpPr>
                <a:spLocks noChangeAspect="1" noChangeArrowheads="1"/>
              </p:cNvSpPr>
              <p:nvPr/>
            </p:nvSpPr>
            <p:spPr bwMode="auto">
              <a:xfrm>
                <a:off x="2227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55" name="Rectangle 2803"/>
              <p:cNvSpPr>
                <a:spLocks noChangeAspect="1" noChangeArrowheads="1"/>
              </p:cNvSpPr>
              <p:nvPr/>
            </p:nvSpPr>
            <p:spPr bwMode="auto">
              <a:xfrm>
                <a:off x="222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56" name="Line 2804"/>
              <p:cNvSpPr>
                <a:spLocks noChangeAspect="1" noChangeShapeType="1"/>
              </p:cNvSpPr>
              <p:nvPr/>
            </p:nvSpPr>
            <p:spPr bwMode="auto">
              <a:xfrm>
                <a:off x="223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57" name="Line 2805"/>
              <p:cNvSpPr>
                <a:spLocks noChangeAspect="1" noChangeShapeType="1"/>
              </p:cNvSpPr>
              <p:nvPr/>
            </p:nvSpPr>
            <p:spPr bwMode="auto">
              <a:xfrm>
                <a:off x="222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58" name="Rectangle 2806"/>
              <p:cNvSpPr>
                <a:spLocks noChangeAspect="1" noChangeArrowheads="1"/>
              </p:cNvSpPr>
              <p:nvPr/>
            </p:nvSpPr>
            <p:spPr bwMode="auto">
              <a:xfrm>
                <a:off x="2344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59" name="Rectangle 2807"/>
              <p:cNvSpPr>
                <a:spLocks noChangeAspect="1" noChangeArrowheads="1"/>
              </p:cNvSpPr>
              <p:nvPr/>
            </p:nvSpPr>
            <p:spPr bwMode="auto">
              <a:xfrm>
                <a:off x="234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60" name="Line 2808"/>
              <p:cNvSpPr>
                <a:spLocks noChangeAspect="1" noChangeShapeType="1"/>
              </p:cNvSpPr>
              <p:nvPr/>
            </p:nvSpPr>
            <p:spPr bwMode="auto">
              <a:xfrm>
                <a:off x="2356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61" name="Line 2809"/>
              <p:cNvSpPr>
                <a:spLocks noChangeAspect="1" noChangeShapeType="1"/>
              </p:cNvSpPr>
              <p:nvPr/>
            </p:nvSpPr>
            <p:spPr bwMode="auto">
              <a:xfrm>
                <a:off x="2344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62" name="Rectangle 2810"/>
              <p:cNvSpPr>
                <a:spLocks noChangeAspect="1" noChangeArrowheads="1"/>
              </p:cNvSpPr>
              <p:nvPr/>
            </p:nvSpPr>
            <p:spPr bwMode="auto">
              <a:xfrm>
                <a:off x="2166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63" name="Rectangle 2811"/>
              <p:cNvSpPr>
                <a:spLocks noChangeAspect="1" noChangeArrowheads="1"/>
              </p:cNvSpPr>
              <p:nvPr/>
            </p:nvSpPr>
            <p:spPr bwMode="auto">
              <a:xfrm>
                <a:off x="2166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64" name="Line 2812"/>
              <p:cNvSpPr>
                <a:spLocks noChangeAspect="1" noChangeShapeType="1"/>
              </p:cNvSpPr>
              <p:nvPr/>
            </p:nvSpPr>
            <p:spPr bwMode="auto">
              <a:xfrm>
                <a:off x="217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65" name="Line 2813"/>
              <p:cNvSpPr>
                <a:spLocks noChangeAspect="1" noChangeShapeType="1"/>
              </p:cNvSpPr>
              <p:nvPr/>
            </p:nvSpPr>
            <p:spPr bwMode="auto">
              <a:xfrm>
                <a:off x="216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66" name="Rectangle 2814"/>
              <p:cNvSpPr>
                <a:spLocks noChangeAspect="1" noChangeArrowheads="1"/>
              </p:cNvSpPr>
              <p:nvPr/>
            </p:nvSpPr>
            <p:spPr bwMode="auto">
              <a:xfrm>
                <a:off x="2286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67" name="Rectangle 2815"/>
              <p:cNvSpPr>
                <a:spLocks noChangeAspect="1" noChangeArrowheads="1"/>
              </p:cNvSpPr>
              <p:nvPr/>
            </p:nvSpPr>
            <p:spPr bwMode="auto">
              <a:xfrm>
                <a:off x="2283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68" name="Line 2816"/>
              <p:cNvSpPr>
                <a:spLocks noChangeAspect="1" noChangeShapeType="1"/>
              </p:cNvSpPr>
              <p:nvPr/>
            </p:nvSpPr>
            <p:spPr bwMode="auto">
              <a:xfrm>
                <a:off x="229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69" name="Line 2817"/>
              <p:cNvSpPr>
                <a:spLocks noChangeAspect="1" noChangeShapeType="1"/>
              </p:cNvSpPr>
              <p:nvPr/>
            </p:nvSpPr>
            <p:spPr bwMode="auto">
              <a:xfrm>
                <a:off x="228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70" name="Rectangle 2818"/>
              <p:cNvSpPr>
                <a:spLocks noChangeAspect="1" noChangeArrowheads="1"/>
              </p:cNvSpPr>
              <p:nvPr/>
            </p:nvSpPr>
            <p:spPr bwMode="auto">
              <a:xfrm>
                <a:off x="2315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71" name="Rectangle 2819"/>
              <p:cNvSpPr>
                <a:spLocks noChangeAspect="1" noChangeArrowheads="1"/>
              </p:cNvSpPr>
              <p:nvPr/>
            </p:nvSpPr>
            <p:spPr bwMode="auto">
              <a:xfrm>
                <a:off x="2312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72" name="Line 2820"/>
              <p:cNvSpPr>
                <a:spLocks noChangeAspect="1" noChangeShapeType="1"/>
              </p:cNvSpPr>
              <p:nvPr/>
            </p:nvSpPr>
            <p:spPr bwMode="auto">
              <a:xfrm>
                <a:off x="232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73" name="Line 2821"/>
              <p:cNvSpPr>
                <a:spLocks noChangeAspect="1" noChangeShapeType="1"/>
              </p:cNvSpPr>
              <p:nvPr/>
            </p:nvSpPr>
            <p:spPr bwMode="auto">
              <a:xfrm>
                <a:off x="231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74" name="Rectangle 2822"/>
              <p:cNvSpPr>
                <a:spLocks noChangeAspect="1" noChangeArrowheads="1"/>
              </p:cNvSpPr>
              <p:nvPr/>
            </p:nvSpPr>
            <p:spPr bwMode="auto">
              <a:xfrm>
                <a:off x="2253" y="1478"/>
                <a:ext cx="24" cy="3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75" name="Rectangle 2823"/>
              <p:cNvSpPr>
                <a:spLocks noChangeAspect="1" noChangeArrowheads="1"/>
              </p:cNvSpPr>
              <p:nvPr/>
            </p:nvSpPr>
            <p:spPr bwMode="auto">
              <a:xfrm>
                <a:off x="2256" y="1481"/>
                <a:ext cx="18" cy="30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71176" name="Group 2824"/>
            <p:cNvGrpSpPr>
              <a:grpSpLocks noChangeAspect="1"/>
            </p:cNvGrpSpPr>
            <p:nvPr/>
          </p:nvGrpSpPr>
          <p:grpSpPr bwMode="auto">
            <a:xfrm>
              <a:off x="2245" y="3546"/>
              <a:ext cx="453" cy="201"/>
              <a:chOff x="2107" y="1345"/>
              <a:chExt cx="322" cy="169"/>
            </a:xfrm>
          </p:grpSpPr>
          <p:sp>
            <p:nvSpPr>
              <p:cNvPr id="871177" name="Freeform 2825"/>
              <p:cNvSpPr>
                <a:spLocks noChangeAspect="1"/>
              </p:cNvSpPr>
              <p:nvPr/>
            </p:nvSpPr>
            <p:spPr bwMode="auto">
              <a:xfrm>
                <a:off x="2348" y="1345"/>
                <a:ext cx="12" cy="13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9" y="236"/>
                  </a:cxn>
                  <a:cxn ang="0">
                    <a:pos x="27" y="236"/>
                  </a:cxn>
                  <a:cxn ang="0">
                    <a:pos x="27" y="473"/>
                  </a:cxn>
                  <a:cxn ang="0">
                    <a:pos x="15" y="473"/>
                  </a:cxn>
                  <a:cxn ang="0">
                    <a:pos x="15" y="695"/>
                  </a:cxn>
                  <a:cxn ang="0">
                    <a:pos x="8" y="695"/>
                  </a:cxn>
                  <a:cxn ang="0">
                    <a:pos x="8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80" y="1489"/>
                  </a:cxn>
                  <a:cxn ang="0">
                    <a:pos x="147" y="989"/>
                  </a:cxn>
                  <a:cxn ang="0">
                    <a:pos x="147" y="694"/>
                  </a:cxn>
                  <a:cxn ang="0">
                    <a:pos x="140" y="694"/>
                  </a:cxn>
                  <a:cxn ang="0">
                    <a:pos x="140" y="473"/>
                  </a:cxn>
                  <a:cxn ang="0">
                    <a:pos x="130" y="473"/>
                  </a:cxn>
                  <a:cxn ang="0">
                    <a:pos x="130" y="236"/>
                  </a:cxn>
                  <a:cxn ang="0">
                    <a:pos x="119" y="236"/>
                  </a:cxn>
                  <a:cxn ang="0">
                    <a:pos x="119" y="0"/>
                  </a:cxn>
                  <a:cxn ang="0">
                    <a:pos x="39" y="0"/>
                  </a:cxn>
                </a:cxnLst>
                <a:rect l="0" t="0" r="r" b="b"/>
                <a:pathLst>
                  <a:path w="147" h="1489">
                    <a:moveTo>
                      <a:pt x="39" y="0"/>
                    </a:moveTo>
                    <a:lnTo>
                      <a:pt x="39" y="236"/>
                    </a:lnTo>
                    <a:lnTo>
                      <a:pt x="27" y="236"/>
                    </a:lnTo>
                    <a:lnTo>
                      <a:pt x="27" y="473"/>
                    </a:lnTo>
                    <a:lnTo>
                      <a:pt x="15" y="473"/>
                    </a:lnTo>
                    <a:lnTo>
                      <a:pt x="15" y="695"/>
                    </a:lnTo>
                    <a:lnTo>
                      <a:pt x="8" y="695"/>
                    </a:lnTo>
                    <a:lnTo>
                      <a:pt x="8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80" y="1489"/>
                    </a:lnTo>
                    <a:lnTo>
                      <a:pt x="147" y="989"/>
                    </a:lnTo>
                    <a:lnTo>
                      <a:pt x="147" y="694"/>
                    </a:lnTo>
                    <a:lnTo>
                      <a:pt x="140" y="694"/>
                    </a:lnTo>
                    <a:lnTo>
                      <a:pt x="140" y="473"/>
                    </a:lnTo>
                    <a:lnTo>
                      <a:pt x="130" y="473"/>
                    </a:lnTo>
                    <a:lnTo>
                      <a:pt x="130" y="236"/>
                    </a:lnTo>
                    <a:lnTo>
                      <a:pt x="119" y="236"/>
                    </a:lnTo>
                    <a:lnTo>
                      <a:pt x="119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78" name="Freeform 2826"/>
              <p:cNvSpPr>
                <a:spLocks noChangeAspect="1"/>
              </p:cNvSpPr>
              <p:nvPr/>
            </p:nvSpPr>
            <p:spPr bwMode="auto">
              <a:xfrm>
                <a:off x="2370" y="1345"/>
                <a:ext cx="13" cy="13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236"/>
                  </a:cxn>
                  <a:cxn ang="0">
                    <a:pos x="25" y="236"/>
                  </a:cxn>
                  <a:cxn ang="0">
                    <a:pos x="25" y="473"/>
                  </a:cxn>
                  <a:cxn ang="0">
                    <a:pos x="14" y="473"/>
                  </a:cxn>
                  <a:cxn ang="0">
                    <a:pos x="14" y="695"/>
                  </a:cxn>
                  <a:cxn ang="0">
                    <a:pos x="7" y="695"/>
                  </a:cxn>
                  <a:cxn ang="0">
                    <a:pos x="7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154" y="1489"/>
                  </a:cxn>
                  <a:cxn ang="0">
                    <a:pos x="154" y="992"/>
                  </a:cxn>
                  <a:cxn ang="0">
                    <a:pos x="147" y="992"/>
                  </a:cxn>
                  <a:cxn ang="0">
                    <a:pos x="146" y="694"/>
                  </a:cxn>
                  <a:cxn ang="0">
                    <a:pos x="138" y="694"/>
                  </a:cxn>
                  <a:cxn ang="0">
                    <a:pos x="138" y="473"/>
                  </a:cxn>
                  <a:cxn ang="0">
                    <a:pos x="127" y="473"/>
                  </a:cxn>
                  <a:cxn ang="0">
                    <a:pos x="127" y="236"/>
                  </a:cxn>
                  <a:cxn ang="0">
                    <a:pos x="117" y="236"/>
                  </a:cxn>
                  <a:cxn ang="0">
                    <a:pos x="117" y="0"/>
                  </a:cxn>
                  <a:cxn ang="0">
                    <a:pos x="37" y="0"/>
                  </a:cxn>
                </a:cxnLst>
                <a:rect l="0" t="0" r="r" b="b"/>
                <a:pathLst>
                  <a:path w="154" h="1489">
                    <a:moveTo>
                      <a:pt x="37" y="0"/>
                    </a:moveTo>
                    <a:lnTo>
                      <a:pt x="37" y="236"/>
                    </a:lnTo>
                    <a:lnTo>
                      <a:pt x="25" y="236"/>
                    </a:lnTo>
                    <a:lnTo>
                      <a:pt x="25" y="473"/>
                    </a:lnTo>
                    <a:lnTo>
                      <a:pt x="14" y="473"/>
                    </a:lnTo>
                    <a:lnTo>
                      <a:pt x="14" y="695"/>
                    </a:lnTo>
                    <a:lnTo>
                      <a:pt x="7" y="695"/>
                    </a:lnTo>
                    <a:lnTo>
                      <a:pt x="7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154" y="1489"/>
                    </a:lnTo>
                    <a:lnTo>
                      <a:pt x="154" y="992"/>
                    </a:lnTo>
                    <a:lnTo>
                      <a:pt x="147" y="992"/>
                    </a:lnTo>
                    <a:lnTo>
                      <a:pt x="146" y="694"/>
                    </a:lnTo>
                    <a:lnTo>
                      <a:pt x="138" y="694"/>
                    </a:lnTo>
                    <a:lnTo>
                      <a:pt x="138" y="473"/>
                    </a:lnTo>
                    <a:lnTo>
                      <a:pt x="127" y="473"/>
                    </a:lnTo>
                    <a:lnTo>
                      <a:pt x="127" y="236"/>
                    </a:lnTo>
                    <a:lnTo>
                      <a:pt x="117" y="236"/>
                    </a:lnTo>
                    <a:lnTo>
                      <a:pt x="11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79" name="Rectangle 2827"/>
              <p:cNvSpPr>
                <a:spLocks noChangeAspect="1" noChangeArrowheads="1"/>
              </p:cNvSpPr>
              <p:nvPr/>
            </p:nvSpPr>
            <p:spPr bwMode="auto">
              <a:xfrm>
                <a:off x="2391" y="1451"/>
                <a:ext cx="9" cy="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80" name="Rectangle 2828"/>
              <p:cNvSpPr>
                <a:spLocks noChangeAspect="1" noChangeArrowheads="1"/>
              </p:cNvSpPr>
              <p:nvPr/>
            </p:nvSpPr>
            <p:spPr bwMode="auto">
              <a:xfrm>
                <a:off x="2388" y="1457"/>
                <a:ext cx="15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81" name="Rectangle 2829"/>
              <p:cNvSpPr>
                <a:spLocks noChangeAspect="1" noChangeArrowheads="1"/>
              </p:cNvSpPr>
              <p:nvPr/>
            </p:nvSpPr>
            <p:spPr bwMode="auto">
              <a:xfrm>
                <a:off x="2376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82" name="Rectangle 2830"/>
              <p:cNvSpPr>
                <a:spLocks noChangeAspect="1" noChangeArrowheads="1"/>
              </p:cNvSpPr>
              <p:nvPr/>
            </p:nvSpPr>
            <p:spPr bwMode="auto">
              <a:xfrm>
                <a:off x="2373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83" name="Rectangle 2831"/>
              <p:cNvSpPr>
                <a:spLocks noChangeAspect="1" noChangeArrowheads="1"/>
              </p:cNvSpPr>
              <p:nvPr/>
            </p:nvSpPr>
            <p:spPr bwMode="auto">
              <a:xfrm>
                <a:off x="2379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84" name="Rectangle 2832"/>
              <p:cNvSpPr>
                <a:spLocks noChangeAspect="1" noChangeArrowheads="1"/>
              </p:cNvSpPr>
              <p:nvPr/>
            </p:nvSpPr>
            <p:spPr bwMode="auto">
              <a:xfrm>
                <a:off x="2411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85" name="Rectangle 2833"/>
              <p:cNvSpPr>
                <a:spLocks noChangeAspect="1" noChangeArrowheads="1"/>
              </p:cNvSpPr>
              <p:nvPr/>
            </p:nvSpPr>
            <p:spPr bwMode="auto">
              <a:xfrm>
                <a:off x="2397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86" name="Rectangle 2834"/>
              <p:cNvSpPr>
                <a:spLocks noChangeAspect="1" noChangeArrowheads="1"/>
              </p:cNvSpPr>
              <p:nvPr/>
            </p:nvSpPr>
            <p:spPr bwMode="auto">
              <a:xfrm>
                <a:off x="2139" y="1469"/>
                <a:ext cx="18" cy="9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87" name="Rectangle 2835"/>
              <p:cNvSpPr>
                <a:spLocks noChangeAspect="1" noChangeArrowheads="1"/>
              </p:cNvSpPr>
              <p:nvPr/>
            </p:nvSpPr>
            <p:spPr bwMode="auto">
              <a:xfrm>
                <a:off x="2110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88" name="Rectangle 2836"/>
              <p:cNvSpPr>
                <a:spLocks noChangeAspect="1" noChangeArrowheads="1"/>
              </p:cNvSpPr>
              <p:nvPr/>
            </p:nvSpPr>
            <p:spPr bwMode="auto">
              <a:xfrm>
                <a:off x="2107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89" name="Rectangle 2837"/>
              <p:cNvSpPr>
                <a:spLocks noChangeAspect="1" noChangeArrowheads="1"/>
              </p:cNvSpPr>
              <p:nvPr/>
            </p:nvSpPr>
            <p:spPr bwMode="auto">
              <a:xfrm>
                <a:off x="2145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90" name="Rectangle 2838"/>
              <p:cNvSpPr>
                <a:spLocks noChangeAspect="1" noChangeArrowheads="1"/>
              </p:cNvSpPr>
              <p:nvPr/>
            </p:nvSpPr>
            <p:spPr bwMode="auto">
              <a:xfrm>
                <a:off x="2113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91" name="Rectangle 2839"/>
              <p:cNvSpPr>
                <a:spLocks noChangeAspect="1" noChangeArrowheads="1"/>
              </p:cNvSpPr>
              <p:nvPr/>
            </p:nvSpPr>
            <p:spPr bwMode="auto">
              <a:xfrm>
                <a:off x="2130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92" name="Rectangle 2840"/>
              <p:cNvSpPr>
                <a:spLocks noChangeAspect="1" noChangeArrowheads="1"/>
              </p:cNvSpPr>
              <p:nvPr/>
            </p:nvSpPr>
            <p:spPr bwMode="auto">
              <a:xfrm>
                <a:off x="2160" y="1434"/>
                <a:ext cx="213" cy="80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93" name="Rectangle 2841"/>
              <p:cNvSpPr>
                <a:spLocks noChangeAspect="1" noChangeArrowheads="1"/>
              </p:cNvSpPr>
              <p:nvPr/>
            </p:nvSpPr>
            <p:spPr bwMode="auto">
              <a:xfrm>
                <a:off x="2215" y="1419"/>
                <a:ext cx="12" cy="8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94" name="Rectangle 2842"/>
              <p:cNvSpPr>
                <a:spLocks noChangeAspect="1" noChangeArrowheads="1"/>
              </p:cNvSpPr>
              <p:nvPr/>
            </p:nvSpPr>
            <p:spPr bwMode="auto">
              <a:xfrm>
                <a:off x="2253" y="1416"/>
                <a:ext cx="21" cy="1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95" name="Rectangle 2843"/>
              <p:cNvSpPr>
                <a:spLocks noChangeAspect="1" noChangeArrowheads="1"/>
              </p:cNvSpPr>
              <p:nvPr/>
            </p:nvSpPr>
            <p:spPr bwMode="auto">
              <a:xfrm>
                <a:off x="2157" y="1427"/>
                <a:ext cx="219" cy="7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96" name="Rectangle 2844"/>
              <p:cNvSpPr>
                <a:spLocks noChangeAspect="1" noChangeArrowheads="1"/>
              </p:cNvSpPr>
              <p:nvPr/>
            </p:nvSpPr>
            <p:spPr bwMode="auto">
              <a:xfrm>
                <a:off x="2160" y="1472"/>
                <a:ext cx="213" cy="3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97" name="Rectangle 2845"/>
              <p:cNvSpPr>
                <a:spLocks noChangeAspect="1" noChangeArrowheads="1"/>
              </p:cNvSpPr>
              <p:nvPr/>
            </p:nvSpPr>
            <p:spPr bwMode="auto">
              <a:xfrm>
                <a:off x="2195" y="1481"/>
                <a:ext cx="23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98" name="Rectangle 2846"/>
              <p:cNvSpPr>
                <a:spLocks noChangeAspect="1" noChangeArrowheads="1"/>
              </p:cNvSpPr>
              <p:nvPr/>
            </p:nvSpPr>
            <p:spPr bwMode="auto">
              <a:xfrm>
                <a:off x="2195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199" name="Line 2847"/>
              <p:cNvSpPr>
                <a:spLocks noChangeAspect="1" noChangeShapeType="1"/>
              </p:cNvSpPr>
              <p:nvPr/>
            </p:nvSpPr>
            <p:spPr bwMode="auto">
              <a:xfrm>
                <a:off x="220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00" name="Line 2848"/>
              <p:cNvSpPr>
                <a:spLocks noChangeAspect="1" noChangeShapeType="1"/>
              </p:cNvSpPr>
              <p:nvPr/>
            </p:nvSpPr>
            <p:spPr bwMode="auto">
              <a:xfrm>
                <a:off x="219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01" name="Rectangle 2849"/>
              <p:cNvSpPr>
                <a:spLocks noChangeAspect="1" noChangeArrowheads="1"/>
              </p:cNvSpPr>
              <p:nvPr/>
            </p:nvSpPr>
            <p:spPr bwMode="auto">
              <a:xfrm>
                <a:off x="2224" y="1481"/>
                <a:ext cx="24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02" name="Rectangle 2850"/>
              <p:cNvSpPr>
                <a:spLocks noChangeAspect="1" noChangeArrowheads="1"/>
              </p:cNvSpPr>
              <p:nvPr/>
            </p:nvSpPr>
            <p:spPr bwMode="auto">
              <a:xfrm>
                <a:off x="2224" y="1505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03" name="Line 2851"/>
              <p:cNvSpPr>
                <a:spLocks noChangeAspect="1" noChangeShapeType="1"/>
              </p:cNvSpPr>
              <p:nvPr/>
            </p:nvSpPr>
            <p:spPr bwMode="auto">
              <a:xfrm>
                <a:off x="223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04" name="Line 2852"/>
              <p:cNvSpPr>
                <a:spLocks noChangeAspect="1" noChangeShapeType="1"/>
              </p:cNvSpPr>
              <p:nvPr/>
            </p:nvSpPr>
            <p:spPr bwMode="auto">
              <a:xfrm>
                <a:off x="2226" y="149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05" name="Rectangle 2853"/>
              <p:cNvSpPr>
                <a:spLocks noChangeAspect="1" noChangeArrowheads="1"/>
              </p:cNvSpPr>
              <p:nvPr/>
            </p:nvSpPr>
            <p:spPr bwMode="auto">
              <a:xfrm>
                <a:off x="2344" y="1481"/>
                <a:ext cx="21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06" name="Rectangle 2854"/>
              <p:cNvSpPr>
                <a:spLocks noChangeAspect="1" noChangeArrowheads="1"/>
              </p:cNvSpPr>
              <p:nvPr/>
            </p:nvSpPr>
            <p:spPr bwMode="auto">
              <a:xfrm>
                <a:off x="2341" y="1505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07" name="Line 2855"/>
              <p:cNvSpPr>
                <a:spLocks noChangeAspect="1" noChangeShapeType="1"/>
              </p:cNvSpPr>
              <p:nvPr/>
            </p:nvSpPr>
            <p:spPr bwMode="auto">
              <a:xfrm>
                <a:off x="235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08" name="Line 2856"/>
              <p:cNvSpPr>
                <a:spLocks noChangeAspect="1" noChangeShapeType="1"/>
              </p:cNvSpPr>
              <p:nvPr/>
            </p:nvSpPr>
            <p:spPr bwMode="auto">
              <a:xfrm>
                <a:off x="234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09" name="Rectangle 2857"/>
              <p:cNvSpPr>
                <a:spLocks noChangeAspect="1" noChangeArrowheads="1"/>
              </p:cNvSpPr>
              <p:nvPr/>
            </p:nvSpPr>
            <p:spPr bwMode="auto">
              <a:xfrm>
                <a:off x="216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10" name="Rectangle 2858"/>
              <p:cNvSpPr>
                <a:spLocks noChangeAspect="1" noChangeArrowheads="1"/>
              </p:cNvSpPr>
              <p:nvPr/>
            </p:nvSpPr>
            <p:spPr bwMode="auto">
              <a:xfrm>
                <a:off x="2166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11" name="Line 2859"/>
              <p:cNvSpPr>
                <a:spLocks noChangeAspect="1" noChangeShapeType="1"/>
              </p:cNvSpPr>
              <p:nvPr/>
            </p:nvSpPr>
            <p:spPr bwMode="auto">
              <a:xfrm>
                <a:off x="217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12" name="Line 2860"/>
              <p:cNvSpPr>
                <a:spLocks noChangeAspect="1" noChangeShapeType="1"/>
              </p:cNvSpPr>
              <p:nvPr/>
            </p:nvSpPr>
            <p:spPr bwMode="auto">
              <a:xfrm>
                <a:off x="216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13" name="Rectangle 2861"/>
              <p:cNvSpPr>
                <a:spLocks noChangeAspect="1" noChangeArrowheads="1"/>
              </p:cNvSpPr>
              <p:nvPr/>
            </p:nvSpPr>
            <p:spPr bwMode="auto">
              <a:xfrm>
                <a:off x="2256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14" name="Rectangle 2862"/>
              <p:cNvSpPr>
                <a:spLocks noChangeAspect="1" noChangeArrowheads="1"/>
              </p:cNvSpPr>
              <p:nvPr/>
            </p:nvSpPr>
            <p:spPr bwMode="auto">
              <a:xfrm>
                <a:off x="2253" y="1466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15" name="Line 2863"/>
              <p:cNvSpPr>
                <a:spLocks noChangeAspect="1" noChangeShapeType="1"/>
              </p:cNvSpPr>
              <p:nvPr/>
            </p:nvSpPr>
            <p:spPr bwMode="auto">
              <a:xfrm>
                <a:off x="226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16" name="Line 2864"/>
              <p:cNvSpPr>
                <a:spLocks noChangeAspect="1" noChangeShapeType="1"/>
              </p:cNvSpPr>
              <p:nvPr/>
            </p:nvSpPr>
            <p:spPr bwMode="auto">
              <a:xfrm>
                <a:off x="2256" y="145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17" name="Rectangle 2865"/>
              <p:cNvSpPr>
                <a:spLocks noChangeAspect="1" noChangeArrowheads="1"/>
              </p:cNvSpPr>
              <p:nvPr/>
            </p:nvSpPr>
            <p:spPr bwMode="auto">
              <a:xfrm>
                <a:off x="228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18" name="Rectangle 2866"/>
              <p:cNvSpPr>
                <a:spLocks noChangeAspect="1" noChangeArrowheads="1"/>
              </p:cNvSpPr>
              <p:nvPr/>
            </p:nvSpPr>
            <p:spPr bwMode="auto">
              <a:xfrm>
                <a:off x="2283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19" name="Line 2867"/>
              <p:cNvSpPr>
                <a:spLocks noChangeAspect="1" noChangeShapeType="1"/>
              </p:cNvSpPr>
              <p:nvPr/>
            </p:nvSpPr>
            <p:spPr bwMode="auto">
              <a:xfrm>
                <a:off x="229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20" name="Line 2868"/>
              <p:cNvSpPr>
                <a:spLocks noChangeAspect="1" noChangeShapeType="1"/>
              </p:cNvSpPr>
              <p:nvPr/>
            </p:nvSpPr>
            <p:spPr bwMode="auto">
              <a:xfrm>
                <a:off x="2285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21" name="Rectangle 2869"/>
              <p:cNvSpPr>
                <a:spLocks noChangeAspect="1" noChangeArrowheads="1"/>
              </p:cNvSpPr>
              <p:nvPr/>
            </p:nvSpPr>
            <p:spPr bwMode="auto">
              <a:xfrm>
                <a:off x="2315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22" name="Rectangle 2870"/>
              <p:cNvSpPr>
                <a:spLocks noChangeAspect="1" noChangeArrowheads="1"/>
              </p:cNvSpPr>
              <p:nvPr/>
            </p:nvSpPr>
            <p:spPr bwMode="auto">
              <a:xfrm>
                <a:off x="2312" y="1505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23" name="Line 2871"/>
              <p:cNvSpPr>
                <a:spLocks noChangeAspect="1" noChangeShapeType="1"/>
              </p:cNvSpPr>
              <p:nvPr/>
            </p:nvSpPr>
            <p:spPr bwMode="auto">
              <a:xfrm>
                <a:off x="232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24" name="Line 2872"/>
              <p:cNvSpPr>
                <a:spLocks noChangeAspect="1" noChangeShapeType="1"/>
              </p:cNvSpPr>
              <p:nvPr/>
            </p:nvSpPr>
            <p:spPr bwMode="auto">
              <a:xfrm>
                <a:off x="231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25" name="Rectangle 2873"/>
              <p:cNvSpPr>
                <a:spLocks noChangeAspect="1" noChangeArrowheads="1"/>
              </p:cNvSpPr>
              <p:nvPr/>
            </p:nvSpPr>
            <p:spPr bwMode="auto">
              <a:xfrm>
                <a:off x="2195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26" name="Rectangle 2874"/>
              <p:cNvSpPr>
                <a:spLocks noChangeAspect="1" noChangeArrowheads="1"/>
              </p:cNvSpPr>
              <p:nvPr/>
            </p:nvSpPr>
            <p:spPr bwMode="auto">
              <a:xfrm>
                <a:off x="2195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27" name="Line 2875"/>
              <p:cNvSpPr>
                <a:spLocks noChangeAspect="1" noChangeShapeType="1"/>
              </p:cNvSpPr>
              <p:nvPr/>
            </p:nvSpPr>
            <p:spPr bwMode="auto">
              <a:xfrm>
                <a:off x="220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28" name="Line 2876"/>
              <p:cNvSpPr>
                <a:spLocks noChangeAspect="1" noChangeShapeType="1"/>
              </p:cNvSpPr>
              <p:nvPr/>
            </p:nvSpPr>
            <p:spPr bwMode="auto">
              <a:xfrm>
                <a:off x="219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29" name="Rectangle 2877"/>
              <p:cNvSpPr>
                <a:spLocks noChangeAspect="1" noChangeArrowheads="1"/>
              </p:cNvSpPr>
              <p:nvPr/>
            </p:nvSpPr>
            <p:spPr bwMode="auto">
              <a:xfrm>
                <a:off x="2227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30" name="Rectangle 2878"/>
              <p:cNvSpPr>
                <a:spLocks noChangeAspect="1" noChangeArrowheads="1"/>
              </p:cNvSpPr>
              <p:nvPr/>
            </p:nvSpPr>
            <p:spPr bwMode="auto">
              <a:xfrm>
                <a:off x="222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31" name="Line 2879"/>
              <p:cNvSpPr>
                <a:spLocks noChangeAspect="1" noChangeShapeType="1"/>
              </p:cNvSpPr>
              <p:nvPr/>
            </p:nvSpPr>
            <p:spPr bwMode="auto">
              <a:xfrm>
                <a:off x="223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32" name="Line 2880"/>
              <p:cNvSpPr>
                <a:spLocks noChangeAspect="1" noChangeShapeType="1"/>
              </p:cNvSpPr>
              <p:nvPr/>
            </p:nvSpPr>
            <p:spPr bwMode="auto">
              <a:xfrm>
                <a:off x="222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33" name="Rectangle 2881"/>
              <p:cNvSpPr>
                <a:spLocks noChangeAspect="1" noChangeArrowheads="1"/>
              </p:cNvSpPr>
              <p:nvPr/>
            </p:nvSpPr>
            <p:spPr bwMode="auto">
              <a:xfrm>
                <a:off x="2344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34" name="Rectangle 2882"/>
              <p:cNvSpPr>
                <a:spLocks noChangeAspect="1" noChangeArrowheads="1"/>
              </p:cNvSpPr>
              <p:nvPr/>
            </p:nvSpPr>
            <p:spPr bwMode="auto">
              <a:xfrm>
                <a:off x="234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35" name="Line 2883"/>
              <p:cNvSpPr>
                <a:spLocks noChangeAspect="1" noChangeShapeType="1"/>
              </p:cNvSpPr>
              <p:nvPr/>
            </p:nvSpPr>
            <p:spPr bwMode="auto">
              <a:xfrm>
                <a:off x="2356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36" name="Line 2884"/>
              <p:cNvSpPr>
                <a:spLocks noChangeAspect="1" noChangeShapeType="1"/>
              </p:cNvSpPr>
              <p:nvPr/>
            </p:nvSpPr>
            <p:spPr bwMode="auto">
              <a:xfrm>
                <a:off x="2344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37" name="Rectangle 2885"/>
              <p:cNvSpPr>
                <a:spLocks noChangeAspect="1" noChangeArrowheads="1"/>
              </p:cNvSpPr>
              <p:nvPr/>
            </p:nvSpPr>
            <p:spPr bwMode="auto">
              <a:xfrm>
                <a:off x="2166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38" name="Rectangle 2886"/>
              <p:cNvSpPr>
                <a:spLocks noChangeAspect="1" noChangeArrowheads="1"/>
              </p:cNvSpPr>
              <p:nvPr/>
            </p:nvSpPr>
            <p:spPr bwMode="auto">
              <a:xfrm>
                <a:off x="2166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39" name="Line 2887"/>
              <p:cNvSpPr>
                <a:spLocks noChangeAspect="1" noChangeShapeType="1"/>
              </p:cNvSpPr>
              <p:nvPr/>
            </p:nvSpPr>
            <p:spPr bwMode="auto">
              <a:xfrm>
                <a:off x="217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40" name="Line 2888"/>
              <p:cNvSpPr>
                <a:spLocks noChangeAspect="1" noChangeShapeType="1"/>
              </p:cNvSpPr>
              <p:nvPr/>
            </p:nvSpPr>
            <p:spPr bwMode="auto">
              <a:xfrm>
                <a:off x="216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41" name="Rectangle 2889"/>
              <p:cNvSpPr>
                <a:spLocks noChangeAspect="1" noChangeArrowheads="1"/>
              </p:cNvSpPr>
              <p:nvPr/>
            </p:nvSpPr>
            <p:spPr bwMode="auto">
              <a:xfrm>
                <a:off x="2286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42" name="Rectangle 2890"/>
              <p:cNvSpPr>
                <a:spLocks noChangeAspect="1" noChangeArrowheads="1"/>
              </p:cNvSpPr>
              <p:nvPr/>
            </p:nvSpPr>
            <p:spPr bwMode="auto">
              <a:xfrm>
                <a:off x="2283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43" name="Line 2891"/>
              <p:cNvSpPr>
                <a:spLocks noChangeAspect="1" noChangeShapeType="1"/>
              </p:cNvSpPr>
              <p:nvPr/>
            </p:nvSpPr>
            <p:spPr bwMode="auto">
              <a:xfrm>
                <a:off x="229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44" name="Line 2892"/>
              <p:cNvSpPr>
                <a:spLocks noChangeAspect="1" noChangeShapeType="1"/>
              </p:cNvSpPr>
              <p:nvPr/>
            </p:nvSpPr>
            <p:spPr bwMode="auto">
              <a:xfrm>
                <a:off x="228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45" name="Rectangle 2893"/>
              <p:cNvSpPr>
                <a:spLocks noChangeAspect="1" noChangeArrowheads="1"/>
              </p:cNvSpPr>
              <p:nvPr/>
            </p:nvSpPr>
            <p:spPr bwMode="auto">
              <a:xfrm>
                <a:off x="2315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46" name="Rectangle 2894"/>
              <p:cNvSpPr>
                <a:spLocks noChangeAspect="1" noChangeArrowheads="1"/>
              </p:cNvSpPr>
              <p:nvPr/>
            </p:nvSpPr>
            <p:spPr bwMode="auto">
              <a:xfrm>
                <a:off x="2312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47" name="Line 2895"/>
              <p:cNvSpPr>
                <a:spLocks noChangeAspect="1" noChangeShapeType="1"/>
              </p:cNvSpPr>
              <p:nvPr/>
            </p:nvSpPr>
            <p:spPr bwMode="auto">
              <a:xfrm>
                <a:off x="232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48" name="Line 2896"/>
              <p:cNvSpPr>
                <a:spLocks noChangeAspect="1" noChangeShapeType="1"/>
              </p:cNvSpPr>
              <p:nvPr/>
            </p:nvSpPr>
            <p:spPr bwMode="auto">
              <a:xfrm>
                <a:off x="231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49" name="Rectangle 2897"/>
              <p:cNvSpPr>
                <a:spLocks noChangeAspect="1" noChangeArrowheads="1"/>
              </p:cNvSpPr>
              <p:nvPr/>
            </p:nvSpPr>
            <p:spPr bwMode="auto">
              <a:xfrm>
                <a:off x="2253" y="1478"/>
                <a:ext cx="24" cy="3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50" name="Rectangle 2898"/>
              <p:cNvSpPr>
                <a:spLocks noChangeAspect="1" noChangeArrowheads="1"/>
              </p:cNvSpPr>
              <p:nvPr/>
            </p:nvSpPr>
            <p:spPr bwMode="auto">
              <a:xfrm>
                <a:off x="2256" y="1481"/>
                <a:ext cx="18" cy="30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71251" name="Group 2899"/>
            <p:cNvGrpSpPr>
              <a:grpSpLocks noChangeAspect="1"/>
            </p:cNvGrpSpPr>
            <p:nvPr/>
          </p:nvGrpSpPr>
          <p:grpSpPr bwMode="auto">
            <a:xfrm>
              <a:off x="2880" y="3546"/>
              <a:ext cx="453" cy="201"/>
              <a:chOff x="2107" y="1345"/>
              <a:chExt cx="322" cy="169"/>
            </a:xfrm>
          </p:grpSpPr>
          <p:sp>
            <p:nvSpPr>
              <p:cNvPr id="871252" name="Freeform 2900"/>
              <p:cNvSpPr>
                <a:spLocks noChangeAspect="1"/>
              </p:cNvSpPr>
              <p:nvPr/>
            </p:nvSpPr>
            <p:spPr bwMode="auto">
              <a:xfrm>
                <a:off x="2348" y="1345"/>
                <a:ext cx="12" cy="13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9" y="236"/>
                  </a:cxn>
                  <a:cxn ang="0">
                    <a:pos x="27" y="236"/>
                  </a:cxn>
                  <a:cxn ang="0">
                    <a:pos x="27" y="473"/>
                  </a:cxn>
                  <a:cxn ang="0">
                    <a:pos x="15" y="473"/>
                  </a:cxn>
                  <a:cxn ang="0">
                    <a:pos x="15" y="695"/>
                  </a:cxn>
                  <a:cxn ang="0">
                    <a:pos x="8" y="695"/>
                  </a:cxn>
                  <a:cxn ang="0">
                    <a:pos x="8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80" y="1489"/>
                  </a:cxn>
                  <a:cxn ang="0">
                    <a:pos x="147" y="989"/>
                  </a:cxn>
                  <a:cxn ang="0">
                    <a:pos x="147" y="694"/>
                  </a:cxn>
                  <a:cxn ang="0">
                    <a:pos x="140" y="694"/>
                  </a:cxn>
                  <a:cxn ang="0">
                    <a:pos x="140" y="473"/>
                  </a:cxn>
                  <a:cxn ang="0">
                    <a:pos x="130" y="473"/>
                  </a:cxn>
                  <a:cxn ang="0">
                    <a:pos x="130" y="236"/>
                  </a:cxn>
                  <a:cxn ang="0">
                    <a:pos x="119" y="236"/>
                  </a:cxn>
                  <a:cxn ang="0">
                    <a:pos x="119" y="0"/>
                  </a:cxn>
                  <a:cxn ang="0">
                    <a:pos x="39" y="0"/>
                  </a:cxn>
                </a:cxnLst>
                <a:rect l="0" t="0" r="r" b="b"/>
                <a:pathLst>
                  <a:path w="147" h="1489">
                    <a:moveTo>
                      <a:pt x="39" y="0"/>
                    </a:moveTo>
                    <a:lnTo>
                      <a:pt x="39" y="236"/>
                    </a:lnTo>
                    <a:lnTo>
                      <a:pt x="27" y="236"/>
                    </a:lnTo>
                    <a:lnTo>
                      <a:pt x="27" y="473"/>
                    </a:lnTo>
                    <a:lnTo>
                      <a:pt x="15" y="473"/>
                    </a:lnTo>
                    <a:lnTo>
                      <a:pt x="15" y="695"/>
                    </a:lnTo>
                    <a:lnTo>
                      <a:pt x="8" y="695"/>
                    </a:lnTo>
                    <a:lnTo>
                      <a:pt x="8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80" y="1489"/>
                    </a:lnTo>
                    <a:lnTo>
                      <a:pt x="147" y="989"/>
                    </a:lnTo>
                    <a:lnTo>
                      <a:pt x="147" y="694"/>
                    </a:lnTo>
                    <a:lnTo>
                      <a:pt x="140" y="694"/>
                    </a:lnTo>
                    <a:lnTo>
                      <a:pt x="140" y="473"/>
                    </a:lnTo>
                    <a:lnTo>
                      <a:pt x="130" y="473"/>
                    </a:lnTo>
                    <a:lnTo>
                      <a:pt x="130" y="236"/>
                    </a:lnTo>
                    <a:lnTo>
                      <a:pt x="119" y="236"/>
                    </a:lnTo>
                    <a:lnTo>
                      <a:pt x="119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53" name="Freeform 2901"/>
              <p:cNvSpPr>
                <a:spLocks noChangeAspect="1"/>
              </p:cNvSpPr>
              <p:nvPr/>
            </p:nvSpPr>
            <p:spPr bwMode="auto">
              <a:xfrm>
                <a:off x="2370" y="1345"/>
                <a:ext cx="13" cy="13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236"/>
                  </a:cxn>
                  <a:cxn ang="0">
                    <a:pos x="25" y="236"/>
                  </a:cxn>
                  <a:cxn ang="0">
                    <a:pos x="25" y="473"/>
                  </a:cxn>
                  <a:cxn ang="0">
                    <a:pos x="14" y="473"/>
                  </a:cxn>
                  <a:cxn ang="0">
                    <a:pos x="14" y="695"/>
                  </a:cxn>
                  <a:cxn ang="0">
                    <a:pos x="7" y="695"/>
                  </a:cxn>
                  <a:cxn ang="0">
                    <a:pos x="7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154" y="1489"/>
                  </a:cxn>
                  <a:cxn ang="0">
                    <a:pos x="154" y="992"/>
                  </a:cxn>
                  <a:cxn ang="0">
                    <a:pos x="147" y="992"/>
                  </a:cxn>
                  <a:cxn ang="0">
                    <a:pos x="146" y="694"/>
                  </a:cxn>
                  <a:cxn ang="0">
                    <a:pos x="138" y="694"/>
                  </a:cxn>
                  <a:cxn ang="0">
                    <a:pos x="138" y="473"/>
                  </a:cxn>
                  <a:cxn ang="0">
                    <a:pos x="127" y="473"/>
                  </a:cxn>
                  <a:cxn ang="0">
                    <a:pos x="127" y="236"/>
                  </a:cxn>
                  <a:cxn ang="0">
                    <a:pos x="117" y="236"/>
                  </a:cxn>
                  <a:cxn ang="0">
                    <a:pos x="117" y="0"/>
                  </a:cxn>
                  <a:cxn ang="0">
                    <a:pos x="37" y="0"/>
                  </a:cxn>
                </a:cxnLst>
                <a:rect l="0" t="0" r="r" b="b"/>
                <a:pathLst>
                  <a:path w="154" h="1489">
                    <a:moveTo>
                      <a:pt x="37" y="0"/>
                    </a:moveTo>
                    <a:lnTo>
                      <a:pt x="37" y="236"/>
                    </a:lnTo>
                    <a:lnTo>
                      <a:pt x="25" y="236"/>
                    </a:lnTo>
                    <a:lnTo>
                      <a:pt x="25" y="473"/>
                    </a:lnTo>
                    <a:lnTo>
                      <a:pt x="14" y="473"/>
                    </a:lnTo>
                    <a:lnTo>
                      <a:pt x="14" y="695"/>
                    </a:lnTo>
                    <a:lnTo>
                      <a:pt x="7" y="695"/>
                    </a:lnTo>
                    <a:lnTo>
                      <a:pt x="7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154" y="1489"/>
                    </a:lnTo>
                    <a:lnTo>
                      <a:pt x="154" y="992"/>
                    </a:lnTo>
                    <a:lnTo>
                      <a:pt x="147" y="992"/>
                    </a:lnTo>
                    <a:lnTo>
                      <a:pt x="146" y="694"/>
                    </a:lnTo>
                    <a:lnTo>
                      <a:pt x="138" y="694"/>
                    </a:lnTo>
                    <a:lnTo>
                      <a:pt x="138" y="473"/>
                    </a:lnTo>
                    <a:lnTo>
                      <a:pt x="127" y="473"/>
                    </a:lnTo>
                    <a:lnTo>
                      <a:pt x="127" y="236"/>
                    </a:lnTo>
                    <a:lnTo>
                      <a:pt x="117" y="236"/>
                    </a:lnTo>
                    <a:lnTo>
                      <a:pt x="11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54" name="Rectangle 2902"/>
              <p:cNvSpPr>
                <a:spLocks noChangeAspect="1" noChangeArrowheads="1"/>
              </p:cNvSpPr>
              <p:nvPr/>
            </p:nvSpPr>
            <p:spPr bwMode="auto">
              <a:xfrm>
                <a:off x="2391" y="1451"/>
                <a:ext cx="9" cy="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55" name="Rectangle 2903"/>
              <p:cNvSpPr>
                <a:spLocks noChangeAspect="1" noChangeArrowheads="1"/>
              </p:cNvSpPr>
              <p:nvPr/>
            </p:nvSpPr>
            <p:spPr bwMode="auto">
              <a:xfrm>
                <a:off x="2388" y="1457"/>
                <a:ext cx="15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56" name="Rectangle 2904"/>
              <p:cNvSpPr>
                <a:spLocks noChangeAspect="1" noChangeArrowheads="1"/>
              </p:cNvSpPr>
              <p:nvPr/>
            </p:nvSpPr>
            <p:spPr bwMode="auto">
              <a:xfrm>
                <a:off x="2376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57" name="Rectangle 2905"/>
              <p:cNvSpPr>
                <a:spLocks noChangeAspect="1" noChangeArrowheads="1"/>
              </p:cNvSpPr>
              <p:nvPr/>
            </p:nvSpPr>
            <p:spPr bwMode="auto">
              <a:xfrm>
                <a:off x="2373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58" name="Rectangle 2906"/>
              <p:cNvSpPr>
                <a:spLocks noChangeAspect="1" noChangeArrowheads="1"/>
              </p:cNvSpPr>
              <p:nvPr/>
            </p:nvSpPr>
            <p:spPr bwMode="auto">
              <a:xfrm>
                <a:off x="2379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59" name="Rectangle 2907"/>
              <p:cNvSpPr>
                <a:spLocks noChangeAspect="1" noChangeArrowheads="1"/>
              </p:cNvSpPr>
              <p:nvPr/>
            </p:nvSpPr>
            <p:spPr bwMode="auto">
              <a:xfrm>
                <a:off x="2411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60" name="Rectangle 2908"/>
              <p:cNvSpPr>
                <a:spLocks noChangeAspect="1" noChangeArrowheads="1"/>
              </p:cNvSpPr>
              <p:nvPr/>
            </p:nvSpPr>
            <p:spPr bwMode="auto">
              <a:xfrm>
                <a:off x="2397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61" name="Rectangle 2909"/>
              <p:cNvSpPr>
                <a:spLocks noChangeAspect="1" noChangeArrowheads="1"/>
              </p:cNvSpPr>
              <p:nvPr/>
            </p:nvSpPr>
            <p:spPr bwMode="auto">
              <a:xfrm>
                <a:off x="2139" y="1469"/>
                <a:ext cx="18" cy="9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62" name="Rectangle 2910"/>
              <p:cNvSpPr>
                <a:spLocks noChangeAspect="1" noChangeArrowheads="1"/>
              </p:cNvSpPr>
              <p:nvPr/>
            </p:nvSpPr>
            <p:spPr bwMode="auto">
              <a:xfrm>
                <a:off x="2110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63" name="Rectangle 2911"/>
              <p:cNvSpPr>
                <a:spLocks noChangeAspect="1" noChangeArrowheads="1"/>
              </p:cNvSpPr>
              <p:nvPr/>
            </p:nvSpPr>
            <p:spPr bwMode="auto">
              <a:xfrm>
                <a:off x="2107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64" name="Rectangle 2912"/>
              <p:cNvSpPr>
                <a:spLocks noChangeAspect="1" noChangeArrowheads="1"/>
              </p:cNvSpPr>
              <p:nvPr/>
            </p:nvSpPr>
            <p:spPr bwMode="auto">
              <a:xfrm>
                <a:off x="2145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65" name="Rectangle 2913"/>
              <p:cNvSpPr>
                <a:spLocks noChangeAspect="1" noChangeArrowheads="1"/>
              </p:cNvSpPr>
              <p:nvPr/>
            </p:nvSpPr>
            <p:spPr bwMode="auto">
              <a:xfrm>
                <a:off x="2113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66" name="Rectangle 2914"/>
              <p:cNvSpPr>
                <a:spLocks noChangeAspect="1" noChangeArrowheads="1"/>
              </p:cNvSpPr>
              <p:nvPr/>
            </p:nvSpPr>
            <p:spPr bwMode="auto">
              <a:xfrm>
                <a:off x="2130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67" name="Rectangle 2915"/>
              <p:cNvSpPr>
                <a:spLocks noChangeAspect="1" noChangeArrowheads="1"/>
              </p:cNvSpPr>
              <p:nvPr/>
            </p:nvSpPr>
            <p:spPr bwMode="auto">
              <a:xfrm>
                <a:off x="2160" y="1434"/>
                <a:ext cx="213" cy="80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68" name="Rectangle 2916"/>
              <p:cNvSpPr>
                <a:spLocks noChangeAspect="1" noChangeArrowheads="1"/>
              </p:cNvSpPr>
              <p:nvPr/>
            </p:nvSpPr>
            <p:spPr bwMode="auto">
              <a:xfrm>
                <a:off x="2215" y="1419"/>
                <a:ext cx="12" cy="8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69" name="Rectangle 2917"/>
              <p:cNvSpPr>
                <a:spLocks noChangeAspect="1" noChangeArrowheads="1"/>
              </p:cNvSpPr>
              <p:nvPr/>
            </p:nvSpPr>
            <p:spPr bwMode="auto">
              <a:xfrm>
                <a:off x="2253" y="1416"/>
                <a:ext cx="21" cy="1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70" name="Rectangle 2918"/>
              <p:cNvSpPr>
                <a:spLocks noChangeAspect="1" noChangeArrowheads="1"/>
              </p:cNvSpPr>
              <p:nvPr/>
            </p:nvSpPr>
            <p:spPr bwMode="auto">
              <a:xfrm>
                <a:off x="2157" y="1427"/>
                <a:ext cx="219" cy="7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71" name="Rectangle 2919"/>
              <p:cNvSpPr>
                <a:spLocks noChangeAspect="1" noChangeArrowheads="1"/>
              </p:cNvSpPr>
              <p:nvPr/>
            </p:nvSpPr>
            <p:spPr bwMode="auto">
              <a:xfrm>
                <a:off x="2160" y="1472"/>
                <a:ext cx="213" cy="3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72" name="Rectangle 2920"/>
              <p:cNvSpPr>
                <a:spLocks noChangeAspect="1" noChangeArrowheads="1"/>
              </p:cNvSpPr>
              <p:nvPr/>
            </p:nvSpPr>
            <p:spPr bwMode="auto">
              <a:xfrm>
                <a:off x="2195" y="1481"/>
                <a:ext cx="23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73" name="Rectangle 2921"/>
              <p:cNvSpPr>
                <a:spLocks noChangeAspect="1" noChangeArrowheads="1"/>
              </p:cNvSpPr>
              <p:nvPr/>
            </p:nvSpPr>
            <p:spPr bwMode="auto">
              <a:xfrm>
                <a:off x="2195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74" name="Line 2922"/>
              <p:cNvSpPr>
                <a:spLocks noChangeAspect="1" noChangeShapeType="1"/>
              </p:cNvSpPr>
              <p:nvPr/>
            </p:nvSpPr>
            <p:spPr bwMode="auto">
              <a:xfrm>
                <a:off x="220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75" name="Line 2923"/>
              <p:cNvSpPr>
                <a:spLocks noChangeAspect="1" noChangeShapeType="1"/>
              </p:cNvSpPr>
              <p:nvPr/>
            </p:nvSpPr>
            <p:spPr bwMode="auto">
              <a:xfrm>
                <a:off x="219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76" name="Rectangle 2924"/>
              <p:cNvSpPr>
                <a:spLocks noChangeAspect="1" noChangeArrowheads="1"/>
              </p:cNvSpPr>
              <p:nvPr/>
            </p:nvSpPr>
            <p:spPr bwMode="auto">
              <a:xfrm>
                <a:off x="2224" y="1481"/>
                <a:ext cx="24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77" name="Rectangle 2925"/>
              <p:cNvSpPr>
                <a:spLocks noChangeAspect="1" noChangeArrowheads="1"/>
              </p:cNvSpPr>
              <p:nvPr/>
            </p:nvSpPr>
            <p:spPr bwMode="auto">
              <a:xfrm>
                <a:off x="2224" y="1505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78" name="Line 2926"/>
              <p:cNvSpPr>
                <a:spLocks noChangeAspect="1" noChangeShapeType="1"/>
              </p:cNvSpPr>
              <p:nvPr/>
            </p:nvSpPr>
            <p:spPr bwMode="auto">
              <a:xfrm>
                <a:off x="223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79" name="Line 2927"/>
              <p:cNvSpPr>
                <a:spLocks noChangeAspect="1" noChangeShapeType="1"/>
              </p:cNvSpPr>
              <p:nvPr/>
            </p:nvSpPr>
            <p:spPr bwMode="auto">
              <a:xfrm>
                <a:off x="2226" y="149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80" name="Rectangle 2928"/>
              <p:cNvSpPr>
                <a:spLocks noChangeAspect="1" noChangeArrowheads="1"/>
              </p:cNvSpPr>
              <p:nvPr/>
            </p:nvSpPr>
            <p:spPr bwMode="auto">
              <a:xfrm>
                <a:off x="2344" y="1481"/>
                <a:ext cx="21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81" name="Rectangle 2929"/>
              <p:cNvSpPr>
                <a:spLocks noChangeAspect="1" noChangeArrowheads="1"/>
              </p:cNvSpPr>
              <p:nvPr/>
            </p:nvSpPr>
            <p:spPr bwMode="auto">
              <a:xfrm>
                <a:off x="2341" y="1505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82" name="Line 2930"/>
              <p:cNvSpPr>
                <a:spLocks noChangeAspect="1" noChangeShapeType="1"/>
              </p:cNvSpPr>
              <p:nvPr/>
            </p:nvSpPr>
            <p:spPr bwMode="auto">
              <a:xfrm>
                <a:off x="235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83" name="Line 2931"/>
              <p:cNvSpPr>
                <a:spLocks noChangeAspect="1" noChangeShapeType="1"/>
              </p:cNvSpPr>
              <p:nvPr/>
            </p:nvSpPr>
            <p:spPr bwMode="auto">
              <a:xfrm>
                <a:off x="234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84" name="Rectangle 2932"/>
              <p:cNvSpPr>
                <a:spLocks noChangeAspect="1" noChangeArrowheads="1"/>
              </p:cNvSpPr>
              <p:nvPr/>
            </p:nvSpPr>
            <p:spPr bwMode="auto">
              <a:xfrm>
                <a:off x="216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85" name="Rectangle 2933"/>
              <p:cNvSpPr>
                <a:spLocks noChangeAspect="1" noChangeArrowheads="1"/>
              </p:cNvSpPr>
              <p:nvPr/>
            </p:nvSpPr>
            <p:spPr bwMode="auto">
              <a:xfrm>
                <a:off x="2166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86" name="Line 2934"/>
              <p:cNvSpPr>
                <a:spLocks noChangeAspect="1" noChangeShapeType="1"/>
              </p:cNvSpPr>
              <p:nvPr/>
            </p:nvSpPr>
            <p:spPr bwMode="auto">
              <a:xfrm>
                <a:off x="217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87" name="Line 2935"/>
              <p:cNvSpPr>
                <a:spLocks noChangeAspect="1" noChangeShapeType="1"/>
              </p:cNvSpPr>
              <p:nvPr/>
            </p:nvSpPr>
            <p:spPr bwMode="auto">
              <a:xfrm>
                <a:off x="216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88" name="Rectangle 2936"/>
              <p:cNvSpPr>
                <a:spLocks noChangeAspect="1" noChangeArrowheads="1"/>
              </p:cNvSpPr>
              <p:nvPr/>
            </p:nvSpPr>
            <p:spPr bwMode="auto">
              <a:xfrm>
                <a:off x="2256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89" name="Rectangle 2937"/>
              <p:cNvSpPr>
                <a:spLocks noChangeAspect="1" noChangeArrowheads="1"/>
              </p:cNvSpPr>
              <p:nvPr/>
            </p:nvSpPr>
            <p:spPr bwMode="auto">
              <a:xfrm>
                <a:off x="2253" y="1466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90" name="Line 2938"/>
              <p:cNvSpPr>
                <a:spLocks noChangeAspect="1" noChangeShapeType="1"/>
              </p:cNvSpPr>
              <p:nvPr/>
            </p:nvSpPr>
            <p:spPr bwMode="auto">
              <a:xfrm>
                <a:off x="226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91" name="Line 2939"/>
              <p:cNvSpPr>
                <a:spLocks noChangeAspect="1" noChangeShapeType="1"/>
              </p:cNvSpPr>
              <p:nvPr/>
            </p:nvSpPr>
            <p:spPr bwMode="auto">
              <a:xfrm>
                <a:off x="2256" y="145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92" name="Rectangle 2940"/>
              <p:cNvSpPr>
                <a:spLocks noChangeAspect="1" noChangeArrowheads="1"/>
              </p:cNvSpPr>
              <p:nvPr/>
            </p:nvSpPr>
            <p:spPr bwMode="auto">
              <a:xfrm>
                <a:off x="228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93" name="Rectangle 2941"/>
              <p:cNvSpPr>
                <a:spLocks noChangeAspect="1" noChangeArrowheads="1"/>
              </p:cNvSpPr>
              <p:nvPr/>
            </p:nvSpPr>
            <p:spPr bwMode="auto">
              <a:xfrm>
                <a:off x="2283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94" name="Line 2942"/>
              <p:cNvSpPr>
                <a:spLocks noChangeAspect="1" noChangeShapeType="1"/>
              </p:cNvSpPr>
              <p:nvPr/>
            </p:nvSpPr>
            <p:spPr bwMode="auto">
              <a:xfrm>
                <a:off x="229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95" name="Line 2943"/>
              <p:cNvSpPr>
                <a:spLocks noChangeAspect="1" noChangeShapeType="1"/>
              </p:cNvSpPr>
              <p:nvPr/>
            </p:nvSpPr>
            <p:spPr bwMode="auto">
              <a:xfrm>
                <a:off x="2285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96" name="Rectangle 2944"/>
              <p:cNvSpPr>
                <a:spLocks noChangeAspect="1" noChangeArrowheads="1"/>
              </p:cNvSpPr>
              <p:nvPr/>
            </p:nvSpPr>
            <p:spPr bwMode="auto">
              <a:xfrm>
                <a:off x="2315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97" name="Rectangle 2945"/>
              <p:cNvSpPr>
                <a:spLocks noChangeAspect="1" noChangeArrowheads="1"/>
              </p:cNvSpPr>
              <p:nvPr/>
            </p:nvSpPr>
            <p:spPr bwMode="auto">
              <a:xfrm>
                <a:off x="2312" y="1505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98" name="Line 2946"/>
              <p:cNvSpPr>
                <a:spLocks noChangeAspect="1" noChangeShapeType="1"/>
              </p:cNvSpPr>
              <p:nvPr/>
            </p:nvSpPr>
            <p:spPr bwMode="auto">
              <a:xfrm>
                <a:off x="232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299" name="Line 2947"/>
              <p:cNvSpPr>
                <a:spLocks noChangeAspect="1" noChangeShapeType="1"/>
              </p:cNvSpPr>
              <p:nvPr/>
            </p:nvSpPr>
            <p:spPr bwMode="auto">
              <a:xfrm>
                <a:off x="231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00" name="Rectangle 2948"/>
              <p:cNvSpPr>
                <a:spLocks noChangeAspect="1" noChangeArrowheads="1"/>
              </p:cNvSpPr>
              <p:nvPr/>
            </p:nvSpPr>
            <p:spPr bwMode="auto">
              <a:xfrm>
                <a:off x="2195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01" name="Rectangle 2949"/>
              <p:cNvSpPr>
                <a:spLocks noChangeAspect="1" noChangeArrowheads="1"/>
              </p:cNvSpPr>
              <p:nvPr/>
            </p:nvSpPr>
            <p:spPr bwMode="auto">
              <a:xfrm>
                <a:off x="2195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02" name="Line 2950"/>
              <p:cNvSpPr>
                <a:spLocks noChangeAspect="1" noChangeShapeType="1"/>
              </p:cNvSpPr>
              <p:nvPr/>
            </p:nvSpPr>
            <p:spPr bwMode="auto">
              <a:xfrm>
                <a:off x="220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03" name="Line 2951"/>
              <p:cNvSpPr>
                <a:spLocks noChangeAspect="1" noChangeShapeType="1"/>
              </p:cNvSpPr>
              <p:nvPr/>
            </p:nvSpPr>
            <p:spPr bwMode="auto">
              <a:xfrm>
                <a:off x="219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04" name="Rectangle 2952"/>
              <p:cNvSpPr>
                <a:spLocks noChangeAspect="1" noChangeArrowheads="1"/>
              </p:cNvSpPr>
              <p:nvPr/>
            </p:nvSpPr>
            <p:spPr bwMode="auto">
              <a:xfrm>
                <a:off x="2227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05" name="Rectangle 2953"/>
              <p:cNvSpPr>
                <a:spLocks noChangeAspect="1" noChangeArrowheads="1"/>
              </p:cNvSpPr>
              <p:nvPr/>
            </p:nvSpPr>
            <p:spPr bwMode="auto">
              <a:xfrm>
                <a:off x="222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06" name="Line 2954"/>
              <p:cNvSpPr>
                <a:spLocks noChangeAspect="1" noChangeShapeType="1"/>
              </p:cNvSpPr>
              <p:nvPr/>
            </p:nvSpPr>
            <p:spPr bwMode="auto">
              <a:xfrm>
                <a:off x="223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07" name="Line 2955"/>
              <p:cNvSpPr>
                <a:spLocks noChangeAspect="1" noChangeShapeType="1"/>
              </p:cNvSpPr>
              <p:nvPr/>
            </p:nvSpPr>
            <p:spPr bwMode="auto">
              <a:xfrm>
                <a:off x="222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08" name="Rectangle 2956"/>
              <p:cNvSpPr>
                <a:spLocks noChangeAspect="1" noChangeArrowheads="1"/>
              </p:cNvSpPr>
              <p:nvPr/>
            </p:nvSpPr>
            <p:spPr bwMode="auto">
              <a:xfrm>
                <a:off x="2344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09" name="Rectangle 2957"/>
              <p:cNvSpPr>
                <a:spLocks noChangeAspect="1" noChangeArrowheads="1"/>
              </p:cNvSpPr>
              <p:nvPr/>
            </p:nvSpPr>
            <p:spPr bwMode="auto">
              <a:xfrm>
                <a:off x="234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10" name="Line 2958"/>
              <p:cNvSpPr>
                <a:spLocks noChangeAspect="1" noChangeShapeType="1"/>
              </p:cNvSpPr>
              <p:nvPr/>
            </p:nvSpPr>
            <p:spPr bwMode="auto">
              <a:xfrm>
                <a:off x="2356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11" name="Line 2959"/>
              <p:cNvSpPr>
                <a:spLocks noChangeAspect="1" noChangeShapeType="1"/>
              </p:cNvSpPr>
              <p:nvPr/>
            </p:nvSpPr>
            <p:spPr bwMode="auto">
              <a:xfrm>
                <a:off x="2344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12" name="Rectangle 2960"/>
              <p:cNvSpPr>
                <a:spLocks noChangeAspect="1" noChangeArrowheads="1"/>
              </p:cNvSpPr>
              <p:nvPr/>
            </p:nvSpPr>
            <p:spPr bwMode="auto">
              <a:xfrm>
                <a:off x="2166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13" name="Rectangle 2961"/>
              <p:cNvSpPr>
                <a:spLocks noChangeAspect="1" noChangeArrowheads="1"/>
              </p:cNvSpPr>
              <p:nvPr/>
            </p:nvSpPr>
            <p:spPr bwMode="auto">
              <a:xfrm>
                <a:off x="2166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14" name="Line 2962"/>
              <p:cNvSpPr>
                <a:spLocks noChangeAspect="1" noChangeShapeType="1"/>
              </p:cNvSpPr>
              <p:nvPr/>
            </p:nvSpPr>
            <p:spPr bwMode="auto">
              <a:xfrm>
                <a:off x="217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15" name="Line 2963"/>
              <p:cNvSpPr>
                <a:spLocks noChangeAspect="1" noChangeShapeType="1"/>
              </p:cNvSpPr>
              <p:nvPr/>
            </p:nvSpPr>
            <p:spPr bwMode="auto">
              <a:xfrm>
                <a:off x="216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16" name="Rectangle 2964"/>
              <p:cNvSpPr>
                <a:spLocks noChangeAspect="1" noChangeArrowheads="1"/>
              </p:cNvSpPr>
              <p:nvPr/>
            </p:nvSpPr>
            <p:spPr bwMode="auto">
              <a:xfrm>
                <a:off x="2286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17" name="Rectangle 2965"/>
              <p:cNvSpPr>
                <a:spLocks noChangeAspect="1" noChangeArrowheads="1"/>
              </p:cNvSpPr>
              <p:nvPr/>
            </p:nvSpPr>
            <p:spPr bwMode="auto">
              <a:xfrm>
                <a:off x="2283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18" name="Line 2966"/>
              <p:cNvSpPr>
                <a:spLocks noChangeAspect="1" noChangeShapeType="1"/>
              </p:cNvSpPr>
              <p:nvPr/>
            </p:nvSpPr>
            <p:spPr bwMode="auto">
              <a:xfrm>
                <a:off x="229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19" name="Line 2967"/>
              <p:cNvSpPr>
                <a:spLocks noChangeAspect="1" noChangeShapeType="1"/>
              </p:cNvSpPr>
              <p:nvPr/>
            </p:nvSpPr>
            <p:spPr bwMode="auto">
              <a:xfrm>
                <a:off x="228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20" name="Rectangle 2968"/>
              <p:cNvSpPr>
                <a:spLocks noChangeAspect="1" noChangeArrowheads="1"/>
              </p:cNvSpPr>
              <p:nvPr/>
            </p:nvSpPr>
            <p:spPr bwMode="auto">
              <a:xfrm>
                <a:off x="2315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21" name="Rectangle 2969"/>
              <p:cNvSpPr>
                <a:spLocks noChangeAspect="1" noChangeArrowheads="1"/>
              </p:cNvSpPr>
              <p:nvPr/>
            </p:nvSpPr>
            <p:spPr bwMode="auto">
              <a:xfrm>
                <a:off x="2312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22" name="Line 2970"/>
              <p:cNvSpPr>
                <a:spLocks noChangeAspect="1" noChangeShapeType="1"/>
              </p:cNvSpPr>
              <p:nvPr/>
            </p:nvSpPr>
            <p:spPr bwMode="auto">
              <a:xfrm>
                <a:off x="232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23" name="Line 2971"/>
              <p:cNvSpPr>
                <a:spLocks noChangeAspect="1" noChangeShapeType="1"/>
              </p:cNvSpPr>
              <p:nvPr/>
            </p:nvSpPr>
            <p:spPr bwMode="auto">
              <a:xfrm>
                <a:off x="231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24" name="Rectangle 2972"/>
              <p:cNvSpPr>
                <a:spLocks noChangeAspect="1" noChangeArrowheads="1"/>
              </p:cNvSpPr>
              <p:nvPr/>
            </p:nvSpPr>
            <p:spPr bwMode="auto">
              <a:xfrm>
                <a:off x="2253" y="1478"/>
                <a:ext cx="24" cy="3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25" name="Rectangle 2973"/>
              <p:cNvSpPr>
                <a:spLocks noChangeAspect="1" noChangeArrowheads="1"/>
              </p:cNvSpPr>
              <p:nvPr/>
            </p:nvSpPr>
            <p:spPr bwMode="auto">
              <a:xfrm>
                <a:off x="2256" y="1481"/>
                <a:ext cx="18" cy="30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71326" name="Group 2974"/>
            <p:cNvGrpSpPr>
              <a:grpSpLocks noChangeAspect="1"/>
            </p:cNvGrpSpPr>
            <p:nvPr/>
          </p:nvGrpSpPr>
          <p:grpSpPr bwMode="auto">
            <a:xfrm>
              <a:off x="3243" y="3274"/>
              <a:ext cx="453" cy="201"/>
              <a:chOff x="2107" y="1345"/>
              <a:chExt cx="322" cy="169"/>
            </a:xfrm>
          </p:grpSpPr>
          <p:sp>
            <p:nvSpPr>
              <p:cNvPr id="871327" name="Freeform 2975"/>
              <p:cNvSpPr>
                <a:spLocks noChangeAspect="1"/>
              </p:cNvSpPr>
              <p:nvPr/>
            </p:nvSpPr>
            <p:spPr bwMode="auto">
              <a:xfrm>
                <a:off x="2348" y="1345"/>
                <a:ext cx="12" cy="13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9" y="236"/>
                  </a:cxn>
                  <a:cxn ang="0">
                    <a:pos x="27" y="236"/>
                  </a:cxn>
                  <a:cxn ang="0">
                    <a:pos x="27" y="473"/>
                  </a:cxn>
                  <a:cxn ang="0">
                    <a:pos x="15" y="473"/>
                  </a:cxn>
                  <a:cxn ang="0">
                    <a:pos x="15" y="695"/>
                  </a:cxn>
                  <a:cxn ang="0">
                    <a:pos x="8" y="695"/>
                  </a:cxn>
                  <a:cxn ang="0">
                    <a:pos x="8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80" y="1489"/>
                  </a:cxn>
                  <a:cxn ang="0">
                    <a:pos x="147" y="989"/>
                  </a:cxn>
                  <a:cxn ang="0">
                    <a:pos x="147" y="694"/>
                  </a:cxn>
                  <a:cxn ang="0">
                    <a:pos x="140" y="694"/>
                  </a:cxn>
                  <a:cxn ang="0">
                    <a:pos x="140" y="473"/>
                  </a:cxn>
                  <a:cxn ang="0">
                    <a:pos x="130" y="473"/>
                  </a:cxn>
                  <a:cxn ang="0">
                    <a:pos x="130" y="236"/>
                  </a:cxn>
                  <a:cxn ang="0">
                    <a:pos x="119" y="236"/>
                  </a:cxn>
                  <a:cxn ang="0">
                    <a:pos x="119" y="0"/>
                  </a:cxn>
                  <a:cxn ang="0">
                    <a:pos x="39" y="0"/>
                  </a:cxn>
                </a:cxnLst>
                <a:rect l="0" t="0" r="r" b="b"/>
                <a:pathLst>
                  <a:path w="147" h="1489">
                    <a:moveTo>
                      <a:pt x="39" y="0"/>
                    </a:moveTo>
                    <a:lnTo>
                      <a:pt x="39" y="236"/>
                    </a:lnTo>
                    <a:lnTo>
                      <a:pt x="27" y="236"/>
                    </a:lnTo>
                    <a:lnTo>
                      <a:pt x="27" y="473"/>
                    </a:lnTo>
                    <a:lnTo>
                      <a:pt x="15" y="473"/>
                    </a:lnTo>
                    <a:lnTo>
                      <a:pt x="15" y="695"/>
                    </a:lnTo>
                    <a:lnTo>
                      <a:pt x="8" y="695"/>
                    </a:lnTo>
                    <a:lnTo>
                      <a:pt x="8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80" y="1489"/>
                    </a:lnTo>
                    <a:lnTo>
                      <a:pt x="147" y="989"/>
                    </a:lnTo>
                    <a:lnTo>
                      <a:pt x="147" y="694"/>
                    </a:lnTo>
                    <a:lnTo>
                      <a:pt x="140" y="694"/>
                    </a:lnTo>
                    <a:lnTo>
                      <a:pt x="140" y="473"/>
                    </a:lnTo>
                    <a:lnTo>
                      <a:pt x="130" y="473"/>
                    </a:lnTo>
                    <a:lnTo>
                      <a:pt x="130" y="236"/>
                    </a:lnTo>
                    <a:lnTo>
                      <a:pt x="119" y="236"/>
                    </a:lnTo>
                    <a:lnTo>
                      <a:pt x="119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28" name="Freeform 2976"/>
              <p:cNvSpPr>
                <a:spLocks noChangeAspect="1"/>
              </p:cNvSpPr>
              <p:nvPr/>
            </p:nvSpPr>
            <p:spPr bwMode="auto">
              <a:xfrm>
                <a:off x="2370" y="1345"/>
                <a:ext cx="13" cy="13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236"/>
                  </a:cxn>
                  <a:cxn ang="0">
                    <a:pos x="25" y="236"/>
                  </a:cxn>
                  <a:cxn ang="0">
                    <a:pos x="25" y="473"/>
                  </a:cxn>
                  <a:cxn ang="0">
                    <a:pos x="14" y="473"/>
                  </a:cxn>
                  <a:cxn ang="0">
                    <a:pos x="14" y="695"/>
                  </a:cxn>
                  <a:cxn ang="0">
                    <a:pos x="7" y="695"/>
                  </a:cxn>
                  <a:cxn ang="0">
                    <a:pos x="7" y="993"/>
                  </a:cxn>
                  <a:cxn ang="0">
                    <a:pos x="0" y="993"/>
                  </a:cxn>
                  <a:cxn ang="0">
                    <a:pos x="0" y="1489"/>
                  </a:cxn>
                  <a:cxn ang="0">
                    <a:pos x="154" y="1489"/>
                  </a:cxn>
                  <a:cxn ang="0">
                    <a:pos x="154" y="992"/>
                  </a:cxn>
                  <a:cxn ang="0">
                    <a:pos x="147" y="992"/>
                  </a:cxn>
                  <a:cxn ang="0">
                    <a:pos x="146" y="694"/>
                  </a:cxn>
                  <a:cxn ang="0">
                    <a:pos x="138" y="694"/>
                  </a:cxn>
                  <a:cxn ang="0">
                    <a:pos x="138" y="473"/>
                  </a:cxn>
                  <a:cxn ang="0">
                    <a:pos x="127" y="473"/>
                  </a:cxn>
                  <a:cxn ang="0">
                    <a:pos x="127" y="236"/>
                  </a:cxn>
                  <a:cxn ang="0">
                    <a:pos x="117" y="236"/>
                  </a:cxn>
                  <a:cxn ang="0">
                    <a:pos x="117" y="0"/>
                  </a:cxn>
                  <a:cxn ang="0">
                    <a:pos x="37" y="0"/>
                  </a:cxn>
                </a:cxnLst>
                <a:rect l="0" t="0" r="r" b="b"/>
                <a:pathLst>
                  <a:path w="154" h="1489">
                    <a:moveTo>
                      <a:pt x="37" y="0"/>
                    </a:moveTo>
                    <a:lnTo>
                      <a:pt x="37" y="236"/>
                    </a:lnTo>
                    <a:lnTo>
                      <a:pt x="25" y="236"/>
                    </a:lnTo>
                    <a:lnTo>
                      <a:pt x="25" y="473"/>
                    </a:lnTo>
                    <a:lnTo>
                      <a:pt x="14" y="473"/>
                    </a:lnTo>
                    <a:lnTo>
                      <a:pt x="14" y="695"/>
                    </a:lnTo>
                    <a:lnTo>
                      <a:pt x="7" y="695"/>
                    </a:lnTo>
                    <a:lnTo>
                      <a:pt x="7" y="993"/>
                    </a:lnTo>
                    <a:lnTo>
                      <a:pt x="0" y="993"/>
                    </a:lnTo>
                    <a:lnTo>
                      <a:pt x="0" y="1489"/>
                    </a:lnTo>
                    <a:lnTo>
                      <a:pt x="154" y="1489"/>
                    </a:lnTo>
                    <a:lnTo>
                      <a:pt x="154" y="992"/>
                    </a:lnTo>
                    <a:lnTo>
                      <a:pt x="147" y="992"/>
                    </a:lnTo>
                    <a:lnTo>
                      <a:pt x="146" y="694"/>
                    </a:lnTo>
                    <a:lnTo>
                      <a:pt x="138" y="694"/>
                    </a:lnTo>
                    <a:lnTo>
                      <a:pt x="138" y="473"/>
                    </a:lnTo>
                    <a:lnTo>
                      <a:pt x="127" y="473"/>
                    </a:lnTo>
                    <a:lnTo>
                      <a:pt x="127" y="236"/>
                    </a:lnTo>
                    <a:lnTo>
                      <a:pt x="117" y="236"/>
                    </a:lnTo>
                    <a:lnTo>
                      <a:pt x="117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80808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29" name="Rectangle 2977"/>
              <p:cNvSpPr>
                <a:spLocks noChangeAspect="1" noChangeArrowheads="1"/>
              </p:cNvSpPr>
              <p:nvPr/>
            </p:nvSpPr>
            <p:spPr bwMode="auto">
              <a:xfrm>
                <a:off x="2391" y="1451"/>
                <a:ext cx="9" cy="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30" name="Rectangle 2978"/>
              <p:cNvSpPr>
                <a:spLocks noChangeAspect="1" noChangeArrowheads="1"/>
              </p:cNvSpPr>
              <p:nvPr/>
            </p:nvSpPr>
            <p:spPr bwMode="auto">
              <a:xfrm>
                <a:off x="2388" y="1457"/>
                <a:ext cx="15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31" name="Rectangle 2979"/>
              <p:cNvSpPr>
                <a:spLocks noChangeAspect="1" noChangeArrowheads="1"/>
              </p:cNvSpPr>
              <p:nvPr/>
            </p:nvSpPr>
            <p:spPr bwMode="auto">
              <a:xfrm>
                <a:off x="2376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32" name="Rectangle 2980"/>
              <p:cNvSpPr>
                <a:spLocks noChangeAspect="1" noChangeArrowheads="1"/>
              </p:cNvSpPr>
              <p:nvPr/>
            </p:nvSpPr>
            <p:spPr bwMode="auto">
              <a:xfrm>
                <a:off x="2373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33" name="Rectangle 2981"/>
              <p:cNvSpPr>
                <a:spLocks noChangeAspect="1" noChangeArrowheads="1"/>
              </p:cNvSpPr>
              <p:nvPr/>
            </p:nvSpPr>
            <p:spPr bwMode="auto">
              <a:xfrm>
                <a:off x="2379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34" name="Rectangle 2982"/>
              <p:cNvSpPr>
                <a:spLocks noChangeAspect="1" noChangeArrowheads="1"/>
              </p:cNvSpPr>
              <p:nvPr/>
            </p:nvSpPr>
            <p:spPr bwMode="auto">
              <a:xfrm>
                <a:off x="2411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35" name="Rectangle 2983"/>
              <p:cNvSpPr>
                <a:spLocks noChangeAspect="1" noChangeArrowheads="1"/>
              </p:cNvSpPr>
              <p:nvPr/>
            </p:nvSpPr>
            <p:spPr bwMode="auto">
              <a:xfrm>
                <a:off x="2397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36" name="Rectangle 2984"/>
              <p:cNvSpPr>
                <a:spLocks noChangeAspect="1" noChangeArrowheads="1"/>
              </p:cNvSpPr>
              <p:nvPr/>
            </p:nvSpPr>
            <p:spPr bwMode="auto">
              <a:xfrm>
                <a:off x="2139" y="1469"/>
                <a:ext cx="18" cy="9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37" name="Rectangle 2985"/>
              <p:cNvSpPr>
                <a:spLocks noChangeAspect="1" noChangeArrowheads="1"/>
              </p:cNvSpPr>
              <p:nvPr/>
            </p:nvSpPr>
            <p:spPr bwMode="auto">
              <a:xfrm>
                <a:off x="2110" y="1481"/>
                <a:ext cx="50" cy="27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38" name="Rectangle 2986"/>
              <p:cNvSpPr>
                <a:spLocks noChangeAspect="1" noChangeArrowheads="1"/>
              </p:cNvSpPr>
              <p:nvPr/>
            </p:nvSpPr>
            <p:spPr bwMode="auto">
              <a:xfrm>
                <a:off x="2107" y="1478"/>
                <a:ext cx="56" cy="3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39" name="Rectangle 2987"/>
              <p:cNvSpPr>
                <a:spLocks noChangeAspect="1" noChangeArrowheads="1"/>
              </p:cNvSpPr>
              <p:nvPr/>
            </p:nvSpPr>
            <p:spPr bwMode="auto">
              <a:xfrm>
                <a:off x="2145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40" name="Rectangle 2988"/>
              <p:cNvSpPr>
                <a:spLocks noChangeAspect="1" noChangeArrowheads="1"/>
              </p:cNvSpPr>
              <p:nvPr/>
            </p:nvSpPr>
            <p:spPr bwMode="auto">
              <a:xfrm>
                <a:off x="2113" y="1487"/>
                <a:ext cx="12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41" name="Rectangle 2989"/>
              <p:cNvSpPr>
                <a:spLocks noChangeAspect="1" noChangeArrowheads="1"/>
              </p:cNvSpPr>
              <p:nvPr/>
            </p:nvSpPr>
            <p:spPr bwMode="auto">
              <a:xfrm>
                <a:off x="2130" y="1487"/>
                <a:ext cx="9" cy="15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42" name="Rectangle 2990"/>
              <p:cNvSpPr>
                <a:spLocks noChangeAspect="1" noChangeArrowheads="1"/>
              </p:cNvSpPr>
              <p:nvPr/>
            </p:nvSpPr>
            <p:spPr bwMode="auto">
              <a:xfrm>
                <a:off x="2160" y="1434"/>
                <a:ext cx="213" cy="80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43" name="Rectangle 2991"/>
              <p:cNvSpPr>
                <a:spLocks noChangeAspect="1" noChangeArrowheads="1"/>
              </p:cNvSpPr>
              <p:nvPr/>
            </p:nvSpPr>
            <p:spPr bwMode="auto">
              <a:xfrm>
                <a:off x="2215" y="1419"/>
                <a:ext cx="12" cy="8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44" name="Rectangle 2992"/>
              <p:cNvSpPr>
                <a:spLocks noChangeAspect="1" noChangeArrowheads="1"/>
              </p:cNvSpPr>
              <p:nvPr/>
            </p:nvSpPr>
            <p:spPr bwMode="auto">
              <a:xfrm>
                <a:off x="2253" y="1416"/>
                <a:ext cx="21" cy="1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45" name="Rectangle 2993"/>
              <p:cNvSpPr>
                <a:spLocks noChangeAspect="1" noChangeArrowheads="1"/>
              </p:cNvSpPr>
              <p:nvPr/>
            </p:nvSpPr>
            <p:spPr bwMode="auto">
              <a:xfrm>
                <a:off x="2157" y="1427"/>
                <a:ext cx="219" cy="7"/>
              </a:xfrm>
              <a:prstGeom prst="rect">
                <a:avLst/>
              </a:prstGeom>
              <a:solidFill>
                <a:srgbClr val="C0C0C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46" name="Rectangle 2994"/>
              <p:cNvSpPr>
                <a:spLocks noChangeAspect="1" noChangeArrowheads="1"/>
              </p:cNvSpPr>
              <p:nvPr/>
            </p:nvSpPr>
            <p:spPr bwMode="auto">
              <a:xfrm>
                <a:off x="2160" y="1472"/>
                <a:ext cx="213" cy="3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47" name="Rectangle 2995"/>
              <p:cNvSpPr>
                <a:spLocks noChangeAspect="1" noChangeArrowheads="1"/>
              </p:cNvSpPr>
              <p:nvPr/>
            </p:nvSpPr>
            <p:spPr bwMode="auto">
              <a:xfrm>
                <a:off x="2195" y="1481"/>
                <a:ext cx="23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48" name="Rectangle 2996"/>
              <p:cNvSpPr>
                <a:spLocks noChangeAspect="1" noChangeArrowheads="1"/>
              </p:cNvSpPr>
              <p:nvPr/>
            </p:nvSpPr>
            <p:spPr bwMode="auto">
              <a:xfrm>
                <a:off x="2195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49" name="Line 2997"/>
              <p:cNvSpPr>
                <a:spLocks noChangeAspect="1" noChangeShapeType="1"/>
              </p:cNvSpPr>
              <p:nvPr/>
            </p:nvSpPr>
            <p:spPr bwMode="auto">
              <a:xfrm>
                <a:off x="220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50" name="Line 2998"/>
              <p:cNvSpPr>
                <a:spLocks noChangeAspect="1" noChangeShapeType="1"/>
              </p:cNvSpPr>
              <p:nvPr/>
            </p:nvSpPr>
            <p:spPr bwMode="auto">
              <a:xfrm>
                <a:off x="219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51" name="Rectangle 2999"/>
              <p:cNvSpPr>
                <a:spLocks noChangeAspect="1" noChangeArrowheads="1"/>
              </p:cNvSpPr>
              <p:nvPr/>
            </p:nvSpPr>
            <p:spPr bwMode="auto">
              <a:xfrm>
                <a:off x="2224" y="1481"/>
                <a:ext cx="24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52" name="Rectangle 3000"/>
              <p:cNvSpPr>
                <a:spLocks noChangeAspect="1" noChangeArrowheads="1"/>
              </p:cNvSpPr>
              <p:nvPr/>
            </p:nvSpPr>
            <p:spPr bwMode="auto">
              <a:xfrm>
                <a:off x="2224" y="1505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53" name="Line 3001"/>
              <p:cNvSpPr>
                <a:spLocks noChangeAspect="1" noChangeShapeType="1"/>
              </p:cNvSpPr>
              <p:nvPr/>
            </p:nvSpPr>
            <p:spPr bwMode="auto">
              <a:xfrm>
                <a:off x="223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54" name="Line 3002"/>
              <p:cNvSpPr>
                <a:spLocks noChangeAspect="1" noChangeShapeType="1"/>
              </p:cNvSpPr>
              <p:nvPr/>
            </p:nvSpPr>
            <p:spPr bwMode="auto">
              <a:xfrm>
                <a:off x="2226" y="149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55" name="Rectangle 3003"/>
              <p:cNvSpPr>
                <a:spLocks noChangeAspect="1" noChangeArrowheads="1"/>
              </p:cNvSpPr>
              <p:nvPr/>
            </p:nvSpPr>
            <p:spPr bwMode="auto">
              <a:xfrm>
                <a:off x="2344" y="1481"/>
                <a:ext cx="21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56" name="Rectangle 3004"/>
              <p:cNvSpPr>
                <a:spLocks noChangeAspect="1" noChangeArrowheads="1"/>
              </p:cNvSpPr>
              <p:nvPr/>
            </p:nvSpPr>
            <p:spPr bwMode="auto">
              <a:xfrm>
                <a:off x="2341" y="1505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57" name="Line 3005"/>
              <p:cNvSpPr>
                <a:spLocks noChangeAspect="1" noChangeShapeType="1"/>
              </p:cNvSpPr>
              <p:nvPr/>
            </p:nvSpPr>
            <p:spPr bwMode="auto">
              <a:xfrm>
                <a:off x="235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58" name="Line 3006"/>
              <p:cNvSpPr>
                <a:spLocks noChangeAspect="1" noChangeShapeType="1"/>
              </p:cNvSpPr>
              <p:nvPr/>
            </p:nvSpPr>
            <p:spPr bwMode="auto">
              <a:xfrm>
                <a:off x="234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59" name="Rectangle 3007"/>
              <p:cNvSpPr>
                <a:spLocks noChangeAspect="1" noChangeArrowheads="1"/>
              </p:cNvSpPr>
              <p:nvPr/>
            </p:nvSpPr>
            <p:spPr bwMode="auto">
              <a:xfrm>
                <a:off x="216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60" name="Rectangle 3008"/>
              <p:cNvSpPr>
                <a:spLocks noChangeAspect="1" noChangeArrowheads="1"/>
              </p:cNvSpPr>
              <p:nvPr/>
            </p:nvSpPr>
            <p:spPr bwMode="auto">
              <a:xfrm>
                <a:off x="2166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61" name="Line 3009"/>
              <p:cNvSpPr>
                <a:spLocks noChangeAspect="1" noChangeShapeType="1"/>
              </p:cNvSpPr>
              <p:nvPr/>
            </p:nvSpPr>
            <p:spPr bwMode="auto">
              <a:xfrm>
                <a:off x="2178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62" name="Line 3010"/>
              <p:cNvSpPr>
                <a:spLocks noChangeAspect="1" noChangeShapeType="1"/>
              </p:cNvSpPr>
              <p:nvPr/>
            </p:nvSpPr>
            <p:spPr bwMode="auto">
              <a:xfrm>
                <a:off x="2166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63" name="Rectangle 3011"/>
              <p:cNvSpPr>
                <a:spLocks noChangeAspect="1" noChangeArrowheads="1"/>
              </p:cNvSpPr>
              <p:nvPr/>
            </p:nvSpPr>
            <p:spPr bwMode="auto">
              <a:xfrm>
                <a:off x="2256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64" name="Rectangle 3012"/>
              <p:cNvSpPr>
                <a:spLocks noChangeAspect="1" noChangeArrowheads="1"/>
              </p:cNvSpPr>
              <p:nvPr/>
            </p:nvSpPr>
            <p:spPr bwMode="auto">
              <a:xfrm>
                <a:off x="2253" y="1466"/>
                <a:ext cx="27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65" name="Line 3013"/>
              <p:cNvSpPr>
                <a:spLocks noChangeAspect="1" noChangeShapeType="1"/>
              </p:cNvSpPr>
              <p:nvPr/>
            </p:nvSpPr>
            <p:spPr bwMode="auto">
              <a:xfrm>
                <a:off x="226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66" name="Line 3014"/>
              <p:cNvSpPr>
                <a:spLocks noChangeAspect="1" noChangeShapeType="1"/>
              </p:cNvSpPr>
              <p:nvPr/>
            </p:nvSpPr>
            <p:spPr bwMode="auto">
              <a:xfrm>
                <a:off x="2256" y="1453"/>
                <a:ext cx="23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67" name="Rectangle 3015"/>
              <p:cNvSpPr>
                <a:spLocks noChangeAspect="1" noChangeArrowheads="1"/>
              </p:cNvSpPr>
              <p:nvPr/>
            </p:nvSpPr>
            <p:spPr bwMode="auto">
              <a:xfrm>
                <a:off x="2286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68" name="Rectangle 3016"/>
              <p:cNvSpPr>
                <a:spLocks noChangeAspect="1" noChangeArrowheads="1"/>
              </p:cNvSpPr>
              <p:nvPr/>
            </p:nvSpPr>
            <p:spPr bwMode="auto">
              <a:xfrm>
                <a:off x="2283" y="1505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69" name="Line 3017"/>
              <p:cNvSpPr>
                <a:spLocks noChangeAspect="1" noChangeShapeType="1"/>
              </p:cNvSpPr>
              <p:nvPr/>
            </p:nvSpPr>
            <p:spPr bwMode="auto">
              <a:xfrm>
                <a:off x="2297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70" name="Line 3018"/>
              <p:cNvSpPr>
                <a:spLocks noChangeAspect="1" noChangeShapeType="1"/>
              </p:cNvSpPr>
              <p:nvPr/>
            </p:nvSpPr>
            <p:spPr bwMode="auto">
              <a:xfrm>
                <a:off x="2285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71" name="Rectangle 3019"/>
              <p:cNvSpPr>
                <a:spLocks noChangeAspect="1" noChangeArrowheads="1"/>
              </p:cNvSpPr>
              <p:nvPr/>
            </p:nvSpPr>
            <p:spPr bwMode="auto">
              <a:xfrm>
                <a:off x="2315" y="1481"/>
                <a:ext cx="20" cy="2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72" name="Rectangle 3020"/>
              <p:cNvSpPr>
                <a:spLocks noChangeAspect="1" noChangeArrowheads="1"/>
              </p:cNvSpPr>
              <p:nvPr/>
            </p:nvSpPr>
            <p:spPr bwMode="auto">
              <a:xfrm>
                <a:off x="2312" y="1505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73" name="Line 3021"/>
              <p:cNvSpPr>
                <a:spLocks noChangeAspect="1" noChangeShapeType="1"/>
              </p:cNvSpPr>
              <p:nvPr/>
            </p:nvSpPr>
            <p:spPr bwMode="auto">
              <a:xfrm>
                <a:off x="2326" y="148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74" name="Line 3022"/>
              <p:cNvSpPr>
                <a:spLocks noChangeAspect="1" noChangeShapeType="1"/>
              </p:cNvSpPr>
              <p:nvPr/>
            </p:nvSpPr>
            <p:spPr bwMode="auto">
              <a:xfrm>
                <a:off x="2314" y="149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75" name="Rectangle 3023"/>
              <p:cNvSpPr>
                <a:spLocks noChangeAspect="1" noChangeArrowheads="1"/>
              </p:cNvSpPr>
              <p:nvPr/>
            </p:nvSpPr>
            <p:spPr bwMode="auto">
              <a:xfrm>
                <a:off x="2195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76" name="Rectangle 3024"/>
              <p:cNvSpPr>
                <a:spLocks noChangeAspect="1" noChangeArrowheads="1"/>
              </p:cNvSpPr>
              <p:nvPr/>
            </p:nvSpPr>
            <p:spPr bwMode="auto">
              <a:xfrm>
                <a:off x="2195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77" name="Line 3025"/>
              <p:cNvSpPr>
                <a:spLocks noChangeAspect="1" noChangeShapeType="1"/>
              </p:cNvSpPr>
              <p:nvPr/>
            </p:nvSpPr>
            <p:spPr bwMode="auto">
              <a:xfrm>
                <a:off x="220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78" name="Line 3026"/>
              <p:cNvSpPr>
                <a:spLocks noChangeAspect="1" noChangeShapeType="1"/>
              </p:cNvSpPr>
              <p:nvPr/>
            </p:nvSpPr>
            <p:spPr bwMode="auto">
              <a:xfrm>
                <a:off x="219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79" name="Rectangle 3027"/>
              <p:cNvSpPr>
                <a:spLocks noChangeAspect="1" noChangeArrowheads="1"/>
              </p:cNvSpPr>
              <p:nvPr/>
            </p:nvSpPr>
            <p:spPr bwMode="auto">
              <a:xfrm>
                <a:off x="2227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80" name="Rectangle 3028"/>
              <p:cNvSpPr>
                <a:spLocks noChangeAspect="1" noChangeArrowheads="1"/>
              </p:cNvSpPr>
              <p:nvPr/>
            </p:nvSpPr>
            <p:spPr bwMode="auto">
              <a:xfrm>
                <a:off x="222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81" name="Line 3029"/>
              <p:cNvSpPr>
                <a:spLocks noChangeAspect="1" noChangeShapeType="1"/>
              </p:cNvSpPr>
              <p:nvPr/>
            </p:nvSpPr>
            <p:spPr bwMode="auto">
              <a:xfrm>
                <a:off x="223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82" name="Line 3030"/>
              <p:cNvSpPr>
                <a:spLocks noChangeAspect="1" noChangeShapeType="1"/>
              </p:cNvSpPr>
              <p:nvPr/>
            </p:nvSpPr>
            <p:spPr bwMode="auto">
              <a:xfrm>
                <a:off x="222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83" name="Rectangle 3031"/>
              <p:cNvSpPr>
                <a:spLocks noChangeAspect="1" noChangeArrowheads="1"/>
              </p:cNvSpPr>
              <p:nvPr/>
            </p:nvSpPr>
            <p:spPr bwMode="auto">
              <a:xfrm>
                <a:off x="2344" y="1439"/>
                <a:ext cx="21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84" name="Rectangle 3032"/>
              <p:cNvSpPr>
                <a:spLocks noChangeAspect="1" noChangeArrowheads="1"/>
              </p:cNvSpPr>
              <p:nvPr/>
            </p:nvSpPr>
            <p:spPr bwMode="auto">
              <a:xfrm>
                <a:off x="2344" y="1466"/>
                <a:ext cx="24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85" name="Line 3033"/>
              <p:cNvSpPr>
                <a:spLocks noChangeAspect="1" noChangeShapeType="1"/>
              </p:cNvSpPr>
              <p:nvPr/>
            </p:nvSpPr>
            <p:spPr bwMode="auto">
              <a:xfrm>
                <a:off x="2356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86" name="Line 3034"/>
              <p:cNvSpPr>
                <a:spLocks noChangeAspect="1" noChangeShapeType="1"/>
              </p:cNvSpPr>
              <p:nvPr/>
            </p:nvSpPr>
            <p:spPr bwMode="auto">
              <a:xfrm>
                <a:off x="2344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87" name="Rectangle 3035"/>
              <p:cNvSpPr>
                <a:spLocks noChangeAspect="1" noChangeArrowheads="1"/>
              </p:cNvSpPr>
              <p:nvPr/>
            </p:nvSpPr>
            <p:spPr bwMode="auto">
              <a:xfrm>
                <a:off x="2166" y="1439"/>
                <a:ext cx="23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88" name="Rectangle 3036"/>
              <p:cNvSpPr>
                <a:spLocks noChangeAspect="1" noChangeArrowheads="1"/>
              </p:cNvSpPr>
              <p:nvPr/>
            </p:nvSpPr>
            <p:spPr bwMode="auto">
              <a:xfrm>
                <a:off x="2166" y="1466"/>
                <a:ext cx="23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89" name="Line 3037"/>
              <p:cNvSpPr>
                <a:spLocks noChangeAspect="1" noChangeShapeType="1"/>
              </p:cNvSpPr>
              <p:nvPr/>
            </p:nvSpPr>
            <p:spPr bwMode="auto">
              <a:xfrm>
                <a:off x="2178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90" name="Line 3038"/>
              <p:cNvSpPr>
                <a:spLocks noChangeAspect="1" noChangeShapeType="1"/>
              </p:cNvSpPr>
              <p:nvPr/>
            </p:nvSpPr>
            <p:spPr bwMode="auto">
              <a:xfrm>
                <a:off x="2166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91" name="Rectangle 3039"/>
              <p:cNvSpPr>
                <a:spLocks noChangeAspect="1" noChangeArrowheads="1"/>
              </p:cNvSpPr>
              <p:nvPr/>
            </p:nvSpPr>
            <p:spPr bwMode="auto">
              <a:xfrm>
                <a:off x="2286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92" name="Rectangle 3040"/>
              <p:cNvSpPr>
                <a:spLocks noChangeAspect="1" noChangeArrowheads="1"/>
              </p:cNvSpPr>
              <p:nvPr/>
            </p:nvSpPr>
            <p:spPr bwMode="auto">
              <a:xfrm>
                <a:off x="2283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93" name="Line 3041"/>
              <p:cNvSpPr>
                <a:spLocks noChangeAspect="1" noChangeShapeType="1"/>
              </p:cNvSpPr>
              <p:nvPr/>
            </p:nvSpPr>
            <p:spPr bwMode="auto">
              <a:xfrm>
                <a:off x="229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94" name="Line 3042"/>
              <p:cNvSpPr>
                <a:spLocks noChangeAspect="1" noChangeShapeType="1"/>
              </p:cNvSpPr>
              <p:nvPr/>
            </p:nvSpPr>
            <p:spPr bwMode="auto">
              <a:xfrm>
                <a:off x="228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95" name="Rectangle 3043"/>
              <p:cNvSpPr>
                <a:spLocks noChangeAspect="1" noChangeArrowheads="1"/>
              </p:cNvSpPr>
              <p:nvPr/>
            </p:nvSpPr>
            <p:spPr bwMode="auto">
              <a:xfrm>
                <a:off x="2315" y="1439"/>
                <a:ext cx="20" cy="24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96" name="Rectangle 3044"/>
              <p:cNvSpPr>
                <a:spLocks noChangeAspect="1" noChangeArrowheads="1"/>
              </p:cNvSpPr>
              <p:nvPr/>
            </p:nvSpPr>
            <p:spPr bwMode="auto">
              <a:xfrm>
                <a:off x="2312" y="1466"/>
                <a:ext cx="26" cy="1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97" name="Line 3045"/>
              <p:cNvSpPr>
                <a:spLocks noChangeAspect="1" noChangeShapeType="1"/>
              </p:cNvSpPr>
              <p:nvPr/>
            </p:nvSpPr>
            <p:spPr bwMode="auto">
              <a:xfrm>
                <a:off x="2327" y="1441"/>
                <a:ext cx="1" cy="2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98" name="Line 3046"/>
              <p:cNvSpPr>
                <a:spLocks noChangeAspect="1" noChangeShapeType="1"/>
              </p:cNvSpPr>
              <p:nvPr/>
            </p:nvSpPr>
            <p:spPr bwMode="auto">
              <a:xfrm>
                <a:off x="2315" y="145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399" name="Rectangle 3047"/>
              <p:cNvSpPr>
                <a:spLocks noChangeAspect="1" noChangeArrowheads="1"/>
              </p:cNvSpPr>
              <p:nvPr/>
            </p:nvSpPr>
            <p:spPr bwMode="auto">
              <a:xfrm>
                <a:off x="2253" y="1478"/>
                <a:ext cx="24" cy="36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1400" name="Rectangle 3048"/>
              <p:cNvSpPr>
                <a:spLocks noChangeAspect="1" noChangeArrowheads="1"/>
              </p:cNvSpPr>
              <p:nvPr/>
            </p:nvSpPr>
            <p:spPr bwMode="auto">
              <a:xfrm>
                <a:off x="2256" y="1481"/>
                <a:ext cx="18" cy="30"/>
              </a:xfrm>
              <a:prstGeom prst="rect">
                <a:avLst/>
              </a:prstGeom>
              <a:solidFill>
                <a:srgbClr val="808080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71401" name="Text Box 3049"/>
            <p:cNvSpPr txBox="1">
              <a:spLocks noChangeAspect="1" noChangeArrowheads="1"/>
            </p:cNvSpPr>
            <p:nvPr/>
          </p:nvSpPr>
          <p:spPr bwMode="auto">
            <a:xfrm>
              <a:off x="2381" y="2737"/>
              <a:ext cx="636" cy="60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lIns="38100" tIns="46038" rIns="38100" bIns="46038" anchor="ctr" anchorCtr="1"/>
            <a:lstStyle/>
            <a:p>
              <a:pPr algn="ctr">
                <a:lnSpc>
                  <a:spcPts val="2000"/>
                </a:lnSpc>
                <a:spcBef>
                  <a:spcPct val="50000"/>
                </a:spcBef>
              </a:pPr>
              <a:r>
                <a:rPr lang="en-US" sz="1200">
                  <a:solidFill>
                    <a:schemeClr val="tx1"/>
                  </a:solidFill>
                </a:rPr>
                <a:t>Virtual Community</a:t>
              </a:r>
            </a:p>
          </p:txBody>
        </p:sp>
        <p:sp>
          <p:nvSpPr>
            <p:cNvPr id="871402" name="Oval 3050"/>
            <p:cNvSpPr>
              <a:spLocks noChangeAspect="1" noChangeArrowheads="1"/>
            </p:cNvSpPr>
            <p:nvPr/>
          </p:nvSpPr>
          <p:spPr bwMode="auto">
            <a:xfrm>
              <a:off x="1610" y="2024"/>
              <a:ext cx="2313" cy="2069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38100" tIns="46038" rIns="38100" bIns="46038" anchor="ctr">
              <a:spAutoFit/>
            </a:bodyPr>
            <a:lstStyle/>
            <a:p>
              <a:endParaRPr lang="en-US"/>
            </a:p>
          </p:txBody>
        </p:sp>
        <p:sp>
          <p:nvSpPr>
            <p:cNvPr id="871403" name="Line 3051"/>
            <p:cNvSpPr>
              <a:spLocks noChangeAspect="1" noChangeShapeType="1"/>
            </p:cNvSpPr>
            <p:nvPr/>
          </p:nvSpPr>
          <p:spPr bwMode="auto">
            <a:xfrm>
              <a:off x="2109" y="2840"/>
              <a:ext cx="18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71404" name="Line 3052"/>
            <p:cNvSpPr>
              <a:spLocks noChangeAspect="1" noChangeShapeType="1"/>
            </p:cNvSpPr>
            <p:nvPr/>
          </p:nvSpPr>
          <p:spPr bwMode="auto">
            <a:xfrm flipV="1">
              <a:off x="2109" y="3067"/>
              <a:ext cx="18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71405" name="Line 3053"/>
            <p:cNvSpPr>
              <a:spLocks noChangeAspect="1" noChangeShapeType="1"/>
            </p:cNvSpPr>
            <p:nvPr/>
          </p:nvSpPr>
          <p:spPr bwMode="auto">
            <a:xfrm rot="2244169">
              <a:off x="2472" y="2523"/>
              <a:ext cx="18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71406" name="Line 3054"/>
            <p:cNvSpPr>
              <a:spLocks noChangeAspect="1" noChangeShapeType="1"/>
            </p:cNvSpPr>
            <p:nvPr/>
          </p:nvSpPr>
          <p:spPr bwMode="auto">
            <a:xfrm rot="2244169">
              <a:off x="2835" y="3430"/>
              <a:ext cx="18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71407" name="Line 3055"/>
            <p:cNvSpPr>
              <a:spLocks noChangeAspect="1" noChangeShapeType="1"/>
            </p:cNvSpPr>
            <p:nvPr/>
          </p:nvSpPr>
          <p:spPr bwMode="auto">
            <a:xfrm flipH="1">
              <a:off x="3107" y="2840"/>
              <a:ext cx="18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71408" name="Line 3056"/>
            <p:cNvSpPr>
              <a:spLocks noChangeAspect="1" noChangeShapeType="1"/>
            </p:cNvSpPr>
            <p:nvPr/>
          </p:nvSpPr>
          <p:spPr bwMode="auto">
            <a:xfrm flipH="1" flipV="1">
              <a:off x="3107" y="3067"/>
              <a:ext cx="18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71409" name="Line 3057"/>
            <p:cNvSpPr>
              <a:spLocks noChangeAspect="1" noChangeShapeType="1"/>
            </p:cNvSpPr>
            <p:nvPr/>
          </p:nvSpPr>
          <p:spPr bwMode="auto">
            <a:xfrm rot="19355831" flipH="1">
              <a:off x="2426" y="3430"/>
              <a:ext cx="18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71410" name="Line 3058"/>
            <p:cNvSpPr>
              <a:spLocks noChangeAspect="1" noChangeShapeType="1"/>
            </p:cNvSpPr>
            <p:nvPr/>
          </p:nvSpPr>
          <p:spPr bwMode="auto">
            <a:xfrm rot="19355831" flipH="1">
              <a:off x="2790" y="2523"/>
              <a:ext cx="181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71411" name="Line 3059"/>
            <p:cNvSpPr>
              <a:spLocks noChangeAspect="1" noChangeShapeType="1"/>
            </p:cNvSpPr>
            <p:nvPr/>
          </p:nvSpPr>
          <p:spPr bwMode="auto">
            <a:xfrm>
              <a:off x="1383" y="3045"/>
              <a:ext cx="499" cy="0"/>
            </a:xfrm>
            <a:prstGeom prst="line">
              <a:avLst/>
            </a:prstGeom>
            <a:noFill/>
            <a:ln w="1016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71412" name="Line 3060"/>
            <p:cNvSpPr>
              <a:spLocks noChangeAspect="1" noChangeShapeType="1"/>
            </p:cNvSpPr>
            <p:nvPr/>
          </p:nvSpPr>
          <p:spPr bwMode="auto">
            <a:xfrm>
              <a:off x="3742" y="3044"/>
              <a:ext cx="499" cy="0"/>
            </a:xfrm>
            <a:prstGeom prst="line">
              <a:avLst/>
            </a:prstGeom>
            <a:noFill/>
            <a:ln w="1016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71413" name="Text Box 3061"/>
            <p:cNvSpPr txBox="1">
              <a:spLocks noChangeAspect="1" noChangeArrowheads="1"/>
            </p:cNvSpPr>
            <p:nvPr/>
          </p:nvSpPr>
          <p:spPr bwMode="auto">
            <a:xfrm>
              <a:off x="2426" y="1706"/>
              <a:ext cx="726" cy="3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>
                  <a:solidFill>
                    <a:schemeClr val="tx1"/>
                  </a:solidFill>
                </a:rPr>
                <a:t>DISTRICT</a:t>
              </a:r>
            </a:p>
          </p:txBody>
        </p:sp>
      </p:grpSp>
      <p:sp>
        <p:nvSpPr>
          <p:cNvPr id="871414" name="Text Box 3062"/>
          <p:cNvSpPr txBox="1">
            <a:spLocks noChangeArrowheads="1"/>
          </p:cNvSpPr>
          <p:nvPr/>
        </p:nvSpPr>
        <p:spPr bwMode="auto">
          <a:xfrm>
            <a:off x="1979613" y="1198563"/>
            <a:ext cx="2879725" cy="2159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171450" indent="-171450" defTabSz="190500">
              <a:lnSpc>
                <a:spcPct val="200000"/>
              </a:lnSpc>
              <a:buFontTx/>
              <a:buChar char="•"/>
              <a:tabLst>
                <a:tab pos="673100" algn="l"/>
              </a:tabLst>
            </a:pPr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Horizontal e-marketplace</a:t>
            </a:r>
          </a:p>
          <a:p>
            <a:pPr marL="171450" indent="-171450" defTabSz="190500">
              <a:lnSpc>
                <a:spcPct val="200000"/>
              </a:lnSpc>
              <a:buFontTx/>
              <a:buChar char="•"/>
              <a:tabLst>
                <a:tab pos="673100" algn="l"/>
              </a:tabLst>
            </a:pPr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External e-marketplace</a:t>
            </a:r>
          </a:p>
          <a:p>
            <a:pPr marL="171450" indent="-171450" defTabSz="190500">
              <a:lnSpc>
                <a:spcPct val="200000"/>
              </a:lnSpc>
              <a:buFontTx/>
              <a:buChar char="•"/>
              <a:tabLst>
                <a:tab pos="673100" algn="l"/>
              </a:tabLst>
            </a:pPr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M1 and services e-mktplace</a:t>
            </a:r>
          </a:p>
          <a:p>
            <a:pPr marL="171450" indent="-171450" defTabSz="190500">
              <a:lnSpc>
                <a:spcPct val="200000"/>
              </a:lnSpc>
              <a:buFontTx/>
              <a:buChar char="•"/>
              <a:tabLst>
                <a:tab pos="673100" algn="l"/>
              </a:tabLst>
            </a:pPr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B2B-B2C district portal</a:t>
            </a:r>
          </a:p>
          <a:p>
            <a:pPr marL="171450" indent="-171450" defTabSz="190500">
              <a:lnSpc>
                <a:spcPct val="200000"/>
              </a:lnSpc>
              <a:buFontTx/>
              <a:buChar char="•"/>
              <a:tabLst>
                <a:tab pos="673100" algn="l"/>
              </a:tabLst>
            </a:pPr>
            <a:endParaRPr lang="en-US" sz="1600">
              <a:solidFill>
                <a:schemeClr val="tx1"/>
              </a:solidFill>
              <a:latin typeface="Arial" pitchFamily="34" charset="0"/>
            </a:endParaRPr>
          </a:p>
          <a:p>
            <a:pPr marL="171450" indent="-171450" defTabSz="190500" eaLnBrk="1" hangingPunct="1">
              <a:lnSpc>
                <a:spcPct val="200000"/>
              </a:lnSpc>
              <a:spcBef>
                <a:spcPct val="80000"/>
              </a:spcBef>
              <a:tabLst>
                <a:tab pos="673100" algn="l"/>
              </a:tabLst>
            </a:pPr>
            <a:endParaRPr lang="en-US" sz="16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71415" name="Text Box 3063"/>
          <p:cNvSpPr txBox="1">
            <a:spLocks noChangeArrowheads="1"/>
          </p:cNvSpPr>
          <p:nvPr/>
        </p:nvSpPr>
        <p:spPr bwMode="auto">
          <a:xfrm>
            <a:off x="6804025" y="4941888"/>
            <a:ext cx="1873250" cy="15827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171450" indent="-171450" defTabSz="190500">
              <a:lnSpc>
                <a:spcPct val="200000"/>
              </a:lnSpc>
              <a:buFontTx/>
              <a:buChar char="•"/>
              <a:tabLst>
                <a:tab pos="673100" algn="l"/>
              </a:tabLst>
            </a:pPr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Know-how</a:t>
            </a:r>
          </a:p>
          <a:p>
            <a:pPr marL="171450" indent="-171450" defTabSz="190500">
              <a:lnSpc>
                <a:spcPct val="200000"/>
              </a:lnSpc>
              <a:buFontTx/>
              <a:buChar char="•"/>
              <a:tabLst>
                <a:tab pos="673100" algn="l"/>
              </a:tabLst>
            </a:pPr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Partnerships</a:t>
            </a:r>
          </a:p>
          <a:p>
            <a:pPr marL="171450" indent="-171450" defTabSz="190500">
              <a:lnSpc>
                <a:spcPct val="200000"/>
              </a:lnSpc>
              <a:buFontTx/>
              <a:buChar char="•"/>
              <a:tabLst>
                <a:tab pos="673100" algn="l"/>
              </a:tabLst>
            </a:pPr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Suppliers</a:t>
            </a:r>
          </a:p>
          <a:p>
            <a:pPr marL="171450" indent="-171450" defTabSz="190500">
              <a:lnSpc>
                <a:spcPct val="200000"/>
              </a:lnSpc>
              <a:buFontTx/>
              <a:buChar char="•"/>
              <a:tabLst>
                <a:tab pos="673100" algn="l"/>
              </a:tabLst>
            </a:pPr>
            <a:endParaRPr lang="en-US" sz="1600">
              <a:solidFill>
                <a:schemeClr val="tx1"/>
              </a:solidFill>
              <a:latin typeface="Arial" pitchFamily="34" charset="0"/>
            </a:endParaRPr>
          </a:p>
          <a:p>
            <a:pPr marL="171450" indent="-171450" defTabSz="190500" eaLnBrk="1" hangingPunct="1">
              <a:lnSpc>
                <a:spcPct val="200000"/>
              </a:lnSpc>
              <a:spcBef>
                <a:spcPct val="80000"/>
              </a:spcBef>
              <a:tabLst>
                <a:tab pos="673100" algn="l"/>
              </a:tabLst>
            </a:pPr>
            <a:endParaRPr lang="en-US" sz="16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71416" name="Rectangle 3064"/>
          <p:cNvSpPr>
            <a:spLocks noChangeArrowheads="1"/>
          </p:cNvSpPr>
          <p:nvPr/>
        </p:nvSpPr>
        <p:spPr bwMode="auto">
          <a:xfrm>
            <a:off x="1835150" y="1412875"/>
            <a:ext cx="3024188" cy="17287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38100" tIns="46038" rIns="38100" bIns="46038" anchor="ctr">
            <a:spAutoFit/>
          </a:bodyPr>
          <a:lstStyle/>
          <a:p>
            <a:endParaRPr lang="en-US"/>
          </a:p>
        </p:txBody>
      </p:sp>
      <p:sp>
        <p:nvSpPr>
          <p:cNvPr id="871417" name="Rectangle 3065"/>
          <p:cNvSpPr>
            <a:spLocks noChangeArrowheads="1"/>
          </p:cNvSpPr>
          <p:nvPr/>
        </p:nvSpPr>
        <p:spPr bwMode="auto">
          <a:xfrm>
            <a:off x="6516688" y="5013325"/>
            <a:ext cx="1871662" cy="1511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38100" tIns="46038" rIns="38100" bIns="46038" anchor="ctr">
            <a:spAutoFit/>
          </a:bodyPr>
          <a:lstStyle/>
          <a:p>
            <a:endParaRPr lang="en-US"/>
          </a:p>
        </p:txBody>
      </p:sp>
      <p:sp>
        <p:nvSpPr>
          <p:cNvPr id="871418" name="Rectangle 306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4000"/>
              <a:t>New districts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885950" y="244475"/>
            <a:ext cx="7029450" cy="752475"/>
          </a:xfrm>
        </p:spPr>
        <p:txBody>
          <a:bodyPr/>
          <a:lstStyle/>
          <a:p>
            <a:r>
              <a:rPr lang="en-GB" sz="4000"/>
              <a:t>Impact of proposed solution</a:t>
            </a:r>
          </a:p>
        </p:txBody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1600200"/>
            <a:ext cx="5645150" cy="315913"/>
          </a:xfrm>
        </p:spPr>
        <p:txBody>
          <a:bodyPr/>
          <a:lstStyle/>
          <a:p>
            <a:pPr lvl="1" algn="ctr">
              <a:lnSpc>
                <a:spcPct val="85000"/>
              </a:lnSpc>
              <a:buFontTx/>
              <a:buNone/>
            </a:pPr>
            <a:r>
              <a:rPr lang="en-GB" sz="2400" u="sng"/>
              <a:t>SWOT Scheme for the single SME</a:t>
            </a:r>
          </a:p>
        </p:txBody>
      </p:sp>
      <p:sp>
        <p:nvSpPr>
          <p:cNvPr id="799748" name="Rectangle 4"/>
          <p:cNvSpPr>
            <a:spLocks noChangeArrowheads="1"/>
          </p:cNvSpPr>
          <p:nvPr/>
        </p:nvSpPr>
        <p:spPr bwMode="auto">
          <a:xfrm>
            <a:off x="2971800" y="2009775"/>
            <a:ext cx="2519363" cy="1800225"/>
          </a:xfrm>
          <a:prstGeom prst="rect">
            <a:avLst/>
          </a:prstGeom>
          <a:gradFill rotWithShape="0">
            <a:gsLst>
              <a:gs pos="0">
                <a:srgbClr val="0033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7313" indent="-87313" algn="ctr" eaLnBrk="1" hangingPunct="1">
              <a:lnSpc>
                <a:spcPct val="100000"/>
              </a:lnSpc>
            </a:pPr>
            <a:r>
              <a:rPr lang="en-GB" sz="1400" u="sng">
                <a:solidFill>
                  <a:schemeClr val="bg1"/>
                </a:solidFill>
                <a:latin typeface="Arial" pitchFamily="34" charset="0"/>
              </a:rPr>
              <a:t>Strengths</a:t>
            </a:r>
          </a:p>
          <a:p>
            <a:pPr marL="87313" indent="-87313" algn="ctr" eaLnBrk="1" hangingPunct="1">
              <a:lnSpc>
                <a:spcPct val="100000"/>
              </a:lnSpc>
            </a:pPr>
            <a:endParaRPr lang="en-GB" sz="1400" u="sng">
              <a:solidFill>
                <a:schemeClr val="bg1"/>
              </a:solidFill>
            </a:endParaRPr>
          </a:p>
          <a:p>
            <a:pPr marL="87313" indent="-87313" eaLnBrk="1" hangingPunct="1">
              <a:lnSpc>
                <a:spcPct val="100000"/>
              </a:lnSpc>
              <a:buFontTx/>
              <a:buChar char="•"/>
            </a:pPr>
            <a:r>
              <a:rPr lang="en-GB" sz="1400" b="0">
                <a:solidFill>
                  <a:schemeClr val="bg1"/>
                </a:solidFill>
                <a:latin typeface="Arial" pitchFamily="34" charset="0"/>
              </a:rPr>
              <a:t>Visibility of </a:t>
            </a:r>
            <a:r>
              <a:rPr lang="en-GB" sz="1400">
                <a:solidFill>
                  <a:schemeClr val="bg1"/>
                </a:solidFill>
                <a:latin typeface="Arial" pitchFamily="34" charset="0"/>
              </a:rPr>
              <a:t>production cycle.</a:t>
            </a:r>
          </a:p>
          <a:p>
            <a:pPr marL="87313" indent="-87313" eaLnBrk="1" hangingPunct="1">
              <a:lnSpc>
                <a:spcPct val="100000"/>
              </a:lnSpc>
              <a:buFontTx/>
              <a:buChar char="•"/>
            </a:pPr>
            <a:r>
              <a:rPr lang="en-GB" sz="1400" b="0">
                <a:solidFill>
                  <a:schemeClr val="bg1"/>
                </a:solidFill>
                <a:latin typeface="Arial" pitchFamily="34" charset="0"/>
              </a:rPr>
              <a:t>Reinforcement  of </a:t>
            </a:r>
            <a:r>
              <a:rPr lang="en-GB" sz="1400">
                <a:solidFill>
                  <a:schemeClr val="bg1"/>
                </a:solidFill>
                <a:latin typeface="Arial" pitchFamily="34" charset="0"/>
              </a:rPr>
              <a:t>links and partnerships.</a:t>
            </a:r>
          </a:p>
          <a:p>
            <a:pPr marL="87313" indent="-87313" eaLnBrk="1" hangingPunct="1">
              <a:lnSpc>
                <a:spcPct val="100000"/>
              </a:lnSpc>
              <a:buFontTx/>
              <a:buChar char="•"/>
            </a:pPr>
            <a:r>
              <a:rPr lang="en-GB" sz="1400" b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GB" sz="1400">
                <a:solidFill>
                  <a:schemeClr val="bg1"/>
                </a:solidFill>
                <a:latin typeface="Arial" pitchFamily="34" charset="0"/>
              </a:rPr>
              <a:t>Management</a:t>
            </a:r>
            <a:r>
              <a:rPr lang="en-GB" sz="1400" b="0">
                <a:solidFill>
                  <a:schemeClr val="bg1"/>
                </a:solidFill>
                <a:latin typeface="Arial" pitchFamily="34" charset="0"/>
              </a:rPr>
              <a:t> efficiency.</a:t>
            </a:r>
          </a:p>
          <a:p>
            <a:pPr marL="87313" indent="-87313" eaLnBrk="1" hangingPunct="1">
              <a:lnSpc>
                <a:spcPct val="100000"/>
              </a:lnSpc>
              <a:buFontTx/>
              <a:buChar char="•"/>
            </a:pPr>
            <a:r>
              <a:rPr lang="en-GB" sz="1400" b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en-GB" sz="1400">
                <a:solidFill>
                  <a:schemeClr val="bg1"/>
                </a:solidFill>
                <a:latin typeface="Arial" pitchFamily="34" charset="0"/>
              </a:rPr>
              <a:t>Low operational costs</a:t>
            </a:r>
            <a:r>
              <a:rPr lang="en-GB" sz="1400" b="0">
                <a:solidFill>
                  <a:schemeClr val="bg1"/>
                </a:solidFill>
                <a:latin typeface="Arial" pitchFamily="34" charset="0"/>
              </a:rPr>
              <a:t>.</a:t>
            </a:r>
            <a:endParaRPr lang="it-IT" sz="1400" b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99749" name="Rectangle 5"/>
          <p:cNvSpPr>
            <a:spLocks noChangeArrowheads="1"/>
          </p:cNvSpPr>
          <p:nvPr/>
        </p:nvSpPr>
        <p:spPr bwMode="auto">
          <a:xfrm>
            <a:off x="5638800" y="2009775"/>
            <a:ext cx="2519363" cy="1800225"/>
          </a:xfrm>
          <a:prstGeom prst="rect">
            <a:avLst/>
          </a:prstGeom>
          <a:gradFill rotWithShape="0">
            <a:gsLst>
              <a:gs pos="0">
                <a:srgbClr val="FF0066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7313" indent="-87313" algn="ctr" eaLnBrk="1" hangingPunct="1">
              <a:lnSpc>
                <a:spcPct val="100000"/>
              </a:lnSpc>
            </a:pPr>
            <a:r>
              <a:rPr lang="en-GB" sz="1400" u="sng">
                <a:solidFill>
                  <a:schemeClr val="bg1"/>
                </a:solidFill>
                <a:latin typeface="Arial" pitchFamily="34" charset="0"/>
              </a:rPr>
              <a:t>Weaknesses</a:t>
            </a:r>
          </a:p>
          <a:p>
            <a:pPr marL="87313" indent="-87313" eaLnBrk="1" hangingPunct="1">
              <a:lnSpc>
                <a:spcPct val="100000"/>
              </a:lnSpc>
            </a:pPr>
            <a:endParaRPr lang="en-GB" sz="1400" u="sng">
              <a:solidFill>
                <a:schemeClr val="bg1"/>
              </a:solidFill>
              <a:latin typeface="Arial" pitchFamily="34" charset="0"/>
            </a:endParaRPr>
          </a:p>
          <a:p>
            <a:pPr marL="87313" indent="-87313" eaLnBrk="1" hangingPunct="1">
              <a:lnSpc>
                <a:spcPct val="100000"/>
              </a:lnSpc>
              <a:buFontTx/>
              <a:buChar char="•"/>
            </a:pPr>
            <a:r>
              <a:rPr lang="en-GB" sz="1400" b="0">
                <a:solidFill>
                  <a:schemeClr val="bg1"/>
                </a:solidFill>
                <a:latin typeface="Arial" pitchFamily="34" charset="0"/>
              </a:rPr>
              <a:t>Still limited  interest in</a:t>
            </a:r>
            <a:r>
              <a:rPr lang="en-GB" sz="1400">
                <a:solidFill>
                  <a:schemeClr val="bg1"/>
                </a:solidFill>
                <a:latin typeface="Arial" pitchFamily="34" charset="0"/>
              </a:rPr>
              <a:t> sector collaboration</a:t>
            </a:r>
          </a:p>
          <a:p>
            <a:pPr marL="87313" indent="-87313" eaLnBrk="1" hangingPunct="1">
              <a:lnSpc>
                <a:spcPct val="100000"/>
              </a:lnSpc>
              <a:buFontTx/>
              <a:buChar char="•"/>
            </a:pPr>
            <a:r>
              <a:rPr lang="en-GB" sz="1400" b="0">
                <a:solidFill>
                  <a:schemeClr val="bg1"/>
                </a:solidFill>
                <a:latin typeface="Arial" pitchFamily="34" charset="0"/>
              </a:rPr>
              <a:t>Potential limitations of</a:t>
            </a:r>
            <a:r>
              <a:rPr lang="en-GB" sz="1400">
                <a:solidFill>
                  <a:schemeClr val="bg1"/>
                </a:solidFill>
                <a:latin typeface="Arial" pitchFamily="34" charset="0"/>
              </a:rPr>
              <a:t> flexibility</a:t>
            </a:r>
          </a:p>
          <a:p>
            <a:pPr marL="87313" indent="-87313" eaLnBrk="1" hangingPunct="1">
              <a:lnSpc>
                <a:spcPct val="100000"/>
              </a:lnSpc>
              <a:buFontTx/>
              <a:buChar char="•"/>
            </a:pPr>
            <a:r>
              <a:rPr lang="en-GB" sz="1400">
                <a:solidFill>
                  <a:schemeClr val="bg1"/>
                </a:solidFill>
                <a:latin typeface="Arial" pitchFamily="34" charset="0"/>
              </a:rPr>
              <a:t> High start-up costs</a:t>
            </a:r>
          </a:p>
          <a:p>
            <a:pPr marL="87313" indent="-87313" eaLnBrk="1" hangingPunct="1">
              <a:lnSpc>
                <a:spcPct val="100000"/>
              </a:lnSpc>
              <a:buFontTx/>
              <a:buChar char="•"/>
            </a:pPr>
            <a:endParaRPr lang="en-GB" sz="140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99750" name="Rectangle 6"/>
          <p:cNvSpPr>
            <a:spLocks noChangeArrowheads="1"/>
          </p:cNvSpPr>
          <p:nvPr/>
        </p:nvSpPr>
        <p:spPr bwMode="auto">
          <a:xfrm flipH="1">
            <a:off x="2971800" y="3886200"/>
            <a:ext cx="2519363" cy="1800225"/>
          </a:xfrm>
          <a:prstGeom prst="rect">
            <a:avLst/>
          </a:prstGeom>
          <a:gradFill rotWithShape="0">
            <a:gsLst>
              <a:gs pos="0">
                <a:srgbClr val="008000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7313" indent="-87313" algn="ctr" eaLnBrk="1" hangingPunct="1">
              <a:lnSpc>
                <a:spcPct val="100000"/>
              </a:lnSpc>
            </a:pPr>
            <a:r>
              <a:rPr lang="en-GB" sz="1400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Opportunities</a:t>
            </a:r>
          </a:p>
          <a:p>
            <a:pPr marL="87313" indent="-87313" algn="ctr" eaLnBrk="1" hangingPunct="1">
              <a:lnSpc>
                <a:spcPct val="100000"/>
              </a:lnSpc>
            </a:pPr>
            <a:endParaRPr lang="en-GB" sz="1400" u="sng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marL="87313" indent="-87313" eaLnBrk="1" hangingPunct="1">
              <a:lnSpc>
                <a:spcPct val="100000"/>
              </a:lnSpc>
              <a:buFontTx/>
              <a:buChar char="•"/>
            </a:pPr>
            <a:r>
              <a:rPr lang="en-GB" sz="14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Competitive advantage in</a:t>
            </a:r>
            <a:r>
              <a:rPr lang="en-GB" sz="1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SCM processes.</a:t>
            </a:r>
          </a:p>
          <a:p>
            <a:pPr marL="87313" indent="-87313" eaLnBrk="1" hangingPunct="1">
              <a:lnSpc>
                <a:spcPct val="100000"/>
              </a:lnSpc>
              <a:buFontTx/>
              <a:buChar char="•"/>
            </a:pPr>
            <a:r>
              <a:rPr lang="en-GB" sz="14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Increased</a:t>
            </a:r>
            <a:r>
              <a:rPr lang="en-GB" sz="1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customer retention.</a:t>
            </a:r>
          </a:p>
          <a:p>
            <a:pPr marL="87313" indent="-87313" eaLnBrk="1" hangingPunct="1">
              <a:lnSpc>
                <a:spcPct val="100000"/>
              </a:lnSpc>
              <a:buFontTx/>
              <a:buChar char="•"/>
            </a:pPr>
            <a:r>
              <a:rPr lang="en-GB" sz="1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Financial incentives.</a:t>
            </a:r>
          </a:p>
        </p:txBody>
      </p:sp>
      <p:sp>
        <p:nvSpPr>
          <p:cNvPr id="799751" name="Rectangle 7"/>
          <p:cNvSpPr>
            <a:spLocks noChangeArrowheads="1"/>
          </p:cNvSpPr>
          <p:nvPr/>
        </p:nvSpPr>
        <p:spPr bwMode="auto">
          <a:xfrm>
            <a:off x="5638800" y="3886200"/>
            <a:ext cx="2519363" cy="1800225"/>
          </a:xfrm>
          <a:prstGeom prst="rect">
            <a:avLst/>
          </a:prstGeom>
          <a:gradFill rotWithShape="0">
            <a:gsLst>
              <a:gs pos="0">
                <a:srgbClr val="CC00FF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87313" indent="-87313" algn="ctr" eaLnBrk="1" hangingPunct="1">
              <a:lnSpc>
                <a:spcPct val="100000"/>
              </a:lnSpc>
            </a:pPr>
            <a:r>
              <a:rPr lang="en-GB" sz="1400" u="sng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Threats</a:t>
            </a:r>
          </a:p>
          <a:p>
            <a:pPr marL="87313" indent="-87313" algn="ctr" eaLnBrk="1" hangingPunct="1">
              <a:lnSpc>
                <a:spcPct val="100000"/>
              </a:lnSpc>
            </a:pPr>
            <a:endParaRPr lang="en-GB" sz="1400" u="sng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marL="87313" indent="-87313" eaLnBrk="1" hangingPunct="1">
              <a:lnSpc>
                <a:spcPct val="100000"/>
              </a:lnSpc>
              <a:buFontTx/>
              <a:buChar char="•"/>
            </a:pPr>
            <a:r>
              <a:rPr lang="en-GB" sz="1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Larger companies</a:t>
            </a:r>
            <a:r>
              <a:rPr lang="en-GB" sz="14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impose their </a:t>
            </a:r>
            <a:r>
              <a:rPr lang="en-GB" sz="1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technological standards</a:t>
            </a:r>
            <a:r>
              <a:rPr lang="en-GB" sz="14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.</a:t>
            </a:r>
          </a:p>
          <a:p>
            <a:pPr marL="87313" indent="-87313" eaLnBrk="1" hangingPunct="1">
              <a:lnSpc>
                <a:spcPct val="100000"/>
              </a:lnSpc>
              <a:buFontTx/>
              <a:buChar char="•"/>
            </a:pPr>
            <a:r>
              <a:rPr lang="en-GB" sz="1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Cultural barriers</a:t>
            </a:r>
          </a:p>
          <a:p>
            <a:pPr marL="87313" indent="-87313" eaLnBrk="1" hangingPunct="1">
              <a:lnSpc>
                <a:spcPct val="100000"/>
              </a:lnSpc>
              <a:buFontTx/>
              <a:buChar char="•"/>
            </a:pPr>
            <a:r>
              <a:rPr lang="en-GB" sz="14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Time of adoption</a:t>
            </a:r>
            <a:r>
              <a:rPr lang="en-GB" sz="1400" b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in medium-long terms.</a:t>
            </a:r>
          </a:p>
        </p:txBody>
      </p:sp>
      <p:sp>
        <p:nvSpPr>
          <p:cNvPr id="799752" name="Text Box 8"/>
          <p:cNvSpPr txBox="1">
            <a:spLocks noChangeArrowheads="1"/>
          </p:cNvSpPr>
          <p:nvPr/>
        </p:nvSpPr>
        <p:spPr bwMode="auto">
          <a:xfrm>
            <a:off x="2044700" y="2590800"/>
            <a:ext cx="7350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it-IT" sz="1200">
                <a:solidFill>
                  <a:schemeClr val="tx1"/>
                </a:solidFill>
                <a:latin typeface="Arial" pitchFamily="34" charset="0"/>
              </a:rPr>
              <a:t>Internal</a:t>
            </a:r>
          </a:p>
        </p:txBody>
      </p:sp>
      <p:sp>
        <p:nvSpPr>
          <p:cNvPr id="799753" name="Text Box 9"/>
          <p:cNvSpPr txBox="1">
            <a:spLocks noChangeArrowheads="1"/>
          </p:cNvSpPr>
          <p:nvPr/>
        </p:nvSpPr>
        <p:spPr bwMode="auto">
          <a:xfrm>
            <a:off x="2019300" y="4419600"/>
            <a:ext cx="7842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it-IT" sz="1200">
                <a:solidFill>
                  <a:schemeClr val="tx1"/>
                </a:solidFill>
                <a:latin typeface="Arial" pitchFamily="34" charset="0"/>
              </a:rPr>
              <a:t>External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2" name="Rectangle 4"/>
          <p:cNvSpPr>
            <a:spLocks noGrp="1" noChangeArrowheads="1"/>
          </p:cNvSpPr>
          <p:nvPr>
            <p:ph type="title"/>
          </p:nvPr>
        </p:nvSpPr>
        <p:spPr>
          <a:xfrm>
            <a:off x="1763713" y="198438"/>
            <a:ext cx="7772400" cy="1143000"/>
          </a:xfrm>
          <a:noFill/>
          <a:ln/>
        </p:spPr>
        <p:txBody>
          <a:bodyPr/>
          <a:lstStyle/>
          <a:p>
            <a:r>
              <a:rPr lang="it-IT" sz="4000"/>
              <a:t>OTHER CLUSTERS</a:t>
            </a:r>
            <a:r>
              <a:rPr lang="en-GB" sz="4000"/>
              <a:t> </a:t>
            </a:r>
          </a:p>
        </p:txBody>
      </p:sp>
      <p:sp>
        <p:nvSpPr>
          <p:cNvPr id="88269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124075" y="1989138"/>
            <a:ext cx="6480175" cy="4114800"/>
          </a:xfrm>
          <a:noFill/>
          <a:ln/>
        </p:spPr>
        <p:txBody>
          <a:bodyPr/>
          <a:lstStyle/>
          <a:p>
            <a:pPr marL="342900" indent="-342900" defTabSz="914400">
              <a:buFontTx/>
              <a:buChar char="•"/>
              <a:tabLst/>
            </a:pPr>
            <a:r>
              <a:rPr lang="en-US" sz="2000" b="1"/>
              <a:t>Mexico: “Maquiladoras” – </a:t>
            </a:r>
            <a:r>
              <a:rPr lang="en-US" sz="2000"/>
              <a:t>US-Mexico Border – electronic equipment, clothing, plastics, furniture, appliances and auto parts. </a:t>
            </a:r>
          </a:p>
          <a:p>
            <a:pPr marL="342900" indent="-342900" defTabSz="914400">
              <a:buFontTx/>
              <a:buChar char="•"/>
              <a:tabLst/>
            </a:pPr>
            <a:endParaRPr lang="en-US" sz="2000"/>
          </a:p>
          <a:p>
            <a:pPr marL="342900" indent="-342900" defTabSz="914400">
              <a:buFontTx/>
              <a:buChar char="•"/>
              <a:tabLst/>
            </a:pPr>
            <a:r>
              <a:rPr lang="en-US" sz="2000" b="1"/>
              <a:t>China: “Specialized Towns” – </a:t>
            </a:r>
            <a:r>
              <a:rPr lang="en-US" sz="2000"/>
              <a:t>Guandong Province – lamp and lantern town of Gulong, the garment town of Humen, the furniture town of Houjie…</a:t>
            </a:r>
          </a:p>
          <a:p>
            <a:pPr marL="342900" indent="-342900" defTabSz="914400">
              <a:buFontTx/>
              <a:buChar char="•"/>
              <a:tabLst/>
            </a:pPr>
            <a:endParaRPr lang="en-US" sz="2000"/>
          </a:p>
          <a:p>
            <a:pPr marL="342900" indent="-342900" defTabSz="914400">
              <a:buFontTx/>
              <a:buChar char="•"/>
              <a:tabLst/>
            </a:pPr>
            <a:r>
              <a:rPr lang="en-US" sz="2000" b="1"/>
              <a:t>Germany: “Networked Enterprises as Regional Subsystems”</a:t>
            </a:r>
            <a:r>
              <a:rPr lang="en-US" sz="2000"/>
              <a:t> – e.g. Aachen region – the whole region acts as a vast cluster with strong networking; high technological clusters enterprises-universities.</a:t>
            </a:r>
          </a:p>
          <a:p>
            <a:pPr marL="342900" indent="-342900" defTabSz="914400">
              <a:buFontTx/>
              <a:buChar char="•"/>
              <a:tabLst/>
            </a:pPr>
            <a:endParaRPr lang="en-US" sz="20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8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it-IT" sz="3600"/>
              <a:t>CONTENTS</a:t>
            </a:r>
          </a:p>
        </p:txBody>
      </p:sp>
      <p:sp>
        <p:nvSpPr>
          <p:cNvPr id="846853" name="Line 5"/>
          <p:cNvSpPr>
            <a:spLocks noChangeShapeType="1"/>
          </p:cNvSpPr>
          <p:nvPr/>
        </p:nvSpPr>
        <p:spPr bwMode="auto">
          <a:xfrm flipV="1">
            <a:off x="2506663" y="2863850"/>
            <a:ext cx="5353050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6854" name="Rectangle 6"/>
          <p:cNvSpPr>
            <a:spLocks noChangeAspect="1" noChangeArrowheads="1"/>
          </p:cNvSpPr>
          <p:nvPr/>
        </p:nvSpPr>
        <p:spPr bwMode="auto">
          <a:xfrm>
            <a:off x="1979613" y="2349500"/>
            <a:ext cx="576262" cy="576263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GB" sz="4000">
                <a:solidFill>
                  <a:schemeClr val="tx1"/>
                </a:solidFill>
                <a:latin typeface="Arial" pitchFamily="34" charset="0"/>
              </a:rPr>
              <a:t>1</a:t>
            </a:r>
          </a:p>
        </p:txBody>
      </p:sp>
      <p:sp>
        <p:nvSpPr>
          <p:cNvPr id="846855" name="Text Box 7"/>
          <p:cNvSpPr txBox="1">
            <a:spLocks noChangeArrowheads="1"/>
          </p:cNvSpPr>
          <p:nvPr/>
        </p:nvSpPr>
        <p:spPr bwMode="auto">
          <a:xfrm>
            <a:off x="2601913" y="2455863"/>
            <a:ext cx="63627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</a:pPr>
            <a:r>
              <a:rPr lang="en-GB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THE CHANGING BUSINESS ENVIRONMENT</a:t>
            </a:r>
          </a:p>
        </p:txBody>
      </p:sp>
      <p:sp>
        <p:nvSpPr>
          <p:cNvPr id="846856" name="Line 8"/>
          <p:cNvSpPr>
            <a:spLocks noChangeShapeType="1"/>
          </p:cNvSpPr>
          <p:nvPr/>
        </p:nvSpPr>
        <p:spPr bwMode="auto">
          <a:xfrm flipV="1">
            <a:off x="2506663" y="3654425"/>
            <a:ext cx="5353050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6857" name="Rectangle 9"/>
          <p:cNvSpPr>
            <a:spLocks noChangeAspect="1" noChangeArrowheads="1"/>
          </p:cNvSpPr>
          <p:nvPr/>
        </p:nvSpPr>
        <p:spPr bwMode="auto">
          <a:xfrm>
            <a:off x="1979613" y="3140075"/>
            <a:ext cx="576262" cy="576263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GB" sz="4000">
                <a:solidFill>
                  <a:schemeClr val="tx1"/>
                </a:solidFill>
                <a:latin typeface="Arial" pitchFamily="34" charset="0"/>
              </a:rPr>
              <a:t>2</a:t>
            </a:r>
          </a:p>
        </p:txBody>
      </p:sp>
      <p:sp>
        <p:nvSpPr>
          <p:cNvPr id="846858" name="Text Box 10"/>
          <p:cNvSpPr txBox="1">
            <a:spLocks noChangeArrowheads="1"/>
          </p:cNvSpPr>
          <p:nvPr/>
        </p:nvSpPr>
        <p:spPr bwMode="auto">
          <a:xfrm>
            <a:off x="2601913" y="3246438"/>
            <a:ext cx="63627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</a:pPr>
            <a:r>
              <a:rPr lang="en-GB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THE ITALIAN INDUSTRIAL DISTRICTS</a:t>
            </a:r>
          </a:p>
        </p:txBody>
      </p:sp>
      <p:sp>
        <p:nvSpPr>
          <p:cNvPr id="846859" name="Line 11"/>
          <p:cNvSpPr>
            <a:spLocks noChangeShapeType="1"/>
          </p:cNvSpPr>
          <p:nvPr/>
        </p:nvSpPr>
        <p:spPr bwMode="auto">
          <a:xfrm flipV="1">
            <a:off x="2506663" y="4446588"/>
            <a:ext cx="5353050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6860" name="Rectangle 12"/>
          <p:cNvSpPr>
            <a:spLocks noChangeAspect="1" noChangeArrowheads="1"/>
          </p:cNvSpPr>
          <p:nvPr/>
        </p:nvSpPr>
        <p:spPr bwMode="auto">
          <a:xfrm>
            <a:off x="1979613" y="3932238"/>
            <a:ext cx="576262" cy="576262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GB" sz="4000">
                <a:solidFill>
                  <a:schemeClr val="tx1"/>
                </a:solidFill>
                <a:latin typeface="Arial" pitchFamily="34" charset="0"/>
              </a:rPr>
              <a:t>3</a:t>
            </a:r>
          </a:p>
        </p:txBody>
      </p:sp>
      <p:sp>
        <p:nvSpPr>
          <p:cNvPr id="846861" name="Text Box 13"/>
          <p:cNvSpPr txBox="1">
            <a:spLocks noChangeArrowheads="1"/>
          </p:cNvSpPr>
          <p:nvPr/>
        </p:nvSpPr>
        <p:spPr bwMode="auto">
          <a:xfrm>
            <a:off x="2601913" y="4038600"/>
            <a:ext cx="63627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</a:pPr>
            <a:r>
              <a:rPr lang="en-GB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THE CHINESE EXPERIENCES</a:t>
            </a:r>
          </a:p>
        </p:txBody>
      </p:sp>
      <p:sp>
        <p:nvSpPr>
          <p:cNvPr id="846862" name="Line 14"/>
          <p:cNvSpPr>
            <a:spLocks noChangeShapeType="1"/>
          </p:cNvSpPr>
          <p:nvPr/>
        </p:nvSpPr>
        <p:spPr bwMode="auto">
          <a:xfrm flipV="1">
            <a:off x="2506663" y="5238750"/>
            <a:ext cx="5353050" cy="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6863" name="Rectangle 15"/>
          <p:cNvSpPr>
            <a:spLocks noChangeAspect="1" noChangeArrowheads="1"/>
          </p:cNvSpPr>
          <p:nvPr/>
        </p:nvSpPr>
        <p:spPr bwMode="auto">
          <a:xfrm>
            <a:off x="1979613" y="4724400"/>
            <a:ext cx="576262" cy="576263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GB" sz="4000">
                <a:solidFill>
                  <a:schemeClr val="tx1"/>
                </a:solidFill>
                <a:latin typeface="Arial" pitchFamily="34" charset="0"/>
              </a:rPr>
              <a:t>4</a:t>
            </a:r>
          </a:p>
        </p:txBody>
      </p:sp>
      <p:sp>
        <p:nvSpPr>
          <p:cNvPr id="846864" name="Text Box 16"/>
          <p:cNvSpPr txBox="1">
            <a:spLocks noChangeArrowheads="1"/>
          </p:cNvSpPr>
          <p:nvPr/>
        </p:nvSpPr>
        <p:spPr bwMode="auto">
          <a:xfrm>
            <a:off x="2601913" y="4830763"/>
            <a:ext cx="63627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>
              <a:lnSpc>
                <a:spcPct val="100000"/>
              </a:lnSpc>
            </a:pPr>
            <a:r>
              <a:rPr lang="en-GB" sz="2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CONSCLUSIONS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3477" name="Picture 5" descr="2004-9-3-china-business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63713" y="0"/>
            <a:ext cx="7380287" cy="3544888"/>
          </a:xfrm>
          <a:noFill/>
          <a:ln/>
        </p:spPr>
      </p:pic>
      <p:sp>
        <p:nvSpPr>
          <p:cNvPr id="873480" name="Rectangle 8"/>
          <p:cNvSpPr>
            <a:spLocks noChangeArrowheads="1"/>
          </p:cNvSpPr>
          <p:nvPr/>
        </p:nvSpPr>
        <p:spPr bwMode="auto">
          <a:xfrm>
            <a:off x="1763713" y="0"/>
            <a:ext cx="7380287" cy="3573463"/>
          </a:xfrm>
          <a:prstGeom prst="rect">
            <a:avLst/>
          </a:prstGeom>
          <a:gradFill rotWithShape="1">
            <a:gsLst>
              <a:gs pos="0">
                <a:schemeClr val="bg1">
                  <a:alpha val="53999"/>
                </a:schemeClr>
              </a:gs>
              <a:gs pos="100000">
                <a:srgbClr val="FFFFFF">
                  <a:alpha val="9200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73481" name="Freeform 9"/>
          <p:cNvSpPr>
            <a:spLocks/>
          </p:cNvSpPr>
          <p:nvPr/>
        </p:nvSpPr>
        <p:spPr bwMode="auto">
          <a:xfrm>
            <a:off x="0" y="3516313"/>
            <a:ext cx="7924800" cy="1066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90" y="0"/>
              </a:cxn>
              <a:cxn ang="0">
                <a:pos x="2190" y="212"/>
              </a:cxn>
            </a:cxnLst>
            <a:rect l="0" t="0" r="r" b="b"/>
            <a:pathLst>
              <a:path w="2191" h="213">
                <a:moveTo>
                  <a:pt x="0" y="0"/>
                </a:moveTo>
                <a:lnTo>
                  <a:pt x="2190" y="0"/>
                </a:lnTo>
                <a:lnTo>
                  <a:pt x="2190" y="212"/>
                </a:lnTo>
              </a:path>
            </a:pathLst>
          </a:custGeom>
          <a:noFill/>
          <a:ln w="12700" cap="rnd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3482" name="Text Box 10"/>
          <p:cNvSpPr txBox="1">
            <a:spLocks noChangeArrowheads="1"/>
          </p:cNvSpPr>
          <p:nvPr/>
        </p:nvSpPr>
        <p:spPr bwMode="auto">
          <a:xfrm>
            <a:off x="2395538" y="4652963"/>
            <a:ext cx="5056187" cy="5826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>
              <a:lnSpc>
                <a:spcPct val="115000"/>
              </a:lnSpc>
            </a:pPr>
            <a:r>
              <a:rPr lang="en-GB" sz="2800" i="1">
                <a:solidFill>
                  <a:schemeClr val="tx1"/>
                </a:solidFill>
                <a:latin typeface="Arial" pitchFamily="34" charset="0"/>
              </a:rPr>
              <a:t>THE CHINESE EXPERIENCE</a:t>
            </a:r>
          </a:p>
        </p:txBody>
      </p:sp>
      <p:sp>
        <p:nvSpPr>
          <p:cNvPr id="873483" name="Rectangle 11"/>
          <p:cNvSpPr>
            <a:spLocks noChangeAspect="1" noChangeArrowheads="1"/>
          </p:cNvSpPr>
          <p:nvPr/>
        </p:nvSpPr>
        <p:spPr bwMode="auto">
          <a:xfrm>
            <a:off x="7467600" y="4506913"/>
            <a:ext cx="990600" cy="990600"/>
          </a:xfrm>
          <a:prstGeom prst="rect">
            <a:avLst/>
          </a:prstGeom>
          <a:solidFill>
            <a:srgbClr val="E8BA00"/>
          </a:solidFill>
          <a:ln w="127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GB" sz="7200">
                <a:solidFill>
                  <a:schemeClr val="tx1"/>
                </a:solidFill>
                <a:latin typeface="Arial" pitchFamily="34" charset="0"/>
              </a:rPr>
              <a:t>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718" name="Rectangle 6"/>
          <p:cNvSpPr>
            <a:spLocks noGrp="1" noChangeArrowheads="1"/>
          </p:cNvSpPr>
          <p:nvPr>
            <p:ph type="title"/>
          </p:nvPr>
        </p:nvSpPr>
        <p:spPr>
          <a:xfrm>
            <a:off x="1763713" y="0"/>
            <a:ext cx="7772400" cy="1143000"/>
          </a:xfrm>
          <a:noFill/>
          <a:ln/>
        </p:spPr>
        <p:txBody>
          <a:bodyPr anchor="ctr"/>
          <a:lstStyle/>
          <a:p>
            <a:pPr defTabSz="914400"/>
            <a:r>
              <a:rPr lang="en-US"/>
              <a:t>Bottom-up analysis of the Chinese supply-chains</a:t>
            </a:r>
          </a:p>
        </p:txBody>
      </p:sp>
      <p:grpSp>
        <p:nvGrpSpPr>
          <p:cNvPr id="883719" name="Group 7"/>
          <p:cNvGrpSpPr>
            <a:grpSpLocks/>
          </p:cNvGrpSpPr>
          <p:nvPr/>
        </p:nvGrpSpPr>
        <p:grpSpPr bwMode="auto">
          <a:xfrm>
            <a:off x="890588" y="2513013"/>
            <a:ext cx="8289925" cy="4300537"/>
            <a:chOff x="383" y="1440"/>
            <a:chExt cx="5222" cy="2709"/>
          </a:xfrm>
        </p:grpSpPr>
        <p:sp>
          <p:nvSpPr>
            <p:cNvPr id="883720" name="Freeform 8"/>
            <p:cNvSpPr>
              <a:spLocks/>
            </p:cNvSpPr>
            <p:nvPr/>
          </p:nvSpPr>
          <p:spPr bwMode="auto">
            <a:xfrm rot="-1931362">
              <a:off x="3939" y="2000"/>
              <a:ext cx="1259" cy="755"/>
            </a:xfrm>
            <a:custGeom>
              <a:avLst/>
              <a:gdLst/>
              <a:ahLst/>
              <a:cxnLst>
                <a:cxn ang="0">
                  <a:pos x="1228" y="46"/>
                </a:cxn>
                <a:cxn ang="0">
                  <a:pos x="1082" y="98"/>
                </a:cxn>
                <a:cxn ang="0">
                  <a:pos x="937" y="176"/>
                </a:cxn>
                <a:cxn ang="0">
                  <a:pos x="873" y="221"/>
                </a:cxn>
                <a:cxn ang="0">
                  <a:pos x="810" y="267"/>
                </a:cxn>
                <a:cxn ang="0">
                  <a:pos x="700" y="299"/>
                </a:cxn>
                <a:cxn ang="0">
                  <a:pos x="428" y="520"/>
                </a:cxn>
                <a:cxn ang="0">
                  <a:pos x="309" y="624"/>
                </a:cxn>
                <a:cxn ang="0">
                  <a:pos x="209" y="676"/>
                </a:cxn>
                <a:cxn ang="0">
                  <a:pos x="109" y="728"/>
                </a:cxn>
                <a:cxn ang="0">
                  <a:pos x="36" y="800"/>
                </a:cxn>
                <a:cxn ang="0">
                  <a:pos x="9" y="884"/>
                </a:cxn>
                <a:cxn ang="0">
                  <a:pos x="0" y="956"/>
                </a:cxn>
                <a:cxn ang="0">
                  <a:pos x="18" y="1021"/>
                </a:cxn>
                <a:cxn ang="0">
                  <a:pos x="155" y="1086"/>
                </a:cxn>
                <a:cxn ang="0">
                  <a:pos x="318" y="1112"/>
                </a:cxn>
                <a:cxn ang="0">
                  <a:pos x="691" y="1105"/>
                </a:cxn>
                <a:cxn ang="0">
                  <a:pos x="773" y="1079"/>
                </a:cxn>
                <a:cxn ang="0">
                  <a:pos x="846" y="1047"/>
                </a:cxn>
                <a:cxn ang="0">
                  <a:pos x="1092" y="930"/>
                </a:cxn>
                <a:cxn ang="0">
                  <a:pos x="1201" y="884"/>
                </a:cxn>
                <a:cxn ang="0">
                  <a:pos x="1310" y="819"/>
                </a:cxn>
                <a:cxn ang="0">
                  <a:pos x="1374" y="761"/>
                </a:cxn>
                <a:cxn ang="0">
                  <a:pos x="1446" y="715"/>
                </a:cxn>
                <a:cxn ang="0">
                  <a:pos x="1665" y="592"/>
                </a:cxn>
                <a:cxn ang="0">
                  <a:pos x="1801" y="540"/>
                </a:cxn>
                <a:cxn ang="0">
                  <a:pos x="1865" y="507"/>
                </a:cxn>
                <a:cxn ang="0">
                  <a:pos x="1883" y="481"/>
                </a:cxn>
                <a:cxn ang="0">
                  <a:pos x="1892" y="455"/>
                </a:cxn>
                <a:cxn ang="0">
                  <a:pos x="1892" y="397"/>
                </a:cxn>
                <a:cxn ang="0">
                  <a:pos x="1883" y="325"/>
                </a:cxn>
                <a:cxn ang="0">
                  <a:pos x="1856" y="247"/>
                </a:cxn>
                <a:cxn ang="0">
                  <a:pos x="1819" y="169"/>
                </a:cxn>
                <a:cxn ang="0">
                  <a:pos x="1801" y="156"/>
                </a:cxn>
                <a:cxn ang="0">
                  <a:pos x="1710" y="137"/>
                </a:cxn>
                <a:cxn ang="0">
                  <a:pos x="1583" y="104"/>
                </a:cxn>
                <a:cxn ang="0">
                  <a:pos x="1319" y="0"/>
                </a:cxn>
                <a:cxn ang="0">
                  <a:pos x="1301" y="20"/>
                </a:cxn>
                <a:cxn ang="0">
                  <a:pos x="1328" y="26"/>
                </a:cxn>
              </a:cxnLst>
              <a:rect l="0" t="0" r="r" b="b"/>
              <a:pathLst>
                <a:path w="1893" h="1113">
                  <a:moveTo>
                    <a:pt x="1328" y="26"/>
                  </a:moveTo>
                  <a:lnTo>
                    <a:pt x="1228" y="46"/>
                  </a:lnTo>
                  <a:lnTo>
                    <a:pt x="1128" y="72"/>
                  </a:lnTo>
                  <a:lnTo>
                    <a:pt x="1082" y="98"/>
                  </a:lnTo>
                  <a:lnTo>
                    <a:pt x="1028" y="124"/>
                  </a:lnTo>
                  <a:lnTo>
                    <a:pt x="937" y="176"/>
                  </a:lnTo>
                  <a:lnTo>
                    <a:pt x="901" y="195"/>
                  </a:lnTo>
                  <a:lnTo>
                    <a:pt x="873" y="221"/>
                  </a:lnTo>
                  <a:lnTo>
                    <a:pt x="846" y="247"/>
                  </a:lnTo>
                  <a:lnTo>
                    <a:pt x="810" y="267"/>
                  </a:lnTo>
                  <a:lnTo>
                    <a:pt x="755" y="286"/>
                  </a:lnTo>
                  <a:lnTo>
                    <a:pt x="700" y="299"/>
                  </a:lnTo>
                  <a:lnTo>
                    <a:pt x="564" y="410"/>
                  </a:lnTo>
                  <a:lnTo>
                    <a:pt x="428" y="520"/>
                  </a:lnTo>
                  <a:lnTo>
                    <a:pt x="355" y="598"/>
                  </a:lnTo>
                  <a:lnTo>
                    <a:pt x="309" y="624"/>
                  </a:lnTo>
                  <a:lnTo>
                    <a:pt x="255" y="650"/>
                  </a:lnTo>
                  <a:lnTo>
                    <a:pt x="209" y="676"/>
                  </a:lnTo>
                  <a:lnTo>
                    <a:pt x="155" y="696"/>
                  </a:lnTo>
                  <a:lnTo>
                    <a:pt x="109" y="728"/>
                  </a:lnTo>
                  <a:lnTo>
                    <a:pt x="64" y="761"/>
                  </a:lnTo>
                  <a:lnTo>
                    <a:pt x="36" y="800"/>
                  </a:lnTo>
                  <a:lnTo>
                    <a:pt x="18" y="845"/>
                  </a:lnTo>
                  <a:lnTo>
                    <a:pt x="9" y="884"/>
                  </a:lnTo>
                  <a:lnTo>
                    <a:pt x="0" y="917"/>
                  </a:lnTo>
                  <a:lnTo>
                    <a:pt x="0" y="956"/>
                  </a:lnTo>
                  <a:lnTo>
                    <a:pt x="0" y="995"/>
                  </a:lnTo>
                  <a:lnTo>
                    <a:pt x="18" y="1021"/>
                  </a:lnTo>
                  <a:lnTo>
                    <a:pt x="82" y="1060"/>
                  </a:lnTo>
                  <a:lnTo>
                    <a:pt x="155" y="1086"/>
                  </a:lnTo>
                  <a:lnTo>
                    <a:pt x="246" y="1099"/>
                  </a:lnTo>
                  <a:lnTo>
                    <a:pt x="318" y="1112"/>
                  </a:lnTo>
                  <a:lnTo>
                    <a:pt x="509" y="1105"/>
                  </a:lnTo>
                  <a:lnTo>
                    <a:pt x="691" y="1105"/>
                  </a:lnTo>
                  <a:lnTo>
                    <a:pt x="728" y="1092"/>
                  </a:lnTo>
                  <a:lnTo>
                    <a:pt x="773" y="1079"/>
                  </a:lnTo>
                  <a:lnTo>
                    <a:pt x="810" y="1060"/>
                  </a:lnTo>
                  <a:lnTo>
                    <a:pt x="846" y="1047"/>
                  </a:lnTo>
                  <a:lnTo>
                    <a:pt x="973" y="988"/>
                  </a:lnTo>
                  <a:lnTo>
                    <a:pt x="1092" y="930"/>
                  </a:lnTo>
                  <a:lnTo>
                    <a:pt x="1164" y="904"/>
                  </a:lnTo>
                  <a:lnTo>
                    <a:pt x="1201" y="884"/>
                  </a:lnTo>
                  <a:lnTo>
                    <a:pt x="1237" y="865"/>
                  </a:lnTo>
                  <a:lnTo>
                    <a:pt x="1310" y="819"/>
                  </a:lnTo>
                  <a:lnTo>
                    <a:pt x="1337" y="793"/>
                  </a:lnTo>
                  <a:lnTo>
                    <a:pt x="1374" y="761"/>
                  </a:lnTo>
                  <a:lnTo>
                    <a:pt x="1410" y="735"/>
                  </a:lnTo>
                  <a:lnTo>
                    <a:pt x="1446" y="715"/>
                  </a:lnTo>
                  <a:lnTo>
                    <a:pt x="1592" y="631"/>
                  </a:lnTo>
                  <a:lnTo>
                    <a:pt x="1665" y="592"/>
                  </a:lnTo>
                  <a:lnTo>
                    <a:pt x="1746" y="566"/>
                  </a:lnTo>
                  <a:lnTo>
                    <a:pt x="1801" y="540"/>
                  </a:lnTo>
                  <a:lnTo>
                    <a:pt x="1856" y="520"/>
                  </a:lnTo>
                  <a:lnTo>
                    <a:pt x="1865" y="507"/>
                  </a:lnTo>
                  <a:lnTo>
                    <a:pt x="1874" y="494"/>
                  </a:lnTo>
                  <a:lnTo>
                    <a:pt x="1883" y="481"/>
                  </a:lnTo>
                  <a:lnTo>
                    <a:pt x="1883" y="468"/>
                  </a:lnTo>
                  <a:lnTo>
                    <a:pt x="1892" y="455"/>
                  </a:lnTo>
                  <a:lnTo>
                    <a:pt x="1892" y="449"/>
                  </a:lnTo>
                  <a:lnTo>
                    <a:pt x="1892" y="397"/>
                  </a:lnTo>
                  <a:lnTo>
                    <a:pt x="1883" y="358"/>
                  </a:lnTo>
                  <a:lnTo>
                    <a:pt x="1883" y="325"/>
                  </a:lnTo>
                  <a:lnTo>
                    <a:pt x="1874" y="299"/>
                  </a:lnTo>
                  <a:lnTo>
                    <a:pt x="1856" y="247"/>
                  </a:lnTo>
                  <a:lnTo>
                    <a:pt x="1837" y="208"/>
                  </a:lnTo>
                  <a:lnTo>
                    <a:pt x="1819" y="169"/>
                  </a:lnTo>
                  <a:lnTo>
                    <a:pt x="1810" y="163"/>
                  </a:lnTo>
                  <a:lnTo>
                    <a:pt x="1801" y="156"/>
                  </a:lnTo>
                  <a:lnTo>
                    <a:pt x="1756" y="143"/>
                  </a:lnTo>
                  <a:lnTo>
                    <a:pt x="1710" y="137"/>
                  </a:lnTo>
                  <a:lnTo>
                    <a:pt x="1674" y="130"/>
                  </a:lnTo>
                  <a:lnTo>
                    <a:pt x="1583" y="104"/>
                  </a:lnTo>
                  <a:lnTo>
                    <a:pt x="1492" y="78"/>
                  </a:lnTo>
                  <a:lnTo>
                    <a:pt x="1319" y="0"/>
                  </a:lnTo>
                  <a:lnTo>
                    <a:pt x="1301" y="13"/>
                  </a:lnTo>
                  <a:lnTo>
                    <a:pt x="1301" y="20"/>
                  </a:lnTo>
                  <a:lnTo>
                    <a:pt x="1310" y="20"/>
                  </a:lnTo>
                  <a:lnTo>
                    <a:pt x="1328" y="26"/>
                  </a:lnTo>
                </a:path>
              </a:pathLst>
            </a:custGeom>
            <a:noFill/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83721" name="AutoShape 9"/>
            <p:cNvSpPr>
              <a:spLocks noChangeArrowheads="1"/>
            </p:cNvSpPr>
            <p:nvPr/>
          </p:nvSpPr>
          <p:spPr bwMode="auto">
            <a:xfrm rot="17928638" flipH="1">
              <a:off x="4031" y="2195"/>
              <a:ext cx="1111" cy="305"/>
            </a:xfrm>
            <a:prstGeom prst="parallelogram">
              <a:avLst>
                <a:gd name="adj" fmla="val 64049"/>
              </a:avLst>
            </a:prstGeom>
            <a:solidFill>
              <a:srgbClr val="FFC95A"/>
            </a:solidFill>
            <a:ln w="9525">
              <a:noFill/>
              <a:miter lim="800000"/>
              <a:headEnd/>
              <a:tailEnd/>
            </a:ln>
            <a:effectLst>
              <a:outerShdw dist="89803" dir="4912194" algn="ctr" rotWithShape="0">
                <a:srgbClr val="B47900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722" name="Freeform 10"/>
            <p:cNvSpPr>
              <a:spLocks/>
            </p:cNvSpPr>
            <p:nvPr/>
          </p:nvSpPr>
          <p:spPr bwMode="auto">
            <a:xfrm rot="-1931362">
              <a:off x="3939" y="2000"/>
              <a:ext cx="1259" cy="755"/>
            </a:xfrm>
            <a:custGeom>
              <a:avLst/>
              <a:gdLst/>
              <a:ahLst/>
              <a:cxnLst>
                <a:cxn ang="0">
                  <a:pos x="1228" y="46"/>
                </a:cxn>
                <a:cxn ang="0">
                  <a:pos x="1082" y="98"/>
                </a:cxn>
                <a:cxn ang="0">
                  <a:pos x="937" y="176"/>
                </a:cxn>
                <a:cxn ang="0">
                  <a:pos x="873" y="221"/>
                </a:cxn>
                <a:cxn ang="0">
                  <a:pos x="810" y="267"/>
                </a:cxn>
                <a:cxn ang="0">
                  <a:pos x="700" y="299"/>
                </a:cxn>
                <a:cxn ang="0">
                  <a:pos x="428" y="520"/>
                </a:cxn>
                <a:cxn ang="0">
                  <a:pos x="309" y="624"/>
                </a:cxn>
                <a:cxn ang="0">
                  <a:pos x="209" y="676"/>
                </a:cxn>
                <a:cxn ang="0">
                  <a:pos x="109" y="728"/>
                </a:cxn>
                <a:cxn ang="0">
                  <a:pos x="36" y="800"/>
                </a:cxn>
                <a:cxn ang="0">
                  <a:pos x="9" y="884"/>
                </a:cxn>
                <a:cxn ang="0">
                  <a:pos x="0" y="956"/>
                </a:cxn>
                <a:cxn ang="0">
                  <a:pos x="18" y="1021"/>
                </a:cxn>
                <a:cxn ang="0">
                  <a:pos x="155" y="1086"/>
                </a:cxn>
                <a:cxn ang="0">
                  <a:pos x="318" y="1112"/>
                </a:cxn>
                <a:cxn ang="0">
                  <a:pos x="691" y="1105"/>
                </a:cxn>
                <a:cxn ang="0">
                  <a:pos x="773" y="1079"/>
                </a:cxn>
                <a:cxn ang="0">
                  <a:pos x="846" y="1047"/>
                </a:cxn>
                <a:cxn ang="0">
                  <a:pos x="1092" y="930"/>
                </a:cxn>
                <a:cxn ang="0">
                  <a:pos x="1201" y="884"/>
                </a:cxn>
                <a:cxn ang="0">
                  <a:pos x="1310" y="819"/>
                </a:cxn>
                <a:cxn ang="0">
                  <a:pos x="1374" y="761"/>
                </a:cxn>
                <a:cxn ang="0">
                  <a:pos x="1446" y="715"/>
                </a:cxn>
                <a:cxn ang="0">
                  <a:pos x="1665" y="592"/>
                </a:cxn>
                <a:cxn ang="0">
                  <a:pos x="1801" y="540"/>
                </a:cxn>
                <a:cxn ang="0">
                  <a:pos x="1865" y="507"/>
                </a:cxn>
                <a:cxn ang="0">
                  <a:pos x="1883" y="481"/>
                </a:cxn>
                <a:cxn ang="0">
                  <a:pos x="1892" y="455"/>
                </a:cxn>
                <a:cxn ang="0">
                  <a:pos x="1892" y="397"/>
                </a:cxn>
                <a:cxn ang="0">
                  <a:pos x="1883" y="325"/>
                </a:cxn>
                <a:cxn ang="0">
                  <a:pos x="1856" y="247"/>
                </a:cxn>
                <a:cxn ang="0">
                  <a:pos x="1819" y="169"/>
                </a:cxn>
                <a:cxn ang="0">
                  <a:pos x="1801" y="156"/>
                </a:cxn>
                <a:cxn ang="0">
                  <a:pos x="1710" y="137"/>
                </a:cxn>
                <a:cxn ang="0">
                  <a:pos x="1583" y="104"/>
                </a:cxn>
                <a:cxn ang="0">
                  <a:pos x="1319" y="0"/>
                </a:cxn>
                <a:cxn ang="0">
                  <a:pos x="1301" y="20"/>
                </a:cxn>
                <a:cxn ang="0">
                  <a:pos x="1328" y="26"/>
                </a:cxn>
              </a:cxnLst>
              <a:rect l="0" t="0" r="r" b="b"/>
              <a:pathLst>
                <a:path w="1893" h="1113">
                  <a:moveTo>
                    <a:pt x="1328" y="26"/>
                  </a:moveTo>
                  <a:lnTo>
                    <a:pt x="1228" y="46"/>
                  </a:lnTo>
                  <a:lnTo>
                    <a:pt x="1128" y="72"/>
                  </a:lnTo>
                  <a:lnTo>
                    <a:pt x="1082" y="98"/>
                  </a:lnTo>
                  <a:lnTo>
                    <a:pt x="1028" y="124"/>
                  </a:lnTo>
                  <a:lnTo>
                    <a:pt x="937" y="176"/>
                  </a:lnTo>
                  <a:lnTo>
                    <a:pt x="901" y="195"/>
                  </a:lnTo>
                  <a:lnTo>
                    <a:pt x="873" y="221"/>
                  </a:lnTo>
                  <a:lnTo>
                    <a:pt x="846" y="247"/>
                  </a:lnTo>
                  <a:lnTo>
                    <a:pt x="810" y="267"/>
                  </a:lnTo>
                  <a:lnTo>
                    <a:pt x="755" y="286"/>
                  </a:lnTo>
                  <a:lnTo>
                    <a:pt x="700" y="299"/>
                  </a:lnTo>
                  <a:lnTo>
                    <a:pt x="564" y="410"/>
                  </a:lnTo>
                  <a:lnTo>
                    <a:pt x="428" y="520"/>
                  </a:lnTo>
                  <a:lnTo>
                    <a:pt x="355" y="598"/>
                  </a:lnTo>
                  <a:lnTo>
                    <a:pt x="309" y="624"/>
                  </a:lnTo>
                  <a:lnTo>
                    <a:pt x="255" y="650"/>
                  </a:lnTo>
                  <a:lnTo>
                    <a:pt x="209" y="676"/>
                  </a:lnTo>
                  <a:lnTo>
                    <a:pt x="155" y="696"/>
                  </a:lnTo>
                  <a:lnTo>
                    <a:pt x="109" y="728"/>
                  </a:lnTo>
                  <a:lnTo>
                    <a:pt x="64" y="761"/>
                  </a:lnTo>
                  <a:lnTo>
                    <a:pt x="36" y="800"/>
                  </a:lnTo>
                  <a:lnTo>
                    <a:pt x="18" y="845"/>
                  </a:lnTo>
                  <a:lnTo>
                    <a:pt x="9" y="884"/>
                  </a:lnTo>
                  <a:lnTo>
                    <a:pt x="0" y="917"/>
                  </a:lnTo>
                  <a:lnTo>
                    <a:pt x="0" y="956"/>
                  </a:lnTo>
                  <a:lnTo>
                    <a:pt x="0" y="995"/>
                  </a:lnTo>
                  <a:lnTo>
                    <a:pt x="18" y="1021"/>
                  </a:lnTo>
                  <a:lnTo>
                    <a:pt x="82" y="1060"/>
                  </a:lnTo>
                  <a:lnTo>
                    <a:pt x="155" y="1086"/>
                  </a:lnTo>
                  <a:lnTo>
                    <a:pt x="246" y="1099"/>
                  </a:lnTo>
                  <a:lnTo>
                    <a:pt x="318" y="1112"/>
                  </a:lnTo>
                  <a:lnTo>
                    <a:pt x="509" y="1105"/>
                  </a:lnTo>
                  <a:lnTo>
                    <a:pt x="691" y="1105"/>
                  </a:lnTo>
                  <a:lnTo>
                    <a:pt x="728" y="1092"/>
                  </a:lnTo>
                  <a:lnTo>
                    <a:pt x="773" y="1079"/>
                  </a:lnTo>
                  <a:lnTo>
                    <a:pt x="810" y="1060"/>
                  </a:lnTo>
                  <a:lnTo>
                    <a:pt x="846" y="1047"/>
                  </a:lnTo>
                  <a:lnTo>
                    <a:pt x="973" y="988"/>
                  </a:lnTo>
                  <a:lnTo>
                    <a:pt x="1092" y="930"/>
                  </a:lnTo>
                  <a:lnTo>
                    <a:pt x="1164" y="904"/>
                  </a:lnTo>
                  <a:lnTo>
                    <a:pt x="1201" y="884"/>
                  </a:lnTo>
                  <a:lnTo>
                    <a:pt x="1237" y="865"/>
                  </a:lnTo>
                  <a:lnTo>
                    <a:pt x="1310" y="819"/>
                  </a:lnTo>
                  <a:lnTo>
                    <a:pt x="1337" y="793"/>
                  </a:lnTo>
                  <a:lnTo>
                    <a:pt x="1374" y="761"/>
                  </a:lnTo>
                  <a:lnTo>
                    <a:pt x="1410" y="735"/>
                  </a:lnTo>
                  <a:lnTo>
                    <a:pt x="1446" y="715"/>
                  </a:lnTo>
                  <a:lnTo>
                    <a:pt x="1592" y="631"/>
                  </a:lnTo>
                  <a:lnTo>
                    <a:pt x="1665" y="592"/>
                  </a:lnTo>
                  <a:lnTo>
                    <a:pt x="1746" y="566"/>
                  </a:lnTo>
                  <a:lnTo>
                    <a:pt x="1801" y="540"/>
                  </a:lnTo>
                  <a:lnTo>
                    <a:pt x="1856" y="520"/>
                  </a:lnTo>
                  <a:lnTo>
                    <a:pt x="1865" y="507"/>
                  </a:lnTo>
                  <a:lnTo>
                    <a:pt x="1874" y="494"/>
                  </a:lnTo>
                  <a:lnTo>
                    <a:pt x="1883" y="481"/>
                  </a:lnTo>
                  <a:lnTo>
                    <a:pt x="1883" y="468"/>
                  </a:lnTo>
                  <a:lnTo>
                    <a:pt x="1892" y="455"/>
                  </a:lnTo>
                  <a:lnTo>
                    <a:pt x="1892" y="449"/>
                  </a:lnTo>
                  <a:lnTo>
                    <a:pt x="1892" y="397"/>
                  </a:lnTo>
                  <a:lnTo>
                    <a:pt x="1883" y="358"/>
                  </a:lnTo>
                  <a:lnTo>
                    <a:pt x="1883" y="325"/>
                  </a:lnTo>
                  <a:lnTo>
                    <a:pt x="1874" y="299"/>
                  </a:lnTo>
                  <a:lnTo>
                    <a:pt x="1856" y="247"/>
                  </a:lnTo>
                  <a:lnTo>
                    <a:pt x="1837" y="208"/>
                  </a:lnTo>
                  <a:lnTo>
                    <a:pt x="1819" y="169"/>
                  </a:lnTo>
                  <a:lnTo>
                    <a:pt x="1810" y="163"/>
                  </a:lnTo>
                  <a:lnTo>
                    <a:pt x="1801" y="156"/>
                  </a:lnTo>
                  <a:lnTo>
                    <a:pt x="1756" y="143"/>
                  </a:lnTo>
                  <a:lnTo>
                    <a:pt x="1710" y="137"/>
                  </a:lnTo>
                  <a:lnTo>
                    <a:pt x="1674" y="130"/>
                  </a:lnTo>
                  <a:lnTo>
                    <a:pt x="1583" y="104"/>
                  </a:lnTo>
                  <a:lnTo>
                    <a:pt x="1492" y="78"/>
                  </a:lnTo>
                  <a:lnTo>
                    <a:pt x="1319" y="0"/>
                  </a:lnTo>
                  <a:lnTo>
                    <a:pt x="1301" y="13"/>
                  </a:lnTo>
                  <a:lnTo>
                    <a:pt x="1301" y="20"/>
                  </a:lnTo>
                  <a:lnTo>
                    <a:pt x="1310" y="20"/>
                  </a:lnTo>
                  <a:lnTo>
                    <a:pt x="1328" y="26"/>
                  </a:lnTo>
                </a:path>
              </a:pathLst>
            </a:custGeom>
            <a:noFill/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83723" name="AutoShape 11"/>
            <p:cNvSpPr>
              <a:spLocks noChangeArrowheads="1"/>
            </p:cNvSpPr>
            <p:nvPr/>
          </p:nvSpPr>
          <p:spPr bwMode="auto">
            <a:xfrm rot="17928638" flipH="1">
              <a:off x="3731" y="1930"/>
              <a:ext cx="661" cy="347"/>
            </a:xfrm>
            <a:prstGeom prst="parallelogram">
              <a:avLst>
                <a:gd name="adj" fmla="val 51035"/>
              </a:avLst>
            </a:prstGeom>
            <a:solidFill>
              <a:srgbClr val="CEE1EF"/>
            </a:solidFill>
            <a:ln w="9525">
              <a:noFill/>
              <a:miter lim="800000"/>
              <a:headEnd/>
              <a:tailEnd/>
            </a:ln>
            <a:effectLst>
              <a:outerShdw dist="89803" dir="4912194" algn="ctr" rotWithShape="0">
                <a:srgbClr val="397CAD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724" name="AutoShape 12"/>
            <p:cNvSpPr>
              <a:spLocks noChangeArrowheads="1"/>
            </p:cNvSpPr>
            <p:nvPr/>
          </p:nvSpPr>
          <p:spPr bwMode="auto">
            <a:xfrm rot="17928638" flipH="1">
              <a:off x="1200" y="2288"/>
              <a:ext cx="1066" cy="305"/>
            </a:xfrm>
            <a:prstGeom prst="parallelogram">
              <a:avLst>
                <a:gd name="adj" fmla="val 61455"/>
              </a:avLst>
            </a:prstGeom>
            <a:solidFill>
              <a:srgbClr val="FFC95A"/>
            </a:solidFill>
            <a:ln w="9525">
              <a:noFill/>
              <a:miter lim="800000"/>
              <a:headEnd/>
              <a:tailEnd/>
            </a:ln>
            <a:effectLst>
              <a:outerShdw dist="89803" dir="4912194" algn="ctr" rotWithShape="0">
                <a:srgbClr val="B47900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725" name="AutoShape 13"/>
            <p:cNvSpPr>
              <a:spLocks noChangeArrowheads="1"/>
            </p:cNvSpPr>
            <p:nvPr/>
          </p:nvSpPr>
          <p:spPr bwMode="auto">
            <a:xfrm rot="17928638" flipH="1">
              <a:off x="1733" y="2251"/>
              <a:ext cx="1277" cy="348"/>
            </a:xfrm>
            <a:prstGeom prst="parallelogram">
              <a:avLst>
                <a:gd name="adj" fmla="val 62688"/>
              </a:avLst>
            </a:prstGeom>
            <a:solidFill>
              <a:srgbClr val="CEE1EF"/>
            </a:solidFill>
            <a:ln w="9525">
              <a:noFill/>
              <a:miter lim="800000"/>
              <a:headEnd/>
              <a:tailEnd/>
            </a:ln>
            <a:effectLst>
              <a:outerShdw dist="89803" dir="4912194" algn="ctr" rotWithShape="0">
                <a:srgbClr val="397CAD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726" name="AutoShape 14"/>
            <p:cNvSpPr>
              <a:spLocks noChangeArrowheads="1"/>
            </p:cNvSpPr>
            <p:nvPr/>
          </p:nvSpPr>
          <p:spPr bwMode="auto">
            <a:xfrm rot="17928638" flipH="1">
              <a:off x="2079" y="2255"/>
              <a:ext cx="2015" cy="386"/>
            </a:xfrm>
            <a:prstGeom prst="parallelogram">
              <a:avLst>
                <a:gd name="adj" fmla="val 61507"/>
              </a:avLst>
            </a:prstGeom>
            <a:solidFill>
              <a:srgbClr val="66BCA4"/>
            </a:solidFill>
            <a:ln w="9525">
              <a:noFill/>
              <a:miter lim="800000"/>
              <a:headEnd/>
              <a:tailEnd/>
            </a:ln>
            <a:effectLst>
              <a:outerShdw dist="89803" dir="4912194" algn="ctr" rotWithShape="0">
                <a:srgbClr val="007155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727" name="Line 15"/>
            <p:cNvSpPr>
              <a:spLocks noChangeShapeType="1"/>
            </p:cNvSpPr>
            <p:nvPr/>
          </p:nvSpPr>
          <p:spPr bwMode="auto">
            <a:xfrm rot="-1931362">
              <a:off x="2770" y="1981"/>
              <a:ext cx="2" cy="947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728" name="Line 16"/>
            <p:cNvSpPr>
              <a:spLocks noChangeShapeType="1"/>
            </p:cNvSpPr>
            <p:nvPr/>
          </p:nvSpPr>
          <p:spPr bwMode="auto">
            <a:xfrm rot="-1931362">
              <a:off x="2440" y="2023"/>
              <a:ext cx="2" cy="1053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729" name="Line 17"/>
            <p:cNvSpPr>
              <a:spLocks noChangeShapeType="1"/>
            </p:cNvSpPr>
            <p:nvPr/>
          </p:nvSpPr>
          <p:spPr bwMode="auto">
            <a:xfrm rot="-1931362">
              <a:off x="2012" y="2198"/>
              <a:ext cx="1" cy="594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730" name="Line 18"/>
            <p:cNvSpPr>
              <a:spLocks noChangeShapeType="1"/>
            </p:cNvSpPr>
            <p:nvPr/>
          </p:nvSpPr>
          <p:spPr bwMode="auto">
            <a:xfrm rot="-1931362">
              <a:off x="2069" y="2318"/>
              <a:ext cx="1582" cy="0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731" name="Line 19"/>
            <p:cNvSpPr>
              <a:spLocks noChangeShapeType="1"/>
            </p:cNvSpPr>
            <p:nvPr/>
          </p:nvSpPr>
          <p:spPr bwMode="auto">
            <a:xfrm rot="-1931362">
              <a:off x="1696" y="2260"/>
              <a:ext cx="1812" cy="0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732" name="Line 20"/>
            <p:cNvSpPr>
              <a:spLocks noChangeShapeType="1"/>
            </p:cNvSpPr>
            <p:nvPr/>
          </p:nvSpPr>
          <p:spPr bwMode="auto">
            <a:xfrm rot="-1931362">
              <a:off x="1623" y="2357"/>
              <a:ext cx="973" cy="0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83733" name="Group 21"/>
            <p:cNvGrpSpPr>
              <a:grpSpLocks/>
            </p:cNvGrpSpPr>
            <p:nvPr/>
          </p:nvGrpSpPr>
          <p:grpSpPr bwMode="auto">
            <a:xfrm rot="-1931362">
              <a:off x="2351" y="1848"/>
              <a:ext cx="268" cy="367"/>
              <a:chOff x="2164" y="1219"/>
              <a:chExt cx="402" cy="540"/>
            </a:xfrm>
          </p:grpSpPr>
          <p:sp>
            <p:nvSpPr>
              <p:cNvPr id="883734" name="Freeform 22"/>
              <p:cNvSpPr>
                <a:spLocks/>
              </p:cNvSpPr>
              <p:nvPr/>
            </p:nvSpPr>
            <p:spPr bwMode="auto">
              <a:xfrm>
                <a:off x="2384" y="1219"/>
                <a:ext cx="62" cy="277"/>
              </a:xfrm>
              <a:custGeom>
                <a:avLst/>
                <a:gdLst/>
                <a:ahLst/>
                <a:cxnLst>
                  <a:cxn ang="0">
                    <a:pos x="0" y="262"/>
                  </a:cxn>
                  <a:cxn ang="0">
                    <a:pos x="15" y="2"/>
                  </a:cxn>
                  <a:cxn ang="0">
                    <a:pos x="28" y="0"/>
                  </a:cxn>
                  <a:cxn ang="0">
                    <a:pos x="40" y="2"/>
                  </a:cxn>
                  <a:cxn ang="0">
                    <a:pos x="61" y="262"/>
                  </a:cxn>
                  <a:cxn ang="0">
                    <a:pos x="58" y="264"/>
                  </a:cxn>
                  <a:cxn ang="0">
                    <a:pos x="55" y="267"/>
                  </a:cxn>
                  <a:cxn ang="0">
                    <a:pos x="52" y="269"/>
                  </a:cxn>
                  <a:cxn ang="0">
                    <a:pos x="47" y="271"/>
                  </a:cxn>
                  <a:cxn ang="0">
                    <a:pos x="41" y="273"/>
                  </a:cxn>
                  <a:cxn ang="0">
                    <a:pos x="35" y="275"/>
                  </a:cxn>
                  <a:cxn ang="0">
                    <a:pos x="32" y="276"/>
                  </a:cxn>
                  <a:cxn ang="0">
                    <a:pos x="28" y="276"/>
                  </a:cxn>
                  <a:cxn ang="0">
                    <a:pos x="24" y="276"/>
                  </a:cxn>
                  <a:cxn ang="0">
                    <a:pos x="20" y="275"/>
                  </a:cxn>
                  <a:cxn ang="0">
                    <a:pos x="17" y="274"/>
                  </a:cxn>
                  <a:cxn ang="0">
                    <a:pos x="14" y="273"/>
                  </a:cxn>
                  <a:cxn ang="0">
                    <a:pos x="11" y="273"/>
                  </a:cxn>
                  <a:cxn ang="0">
                    <a:pos x="8" y="271"/>
                  </a:cxn>
                  <a:cxn ang="0">
                    <a:pos x="5" y="269"/>
                  </a:cxn>
                  <a:cxn ang="0">
                    <a:pos x="2" y="267"/>
                  </a:cxn>
                  <a:cxn ang="0">
                    <a:pos x="1" y="264"/>
                  </a:cxn>
                  <a:cxn ang="0">
                    <a:pos x="0" y="263"/>
                  </a:cxn>
                  <a:cxn ang="0">
                    <a:pos x="0" y="262"/>
                  </a:cxn>
                </a:cxnLst>
                <a:rect l="0" t="0" r="r" b="b"/>
                <a:pathLst>
                  <a:path w="62" h="277">
                    <a:moveTo>
                      <a:pt x="0" y="262"/>
                    </a:moveTo>
                    <a:lnTo>
                      <a:pt x="15" y="2"/>
                    </a:lnTo>
                    <a:lnTo>
                      <a:pt x="28" y="0"/>
                    </a:lnTo>
                    <a:lnTo>
                      <a:pt x="40" y="2"/>
                    </a:lnTo>
                    <a:lnTo>
                      <a:pt x="61" y="262"/>
                    </a:lnTo>
                    <a:lnTo>
                      <a:pt x="58" y="264"/>
                    </a:lnTo>
                    <a:lnTo>
                      <a:pt x="55" y="267"/>
                    </a:lnTo>
                    <a:lnTo>
                      <a:pt x="52" y="269"/>
                    </a:lnTo>
                    <a:lnTo>
                      <a:pt x="47" y="271"/>
                    </a:lnTo>
                    <a:lnTo>
                      <a:pt x="41" y="273"/>
                    </a:lnTo>
                    <a:lnTo>
                      <a:pt x="35" y="275"/>
                    </a:lnTo>
                    <a:lnTo>
                      <a:pt x="32" y="276"/>
                    </a:lnTo>
                    <a:lnTo>
                      <a:pt x="28" y="276"/>
                    </a:lnTo>
                    <a:lnTo>
                      <a:pt x="24" y="276"/>
                    </a:lnTo>
                    <a:lnTo>
                      <a:pt x="20" y="275"/>
                    </a:lnTo>
                    <a:lnTo>
                      <a:pt x="17" y="274"/>
                    </a:lnTo>
                    <a:lnTo>
                      <a:pt x="14" y="273"/>
                    </a:lnTo>
                    <a:lnTo>
                      <a:pt x="11" y="273"/>
                    </a:lnTo>
                    <a:lnTo>
                      <a:pt x="8" y="271"/>
                    </a:lnTo>
                    <a:lnTo>
                      <a:pt x="5" y="269"/>
                    </a:lnTo>
                    <a:lnTo>
                      <a:pt x="2" y="267"/>
                    </a:lnTo>
                    <a:lnTo>
                      <a:pt x="1" y="264"/>
                    </a:lnTo>
                    <a:lnTo>
                      <a:pt x="0" y="263"/>
                    </a:lnTo>
                    <a:lnTo>
                      <a:pt x="0" y="262"/>
                    </a:lnTo>
                  </a:path>
                </a:pathLst>
              </a:custGeom>
              <a:solidFill>
                <a:srgbClr val="99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35" name="Freeform 23"/>
              <p:cNvSpPr>
                <a:spLocks/>
              </p:cNvSpPr>
              <p:nvPr/>
            </p:nvSpPr>
            <p:spPr bwMode="auto">
              <a:xfrm>
                <a:off x="2442" y="1252"/>
                <a:ext cx="63" cy="278"/>
              </a:xfrm>
              <a:custGeom>
                <a:avLst/>
                <a:gdLst/>
                <a:ahLst/>
                <a:cxnLst>
                  <a:cxn ang="0">
                    <a:pos x="0" y="263"/>
                  </a:cxn>
                  <a:cxn ang="0">
                    <a:pos x="15" y="2"/>
                  </a:cxn>
                  <a:cxn ang="0">
                    <a:pos x="28" y="0"/>
                  </a:cxn>
                  <a:cxn ang="0">
                    <a:pos x="40" y="2"/>
                  </a:cxn>
                  <a:cxn ang="0">
                    <a:pos x="62" y="263"/>
                  </a:cxn>
                  <a:cxn ang="0">
                    <a:pos x="59" y="265"/>
                  </a:cxn>
                  <a:cxn ang="0">
                    <a:pos x="56" y="268"/>
                  </a:cxn>
                  <a:cxn ang="0">
                    <a:pos x="52" y="270"/>
                  </a:cxn>
                  <a:cxn ang="0">
                    <a:pos x="48" y="272"/>
                  </a:cxn>
                  <a:cxn ang="0">
                    <a:pos x="42" y="274"/>
                  </a:cxn>
                  <a:cxn ang="0">
                    <a:pos x="36" y="277"/>
                  </a:cxn>
                  <a:cxn ang="0">
                    <a:pos x="33" y="277"/>
                  </a:cxn>
                  <a:cxn ang="0">
                    <a:pos x="29" y="277"/>
                  </a:cxn>
                  <a:cxn ang="0">
                    <a:pos x="25" y="277"/>
                  </a:cxn>
                  <a:cxn ang="0">
                    <a:pos x="21" y="277"/>
                  </a:cxn>
                  <a:cxn ang="0">
                    <a:pos x="17" y="276"/>
                  </a:cxn>
                  <a:cxn ang="0">
                    <a:pos x="14" y="274"/>
                  </a:cxn>
                  <a:cxn ang="0">
                    <a:pos x="12" y="273"/>
                  </a:cxn>
                  <a:cxn ang="0">
                    <a:pos x="8" y="272"/>
                  </a:cxn>
                  <a:cxn ang="0">
                    <a:pos x="6" y="270"/>
                  </a:cxn>
                  <a:cxn ang="0">
                    <a:pos x="2" y="268"/>
                  </a:cxn>
                  <a:cxn ang="0">
                    <a:pos x="1" y="265"/>
                  </a:cxn>
                  <a:cxn ang="0">
                    <a:pos x="0" y="264"/>
                  </a:cxn>
                  <a:cxn ang="0">
                    <a:pos x="0" y="263"/>
                  </a:cxn>
                </a:cxnLst>
                <a:rect l="0" t="0" r="r" b="b"/>
                <a:pathLst>
                  <a:path w="63" h="278">
                    <a:moveTo>
                      <a:pt x="0" y="263"/>
                    </a:moveTo>
                    <a:lnTo>
                      <a:pt x="15" y="2"/>
                    </a:lnTo>
                    <a:lnTo>
                      <a:pt x="28" y="0"/>
                    </a:lnTo>
                    <a:lnTo>
                      <a:pt x="40" y="2"/>
                    </a:lnTo>
                    <a:lnTo>
                      <a:pt x="62" y="263"/>
                    </a:lnTo>
                    <a:lnTo>
                      <a:pt x="59" y="265"/>
                    </a:lnTo>
                    <a:lnTo>
                      <a:pt x="56" y="268"/>
                    </a:lnTo>
                    <a:lnTo>
                      <a:pt x="52" y="270"/>
                    </a:lnTo>
                    <a:lnTo>
                      <a:pt x="48" y="272"/>
                    </a:lnTo>
                    <a:lnTo>
                      <a:pt x="42" y="274"/>
                    </a:lnTo>
                    <a:lnTo>
                      <a:pt x="36" y="277"/>
                    </a:lnTo>
                    <a:lnTo>
                      <a:pt x="33" y="277"/>
                    </a:lnTo>
                    <a:lnTo>
                      <a:pt x="29" y="277"/>
                    </a:lnTo>
                    <a:lnTo>
                      <a:pt x="25" y="277"/>
                    </a:lnTo>
                    <a:lnTo>
                      <a:pt x="21" y="277"/>
                    </a:lnTo>
                    <a:lnTo>
                      <a:pt x="17" y="276"/>
                    </a:lnTo>
                    <a:lnTo>
                      <a:pt x="14" y="274"/>
                    </a:lnTo>
                    <a:lnTo>
                      <a:pt x="12" y="273"/>
                    </a:lnTo>
                    <a:lnTo>
                      <a:pt x="8" y="272"/>
                    </a:lnTo>
                    <a:lnTo>
                      <a:pt x="6" y="270"/>
                    </a:lnTo>
                    <a:lnTo>
                      <a:pt x="2" y="268"/>
                    </a:lnTo>
                    <a:lnTo>
                      <a:pt x="1" y="265"/>
                    </a:lnTo>
                    <a:lnTo>
                      <a:pt x="0" y="264"/>
                    </a:lnTo>
                    <a:lnTo>
                      <a:pt x="0" y="263"/>
                    </a:lnTo>
                  </a:path>
                </a:pathLst>
              </a:custGeom>
              <a:solidFill>
                <a:srgbClr val="99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36" name="Freeform 24"/>
              <p:cNvSpPr>
                <a:spLocks/>
              </p:cNvSpPr>
              <p:nvPr/>
            </p:nvSpPr>
            <p:spPr bwMode="auto">
              <a:xfrm>
                <a:off x="2411" y="1219"/>
                <a:ext cx="34" cy="277"/>
              </a:xfrm>
              <a:custGeom>
                <a:avLst/>
                <a:gdLst/>
                <a:ahLst/>
                <a:cxnLst>
                  <a:cxn ang="0">
                    <a:pos x="6" y="276"/>
                  </a:cxn>
                  <a:cxn ang="0">
                    <a:pos x="10" y="276"/>
                  </a:cxn>
                  <a:cxn ang="0">
                    <a:pos x="13" y="275"/>
                  </a:cxn>
                  <a:cxn ang="0">
                    <a:pos x="17" y="274"/>
                  </a:cxn>
                  <a:cxn ang="0">
                    <a:pos x="19" y="273"/>
                  </a:cxn>
                  <a:cxn ang="0">
                    <a:pos x="24" y="271"/>
                  </a:cxn>
                  <a:cxn ang="0">
                    <a:pos x="26" y="270"/>
                  </a:cxn>
                  <a:cxn ang="0">
                    <a:pos x="28" y="269"/>
                  </a:cxn>
                  <a:cxn ang="0">
                    <a:pos x="30" y="267"/>
                  </a:cxn>
                  <a:cxn ang="0">
                    <a:pos x="32" y="264"/>
                  </a:cxn>
                  <a:cxn ang="0">
                    <a:pos x="33" y="262"/>
                  </a:cxn>
                  <a:cxn ang="0">
                    <a:pos x="12" y="2"/>
                  </a:cxn>
                  <a:cxn ang="0">
                    <a:pos x="0" y="0"/>
                  </a:cxn>
                  <a:cxn ang="0">
                    <a:pos x="0" y="276"/>
                  </a:cxn>
                  <a:cxn ang="0">
                    <a:pos x="6" y="276"/>
                  </a:cxn>
                </a:cxnLst>
                <a:rect l="0" t="0" r="r" b="b"/>
                <a:pathLst>
                  <a:path w="34" h="277">
                    <a:moveTo>
                      <a:pt x="6" y="276"/>
                    </a:moveTo>
                    <a:lnTo>
                      <a:pt x="10" y="276"/>
                    </a:lnTo>
                    <a:lnTo>
                      <a:pt x="13" y="275"/>
                    </a:lnTo>
                    <a:lnTo>
                      <a:pt x="17" y="274"/>
                    </a:lnTo>
                    <a:lnTo>
                      <a:pt x="19" y="273"/>
                    </a:lnTo>
                    <a:lnTo>
                      <a:pt x="24" y="271"/>
                    </a:lnTo>
                    <a:lnTo>
                      <a:pt x="26" y="270"/>
                    </a:lnTo>
                    <a:lnTo>
                      <a:pt x="28" y="269"/>
                    </a:lnTo>
                    <a:lnTo>
                      <a:pt x="30" y="267"/>
                    </a:lnTo>
                    <a:lnTo>
                      <a:pt x="32" y="264"/>
                    </a:lnTo>
                    <a:lnTo>
                      <a:pt x="33" y="262"/>
                    </a:lnTo>
                    <a:lnTo>
                      <a:pt x="12" y="2"/>
                    </a:lnTo>
                    <a:lnTo>
                      <a:pt x="0" y="0"/>
                    </a:lnTo>
                    <a:lnTo>
                      <a:pt x="0" y="276"/>
                    </a:lnTo>
                    <a:lnTo>
                      <a:pt x="6" y="276"/>
                    </a:lnTo>
                  </a:path>
                </a:pathLst>
              </a:custGeom>
              <a:solidFill>
                <a:srgbClr val="9966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37" name="Freeform 25"/>
              <p:cNvSpPr>
                <a:spLocks/>
              </p:cNvSpPr>
              <p:nvPr/>
            </p:nvSpPr>
            <p:spPr bwMode="auto">
              <a:xfrm>
                <a:off x="2383" y="1513"/>
                <a:ext cx="183" cy="196"/>
              </a:xfrm>
              <a:custGeom>
                <a:avLst/>
                <a:gdLst/>
                <a:ahLst/>
                <a:cxnLst>
                  <a:cxn ang="0">
                    <a:pos x="182" y="0"/>
                  </a:cxn>
                  <a:cxn ang="0">
                    <a:pos x="0" y="104"/>
                  </a:cxn>
                  <a:cxn ang="0">
                    <a:pos x="0" y="195"/>
                  </a:cxn>
                  <a:cxn ang="0">
                    <a:pos x="182" y="90"/>
                  </a:cxn>
                  <a:cxn ang="0">
                    <a:pos x="182" y="0"/>
                  </a:cxn>
                </a:cxnLst>
                <a:rect l="0" t="0" r="r" b="b"/>
                <a:pathLst>
                  <a:path w="183" h="196">
                    <a:moveTo>
                      <a:pt x="182" y="0"/>
                    </a:moveTo>
                    <a:lnTo>
                      <a:pt x="0" y="104"/>
                    </a:lnTo>
                    <a:lnTo>
                      <a:pt x="0" y="195"/>
                    </a:lnTo>
                    <a:lnTo>
                      <a:pt x="182" y="90"/>
                    </a:lnTo>
                    <a:lnTo>
                      <a:pt x="182" y="0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38" name="Freeform 26"/>
              <p:cNvSpPr>
                <a:spLocks/>
              </p:cNvSpPr>
              <p:nvPr/>
            </p:nvSpPr>
            <p:spPr bwMode="auto">
              <a:xfrm>
                <a:off x="2164" y="1490"/>
                <a:ext cx="220" cy="21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9" y="126"/>
                  </a:cxn>
                  <a:cxn ang="0">
                    <a:pos x="219" y="218"/>
                  </a:cxn>
                  <a:cxn ang="0">
                    <a:pos x="0" y="91"/>
                  </a:cxn>
                  <a:cxn ang="0">
                    <a:pos x="0" y="0"/>
                  </a:cxn>
                </a:cxnLst>
                <a:rect l="0" t="0" r="r" b="b"/>
                <a:pathLst>
                  <a:path w="220" h="219">
                    <a:moveTo>
                      <a:pt x="0" y="0"/>
                    </a:moveTo>
                    <a:lnTo>
                      <a:pt x="219" y="126"/>
                    </a:lnTo>
                    <a:lnTo>
                      <a:pt x="219" y="218"/>
                    </a:lnTo>
                    <a:lnTo>
                      <a:pt x="0" y="9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39" name="Freeform 27"/>
              <p:cNvSpPr>
                <a:spLocks/>
              </p:cNvSpPr>
              <p:nvPr/>
            </p:nvSpPr>
            <p:spPr bwMode="auto">
              <a:xfrm>
                <a:off x="2164" y="1387"/>
                <a:ext cx="402" cy="231"/>
              </a:xfrm>
              <a:custGeom>
                <a:avLst/>
                <a:gdLst/>
                <a:ahLst/>
                <a:cxnLst>
                  <a:cxn ang="0">
                    <a:pos x="401" y="126"/>
                  </a:cxn>
                  <a:cxn ang="0">
                    <a:pos x="219" y="230"/>
                  </a:cxn>
                  <a:cxn ang="0">
                    <a:pos x="0" y="103"/>
                  </a:cxn>
                  <a:cxn ang="0">
                    <a:pos x="181" y="0"/>
                  </a:cxn>
                  <a:cxn ang="0">
                    <a:pos x="401" y="126"/>
                  </a:cxn>
                </a:cxnLst>
                <a:rect l="0" t="0" r="r" b="b"/>
                <a:pathLst>
                  <a:path w="402" h="231">
                    <a:moveTo>
                      <a:pt x="401" y="126"/>
                    </a:moveTo>
                    <a:lnTo>
                      <a:pt x="219" y="230"/>
                    </a:lnTo>
                    <a:lnTo>
                      <a:pt x="0" y="103"/>
                    </a:lnTo>
                    <a:lnTo>
                      <a:pt x="181" y="0"/>
                    </a:lnTo>
                    <a:lnTo>
                      <a:pt x="401" y="126"/>
                    </a:lnTo>
                  </a:path>
                </a:pathLst>
              </a:custGeom>
              <a:solidFill>
                <a:srgbClr val="CC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40" name="Freeform 28"/>
              <p:cNvSpPr>
                <a:spLocks/>
              </p:cNvSpPr>
              <p:nvPr/>
            </p:nvSpPr>
            <p:spPr bwMode="auto">
              <a:xfrm>
                <a:off x="2244" y="1502"/>
                <a:ext cx="59" cy="7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9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70">
                    <a:moveTo>
                      <a:pt x="58" y="0"/>
                    </a:moveTo>
                    <a:lnTo>
                      <a:pt x="58" y="69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41" name="Freeform 29"/>
              <p:cNvSpPr>
                <a:spLocks/>
              </p:cNvSpPr>
              <p:nvPr/>
            </p:nvSpPr>
            <p:spPr bwMode="auto">
              <a:xfrm>
                <a:off x="2396" y="1618"/>
                <a:ext cx="33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7"/>
                  </a:cxn>
                  <a:cxn ang="0">
                    <a:pos x="0" y="62"/>
                  </a:cxn>
                  <a:cxn ang="0">
                    <a:pos x="32" y="44"/>
                  </a:cxn>
                  <a:cxn ang="0">
                    <a:pos x="32" y="0"/>
                  </a:cxn>
                </a:cxnLst>
                <a:rect l="0" t="0" r="r" b="b"/>
                <a:pathLst>
                  <a:path w="33" h="63">
                    <a:moveTo>
                      <a:pt x="32" y="0"/>
                    </a:moveTo>
                    <a:lnTo>
                      <a:pt x="0" y="17"/>
                    </a:lnTo>
                    <a:lnTo>
                      <a:pt x="0" y="62"/>
                    </a:lnTo>
                    <a:lnTo>
                      <a:pt x="32" y="44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42" name="Freeform 30"/>
              <p:cNvSpPr>
                <a:spLocks/>
              </p:cNvSpPr>
              <p:nvPr/>
            </p:nvSpPr>
            <p:spPr bwMode="auto">
              <a:xfrm>
                <a:off x="2184" y="1594"/>
                <a:ext cx="106" cy="10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5" y="61"/>
                  </a:cxn>
                  <a:cxn ang="0">
                    <a:pos x="105" y="104"/>
                  </a:cxn>
                  <a:cxn ang="0">
                    <a:pos x="0" y="42"/>
                  </a:cxn>
                  <a:cxn ang="0">
                    <a:pos x="0" y="0"/>
                  </a:cxn>
                </a:cxnLst>
                <a:rect l="0" t="0" r="r" b="b"/>
                <a:pathLst>
                  <a:path w="106" h="105">
                    <a:moveTo>
                      <a:pt x="0" y="0"/>
                    </a:moveTo>
                    <a:lnTo>
                      <a:pt x="105" y="61"/>
                    </a:lnTo>
                    <a:lnTo>
                      <a:pt x="105" y="104"/>
                    </a:lnTo>
                    <a:lnTo>
                      <a:pt x="0" y="4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43" name="Freeform 31"/>
              <p:cNvSpPr>
                <a:spLocks/>
              </p:cNvSpPr>
              <p:nvPr/>
            </p:nvSpPr>
            <p:spPr bwMode="auto">
              <a:xfrm>
                <a:off x="2288" y="1633"/>
                <a:ext cx="41" cy="67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0" y="22"/>
                  </a:cxn>
                  <a:cxn ang="0">
                    <a:pos x="0" y="66"/>
                  </a:cxn>
                  <a:cxn ang="0">
                    <a:pos x="40" y="43"/>
                  </a:cxn>
                  <a:cxn ang="0">
                    <a:pos x="40" y="0"/>
                  </a:cxn>
                </a:cxnLst>
                <a:rect l="0" t="0" r="r" b="b"/>
                <a:pathLst>
                  <a:path w="41" h="67">
                    <a:moveTo>
                      <a:pt x="40" y="0"/>
                    </a:moveTo>
                    <a:lnTo>
                      <a:pt x="0" y="22"/>
                    </a:lnTo>
                    <a:lnTo>
                      <a:pt x="0" y="66"/>
                    </a:lnTo>
                    <a:lnTo>
                      <a:pt x="40" y="43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FF33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44" name="Freeform 32"/>
              <p:cNvSpPr>
                <a:spLocks/>
              </p:cNvSpPr>
              <p:nvPr/>
            </p:nvSpPr>
            <p:spPr bwMode="auto">
              <a:xfrm>
                <a:off x="2183" y="1573"/>
                <a:ext cx="146" cy="84"/>
              </a:xfrm>
              <a:custGeom>
                <a:avLst/>
                <a:gdLst/>
                <a:ahLst/>
                <a:cxnLst>
                  <a:cxn ang="0">
                    <a:pos x="145" y="61"/>
                  </a:cxn>
                  <a:cxn ang="0">
                    <a:pos x="105" y="83"/>
                  </a:cxn>
                  <a:cxn ang="0">
                    <a:pos x="0" y="21"/>
                  </a:cxn>
                  <a:cxn ang="0">
                    <a:pos x="37" y="0"/>
                  </a:cxn>
                  <a:cxn ang="0">
                    <a:pos x="145" y="61"/>
                  </a:cxn>
                </a:cxnLst>
                <a:rect l="0" t="0" r="r" b="b"/>
                <a:pathLst>
                  <a:path w="146" h="84">
                    <a:moveTo>
                      <a:pt x="145" y="61"/>
                    </a:moveTo>
                    <a:lnTo>
                      <a:pt x="105" y="83"/>
                    </a:lnTo>
                    <a:lnTo>
                      <a:pt x="0" y="21"/>
                    </a:lnTo>
                    <a:lnTo>
                      <a:pt x="37" y="0"/>
                    </a:lnTo>
                    <a:lnTo>
                      <a:pt x="145" y="61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45" name="Freeform 33"/>
              <p:cNvSpPr>
                <a:spLocks/>
              </p:cNvSpPr>
              <p:nvPr/>
            </p:nvSpPr>
            <p:spPr bwMode="auto">
              <a:xfrm>
                <a:off x="2455" y="1585"/>
                <a:ext cx="32" cy="64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18"/>
                  </a:cxn>
                  <a:cxn ang="0">
                    <a:pos x="0" y="63"/>
                  </a:cxn>
                  <a:cxn ang="0">
                    <a:pos x="31" y="45"/>
                  </a:cxn>
                  <a:cxn ang="0">
                    <a:pos x="31" y="0"/>
                  </a:cxn>
                </a:cxnLst>
                <a:rect l="0" t="0" r="r" b="b"/>
                <a:pathLst>
                  <a:path w="32" h="64">
                    <a:moveTo>
                      <a:pt x="31" y="0"/>
                    </a:moveTo>
                    <a:lnTo>
                      <a:pt x="0" y="18"/>
                    </a:lnTo>
                    <a:lnTo>
                      <a:pt x="0" y="63"/>
                    </a:lnTo>
                    <a:lnTo>
                      <a:pt x="31" y="45"/>
                    </a:lnTo>
                    <a:lnTo>
                      <a:pt x="31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46" name="Freeform 34"/>
              <p:cNvSpPr>
                <a:spLocks/>
              </p:cNvSpPr>
              <p:nvPr/>
            </p:nvSpPr>
            <p:spPr bwMode="auto">
              <a:xfrm>
                <a:off x="2164" y="1454"/>
                <a:ext cx="59" cy="71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70"/>
                  </a:cxn>
                  <a:cxn ang="0">
                    <a:pos x="0" y="36"/>
                  </a:cxn>
                  <a:cxn ang="0">
                    <a:pos x="58" y="0"/>
                  </a:cxn>
                </a:cxnLst>
                <a:rect l="0" t="0" r="r" b="b"/>
                <a:pathLst>
                  <a:path w="59" h="71">
                    <a:moveTo>
                      <a:pt x="58" y="0"/>
                    </a:moveTo>
                    <a:lnTo>
                      <a:pt x="58" y="70"/>
                    </a:lnTo>
                    <a:lnTo>
                      <a:pt x="0" y="36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47" name="Freeform 35"/>
              <p:cNvSpPr>
                <a:spLocks/>
              </p:cNvSpPr>
              <p:nvPr/>
            </p:nvSpPr>
            <p:spPr bwMode="auto">
              <a:xfrm>
                <a:off x="2222" y="1352"/>
                <a:ext cx="181" cy="173"/>
              </a:xfrm>
              <a:custGeom>
                <a:avLst/>
                <a:gdLst/>
                <a:ahLst/>
                <a:cxnLst>
                  <a:cxn ang="0">
                    <a:pos x="180" y="68"/>
                  </a:cxn>
                  <a:cxn ang="0">
                    <a:pos x="0" y="172"/>
                  </a:cxn>
                  <a:cxn ang="0">
                    <a:pos x="0" y="103"/>
                  </a:cxn>
                  <a:cxn ang="0">
                    <a:pos x="180" y="0"/>
                  </a:cxn>
                  <a:cxn ang="0">
                    <a:pos x="180" y="68"/>
                  </a:cxn>
                </a:cxnLst>
                <a:rect l="0" t="0" r="r" b="b"/>
                <a:pathLst>
                  <a:path w="181" h="173">
                    <a:moveTo>
                      <a:pt x="180" y="68"/>
                    </a:moveTo>
                    <a:lnTo>
                      <a:pt x="0" y="172"/>
                    </a:lnTo>
                    <a:lnTo>
                      <a:pt x="0" y="103"/>
                    </a:lnTo>
                    <a:lnTo>
                      <a:pt x="180" y="0"/>
                    </a:lnTo>
                    <a:lnTo>
                      <a:pt x="180" y="68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48" name="Freeform 36"/>
              <p:cNvSpPr>
                <a:spLocks/>
              </p:cNvSpPr>
              <p:nvPr/>
            </p:nvSpPr>
            <p:spPr bwMode="auto">
              <a:xfrm>
                <a:off x="2244" y="1502"/>
                <a:ext cx="59" cy="7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9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70">
                    <a:moveTo>
                      <a:pt x="58" y="0"/>
                    </a:moveTo>
                    <a:lnTo>
                      <a:pt x="58" y="69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49" name="Freeform 37"/>
              <p:cNvSpPr>
                <a:spLocks/>
              </p:cNvSpPr>
              <p:nvPr/>
            </p:nvSpPr>
            <p:spPr bwMode="auto">
              <a:xfrm>
                <a:off x="2302" y="1397"/>
                <a:ext cx="182" cy="174"/>
              </a:xfrm>
              <a:custGeom>
                <a:avLst/>
                <a:gdLst/>
                <a:ahLst/>
                <a:cxnLst>
                  <a:cxn ang="0">
                    <a:pos x="181" y="69"/>
                  </a:cxn>
                  <a:cxn ang="0">
                    <a:pos x="0" y="173"/>
                  </a:cxn>
                  <a:cxn ang="0">
                    <a:pos x="0" y="104"/>
                  </a:cxn>
                  <a:cxn ang="0">
                    <a:pos x="181" y="0"/>
                  </a:cxn>
                  <a:cxn ang="0">
                    <a:pos x="181" y="69"/>
                  </a:cxn>
                </a:cxnLst>
                <a:rect l="0" t="0" r="r" b="b"/>
                <a:pathLst>
                  <a:path w="182" h="174">
                    <a:moveTo>
                      <a:pt x="181" y="69"/>
                    </a:moveTo>
                    <a:lnTo>
                      <a:pt x="0" y="173"/>
                    </a:lnTo>
                    <a:lnTo>
                      <a:pt x="0" y="104"/>
                    </a:lnTo>
                    <a:lnTo>
                      <a:pt x="181" y="0"/>
                    </a:lnTo>
                    <a:lnTo>
                      <a:pt x="181" y="69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50" name="Freeform 38"/>
              <p:cNvSpPr>
                <a:spLocks/>
              </p:cNvSpPr>
              <p:nvPr/>
            </p:nvSpPr>
            <p:spPr bwMode="auto">
              <a:xfrm>
                <a:off x="2325" y="1548"/>
                <a:ext cx="58" cy="70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69"/>
                  </a:cxn>
                  <a:cxn ang="0">
                    <a:pos x="0" y="35"/>
                  </a:cxn>
                  <a:cxn ang="0">
                    <a:pos x="57" y="0"/>
                  </a:cxn>
                </a:cxnLst>
                <a:rect l="0" t="0" r="r" b="b"/>
                <a:pathLst>
                  <a:path w="58" h="70">
                    <a:moveTo>
                      <a:pt x="57" y="0"/>
                    </a:moveTo>
                    <a:lnTo>
                      <a:pt x="57" y="69"/>
                    </a:lnTo>
                    <a:lnTo>
                      <a:pt x="0" y="35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51" name="Freeform 39"/>
              <p:cNvSpPr>
                <a:spLocks/>
              </p:cNvSpPr>
              <p:nvPr/>
            </p:nvSpPr>
            <p:spPr bwMode="auto">
              <a:xfrm>
                <a:off x="2383" y="1444"/>
                <a:ext cx="183" cy="174"/>
              </a:xfrm>
              <a:custGeom>
                <a:avLst/>
                <a:gdLst/>
                <a:ahLst/>
                <a:cxnLst>
                  <a:cxn ang="0">
                    <a:pos x="182" y="68"/>
                  </a:cxn>
                  <a:cxn ang="0">
                    <a:pos x="0" y="173"/>
                  </a:cxn>
                  <a:cxn ang="0">
                    <a:pos x="0" y="104"/>
                  </a:cxn>
                  <a:cxn ang="0">
                    <a:pos x="182" y="0"/>
                  </a:cxn>
                  <a:cxn ang="0">
                    <a:pos x="182" y="68"/>
                  </a:cxn>
                </a:cxnLst>
                <a:rect l="0" t="0" r="r" b="b"/>
                <a:pathLst>
                  <a:path w="183" h="174">
                    <a:moveTo>
                      <a:pt x="182" y="68"/>
                    </a:moveTo>
                    <a:lnTo>
                      <a:pt x="0" y="173"/>
                    </a:lnTo>
                    <a:lnTo>
                      <a:pt x="0" y="104"/>
                    </a:lnTo>
                    <a:lnTo>
                      <a:pt x="182" y="0"/>
                    </a:lnTo>
                    <a:lnTo>
                      <a:pt x="182" y="68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52" name="Freeform 40"/>
              <p:cNvSpPr>
                <a:spLocks/>
              </p:cNvSpPr>
              <p:nvPr/>
            </p:nvSpPr>
            <p:spPr bwMode="auto">
              <a:xfrm>
                <a:off x="2309" y="1409"/>
                <a:ext cx="166" cy="152"/>
              </a:xfrm>
              <a:custGeom>
                <a:avLst/>
                <a:gdLst/>
                <a:ahLst/>
                <a:cxnLst>
                  <a:cxn ang="0">
                    <a:pos x="165" y="55"/>
                  </a:cxn>
                  <a:cxn ang="0">
                    <a:pos x="165" y="0"/>
                  </a:cxn>
                  <a:cxn ang="0">
                    <a:pos x="0" y="93"/>
                  </a:cxn>
                  <a:cxn ang="0">
                    <a:pos x="0" y="151"/>
                  </a:cxn>
                  <a:cxn ang="0">
                    <a:pos x="165" y="55"/>
                  </a:cxn>
                </a:cxnLst>
                <a:rect l="0" t="0" r="r" b="b"/>
                <a:pathLst>
                  <a:path w="166" h="152">
                    <a:moveTo>
                      <a:pt x="165" y="55"/>
                    </a:moveTo>
                    <a:lnTo>
                      <a:pt x="165" y="0"/>
                    </a:lnTo>
                    <a:lnTo>
                      <a:pt x="0" y="93"/>
                    </a:lnTo>
                    <a:lnTo>
                      <a:pt x="0" y="151"/>
                    </a:lnTo>
                    <a:lnTo>
                      <a:pt x="165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53" name="Line 41"/>
              <p:cNvSpPr>
                <a:spLocks noChangeShapeType="1"/>
              </p:cNvSpPr>
              <p:nvPr/>
            </p:nvSpPr>
            <p:spPr bwMode="auto">
              <a:xfrm flipV="1">
                <a:off x="2478" y="171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3754" name="Freeform 42"/>
              <p:cNvSpPr>
                <a:spLocks/>
              </p:cNvSpPr>
              <p:nvPr/>
            </p:nvSpPr>
            <p:spPr bwMode="auto">
              <a:xfrm>
                <a:off x="2484" y="1724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4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6" y="10"/>
                  </a:cxn>
                  <a:cxn ang="0">
                    <a:pos x="14" y="7"/>
                  </a:cxn>
                  <a:cxn ang="0">
                    <a:pos x="13" y="5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5" y="1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4" y="14"/>
                  </a:cxn>
                  <a:cxn ang="0">
                    <a:pos x="5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4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11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55" name="Freeform 43"/>
              <p:cNvSpPr>
                <a:spLocks/>
              </p:cNvSpPr>
              <p:nvPr/>
            </p:nvSpPr>
            <p:spPr bwMode="auto">
              <a:xfrm>
                <a:off x="2484" y="1726"/>
                <a:ext cx="17" cy="17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6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1" y="3"/>
                  </a:cxn>
                  <a:cxn ang="0">
                    <a:pos x="14" y="4"/>
                  </a:cxn>
                  <a:cxn ang="0">
                    <a:pos x="14" y="9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1" y="16"/>
                  </a:cxn>
                  <a:cxn ang="0">
                    <a:pos x="7" y="14"/>
                  </a:cxn>
                  <a:cxn ang="0">
                    <a:pos x="5" y="13"/>
                  </a:cxn>
                  <a:cxn ang="0">
                    <a:pos x="1" y="10"/>
                  </a:cxn>
                </a:cxnLst>
                <a:rect l="0" t="0" r="r" b="b"/>
                <a:pathLst>
                  <a:path w="17" h="17">
                    <a:moveTo>
                      <a:pt x="1" y="10"/>
                    </a:moveTo>
                    <a:lnTo>
                      <a:pt x="1" y="6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11" y="3"/>
                    </a:lnTo>
                    <a:lnTo>
                      <a:pt x="14" y="4"/>
                    </a:lnTo>
                    <a:lnTo>
                      <a:pt x="14" y="9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1" y="16"/>
                    </a:lnTo>
                    <a:lnTo>
                      <a:pt x="7" y="14"/>
                    </a:lnTo>
                    <a:lnTo>
                      <a:pt x="5" y="13"/>
                    </a:lnTo>
                    <a:lnTo>
                      <a:pt x="1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56" name="Freeform 44"/>
              <p:cNvSpPr>
                <a:spLocks/>
              </p:cNvSpPr>
              <p:nvPr/>
            </p:nvSpPr>
            <p:spPr bwMode="auto">
              <a:xfrm>
                <a:off x="2485" y="1727"/>
                <a:ext cx="17" cy="17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12" y="4"/>
                  </a:cxn>
                  <a:cxn ang="0">
                    <a:pos x="16" y="9"/>
                  </a:cxn>
                  <a:cxn ang="0">
                    <a:pos x="16" y="13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6" y="13"/>
                  </a:cxn>
                  <a:cxn ang="0">
                    <a:pos x="3" y="9"/>
                  </a:cxn>
                </a:cxnLst>
                <a:rect l="0" t="0" r="r" b="b"/>
                <a:pathLst>
                  <a:path w="17" h="17">
                    <a:moveTo>
                      <a:pt x="3" y="9"/>
                    </a:moveTo>
                    <a:lnTo>
                      <a:pt x="0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2" y="4"/>
                    </a:lnTo>
                    <a:lnTo>
                      <a:pt x="16" y="9"/>
                    </a:lnTo>
                    <a:lnTo>
                      <a:pt x="16" y="13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6" y="13"/>
                    </a:lnTo>
                    <a:lnTo>
                      <a:pt x="3" y="9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57" name="Freeform 45"/>
              <p:cNvSpPr>
                <a:spLocks/>
              </p:cNvSpPr>
              <p:nvPr/>
            </p:nvSpPr>
            <p:spPr bwMode="auto">
              <a:xfrm>
                <a:off x="2492" y="1729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6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58" name="Freeform 46"/>
              <p:cNvSpPr>
                <a:spLocks/>
              </p:cNvSpPr>
              <p:nvPr/>
            </p:nvSpPr>
            <p:spPr bwMode="auto">
              <a:xfrm>
                <a:off x="2492" y="1731"/>
                <a:ext cx="17" cy="17"/>
              </a:xfrm>
              <a:custGeom>
                <a:avLst/>
                <a:gdLst/>
                <a:ahLst/>
                <a:cxnLst>
                  <a:cxn ang="0">
                    <a:pos x="2" y="10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3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3" y="14"/>
                  </a:cxn>
                  <a:cxn ang="0">
                    <a:pos x="10" y="16"/>
                  </a:cxn>
                  <a:cxn ang="0">
                    <a:pos x="8" y="14"/>
                  </a:cxn>
                  <a:cxn ang="0">
                    <a:pos x="4" y="12"/>
                  </a:cxn>
                  <a:cxn ang="0">
                    <a:pos x="2" y="10"/>
                  </a:cxn>
                </a:cxnLst>
                <a:rect l="0" t="0" r="r" b="b"/>
                <a:pathLst>
                  <a:path w="17" h="17">
                    <a:moveTo>
                      <a:pt x="2" y="10"/>
                    </a:moveTo>
                    <a:lnTo>
                      <a:pt x="0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10" y="1"/>
                    </a:lnTo>
                    <a:lnTo>
                      <a:pt x="13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0" y="16"/>
                    </a:lnTo>
                    <a:lnTo>
                      <a:pt x="8" y="14"/>
                    </a:lnTo>
                    <a:lnTo>
                      <a:pt x="4" y="12"/>
                    </a:lnTo>
                    <a:lnTo>
                      <a:pt x="2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59" name="Freeform 47"/>
              <p:cNvSpPr>
                <a:spLocks/>
              </p:cNvSpPr>
              <p:nvPr/>
            </p:nvSpPr>
            <p:spPr bwMode="auto">
              <a:xfrm>
                <a:off x="2493" y="1734"/>
                <a:ext cx="17" cy="17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3" y="4"/>
                  </a:cxn>
                  <a:cxn ang="0">
                    <a:pos x="16" y="9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3" y="16"/>
                  </a:cxn>
                  <a:cxn ang="0">
                    <a:pos x="8" y="16"/>
                  </a:cxn>
                  <a:cxn ang="0">
                    <a:pos x="2" y="11"/>
                  </a:cxn>
                </a:cxnLst>
                <a:rect l="0" t="0" r="r" b="b"/>
                <a:pathLst>
                  <a:path w="17" h="17">
                    <a:moveTo>
                      <a:pt x="2" y="11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3" y="4"/>
                    </a:lnTo>
                    <a:lnTo>
                      <a:pt x="16" y="9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3" y="16"/>
                    </a:lnTo>
                    <a:lnTo>
                      <a:pt x="8" y="16"/>
                    </a:lnTo>
                    <a:lnTo>
                      <a:pt x="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60" name="Freeform 48"/>
              <p:cNvSpPr>
                <a:spLocks/>
              </p:cNvSpPr>
              <p:nvPr/>
            </p:nvSpPr>
            <p:spPr bwMode="auto">
              <a:xfrm>
                <a:off x="2478" y="1726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3" y="4"/>
                  </a:cxn>
                  <a:cxn ang="0">
                    <a:pos x="11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5"/>
                  </a:cxn>
                  <a:cxn ang="0">
                    <a:pos x="7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61" name="Freeform 49"/>
              <p:cNvSpPr>
                <a:spLocks/>
              </p:cNvSpPr>
              <p:nvPr/>
            </p:nvSpPr>
            <p:spPr bwMode="auto">
              <a:xfrm>
                <a:off x="2489" y="1731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4" y="14"/>
                  </a:cxn>
                  <a:cxn ang="0">
                    <a:pos x="14" y="13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7"/>
                  </a:cxn>
                  <a:cxn ang="0">
                    <a:pos x="14" y="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3" y="14"/>
                  </a:cxn>
                  <a:cxn ang="0">
                    <a:pos x="5" y="15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4" y="14"/>
                    </a:lnTo>
                    <a:lnTo>
                      <a:pt x="14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62" name="Freeform 50"/>
              <p:cNvSpPr>
                <a:spLocks/>
              </p:cNvSpPr>
              <p:nvPr/>
            </p:nvSpPr>
            <p:spPr bwMode="auto">
              <a:xfrm>
                <a:off x="2490" y="1691"/>
                <a:ext cx="23" cy="41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2" y="0"/>
                  </a:cxn>
                  <a:cxn ang="0">
                    <a:pos x="22" y="26"/>
                  </a:cxn>
                  <a:cxn ang="0">
                    <a:pos x="0" y="40"/>
                  </a:cxn>
                  <a:cxn ang="0">
                    <a:pos x="0" y="13"/>
                  </a:cxn>
                </a:cxnLst>
                <a:rect l="0" t="0" r="r" b="b"/>
                <a:pathLst>
                  <a:path w="23" h="41">
                    <a:moveTo>
                      <a:pt x="0" y="13"/>
                    </a:moveTo>
                    <a:lnTo>
                      <a:pt x="22" y="0"/>
                    </a:lnTo>
                    <a:lnTo>
                      <a:pt x="22" y="26"/>
                    </a:lnTo>
                    <a:lnTo>
                      <a:pt x="0" y="4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7F7F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63" name="Freeform 51"/>
              <p:cNvSpPr>
                <a:spLocks/>
              </p:cNvSpPr>
              <p:nvPr/>
            </p:nvSpPr>
            <p:spPr bwMode="auto">
              <a:xfrm>
                <a:off x="2402" y="1640"/>
                <a:ext cx="111" cy="6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2" y="0"/>
                  </a:cxn>
                  <a:cxn ang="0">
                    <a:pos x="110" y="49"/>
                  </a:cxn>
                  <a:cxn ang="0">
                    <a:pos x="87" y="63"/>
                  </a:cxn>
                  <a:cxn ang="0">
                    <a:pos x="0" y="13"/>
                  </a:cxn>
                </a:cxnLst>
                <a:rect l="0" t="0" r="r" b="b"/>
                <a:pathLst>
                  <a:path w="111" h="64">
                    <a:moveTo>
                      <a:pt x="0" y="13"/>
                    </a:moveTo>
                    <a:lnTo>
                      <a:pt x="22" y="0"/>
                    </a:lnTo>
                    <a:lnTo>
                      <a:pt x="110" y="49"/>
                    </a:lnTo>
                    <a:lnTo>
                      <a:pt x="87" y="63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E6E6E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64" name="Freeform 52"/>
              <p:cNvSpPr>
                <a:spLocks/>
              </p:cNvSpPr>
              <p:nvPr/>
            </p:nvSpPr>
            <p:spPr bwMode="auto">
              <a:xfrm>
                <a:off x="2402" y="1654"/>
                <a:ext cx="89" cy="7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8" y="50"/>
                  </a:cxn>
                  <a:cxn ang="0">
                    <a:pos x="88" y="77"/>
                  </a:cxn>
                  <a:cxn ang="0">
                    <a:pos x="0" y="25"/>
                  </a:cxn>
                  <a:cxn ang="0">
                    <a:pos x="0" y="0"/>
                  </a:cxn>
                </a:cxnLst>
                <a:rect l="0" t="0" r="r" b="b"/>
                <a:pathLst>
                  <a:path w="89" h="78">
                    <a:moveTo>
                      <a:pt x="0" y="0"/>
                    </a:moveTo>
                    <a:lnTo>
                      <a:pt x="88" y="50"/>
                    </a:lnTo>
                    <a:lnTo>
                      <a:pt x="88" y="77"/>
                    </a:lnTo>
                    <a:lnTo>
                      <a:pt x="0" y="2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65" name="Freeform 53"/>
              <p:cNvSpPr>
                <a:spLocks/>
              </p:cNvSpPr>
              <p:nvPr/>
            </p:nvSpPr>
            <p:spPr bwMode="auto">
              <a:xfrm>
                <a:off x="2497" y="1705"/>
                <a:ext cx="33" cy="18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2" y="5"/>
                  </a:cxn>
                  <a:cxn ang="0">
                    <a:pos x="11" y="17"/>
                  </a:cxn>
                  <a:cxn ang="0">
                    <a:pos x="0" y="11"/>
                  </a:cxn>
                  <a:cxn ang="0">
                    <a:pos x="20" y="0"/>
                  </a:cxn>
                </a:cxnLst>
                <a:rect l="0" t="0" r="r" b="b"/>
                <a:pathLst>
                  <a:path w="33" h="18">
                    <a:moveTo>
                      <a:pt x="20" y="0"/>
                    </a:moveTo>
                    <a:lnTo>
                      <a:pt x="32" y="5"/>
                    </a:lnTo>
                    <a:lnTo>
                      <a:pt x="11" y="17"/>
                    </a:lnTo>
                    <a:lnTo>
                      <a:pt x="0" y="11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66" name="Freeform 54"/>
              <p:cNvSpPr>
                <a:spLocks/>
              </p:cNvSpPr>
              <p:nvPr/>
            </p:nvSpPr>
            <p:spPr bwMode="auto">
              <a:xfrm>
                <a:off x="2498" y="1717"/>
                <a:ext cx="17" cy="31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16" y="30"/>
                  </a:cxn>
                  <a:cxn ang="0">
                    <a:pos x="16" y="6"/>
                  </a:cxn>
                  <a:cxn ang="0">
                    <a:pos x="0" y="0"/>
                  </a:cxn>
                  <a:cxn ang="0">
                    <a:pos x="0" y="23"/>
                  </a:cxn>
                </a:cxnLst>
                <a:rect l="0" t="0" r="r" b="b"/>
                <a:pathLst>
                  <a:path w="17" h="31">
                    <a:moveTo>
                      <a:pt x="0" y="23"/>
                    </a:moveTo>
                    <a:lnTo>
                      <a:pt x="16" y="30"/>
                    </a:lnTo>
                    <a:lnTo>
                      <a:pt x="16" y="6"/>
                    </a:lnTo>
                    <a:lnTo>
                      <a:pt x="0" y="0"/>
                    </a:lnTo>
                    <a:lnTo>
                      <a:pt x="0" y="23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67" name="Freeform 55"/>
              <p:cNvSpPr>
                <a:spLocks/>
              </p:cNvSpPr>
              <p:nvPr/>
            </p:nvSpPr>
            <p:spPr bwMode="auto">
              <a:xfrm>
                <a:off x="2509" y="1712"/>
                <a:ext cx="22" cy="36"/>
              </a:xfrm>
              <a:custGeom>
                <a:avLst/>
                <a:gdLst/>
                <a:ahLst/>
                <a:cxnLst>
                  <a:cxn ang="0">
                    <a:pos x="21" y="24"/>
                  </a:cxn>
                  <a:cxn ang="0">
                    <a:pos x="0" y="35"/>
                  </a:cxn>
                  <a:cxn ang="0">
                    <a:pos x="0" y="11"/>
                  </a:cxn>
                  <a:cxn ang="0">
                    <a:pos x="20" y="0"/>
                  </a:cxn>
                  <a:cxn ang="0">
                    <a:pos x="21" y="24"/>
                  </a:cxn>
                </a:cxnLst>
                <a:rect l="0" t="0" r="r" b="b"/>
                <a:pathLst>
                  <a:path w="22" h="36">
                    <a:moveTo>
                      <a:pt x="21" y="24"/>
                    </a:moveTo>
                    <a:lnTo>
                      <a:pt x="0" y="35"/>
                    </a:lnTo>
                    <a:lnTo>
                      <a:pt x="0" y="11"/>
                    </a:lnTo>
                    <a:lnTo>
                      <a:pt x="20" y="0"/>
                    </a:lnTo>
                    <a:lnTo>
                      <a:pt x="21" y="24"/>
                    </a:lnTo>
                  </a:path>
                </a:pathLst>
              </a:custGeom>
              <a:solidFill>
                <a:srgbClr val="CC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68" name="Freeform 56"/>
              <p:cNvSpPr>
                <a:spLocks/>
              </p:cNvSpPr>
              <p:nvPr/>
            </p:nvSpPr>
            <p:spPr bwMode="auto">
              <a:xfrm>
                <a:off x="2511" y="1718"/>
                <a:ext cx="23" cy="1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2" y="4"/>
                  </a:cxn>
                  <a:cxn ang="0">
                    <a:pos x="18" y="12"/>
                  </a:cxn>
                  <a:cxn ang="0">
                    <a:pos x="8" y="16"/>
                  </a:cxn>
                  <a:cxn ang="0">
                    <a:pos x="0" y="11"/>
                  </a:cxn>
                  <a:cxn ang="0">
                    <a:pos x="15" y="0"/>
                  </a:cxn>
                </a:cxnLst>
                <a:rect l="0" t="0" r="r" b="b"/>
                <a:pathLst>
                  <a:path w="23" h="17">
                    <a:moveTo>
                      <a:pt x="15" y="0"/>
                    </a:moveTo>
                    <a:lnTo>
                      <a:pt x="22" y="4"/>
                    </a:lnTo>
                    <a:lnTo>
                      <a:pt x="18" y="12"/>
                    </a:lnTo>
                    <a:lnTo>
                      <a:pt x="8" y="16"/>
                    </a:lnTo>
                    <a:lnTo>
                      <a:pt x="0" y="11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69" name="Freeform 57"/>
              <p:cNvSpPr>
                <a:spLocks/>
              </p:cNvSpPr>
              <p:nvPr/>
            </p:nvSpPr>
            <p:spPr bwMode="auto">
              <a:xfrm>
                <a:off x="2511" y="1727"/>
                <a:ext cx="17" cy="27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16" y="26"/>
                  </a:cxn>
                  <a:cxn ang="0">
                    <a:pos x="16" y="11"/>
                  </a:cxn>
                  <a:cxn ang="0">
                    <a:pos x="12" y="4"/>
                  </a:cxn>
                  <a:cxn ang="0">
                    <a:pos x="0" y="0"/>
                  </a:cxn>
                  <a:cxn ang="0">
                    <a:pos x="0" y="18"/>
                  </a:cxn>
                </a:cxnLst>
                <a:rect l="0" t="0" r="r" b="b"/>
                <a:pathLst>
                  <a:path w="17" h="27">
                    <a:moveTo>
                      <a:pt x="0" y="18"/>
                    </a:moveTo>
                    <a:lnTo>
                      <a:pt x="16" y="26"/>
                    </a:lnTo>
                    <a:lnTo>
                      <a:pt x="16" y="11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70" name="Freeform 58"/>
              <p:cNvSpPr>
                <a:spLocks/>
              </p:cNvSpPr>
              <p:nvPr/>
            </p:nvSpPr>
            <p:spPr bwMode="auto">
              <a:xfrm>
                <a:off x="2522" y="1739"/>
                <a:ext cx="17" cy="2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" y="10"/>
                  </a:cxn>
                  <a:cxn ang="0">
                    <a:pos x="9" y="12"/>
                  </a:cxn>
                  <a:cxn ang="0">
                    <a:pos x="14" y="19"/>
                  </a:cxn>
                  <a:cxn ang="0">
                    <a:pos x="16" y="17"/>
                  </a:cxn>
                  <a:cxn ang="0">
                    <a:pos x="13" y="8"/>
                  </a:cxn>
                  <a:cxn ang="0">
                    <a:pos x="0" y="0"/>
                  </a:cxn>
                  <a:cxn ang="0">
                    <a:pos x="0" y="13"/>
                  </a:cxn>
                </a:cxnLst>
                <a:rect l="0" t="0" r="r" b="b"/>
                <a:pathLst>
                  <a:path w="17" h="20">
                    <a:moveTo>
                      <a:pt x="0" y="13"/>
                    </a:moveTo>
                    <a:lnTo>
                      <a:pt x="1" y="10"/>
                    </a:lnTo>
                    <a:lnTo>
                      <a:pt x="9" y="12"/>
                    </a:lnTo>
                    <a:lnTo>
                      <a:pt x="14" y="19"/>
                    </a:lnTo>
                    <a:lnTo>
                      <a:pt x="16" y="17"/>
                    </a:lnTo>
                    <a:lnTo>
                      <a:pt x="13" y="8"/>
                    </a:lnTo>
                    <a:lnTo>
                      <a:pt x="0" y="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71" name="Freeform 59"/>
              <p:cNvSpPr>
                <a:spLocks/>
              </p:cNvSpPr>
              <p:nvPr/>
            </p:nvSpPr>
            <p:spPr bwMode="auto">
              <a:xfrm>
                <a:off x="2534" y="1741"/>
                <a:ext cx="17" cy="17"/>
              </a:xfrm>
              <a:custGeom>
                <a:avLst/>
                <a:gdLst/>
                <a:ahLst/>
                <a:cxnLst>
                  <a:cxn ang="0">
                    <a:pos x="16" y="12"/>
                  </a:cxn>
                  <a:cxn ang="0">
                    <a:pos x="3" y="16"/>
                  </a:cxn>
                  <a:cxn ang="0">
                    <a:pos x="0" y="6"/>
                  </a:cxn>
                  <a:cxn ang="0">
                    <a:pos x="10" y="3"/>
                  </a:cxn>
                  <a:cxn ang="0">
                    <a:pos x="14" y="0"/>
                  </a:cxn>
                  <a:cxn ang="0">
                    <a:pos x="16" y="12"/>
                  </a:cxn>
                </a:cxnLst>
                <a:rect l="0" t="0" r="r" b="b"/>
                <a:pathLst>
                  <a:path w="17" h="17">
                    <a:moveTo>
                      <a:pt x="16" y="12"/>
                    </a:moveTo>
                    <a:lnTo>
                      <a:pt x="3" y="16"/>
                    </a:lnTo>
                    <a:lnTo>
                      <a:pt x="0" y="6"/>
                    </a:lnTo>
                    <a:lnTo>
                      <a:pt x="10" y="3"/>
                    </a:lnTo>
                    <a:lnTo>
                      <a:pt x="14" y="0"/>
                    </a:lnTo>
                    <a:lnTo>
                      <a:pt x="16" y="12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72" name="Freeform 60"/>
              <p:cNvSpPr>
                <a:spLocks/>
              </p:cNvSpPr>
              <p:nvPr/>
            </p:nvSpPr>
            <p:spPr bwMode="auto">
              <a:xfrm>
                <a:off x="2512" y="1730"/>
                <a:ext cx="17" cy="17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6" y="16"/>
                  </a:cxn>
                  <a:cxn ang="0">
                    <a:pos x="10" y="4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r" b="b"/>
                <a:pathLst>
                  <a:path w="17" h="17">
                    <a:moveTo>
                      <a:pt x="0" y="9"/>
                    </a:moveTo>
                    <a:lnTo>
                      <a:pt x="16" y="16"/>
                    </a:lnTo>
                    <a:lnTo>
                      <a:pt x="10" y="4"/>
                    </a:lnTo>
                    <a:lnTo>
                      <a:pt x="0" y="0"/>
                    </a:lnTo>
                    <a:lnTo>
                      <a:pt x="0" y="9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73" name="Freeform 61"/>
              <p:cNvSpPr>
                <a:spLocks/>
              </p:cNvSpPr>
              <p:nvPr/>
            </p:nvSpPr>
            <p:spPr bwMode="auto">
              <a:xfrm>
                <a:off x="2517" y="1729"/>
                <a:ext cx="30" cy="22"/>
              </a:xfrm>
              <a:custGeom>
                <a:avLst/>
                <a:gdLst/>
                <a:ahLst/>
                <a:cxnLst>
                  <a:cxn ang="0">
                    <a:pos x="29" y="15"/>
                  </a:cxn>
                  <a:cxn ang="0">
                    <a:pos x="17" y="21"/>
                  </a:cxn>
                  <a:cxn ang="0">
                    <a:pos x="0" y="4"/>
                  </a:cxn>
                  <a:cxn ang="0">
                    <a:pos x="15" y="0"/>
                  </a:cxn>
                  <a:cxn ang="0">
                    <a:pos x="29" y="15"/>
                  </a:cxn>
                </a:cxnLst>
                <a:rect l="0" t="0" r="r" b="b"/>
                <a:pathLst>
                  <a:path w="30" h="22">
                    <a:moveTo>
                      <a:pt x="29" y="15"/>
                    </a:moveTo>
                    <a:lnTo>
                      <a:pt x="17" y="21"/>
                    </a:lnTo>
                    <a:lnTo>
                      <a:pt x="0" y="4"/>
                    </a:lnTo>
                    <a:lnTo>
                      <a:pt x="15" y="0"/>
                    </a:lnTo>
                    <a:lnTo>
                      <a:pt x="29" y="15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74" name="Freeform 62"/>
              <p:cNvSpPr>
                <a:spLocks/>
              </p:cNvSpPr>
              <p:nvPr/>
            </p:nvSpPr>
            <p:spPr bwMode="auto">
              <a:xfrm>
                <a:off x="2520" y="1722"/>
                <a:ext cx="19" cy="20"/>
              </a:xfrm>
              <a:custGeom>
                <a:avLst/>
                <a:gdLst/>
                <a:ahLst/>
                <a:cxnLst>
                  <a:cxn ang="0">
                    <a:pos x="18" y="14"/>
                  </a:cxn>
                  <a:cxn ang="0">
                    <a:pos x="3" y="19"/>
                  </a:cxn>
                  <a:cxn ang="0">
                    <a:pos x="0" y="5"/>
                  </a:cxn>
                  <a:cxn ang="0">
                    <a:pos x="13" y="0"/>
                  </a:cxn>
                  <a:cxn ang="0">
                    <a:pos x="18" y="14"/>
                  </a:cxn>
                </a:cxnLst>
                <a:rect l="0" t="0" r="r" b="b"/>
                <a:pathLst>
                  <a:path w="19" h="20">
                    <a:moveTo>
                      <a:pt x="18" y="14"/>
                    </a:moveTo>
                    <a:lnTo>
                      <a:pt x="3" y="19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18" y="14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75" name="Freeform 63"/>
              <p:cNvSpPr>
                <a:spLocks/>
              </p:cNvSpPr>
              <p:nvPr/>
            </p:nvSpPr>
            <p:spPr bwMode="auto">
              <a:xfrm>
                <a:off x="2513" y="1550"/>
                <a:ext cx="33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7"/>
                  </a:cxn>
                  <a:cxn ang="0">
                    <a:pos x="0" y="62"/>
                  </a:cxn>
                  <a:cxn ang="0">
                    <a:pos x="32" y="44"/>
                  </a:cxn>
                  <a:cxn ang="0">
                    <a:pos x="32" y="0"/>
                  </a:cxn>
                </a:cxnLst>
                <a:rect l="0" t="0" r="r" b="b"/>
                <a:pathLst>
                  <a:path w="33" h="63">
                    <a:moveTo>
                      <a:pt x="32" y="0"/>
                    </a:moveTo>
                    <a:lnTo>
                      <a:pt x="0" y="17"/>
                    </a:lnTo>
                    <a:lnTo>
                      <a:pt x="0" y="62"/>
                    </a:lnTo>
                    <a:lnTo>
                      <a:pt x="32" y="44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76" name="Freeform 64"/>
              <p:cNvSpPr>
                <a:spLocks/>
              </p:cNvSpPr>
              <p:nvPr/>
            </p:nvSpPr>
            <p:spPr bwMode="auto">
              <a:xfrm>
                <a:off x="2388" y="1456"/>
                <a:ext cx="167" cy="153"/>
              </a:xfrm>
              <a:custGeom>
                <a:avLst/>
                <a:gdLst/>
                <a:ahLst/>
                <a:cxnLst>
                  <a:cxn ang="0">
                    <a:pos x="166" y="55"/>
                  </a:cxn>
                  <a:cxn ang="0">
                    <a:pos x="166" y="0"/>
                  </a:cxn>
                  <a:cxn ang="0">
                    <a:pos x="0" y="93"/>
                  </a:cxn>
                  <a:cxn ang="0">
                    <a:pos x="0" y="152"/>
                  </a:cxn>
                  <a:cxn ang="0">
                    <a:pos x="166" y="55"/>
                  </a:cxn>
                </a:cxnLst>
                <a:rect l="0" t="0" r="r" b="b"/>
                <a:pathLst>
                  <a:path w="167" h="153">
                    <a:moveTo>
                      <a:pt x="166" y="55"/>
                    </a:moveTo>
                    <a:lnTo>
                      <a:pt x="166" y="0"/>
                    </a:lnTo>
                    <a:lnTo>
                      <a:pt x="0" y="93"/>
                    </a:lnTo>
                    <a:lnTo>
                      <a:pt x="0" y="152"/>
                    </a:lnTo>
                    <a:lnTo>
                      <a:pt x="166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77" name="Freeform 65"/>
              <p:cNvSpPr>
                <a:spLocks/>
              </p:cNvSpPr>
              <p:nvPr/>
            </p:nvSpPr>
            <p:spPr bwMode="auto">
              <a:xfrm>
                <a:off x="2224" y="1364"/>
                <a:ext cx="166" cy="152"/>
              </a:xfrm>
              <a:custGeom>
                <a:avLst/>
                <a:gdLst/>
                <a:ahLst/>
                <a:cxnLst>
                  <a:cxn ang="0">
                    <a:pos x="165" y="55"/>
                  </a:cxn>
                  <a:cxn ang="0">
                    <a:pos x="165" y="0"/>
                  </a:cxn>
                  <a:cxn ang="0">
                    <a:pos x="0" y="93"/>
                  </a:cxn>
                  <a:cxn ang="0">
                    <a:pos x="0" y="151"/>
                  </a:cxn>
                  <a:cxn ang="0">
                    <a:pos x="165" y="55"/>
                  </a:cxn>
                </a:cxnLst>
                <a:rect l="0" t="0" r="r" b="b"/>
                <a:pathLst>
                  <a:path w="166" h="152">
                    <a:moveTo>
                      <a:pt x="165" y="55"/>
                    </a:moveTo>
                    <a:lnTo>
                      <a:pt x="165" y="0"/>
                    </a:lnTo>
                    <a:lnTo>
                      <a:pt x="0" y="93"/>
                    </a:lnTo>
                    <a:lnTo>
                      <a:pt x="0" y="151"/>
                    </a:lnTo>
                    <a:lnTo>
                      <a:pt x="165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3778" name="Group 66"/>
            <p:cNvGrpSpPr>
              <a:grpSpLocks/>
            </p:cNvGrpSpPr>
            <p:nvPr/>
          </p:nvGrpSpPr>
          <p:grpSpPr bwMode="auto">
            <a:xfrm rot="-1931362">
              <a:off x="2185" y="2169"/>
              <a:ext cx="268" cy="367"/>
              <a:chOff x="1697" y="1488"/>
              <a:chExt cx="402" cy="541"/>
            </a:xfrm>
          </p:grpSpPr>
          <p:sp>
            <p:nvSpPr>
              <p:cNvPr id="883779" name="Freeform 67"/>
              <p:cNvSpPr>
                <a:spLocks/>
              </p:cNvSpPr>
              <p:nvPr/>
            </p:nvSpPr>
            <p:spPr bwMode="auto">
              <a:xfrm>
                <a:off x="1918" y="1488"/>
                <a:ext cx="62" cy="278"/>
              </a:xfrm>
              <a:custGeom>
                <a:avLst/>
                <a:gdLst/>
                <a:ahLst/>
                <a:cxnLst>
                  <a:cxn ang="0">
                    <a:pos x="0" y="263"/>
                  </a:cxn>
                  <a:cxn ang="0">
                    <a:pos x="15" y="2"/>
                  </a:cxn>
                  <a:cxn ang="0">
                    <a:pos x="28" y="0"/>
                  </a:cxn>
                  <a:cxn ang="0">
                    <a:pos x="40" y="2"/>
                  </a:cxn>
                  <a:cxn ang="0">
                    <a:pos x="61" y="263"/>
                  </a:cxn>
                  <a:cxn ang="0">
                    <a:pos x="58" y="265"/>
                  </a:cxn>
                  <a:cxn ang="0">
                    <a:pos x="55" y="268"/>
                  </a:cxn>
                  <a:cxn ang="0">
                    <a:pos x="52" y="270"/>
                  </a:cxn>
                  <a:cxn ang="0">
                    <a:pos x="47" y="272"/>
                  </a:cxn>
                  <a:cxn ang="0">
                    <a:pos x="41" y="274"/>
                  </a:cxn>
                  <a:cxn ang="0">
                    <a:pos x="35" y="276"/>
                  </a:cxn>
                  <a:cxn ang="0">
                    <a:pos x="32" y="277"/>
                  </a:cxn>
                  <a:cxn ang="0">
                    <a:pos x="28" y="277"/>
                  </a:cxn>
                  <a:cxn ang="0">
                    <a:pos x="24" y="277"/>
                  </a:cxn>
                  <a:cxn ang="0">
                    <a:pos x="20" y="276"/>
                  </a:cxn>
                  <a:cxn ang="0">
                    <a:pos x="17" y="275"/>
                  </a:cxn>
                  <a:cxn ang="0">
                    <a:pos x="14" y="274"/>
                  </a:cxn>
                  <a:cxn ang="0">
                    <a:pos x="11" y="274"/>
                  </a:cxn>
                  <a:cxn ang="0">
                    <a:pos x="8" y="272"/>
                  </a:cxn>
                  <a:cxn ang="0">
                    <a:pos x="5" y="270"/>
                  </a:cxn>
                  <a:cxn ang="0">
                    <a:pos x="2" y="268"/>
                  </a:cxn>
                  <a:cxn ang="0">
                    <a:pos x="1" y="265"/>
                  </a:cxn>
                  <a:cxn ang="0">
                    <a:pos x="0" y="264"/>
                  </a:cxn>
                  <a:cxn ang="0">
                    <a:pos x="0" y="263"/>
                  </a:cxn>
                </a:cxnLst>
                <a:rect l="0" t="0" r="r" b="b"/>
                <a:pathLst>
                  <a:path w="62" h="278">
                    <a:moveTo>
                      <a:pt x="0" y="263"/>
                    </a:moveTo>
                    <a:lnTo>
                      <a:pt x="15" y="2"/>
                    </a:lnTo>
                    <a:lnTo>
                      <a:pt x="28" y="0"/>
                    </a:lnTo>
                    <a:lnTo>
                      <a:pt x="40" y="2"/>
                    </a:lnTo>
                    <a:lnTo>
                      <a:pt x="61" y="263"/>
                    </a:lnTo>
                    <a:lnTo>
                      <a:pt x="58" y="265"/>
                    </a:lnTo>
                    <a:lnTo>
                      <a:pt x="55" y="268"/>
                    </a:lnTo>
                    <a:lnTo>
                      <a:pt x="52" y="270"/>
                    </a:lnTo>
                    <a:lnTo>
                      <a:pt x="47" y="272"/>
                    </a:lnTo>
                    <a:lnTo>
                      <a:pt x="41" y="274"/>
                    </a:lnTo>
                    <a:lnTo>
                      <a:pt x="35" y="276"/>
                    </a:lnTo>
                    <a:lnTo>
                      <a:pt x="32" y="277"/>
                    </a:lnTo>
                    <a:lnTo>
                      <a:pt x="28" y="277"/>
                    </a:lnTo>
                    <a:lnTo>
                      <a:pt x="24" y="277"/>
                    </a:lnTo>
                    <a:lnTo>
                      <a:pt x="20" y="276"/>
                    </a:lnTo>
                    <a:lnTo>
                      <a:pt x="17" y="275"/>
                    </a:lnTo>
                    <a:lnTo>
                      <a:pt x="14" y="274"/>
                    </a:lnTo>
                    <a:lnTo>
                      <a:pt x="11" y="274"/>
                    </a:lnTo>
                    <a:lnTo>
                      <a:pt x="8" y="272"/>
                    </a:lnTo>
                    <a:lnTo>
                      <a:pt x="5" y="270"/>
                    </a:lnTo>
                    <a:lnTo>
                      <a:pt x="2" y="268"/>
                    </a:lnTo>
                    <a:lnTo>
                      <a:pt x="1" y="265"/>
                    </a:lnTo>
                    <a:lnTo>
                      <a:pt x="0" y="264"/>
                    </a:lnTo>
                    <a:lnTo>
                      <a:pt x="0" y="263"/>
                    </a:lnTo>
                  </a:path>
                </a:pathLst>
              </a:custGeom>
              <a:solidFill>
                <a:srgbClr val="99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80" name="Freeform 68"/>
              <p:cNvSpPr>
                <a:spLocks/>
              </p:cNvSpPr>
              <p:nvPr/>
            </p:nvSpPr>
            <p:spPr bwMode="auto">
              <a:xfrm>
                <a:off x="1975" y="1522"/>
                <a:ext cx="64" cy="278"/>
              </a:xfrm>
              <a:custGeom>
                <a:avLst/>
                <a:gdLst/>
                <a:ahLst/>
                <a:cxnLst>
                  <a:cxn ang="0">
                    <a:pos x="0" y="263"/>
                  </a:cxn>
                  <a:cxn ang="0">
                    <a:pos x="16" y="2"/>
                  </a:cxn>
                  <a:cxn ang="0">
                    <a:pos x="29" y="0"/>
                  </a:cxn>
                  <a:cxn ang="0">
                    <a:pos x="41" y="2"/>
                  </a:cxn>
                  <a:cxn ang="0">
                    <a:pos x="63" y="263"/>
                  </a:cxn>
                  <a:cxn ang="0">
                    <a:pos x="60" y="265"/>
                  </a:cxn>
                  <a:cxn ang="0">
                    <a:pos x="57" y="268"/>
                  </a:cxn>
                  <a:cxn ang="0">
                    <a:pos x="53" y="270"/>
                  </a:cxn>
                  <a:cxn ang="0">
                    <a:pos x="49" y="272"/>
                  </a:cxn>
                  <a:cxn ang="0">
                    <a:pos x="42" y="274"/>
                  </a:cxn>
                  <a:cxn ang="0">
                    <a:pos x="37" y="277"/>
                  </a:cxn>
                  <a:cxn ang="0">
                    <a:pos x="33" y="277"/>
                  </a:cxn>
                  <a:cxn ang="0">
                    <a:pos x="30" y="277"/>
                  </a:cxn>
                  <a:cxn ang="0">
                    <a:pos x="25" y="277"/>
                  </a:cxn>
                  <a:cxn ang="0">
                    <a:pos x="21" y="277"/>
                  </a:cxn>
                  <a:cxn ang="0">
                    <a:pos x="18" y="276"/>
                  </a:cxn>
                  <a:cxn ang="0">
                    <a:pos x="14" y="274"/>
                  </a:cxn>
                  <a:cxn ang="0">
                    <a:pos x="12" y="273"/>
                  </a:cxn>
                  <a:cxn ang="0">
                    <a:pos x="9" y="272"/>
                  </a:cxn>
                  <a:cxn ang="0">
                    <a:pos x="6" y="270"/>
                  </a:cxn>
                  <a:cxn ang="0">
                    <a:pos x="2" y="268"/>
                  </a:cxn>
                  <a:cxn ang="0">
                    <a:pos x="1" y="265"/>
                  </a:cxn>
                  <a:cxn ang="0">
                    <a:pos x="0" y="264"/>
                  </a:cxn>
                  <a:cxn ang="0">
                    <a:pos x="0" y="263"/>
                  </a:cxn>
                </a:cxnLst>
                <a:rect l="0" t="0" r="r" b="b"/>
                <a:pathLst>
                  <a:path w="64" h="278">
                    <a:moveTo>
                      <a:pt x="0" y="263"/>
                    </a:moveTo>
                    <a:lnTo>
                      <a:pt x="16" y="2"/>
                    </a:lnTo>
                    <a:lnTo>
                      <a:pt x="29" y="0"/>
                    </a:lnTo>
                    <a:lnTo>
                      <a:pt x="41" y="2"/>
                    </a:lnTo>
                    <a:lnTo>
                      <a:pt x="63" y="263"/>
                    </a:lnTo>
                    <a:lnTo>
                      <a:pt x="60" y="265"/>
                    </a:lnTo>
                    <a:lnTo>
                      <a:pt x="57" y="268"/>
                    </a:lnTo>
                    <a:lnTo>
                      <a:pt x="53" y="270"/>
                    </a:lnTo>
                    <a:lnTo>
                      <a:pt x="49" y="272"/>
                    </a:lnTo>
                    <a:lnTo>
                      <a:pt x="42" y="274"/>
                    </a:lnTo>
                    <a:lnTo>
                      <a:pt x="37" y="277"/>
                    </a:lnTo>
                    <a:lnTo>
                      <a:pt x="33" y="277"/>
                    </a:lnTo>
                    <a:lnTo>
                      <a:pt x="30" y="277"/>
                    </a:lnTo>
                    <a:lnTo>
                      <a:pt x="25" y="277"/>
                    </a:lnTo>
                    <a:lnTo>
                      <a:pt x="21" y="277"/>
                    </a:lnTo>
                    <a:lnTo>
                      <a:pt x="18" y="276"/>
                    </a:lnTo>
                    <a:lnTo>
                      <a:pt x="14" y="274"/>
                    </a:lnTo>
                    <a:lnTo>
                      <a:pt x="12" y="273"/>
                    </a:lnTo>
                    <a:lnTo>
                      <a:pt x="9" y="272"/>
                    </a:lnTo>
                    <a:lnTo>
                      <a:pt x="6" y="270"/>
                    </a:lnTo>
                    <a:lnTo>
                      <a:pt x="2" y="268"/>
                    </a:lnTo>
                    <a:lnTo>
                      <a:pt x="1" y="265"/>
                    </a:lnTo>
                    <a:lnTo>
                      <a:pt x="0" y="264"/>
                    </a:lnTo>
                    <a:lnTo>
                      <a:pt x="0" y="263"/>
                    </a:lnTo>
                  </a:path>
                </a:pathLst>
              </a:custGeom>
              <a:solidFill>
                <a:srgbClr val="99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81" name="Freeform 69"/>
              <p:cNvSpPr>
                <a:spLocks/>
              </p:cNvSpPr>
              <p:nvPr/>
            </p:nvSpPr>
            <p:spPr bwMode="auto">
              <a:xfrm>
                <a:off x="1945" y="1488"/>
                <a:ext cx="34" cy="278"/>
              </a:xfrm>
              <a:custGeom>
                <a:avLst/>
                <a:gdLst/>
                <a:ahLst/>
                <a:cxnLst>
                  <a:cxn ang="0">
                    <a:pos x="6" y="277"/>
                  </a:cxn>
                  <a:cxn ang="0">
                    <a:pos x="10" y="277"/>
                  </a:cxn>
                  <a:cxn ang="0">
                    <a:pos x="13" y="276"/>
                  </a:cxn>
                  <a:cxn ang="0">
                    <a:pos x="17" y="275"/>
                  </a:cxn>
                  <a:cxn ang="0">
                    <a:pos x="19" y="274"/>
                  </a:cxn>
                  <a:cxn ang="0">
                    <a:pos x="24" y="272"/>
                  </a:cxn>
                  <a:cxn ang="0">
                    <a:pos x="26" y="271"/>
                  </a:cxn>
                  <a:cxn ang="0">
                    <a:pos x="28" y="270"/>
                  </a:cxn>
                  <a:cxn ang="0">
                    <a:pos x="30" y="268"/>
                  </a:cxn>
                  <a:cxn ang="0">
                    <a:pos x="32" y="265"/>
                  </a:cxn>
                  <a:cxn ang="0">
                    <a:pos x="33" y="263"/>
                  </a:cxn>
                  <a:cxn ang="0">
                    <a:pos x="12" y="2"/>
                  </a:cxn>
                  <a:cxn ang="0">
                    <a:pos x="0" y="0"/>
                  </a:cxn>
                  <a:cxn ang="0">
                    <a:pos x="0" y="277"/>
                  </a:cxn>
                  <a:cxn ang="0">
                    <a:pos x="6" y="277"/>
                  </a:cxn>
                </a:cxnLst>
                <a:rect l="0" t="0" r="r" b="b"/>
                <a:pathLst>
                  <a:path w="34" h="278">
                    <a:moveTo>
                      <a:pt x="6" y="277"/>
                    </a:moveTo>
                    <a:lnTo>
                      <a:pt x="10" y="277"/>
                    </a:lnTo>
                    <a:lnTo>
                      <a:pt x="13" y="276"/>
                    </a:lnTo>
                    <a:lnTo>
                      <a:pt x="17" y="275"/>
                    </a:lnTo>
                    <a:lnTo>
                      <a:pt x="19" y="274"/>
                    </a:lnTo>
                    <a:lnTo>
                      <a:pt x="24" y="272"/>
                    </a:lnTo>
                    <a:lnTo>
                      <a:pt x="26" y="271"/>
                    </a:lnTo>
                    <a:lnTo>
                      <a:pt x="28" y="270"/>
                    </a:lnTo>
                    <a:lnTo>
                      <a:pt x="30" y="268"/>
                    </a:lnTo>
                    <a:lnTo>
                      <a:pt x="32" y="265"/>
                    </a:lnTo>
                    <a:lnTo>
                      <a:pt x="33" y="263"/>
                    </a:lnTo>
                    <a:lnTo>
                      <a:pt x="12" y="2"/>
                    </a:lnTo>
                    <a:lnTo>
                      <a:pt x="0" y="0"/>
                    </a:lnTo>
                    <a:lnTo>
                      <a:pt x="0" y="277"/>
                    </a:lnTo>
                    <a:lnTo>
                      <a:pt x="6" y="277"/>
                    </a:lnTo>
                  </a:path>
                </a:pathLst>
              </a:custGeom>
              <a:solidFill>
                <a:srgbClr val="9966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82" name="Freeform 70"/>
              <p:cNvSpPr>
                <a:spLocks/>
              </p:cNvSpPr>
              <p:nvPr/>
            </p:nvSpPr>
            <p:spPr bwMode="auto">
              <a:xfrm>
                <a:off x="1917" y="1783"/>
                <a:ext cx="182" cy="196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0" y="104"/>
                  </a:cxn>
                  <a:cxn ang="0">
                    <a:pos x="0" y="195"/>
                  </a:cxn>
                  <a:cxn ang="0">
                    <a:pos x="181" y="90"/>
                  </a:cxn>
                  <a:cxn ang="0">
                    <a:pos x="181" y="0"/>
                  </a:cxn>
                </a:cxnLst>
                <a:rect l="0" t="0" r="r" b="b"/>
                <a:pathLst>
                  <a:path w="182" h="196">
                    <a:moveTo>
                      <a:pt x="181" y="0"/>
                    </a:moveTo>
                    <a:lnTo>
                      <a:pt x="0" y="104"/>
                    </a:lnTo>
                    <a:lnTo>
                      <a:pt x="0" y="195"/>
                    </a:lnTo>
                    <a:lnTo>
                      <a:pt x="181" y="90"/>
                    </a:lnTo>
                    <a:lnTo>
                      <a:pt x="181" y="0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83" name="Freeform 71"/>
              <p:cNvSpPr>
                <a:spLocks/>
              </p:cNvSpPr>
              <p:nvPr/>
            </p:nvSpPr>
            <p:spPr bwMode="auto">
              <a:xfrm>
                <a:off x="1697" y="1761"/>
                <a:ext cx="221" cy="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0" y="126"/>
                  </a:cxn>
                  <a:cxn ang="0">
                    <a:pos x="220" y="217"/>
                  </a:cxn>
                  <a:cxn ang="0">
                    <a:pos x="0" y="90"/>
                  </a:cxn>
                  <a:cxn ang="0">
                    <a:pos x="0" y="0"/>
                  </a:cxn>
                </a:cxnLst>
                <a:rect l="0" t="0" r="r" b="b"/>
                <a:pathLst>
                  <a:path w="221" h="218">
                    <a:moveTo>
                      <a:pt x="0" y="0"/>
                    </a:moveTo>
                    <a:lnTo>
                      <a:pt x="220" y="126"/>
                    </a:lnTo>
                    <a:lnTo>
                      <a:pt x="220" y="217"/>
                    </a:lnTo>
                    <a:lnTo>
                      <a:pt x="0" y="9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84" name="Freeform 72"/>
              <p:cNvSpPr>
                <a:spLocks/>
              </p:cNvSpPr>
              <p:nvPr/>
            </p:nvSpPr>
            <p:spPr bwMode="auto">
              <a:xfrm>
                <a:off x="1697" y="1657"/>
                <a:ext cx="402" cy="231"/>
              </a:xfrm>
              <a:custGeom>
                <a:avLst/>
                <a:gdLst/>
                <a:ahLst/>
                <a:cxnLst>
                  <a:cxn ang="0">
                    <a:pos x="401" y="126"/>
                  </a:cxn>
                  <a:cxn ang="0">
                    <a:pos x="219" y="230"/>
                  </a:cxn>
                  <a:cxn ang="0">
                    <a:pos x="0" y="103"/>
                  </a:cxn>
                  <a:cxn ang="0">
                    <a:pos x="181" y="0"/>
                  </a:cxn>
                  <a:cxn ang="0">
                    <a:pos x="401" y="126"/>
                  </a:cxn>
                </a:cxnLst>
                <a:rect l="0" t="0" r="r" b="b"/>
                <a:pathLst>
                  <a:path w="402" h="231">
                    <a:moveTo>
                      <a:pt x="401" y="126"/>
                    </a:moveTo>
                    <a:lnTo>
                      <a:pt x="219" y="230"/>
                    </a:lnTo>
                    <a:lnTo>
                      <a:pt x="0" y="103"/>
                    </a:lnTo>
                    <a:lnTo>
                      <a:pt x="181" y="0"/>
                    </a:lnTo>
                    <a:lnTo>
                      <a:pt x="401" y="126"/>
                    </a:lnTo>
                  </a:path>
                </a:pathLst>
              </a:custGeom>
              <a:solidFill>
                <a:srgbClr val="CC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85" name="Freeform 73"/>
              <p:cNvSpPr>
                <a:spLocks/>
              </p:cNvSpPr>
              <p:nvPr/>
            </p:nvSpPr>
            <p:spPr bwMode="auto">
              <a:xfrm>
                <a:off x="1778" y="1772"/>
                <a:ext cx="59" cy="7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9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70">
                    <a:moveTo>
                      <a:pt x="58" y="0"/>
                    </a:moveTo>
                    <a:lnTo>
                      <a:pt x="58" y="69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86" name="Freeform 74"/>
              <p:cNvSpPr>
                <a:spLocks/>
              </p:cNvSpPr>
              <p:nvPr/>
            </p:nvSpPr>
            <p:spPr bwMode="auto">
              <a:xfrm>
                <a:off x="1930" y="1889"/>
                <a:ext cx="33" cy="62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7"/>
                  </a:cxn>
                  <a:cxn ang="0">
                    <a:pos x="0" y="61"/>
                  </a:cxn>
                  <a:cxn ang="0">
                    <a:pos x="32" y="44"/>
                  </a:cxn>
                  <a:cxn ang="0">
                    <a:pos x="32" y="0"/>
                  </a:cxn>
                </a:cxnLst>
                <a:rect l="0" t="0" r="r" b="b"/>
                <a:pathLst>
                  <a:path w="33" h="62">
                    <a:moveTo>
                      <a:pt x="32" y="0"/>
                    </a:moveTo>
                    <a:lnTo>
                      <a:pt x="0" y="17"/>
                    </a:lnTo>
                    <a:lnTo>
                      <a:pt x="0" y="61"/>
                    </a:lnTo>
                    <a:lnTo>
                      <a:pt x="32" y="44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87" name="Freeform 75"/>
              <p:cNvSpPr>
                <a:spLocks/>
              </p:cNvSpPr>
              <p:nvPr/>
            </p:nvSpPr>
            <p:spPr bwMode="auto">
              <a:xfrm>
                <a:off x="1718" y="1865"/>
                <a:ext cx="106" cy="10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5" y="61"/>
                  </a:cxn>
                  <a:cxn ang="0">
                    <a:pos x="105" y="104"/>
                  </a:cxn>
                  <a:cxn ang="0">
                    <a:pos x="0" y="42"/>
                  </a:cxn>
                  <a:cxn ang="0">
                    <a:pos x="0" y="0"/>
                  </a:cxn>
                </a:cxnLst>
                <a:rect l="0" t="0" r="r" b="b"/>
                <a:pathLst>
                  <a:path w="106" h="105">
                    <a:moveTo>
                      <a:pt x="0" y="0"/>
                    </a:moveTo>
                    <a:lnTo>
                      <a:pt x="105" y="61"/>
                    </a:lnTo>
                    <a:lnTo>
                      <a:pt x="105" y="104"/>
                    </a:lnTo>
                    <a:lnTo>
                      <a:pt x="0" y="4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88" name="Freeform 76"/>
              <p:cNvSpPr>
                <a:spLocks/>
              </p:cNvSpPr>
              <p:nvPr/>
            </p:nvSpPr>
            <p:spPr bwMode="auto">
              <a:xfrm>
                <a:off x="1822" y="1903"/>
                <a:ext cx="41" cy="67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0" y="22"/>
                  </a:cxn>
                  <a:cxn ang="0">
                    <a:pos x="0" y="66"/>
                  </a:cxn>
                  <a:cxn ang="0">
                    <a:pos x="40" y="43"/>
                  </a:cxn>
                  <a:cxn ang="0">
                    <a:pos x="40" y="0"/>
                  </a:cxn>
                </a:cxnLst>
                <a:rect l="0" t="0" r="r" b="b"/>
                <a:pathLst>
                  <a:path w="41" h="67">
                    <a:moveTo>
                      <a:pt x="40" y="0"/>
                    </a:moveTo>
                    <a:lnTo>
                      <a:pt x="0" y="22"/>
                    </a:lnTo>
                    <a:lnTo>
                      <a:pt x="0" y="66"/>
                    </a:lnTo>
                    <a:lnTo>
                      <a:pt x="40" y="43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FF33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89" name="Freeform 77"/>
              <p:cNvSpPr>
                <a:spLocks/>
              </p:cNvSpPr>
              <p:nvPr/>
            </p:nvSpPr>
            <p:spPr bwMode="auto">
              <a:xfrm>
                <a:off x="1717" y="1844"/>
                <a:ext cx="145" cy="84"/>
              </a:xfrm>
              <a:custGeom>
                <a:avLst/>
                <a:gdLst/>
                <a:ahLst/>
                <a:cxnLst>
                  <a:cxn ang="0">
                    <a:pos x="144" y="61"/>
                  </a:cxn>
                  <a:cxn ang="0">
                    <a:pos x="104" y="83"/>
                  </a:cxn>
                  <a:cxn ang="0">
                    <a:pos x="0" y="21"/>
                  </a:cxn>
                  <a:cxn ang="0">
                    <a:pos x="37" y="0"/>
                  </a:cxn>
                  <a:cxn ang="0">
                    <a:pos x="144" y="61"/>
                  </a:cxn>
                </a:cxnLst>
                <a:rect l="0" t="0" r="r" b="b"/>
                <a:pathLst>
                  <a:path w="145" h="84">
                    <a:moveTo>
                      <a:pt x="144" y="61"/>
                    </a:moveTo>
                    <a:lnTo>
                      <a:pt x="104" y="83"/>
                    </a:lnTo>
                    <a:lnTo>
                      <a:pt x="0" y="21"/>
                    </a:lnTo>
                    <a:lnTo>
                      <a:pt x="37" y="0"/>
                    </a:lnTo>
                    <a:lnTo>
                      <a:pt x="144" y="61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90" name="Freeform 78"/>
              <p:cNvSpPr>
                <a:spLocks/>
              </p:cNvSpPr>
              <p:nvPr/>
            </p:nvSpPr>
            <p:spPr bwMode="auto">
              <a:xfrm>
                <a:off x="1988" y="1856"/>
                <a:ext cx="32" cy="63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17"/>
                  </a:cxn>
                  <a:cxn ang="0">
                    <a:pos x="0" y="62"/>
                  </a:cxn>
                  <a:cxn ang="0">
                    <a:pos x="31" y="44"/>
                  </a:cxn>
                  <a:cxn ang="0">
                    <a:pos x="31" y="0"/>
                  </a:cxn>
                </a:cxnLst>
                <a:rect l="0" t="0" r="r" b="b"/>
                <a:pathLst>
                  <a:path w="32" h="63">
                    <a:moveTo>
                      <a:pt x="31" y="0"/>
                    </a:moveTo>
                    <a:lnTo>
                      <a:pt x="0" y="17"/>
                    </a:lnTo>
                    <a:lnTo>
                      <a:pt x="0" y="62"/>
                    </a:lnTo>
                    <a:lnTo>
                      <a:pt x="31" y="44"/>
                    </a:lnTo>
                    <a:lnTo>
                      <a:pt x="31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91" name="Freeform 79"/>
              <p:cNvSpPr>
                <a:spLocks/>
              </p:cNvSpPr>
              <p:nvPr/>
            </p:nvSpPr>
            <p:spPr bwMode="auto">
              <a:xfrm>
                <a:off x="1697" y="1725"/>
                <a:ext cx="60" cy="71"/>
              </a:xfrm>
              <a:custGeom>
                <a:avLst/>
                <a:gdLst/>
                <a:ahLst/>
                <a:cxnLst>
                  <a:cxn ang="0">
                    <a:pos x="59" y="0"/>
                  </a:cxn>
                  <a:cxn ang="0">
                    <a:pos x="59" y="70"/>
                  </a:cxn>
                  <a:cxn ang="0">
                    <a:pos x="0" y="36"/>
                  </a:cxn>
                  <a:cxn ang="0">
                    <a:pos x="59" y="0"/>
                  </a:cxn>
                </a:cxnLst>
                <a:rect l="0" t="0" r="r" b="b"/>
                <a:pathLst>
                  <a:path w="60" h="71">
                    <a:moveTo>
                      <a:pt x="59" y="0"/>
                    </a:moveTo>
                    <a:lnTo>
                      <a:pt x="59" y="70"/>
                    </a:lnTo>
                    <a:lnTo>
                      <a:pt x="0" y="36"/>
                    </a:lnTo>
                    <a:lnTo>
                      <a:pt x="59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92" name="Freeform 80"/>
              <p:cNvSpPr>
                <a:spLocks/>
              </p:cNvSpPr>
              <p:nvPr/>
            </p:nvSpPr>
            <p:spPr bwMode="auto">
              <a:xfrm>
                <a:off x="1756" y="1621"/>
                <a:ext cx="181" cy="174"/>
              </a:xfrm>
              <a:custGeom>
                <a:avLst/>
                <a:gdLst/>
                <a:ahLst/>
                <a:cxnLst>
                  <a:cxn ang="0">
                    <a:pos x="180" y="68"/>
                  </a:cxn>
                  <a:cxn ang="0">
                    <a:pos x="0" y="173"/>
                  </a:cxn>
                  <a:cxn ang="0">
                    <a:pos x="0" y="103"/>
                  </a:cxn>
                  <a:cxn ang="0">
                    <a:pos x="180" y="0"/>
                  </a:cxn>
                  <a:cxn ang="0">
                    <a:pos x="180" y="68"/>
                  </a:cxn>
                </a:cxnLst>
                <a:rect l="0" t="0" r="r" b="b"/>
                <a:pathLst>
                  <a:path w="181" h="174">
                    <a:moveTo>
                      <a:pt x="180" y="68"/>
                    </a:moveTo>
                    <a:lnTo>
                      <a:pt x="0" y="173"/>
                    </a:lnTo>
                    <a:lnTo>
                      <a:pt x="0" y="103"/>
                    </a:lnTo>
                    <a:lnTo>
                      <a:pt x="180" y="0"/>
                    </a:lnTo>
                    <a:lnTo>
                      <a:pt x="180" y="68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93" name="Freeform 81"/>
              <p:cNvSpPr>
                <a:spLocks/>
              </p:cNvSpPr>
              <p:nvPr/>
            </p:nvSpPr>
            <p:spPr bwMode="auto">
              <a:xfrm>
                <a:off x="1778" y="1772"/>
                <a:ext cx="59" cy="7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9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70">
                    <a:moveTo>
                      <a:pt x="58" y="0"/>
                    </a:moveTo>
                    <a:lnTo>
                      <a:pt x="58" y="69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94" name="Freeform 82"/>
              <p:cNvSpPr>
                <a:spLocks/>
              </p:cNvSpPr>
              <p:nvPr/>
            </p:nvSpPr>
            <p:spPr bwMode="auto">
              <a:xfrm>
                <a:off x="1836" y="1667"/>
                <a:ext cx="182" cy="174"/>
              </a:xfrm>
              <a:custGeom>
                <a:avLst/>
                <a:gdLst/>
                <a:ahLst/>
                <a:cxnLst>
                  <a:cxn ang="0">
                    <a:pos x="181" y="69"/>
                  </a:cxn>
                  <a:cxn ang="0">
                    <a:pos x="0" y="173"/>
                  </a:cxn>
                  <a:cxn ang="0">
                    <a:pos x="0" y="104"/>
                  </a:cxn>
                  <a:cxn ang="0">
                    <a:pos x="181" y="0"/>
                  </a:cxn>
                  <a:cxn ang="0">
                    <a:pos x="181" y="69"/>
                  </a:cxn>
                </a:cxnLst>
                <a:rect l="0" t="0" r="r" b="b"/>
                <a:pathLst>
                  <a:path w="182" h="174">
                    <a:moveTo>
                      <a:pt x="181" y="69"/>
                    </a:moveTo>
                    <a:lnTo>
                      <a:pt x="0" y="173"/>
                    </a:lnTo>
                    <a:lnTo>
                      <a:pt x="0" y="104"/>
                    </a:lnTo>
                    <a:lnTo>
                      <a:pt x="181" y="0"/>
                    </a:lnTo>
                    <a:lnTo>
                      <a:pt x="181" y="69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95" name="Freeform 83"/>
              <p:cNvSpPr>
                <a:spLocks/>
              </p:cNvSpPr>
              <p:nvPr/>
            </p:nvSpPr>
            <p:spPr bwMode="auto">
              <a:xfrm>
                <a:off x="1859" y="1818"/>
                <a:ext cx="58" cy="70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69"/>
                  </a:cxn>
                  <a:cxn ang="0">
                    <a:pos x="0" y="35"/>
                  </a:cxn>
                  <a:cxn ang="0">
                    <a:pos x="57" y="0"/>
                  </a:cxn>
                </a:cxnLst>
                <a:rect l="0" t="0" r="r" b="b"/>
                <a:pathLst>
                  <a:path w="58" h="70">
                    <a:moveTo>
                      <a:pt x="57" y="0"/>
                    </a:moveTo>
                    <a:lnTo>
                      <a:pt x="57" y="69"/>
                    </a:lnTo>
                    <a:lnTo>
                      <a:pt x="0" y="35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96" name="Freeform 84"/>
              <p:cNvSpPr>
                <a:spLocks/>
              </p:cNvSpPr>
              <p:nvPr/>
            </p:nvSpPr>
            <p:spPr bwMode="auto">
              <a:xfrm>
                <a:off x="1917" y="1714"/>
                <a:ext cx="182" cy="174"/>
              </a:xfrm>
              <a:custGeom>
                <a:avLst/>
                <a:gdLst/>
                <a:ahLst/>
                <a:cxnLst>
                  <a:cxn ang="0">
                    <a:pos x="181" y="68"/>
                  </a:cxn>
                  <a:cxn ang="0">
                    <a:pos x="0" y="173"/>
                  </a:cxn>
                  <a:cxn ang="0">
                    <a:pos x="0" y="104"/>
                  </a:cxn>
                  <a:cxn ang="0">
                    <a:pos x="181" y="0"/>
                  </a:cxn>
                  <a:cxn ang="0">
                    <a:pos x="181" y="68"/>
                  </a:cxn>
                </a:cxnLst>
                <a:rect l="0" t="0" r="r" b="b"/>
                <a:pathLst>
                  <a:path w="182" h="174">
                    <a:moveTo>
                      <a:pt x="181" y="68"/>
                    </a:moveTo>
                    <a:lnTo>
                      <a:pt x="0" y="173"/>
                    </a:lnTo>
                    <a:lnTo>
                      <a:pt x="0" y="104"/>
                    </a:lnTo>
                    <a:lnTo>
                      <a:pt x="181" y="0"/>
                    </a:lnTo>
                    <a:lnTo>
                      <a:pt x="181" y="68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97" name="Freeform 85"/>
              <p:cNvSpPr>
                <a:spLocks/>
              </p:cNvSpPr>
              <p:nvPr/>
            </p:nvSpPr>
            <p:spPr bwMode="auto">
              <a:xfrm>
                <a:off x="1842" y="1679"/>
                <a:ext cx="167" cy="153"/>
              </a:xfrm>
              <a:custGeom>
                <a:avLst/>
                <a:gdLst/>
                <a:ahLst/>
                <a:cxnLst>
                  <a:cxn ang="0">
                    <a:pos x="166" y="55"/>
                  </a:cxn>
                  <a:cxn ang="0">
                    <a:pos x="166" y="0"/>
                  </a:cxn>
                  <a:cxn ang="0">
                    <a:pos x="0" y="93"/>
                  </a:cxn>
                  <a:cxn ang="0">
                    <a:pos x="0" y="152"/>
                  </a:cxn>
                  <a:cxn ang="0">
                    <a:pos x="166" y="55"/>
                  </a:cxn>
                </a:cxnLst>
                <a:rect l="0" t="0" r="r" b="b"/>
                <a:pathLst>
                  <a:path w="167" h="153">
                    <a:moveTo>
                      <a:pt x="166" y="55"/>
                    </a:moveTo>
                    <a:lnTo>
                      <a:pt x="166" y="0"/>
                    </a:lnTo>
                    <a:lnTo>
                      <a:pt x="0" y="93"/>
                    </a:lnTo>
                    <a:lnTo>
                      <a:pt x="0" y="152"/>
                    </a:lnTo>
                    <a:lnTo>
                      <a:pt x="166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798" name="Line 86"/>
              <p:cNvSpPr>
                <a:spLocks noChangeShapeType="1"/>
              </p:cNvSpPr>
              <p:nvPr/>
            </p:nvSpPr>
            <p:spPr bwMode="auto">
              <a:xfrm flipV="1">
                <a:off x="2011" y="198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3799" name="Freeform 87"/>
              <p:cNvSpPr>
                <a:spLocks/>
              </p:cNvSpPr>
              <p:nvPr/>
            </p:nvSpPr>
            <p:spPr bwMode="auto">
              <a:xfrm>
                <a:off x="2018" y="1995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4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6" y="10"/>
                  </a:cxn>
                  <a:cxn ang="0">
                    <a:pos x="14" y="7"/>
                  </a:cxn>
                  <a:cxn ang="0">
                    <a:pos x="13" y="5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5" y="1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4" y="14"/>
                  </a:cxn>
                  <a:cxn ang="0">
                    <a:pos x="5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4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11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00" name="Freeform 88"/>
              <p:cNvSpPr>
                <a:spLocks/>
              </p:cNvSpPr>
              <p:nvPr/>
            </p:nvSpPr>
            <p:spPr bwMode="auto">
              <a:xfrm>
                <a:off x="2018" y="1996"/>
                <a:ext cx="17" cy="17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6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1" y="3"/>
                  </a:cxn>
                  <a:cxn ang="0">
                    <a:pos x="14" y="4"/>
                  </a:cxn>
                  <a:cxn ang="0">
                    <a:pos x="14" y="9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1" y="16"/>
                  </a:cxn>
                  <a:cxn ang="0">
                    <a:pos x="7" y="14"/>
                  </a:cxn>
                  <a:cxn ang="0">
                    <a:pos x="5" y="13"/>
                  </a:cxn>
                  <a:cxn ang="0">
                    <a:pos x="1" y="10"/>
                  </a:cxn>
                </a:cxnLst>
                <a:rect l="0" t="0" r="r" b="b"/>
                <a:pathLst>
                  <a:path w="17" h="17">
                    <a:moveTo>
                      <a:pt x="1" y="10"/>
                    </a:moveTo>
                    <a:lnTo>
                      <a:pt x="1" y="6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11" y="3"/>
                    </a:lnTo>
                    <a:lnTo>
                      <a:pt x="14" y="4"/>
                    </a:lnTo>
                    <a:lnTo>
                      <a:pt x="14" y="9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1" y="16"/>
                    </a:lnTo>
                    <a:lnTo>
                      <a:pt x="7" y="14"/>
                    </a:lnTo>
                    <a:lnTo>
                      <a:pt x="5" y="13"/>
                    </a:lnTo>
                    <a:lnTo>
                      <a:pt x="1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01" name="Freeform 89"/>
              <p:cNvSpPr>
                <a:spLocks/>
              </p:cNvSpPr>
              <p:nvPr/>
            </p:nvSpPr>
            <p:spPr bwMode="auto">
              <a:xfrm>
                <a:off x="2019" y="1998"/>
                <a:ext cx="17" cy="17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12" y="4"/>
                  </a:cxn>
                  <a:cxn ang="0">
                    <a:pos x="16" y="9"/>
                  </a:cxn>
                  <a:cxn ang="0">
                    <a:pos x="16" y="13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6" y="13"/>
                  </a:cxn>
                  <a:cxn ang="0">
                    <a:pos x="3" y="9"/>
                  </a:cxn>
                </a:cxnLst>
                <a:rect l="0" t="0" r="r" b="b"/>
                <a:pathLst>
                  <a:path w="17" h="17">
                    <a:moveTo>
                      <a:pt x="3" y="9"/>
                    </a:moveTo>
                    <a:lnTo>
                      <a:pt x="0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2" y="4"/>
                    </a:lnTo>
                    <a:lnTo>
                      <a:pt x="16" y="9"/>
                    </a:lnTo>
                    <a:lnTo>
                      <a:pt x="16" y="13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6" y="13"/>
                    </a:lnTo>
                    <a:lnTo>
                      <a:pt x="3" y="9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02" name="Freeform 90"/>
              <p:cNvSpPr>
                <a:spLocks/>
              </p:cNvSpPr>
              <p:nvPr/>
            </p:nvSpPr>
            <p:spPr bwMode="auto">
              <a:xfrm>
                <a:off x="2026" y="2000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6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03" name="Freeform 91"/>
              <p:cNvSpPr>
                <a:spLocks/>
              </p:cNvSpPr>
              <p:nvPr/>
            </p:nvSpPr>
            <p:spPr bwMode="auto">
              <a:xfrm>
                <a:off x="2026" y="2002"/>
                <a:ext cx="17" cy="17"/>
              </a:xfrm>
              <a:custGeom>
                <a:avLst/>
                <a:gdLst/>
                <a:ahLst/>
                <a:cxnLst>
                  <a:cxn ang="0">
                    <a:pos x="2" y="10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3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3" y="14"/>
                  </a:cxn>
                  <a:cxn ang="0">
                    <a:pos x="10" y="16"/>
                  </a:cxn>
                  <a:cxn ang="0">
                    <a:pos x="8" y="14"/>
                  </a:cxn>
                  <a:cxn ang="0">
                    <a:pos x="4" y="12"/>
                  </a:cxn>
                  <a:cxn ang="0">
                    <a:pos x="2" y="10"/>
                  </a:cxn>
                </a:cxnLst>
                <a:rect l="0" t="0" r="r" b="b"/>
                <a:pathLst>
                  <a:path w="17" h="17">
                    <a:moveTo>
                      <a:pt x="2" y="10"/>
                    </a:moveTo>
                    <a:lnTo>
                      <a:pt x="0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10" y="1"/>
                    </a:lnTo>
                    <a:lnTo>
                      <a:pt x="13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0" y="16"/>
                    </a:lnTo>
                    <a:lnTo>
                      <a:pt x="8" y="14"/>
                    </a:lnTo>
                    <a:lnTo>
                      <a:pt x="4" y="12"/>
                    </a:lnTo>
                    <a:lnTo>
                      <a:pt x="2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04" name="Freeform 92"/>
              <p:cNvSpPr>
                <a:spLocks/>
              </p:cNvSpPr>
              <p:nvPr/>
            </p:nvSpPr>
            <p:spPr bwMode="auto">
              <a:xfrm>
                <a:off x="2027" y="2004"/>
                <a:ext cx="17" cy="17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3" y="4"/>
                  </a:cxn>
                  <a:cxn ang="0">
                    <a:pos x="16" y="9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3" y="16"/>
                  </a:cxn>
                  <a:cxn ang="0">
                    <a:pos x="8" y="16"/>
                  </a:cxn>
                  <a:cxn ang="0">
                    <a:pos x="2" y="11"/>
                  </a:cxn>
                </a:cxnLst>
                <a:rect l="0" t="0" r="r" b="b"/>
                <a:pathLst>
                  <a:path w="17" h="17">
                    <a:moveTo>
                      <a:pt x="2" y="11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3" y="4"/>
                    </a:lnTo>
                    <a:lnTo>
                      <a:pt x="16" y="9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3" y="16"/>
                    </a:lnTo>
                    <a:lnTo>
                      <a:pt x="8" y="16"/>
                    </a:lnTo>
                    <a:lnTo>
                      <a:pt x="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05" name="Freeform 93"/>
              <p:cNvSpPr>
                <a:spLocks/>
              </p:cNvSpPr>
              <p:nvPr/>
            </p:nvSpPr>
            <p:spPr bwMode="auto">
              <a:xfrm>
                <a:off x="2012" y="1997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3" y="4"/>
                  </a:cxn>
                  <a:cxn ang="0">
                    <a:pos x="11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5"/>
                  </a:cxn>
                  <a:cxn ang="0">
                    <a:pos x="7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06" name="Freeform 94"/>
              <p:cNvSpPr>
                <a:spLocks/>
              </p:cNvSpPr>
              <p:nvPr/>
            </p:nvSpPr>
            <p:spPr bwMode="auto">
              <a:xfrm>
                <a:off x="2022" y="2002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4" y="14"/>
                  </a:cxn>
                  <a:cxn ang="0">
                    <a:pos x="14" y="13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7"/>
                  </a:cxn>
                  <a:cxn ang="0">
                    <a:pos x="14" y="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3" y="14"/>
                  </a:cxn>
                  <a:cxn ang="0">
                    <a:pos x="5" y="15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4" y="14"/>
                    </a:lnTo>
                    <a:lnTo>
                      <a:pt x="14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07" name="Freeform 95"/>
              <p:cNvSpPr>
                <a:spLocks/>
              </p:cNvSpPr>
              <p:nvPr/>
            </p:nvSpPr>
            <p:spPr bwMode="auto">
              <a:xfrm>
                <a:off x="2024" y="1962"/>
                <a:ext cx="23" cy="4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2" y="0"/>
                  </a:cxn>
                  <a:cxn ang="0">
                    <a:pos x="22" y="26"/>
                  </a:cxn>
                  <a:cxn ang="0">
                    <a:pos x="0" y="39"/>
                  </a:cxn>
                  <a:cxn ang="0">
                    <a:pos x="0" y="13"/>
                  </a:cxn>
                </a:cxnLst>
                <a:rect l="0" t="0" r="r" b="b"/>
                <a:pathLst>
                  <a:path w="23" h="40">
                    <a:moveTo>
                      <a:pt x="0" y="13"/>
                    </a:moveTo>
                    <a:lnTo>
                      <a:pt x="22" y="0"/>
                    </a:lnTo>
                    <a:lnTo>
                      <a:pt x="22" y="26"/>
                    </a:lnTo>
                    <a:lnTo>
                      <a:pt x="0" y="3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7F7F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08" name="Freeform 96"/>
              <p:cNvSpPr>
                <a:spLocks/>
              </p:cNvSpPr>
              <p:nvPr/>
            </p:nvSpPr>
            <p:spPr bwMode="auto">
              <a:xfrm>
                <a:off x="1936" y="1911"/>
                <a:ext cx="111" cy="6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2" y="0"/>
                  </a:cxn>
                  <a:cxn ang="0">
                    <a:pos x="110" y="49"/>
                  </a:cxn>
                  <a:cxn ang="0">
                    <a:pos x="87" y="63"/>
                  </a:cxn>
                  <a:cxn ang="0">
                    <a:pos x="0" y="13"/>
                  </a:cxn>
                </a:cxnLst>
                <a:rect l="0" t="0" r="r" b="b"/>
                <a:pathLst>
                  <a:path w="111" h="64">
                    <a:moveTo>
                      <a:pt x="0" y="13"/>
                    </a:moveTo>
                    <a:lnTo>
                      <a:pt x="22" y="0"/>
                    </a:lnTo>
                    <a:lnTo>
                      <a:pt x="110" y="49"/>
                    </a:lnTo>
                    <a:lnTo>
                      <a:pt x="87" y="63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E6E6E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09" name="Freeform 97"/>
              <p:cNvSpPr>
                <a:spLocks/>
              </p:cNvSpPr>
              <p:nvPr/>
            </p:nvSpPr>
            <p:spPr bwMode="auto">
              <a:xfrm>
                <a:off x="1936" y="1924"/>
                <a:ext cx="89" cy="7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8" y="50"/>
                  </a:cxn>
                  <a:cxn ang="0">
                    <a:pos x="88" y="77"/>
                  </a:cxn>
                  <a:cxn ang="0">
                    <a:pos x="0" y="25"/>
                  </a:cxn>
                  <a:cxn ang="0">
                    <a:pos x="0" y="0"/>
                  </a:cxn>
                </a:cxnLst>
                <a:rect l="0" t="0" r="r" b="b"/>
                <a:pathLst>
                  <a:path w="89" h="78">
                    <a:moveTo>
                      <a:pt x="0" y="0"/>
                    </a:moveTo>
                    <a:lnTo>
                      <a:pt x="88" y="50"/>
                    </a:lnTo>
                    <a:lnTo>
                      <a:pt x="88" y="77"/>
                    </a:lnTo>
                    <a:lnTo>
                      <a:pt x="0" y="2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10" name="Freeform 98"/>
              <p:cNvSpPr>
                <a:spLocks/>
              </p:cNvSpPr>
              <p:nvPr/>
            </p:nvSpPr>
            <p:spPr bwMode="auto">
              <a:xfrm>
                <a:off x="2031" y="1976"/>
                <a:ext cx="32" cy="18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1" y="5"/>
                  </a:cxn>
                  <a:cxn ang="0">
                    <a:pos x="10" y="17"/>
                  </a:cxn>
                  <a:cxn ang="0">
                    <a:pos x="0" y="11"/>
                  </a:cxn>
                  <a:cxn ang="0">
                    <a:pos x="20" y="0"/>
                  </a:cxn>
                </a:cxnLst>
                <a:rect l="0" t="0" r="r" b="b"/>
                <a:pathLst>
                  <a:path w="32" h="18">
                    <a:moveTo>
                      <a:pt x="20" y="0"/>
                    </a:moveTo>
                    <a:lnTo>
                      <a:pt x="31" y="5"/>
                    </a:lnTo>
                    <a:lnTo>
                      <a:pt x="10" y="17"/>
                    </a:lnTo>
                    <a:lnTo>
                      <a:pt x="0" y="11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11" name="Freeform 99"/>
              <p:cNvSpPr>
                <a:spLocks/>
              </p:cNvSpPr>
              <p:nvPr/>
            </p:nvSpPr>
            <p:spPr bwMode="auto">
              <a:xfrm>
                <a:off x="2031" y="1988"/>
                <a:ext cx="17" cy="31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16" y="30"/>
                  </a:cxn>
                  <a:cxn ang="0">
                    <a:pos x="16" y="6"/>
                  </a:cxn>
                  <a:cxn ang="0">
                    <a:pos x="0" y="0"/>
                  </a:cxn>
                  <a:cxn ang="0">
                    <a:pos x="0" y="23"/>
                  </a:cxn>
                </a:cxnLst>
                <a:rect l="0" t="0" r="r" b="b"/>
                <a:pathLst>
                  <a:path w="17" h="31">
                    <a:moveTo>
                      <a:pt x="0" y="23"/>
                    </a:moveTo>
                    <a:lnTo>
                      <a:pt x="16" y="30"/>
                    </a:lnTo>
                    <a:lnTo>
                      <a:pt x="16" y="6"/>
                    </a:lnTo>
                    <a:lnTo>
                      <a:pt x="0" y="0"/>
                    </a:lnTo>
                    <a:lnTo>
                      <a:pt x="0" y="23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12" name="Freeform 100"/>
              <p:cNvSpPr>
                <a:spLocks/>
              </p:cNvSpPr>
              <p:nvPr/>
            </p:nvSpPr>
            <p:spPr bwMode="auto">
              <a:xfrm>
                <a:off x="2042" y="1982"/>
                <a:ext cx="23" cy="37"/>
              </a:xfrm>
              <a:custGeom>
                <a:avLst/>
                <a:gdLst/>
                <a:ahLst/>
                <a:cxnLst>
                  <a:cxn ang="0">
                    <a:pos x="22" y="24"/>
                  </a:cxn>
                  <a:cxn ang="0">
                    <a:pos x="0" y="36"/>
                  </a:cxn>
                  <a:cxn ang="0">
                    <a:pos x="0" y="12"/>
                  </a:cxn>
                  <a:cxn ang="0">
                    <a:pos x="21" y="0"/>
                  </a:cxn>
                  <a:cxn ang="0">
                    <a:pos x="22" y="24"/>
                  </a:cxn>
                </a:cxnLst>
                <a:rect l="0" t="0" r="r" b="b"/>
                <a:pathLst>
                  <a:path w="23" h="37">
                    <a:moveTo>
                      <a:pt x="22" y="24"/>
                    </a:moveTo>
                    <a:lnTo>
                      <a:pt x="0" y="36"/>
                    </a:lnTo>
                    <a:lnTo>
                      <a:pt x="0" y="12"/>
                    </a:lnTo>
                    <a:lnTo>
                      <a:pt x="21" y="0"/>
                    </a:lnTo>
                    <a:lnTo>
                      <a:pt x="22" y="24"/>
                    </a:lnTo>
                  </a:path>
                </a:pathLst>
              </a:custGeom>
              <a:solidFill>
                <a:srgbClr val="CC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13" name="Freeform 101"/>
              <p:cNvSpPr>
                <a:spLocks/>
              </p:cNvSpPr>
              <p:nvPr/>
            </p:nvSpPr>
            <p:spPr bwMode="auto">
              <a:xfrm>
                <a:off x="2044" y="1989"/>
                <a:ext cx="24" cy="1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3" y="4"/>
                  </a:cxn>
                  <a:cxn ang="0">
                    <a:pos x="19" y="12"/>
                  </a:cxn>
                  <a:cxn ang="0">
                    <a:pos x="8" y="16"/>
                  </a:cxn>
                  <a:cxn ang="0">
                    <a:pos x="0" y="11"/>
                  </a:cxn>
                  <a:cxn ang="0">
                    <a:pos x="15" y="0"/>
                  </a:cxn>
                </a:cxnLst>
                <a:rect l="0" t="0" r="r" b="b"/>
                <a:pathLst>
                  <a:path w="24" h="17">
                    <a:moveTo>
                      <a:pt x="15" y="0"/>
                    </a:moveTo>
                    <a:lnTo>
                      <a:pt x="23" y="4"/>
                    </a:lnTo>
                    <a:lnTo>
                      <a:pt x="19" y="12"/>
                    </a:lnTo>
                    <a:lnTo>
                      <a:pt x="8" y="16"/>
                    </a:lnTo>
                    <a:lnTo>
                      <a:pt x="0" y="11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14" name="Freeform 102"/>
              <p:cNvSpPr>
                <a:spLocks/>
              </p:cNvSpPr>
              <p:nvPr/>
            </p:nvSpPr>
            <p:spPr bwMode="auto">
              <a:xfrm>
                <a:off x="2044" y="1998"/>
                <a:ext cx="17" cy="27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16" y="26"/>
                  </a:cxn>
                  <a:cxn ang="0">
                    <a:pos x="16" y="11"/>
                  </a:cxn>
                  <a:cxn ang="0">
                    <a:pos x="12" y="4"/>
                  </a:cxn>
                  <a:cxn ang="0">
                    <a:pos x="0" y="0"/>
                  </a:cxn>
                  <a:cxn ang="0">
                    <a:pos x="0" y="18"/>
                  </a:cxn>
                </a:cxnLst>
                <a:rect l="0" t="0" r="r" b="b"/>
                <a:pathLst>
                  <a:path w="17" h="27">
                    <a:moveTo>
                      <a:pt x="0" y="18"/>
                    </a:moveTo>
                    <a:lnTo>
                      <a:pt x="16" y="26"/>
                    </a:lnTo>
                    <a:lnTo>
                      <a:pt x="16" y="11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15" name="Freeform 103"/>
              <p:cNvSpPr>
                <a:spLocks/>
              </p:cNvSpPr>
              <p:nvPr/>
            </p:nvSpPr>
            <p:spPr bwMode="auto">
              <a:xfrm>
                <a:off x="2055" y="2010"/>
                <a:ext cx="17" cy="19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" y="9"/>
                  </a:cxn>
                  <a:cxn ang="0">
                    <a:pos x="9" y="11"/>
                  </a:cxn>
                  <a:cxn ang="0">
                    <a:pos x="14" y="18"/>
                  </a:cxn>
                  <a:cxn ang="0">
                    <a:pos x="16" y="16"/>
                  </a:cxn>
                  <a:cxn ang="0">
                    <a:pos x="13" y="7"/>
                  </a:cxn>
                  <a:cxn ang="0">
                    <a:pos x="0" y="0"/>
                  </a:cxn>
                  <a:cxn ang="0">
                    <a:pos x="0" y="12"/>
                  </a:cxn>
                </a:cxnLst>
                <a:rect l="0" t="0" r="r" b="b"/>
                <a:pathLst>
                  <a:path w="17" h="19">
                    <a:moveTo>
                      <a:pt x="0" y="12"/>
                    </a:moveTo>
                    <a:lnTo>
                      <a:pt x="1" y="9"/>
                    </a:lnTo>
                    <a:lnTo>
                      <a:pt x="9" y="11"/>
                    </a:lnTo>
                    <a:lnTo>
                      <a:pt x="14" y="18"/>
                    </a:lnTo>
                    <a:lnTo>
                      <a:pt x="16" y="16"/>
                    </a:lnTo>
                    <a:lnTo>
                      <a:pt x="13" y="7"/>
                    </a:lnTo>
                    <a:lnTo>
                      <a:pt x="0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16" name="Freeform 104"/>
              <p:cNvSpPr>
                <a:spLocks/>
              </p:cNvSpPr>
              <p:nvPr/>
            </p:nvSpPr>
            <p:spPr bwMode="auto">
              <a:xfrm>
                <a:off x="2068" y="2012"/>
                <a:ext cx="17" cy="17"/>
              </a:xfrm>
              <a:custGeom>
                <a:avLst/>
                <a:gdLst/>
                <a:ahLst/>
                <a:cxnLst>
                  <a:cxn ang="0">
                    <a:pos x="16" y="12"/>
                  </a:cxn>
                  <a:cxn ang="0">
                    <a:pos x="3" y="16"/>
                  </a:cxn>
                  <a:cxn ang="0">
                    <a:pos x="0" y="6"/>
                  </a:cxn>
                  <a:cxn ang="0">
                    <a:pos x="10" y="3"/>
                  </a:cxn>
                  <a:cxn ang="0">
                    <a:pos x="14" y="0"/>
                  </a:cxn>
                  <a:cxn ang="0">
                    <a:pos x="16" y="12"/>
                  </a:cxn>
                </a:cxnLst>
                <a:rect l="0" t="0" r="r" b="b"/>
                <a:pathLst>
                  <a:path w="17" h="17">
                    <a:moveTo>
                      <a:pt x="16" y="12"/>
                    </a:moveTo>
                    <a:lnTo>
                      <a:pt x="3" y="16"/>
                    </a:lnTo>
                    <a:lnTo>
                      <a:pt x="0" y="6"/>
                    </a:lnTo>
                    <a:lnTo>
                      <a:pt x="10" y="3"/>
                    </a:lnTo>
                    <a:lnTo>
                      <a:pt x="14" y="0"/>
                    </a:lnTo>
                    <a:lnTo>
                      <a:pt x="16" y="12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17" name="Freeform 105"/>
              <p:cNvSpPr>
                <a:spLocks/>
              </p:cNvSpPr>
              <p:nvPr/>
            </p:nvSpPr>
            <p:spPr bwMode="auto">
              <a:xfrm>
                <a:off x="2046" y="2001"/>
                <a:ext cx="17" cy="17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6" y="16"/>
                  </a:cxn>
                  <a:cxn ang="0">
                    <a:pos x="10" y="4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r" b="b"/>
                <a:pathLst>
                  <a:path w="17" h="17">
                    <a:moveTo>
                      <a:pt x="0" y="9"/>
                    </a:moveTo>
                    <a:lnTo>
                      <a:pt x="16" y="16"/>
                    </a:lnTo>
                    <a:lnTo>
                      <a:pt x="10" y="4"/>
                    </a:lnTo>
                    <a:lnTo>
                      <a:pt x="0" y="0"/>
                    </a:lnTo>
                    <a:lnTo>
                      <a:pt x="0" y="9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18" name="Freeform 106"/>
              <p:cNvSpPr>
                <a:spLocks/>
              </p:cNvSpPr>
              <p:nvPr/>
            </p:nvSpPr>
            <p:spPr bwMode="auto">
              <a:xfrm>
                <a:off x="2051" y="2000"/>
                <a:ext cx="30" cy="22"/>
              </a:xfrm>
              <a:custGeom>
                <a:avLst/>
                <a:gdLst/>
                <a:ahLst/>
                <a:cxnLst>
                  <a:cxn ang="0">
                    <a:pos x="29" y="15"/>
                  </a:cxn>
                  <a:cxn ang="0">
                    <a:pos x="17" y="21"/>
                  </a:cxn>
                  <a:cxn ang="0">
                    <a:pos x="0" y="4"/>
                  </a:cxn>
                  <a:cxn ang="0">
                    <a:pos x="15" y="0"/>
                  </a:cxn>
                  <a:cxn ang="0">
                    <a:pos x="29" y="15"/>
                  </a:cxn>
                </a:cxnLst>
                <a:rect l="0" t="0" r="r" b="b"/>
                <a:pathLst>
                  <a:path w="30" h="22">
                    <a:moveTo>
                      <a:pt x="29" y="15"/>
                    </a:moveTo>
                    <a:lnTo>
                      <a:pt x="17" y="21"/>
                    </a:lnTo>
                    <a:lnTo>
                      <a:pt x="0" y="4"/>
                    </a:lnTo>
                    <a:lnTo>
                      <a:pt x="15" y="0"/>
                    </a:lnTo>
                    <a:lnTo>
                      <a:pt x="29" y="15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19" name="Freeform 107"/>
              <p:cNvSpPr>
                <a:spLocks/>
              </p:cNvSpPr>
              <p:nvPr/>
            </p:nvSpPr>
            <p:spPr bwMode="auto">
              <a:xfrm>
                <a:off x="2053" y="1993"/>
                <a:ext cx="19" cy="20"/>
              </a:xfrm>
              <a:custGeom>
                <a:avLst/>
                <a:gdLst/>
                <a:ahLst/>
                <a:cxnLst>
                  <a:cxn ang="0">
                    <a:pos x="18" y="14"/>
                  </a:cxn>
                  <a:cxn ang="0">
                    <a:pos x="3" y="19"/>
                  </a:cxn>
                  <a:cxn ang="0">
                    <a:pos x="0" y="5"/>
                  </a:cxn>
                  <a:cxn ang="0">
                    <a:pos x="13" y="0"/>
                  </a:cxn>
                  <a:cxn ang="0">
                    <a:pos x="18" y="14"/>
                  </a:cxn>
                </a:cxnLst>
                <a:rect l="0" t="0" r="r" b="b"/>
                <a:pathLst>
                  <a:path w="19" h="20">
                    <a:moveTo>
                      <a:pt x="18" y="14"/>
                    </a:moveTo>
                    <a:lnTo>
                      <a:pt x="3" y="19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18" y="14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20" name="Freeform 108"/>
              <p:cNvSpPr>
                <a:spLocks/>
              </p:cNvSpPr>
              <p:nvPr/>
            </p:nvSpPr>
            <p:spPr bwMode="auto">
              <a:xfrm>
                <a:off x="2047" y="1821"/>
                <a:ext cx="33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7"/>
                  </a:cxn>
                  <a:cxn ang="0">
                    <a:pos x="0" y="62"/>
                  </a:cxn>
                  <a:cxn ang="0">
                    <a:pos x="32" y="44"/>
                  </a:cxn>
                  <a:cxn ang="0">
                    <a:pos x="32" y="0"/>
                  </a:cxn>
                </a:cxnLst>
                <a:rect l="0" t="0" r="r" b="b"/>
                <a:pathLst>
                  <a:path w="33" h="63">
                    <a:moveTo>
                      <a:pt x="32" y="0"/>
                    </a:moveTo>
                    <a:lnTo>
                      <a:pt x="0" y="17"/>
                    </a:lnTo>
                    <a:lnTo>
                      <a:pt x="0" y="62"/>
                    </a:lnTo>
                    <a:lnTo>
                      <a:pt x="32" y="44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21" name="Freeform 109"/>
              <p:cNvSpPr>
                <a:spLocks/>
              </p:cNvSpPr>
              <p:nvPr/>
            </p:nvSpPr>
            <p:spPr bwMode="auto">
              <a:xfrm>
                <a:off x="1922" y="1726"/>
                <a:ext cx="166" cy="153"/>
              </a:xfrm>
              <a:custGeom>
                <a:avLst/>
                <a:gdLst/>
                <a:ahLst/>
                <a:cxnLst>
                  <a:cxn ang="0">
                    <a:pos x="165" y="55"/>
                  </a:cxn>
                  <a:cxn ang="0">
                    <a:pos x="165" y="0"/>
                  </a:cxn>
                  <a:cxn ang="0">
                    <a:pos x="0" y="93"/>
                  </a:cxn>
                  <a:cxn ang="0">
                    <a:pos x="0" y="152"/>
                  </a:cxn>
                  <a:cxn ang="0">
                    <a:pos x="165" y="55"/>
                  </a:cxn>
                </a:cxnLst>
                <a:rect l="0" t="0" r="r" b="b"/>
                <a:pathLst>
                  <a:path w="166" h="153">
                    <a:moveTo>
                      <a:pt x="165" y="55"/>
                    </a:moveTo>
                    <a:lnTo>
                      <a:pt x="165" y="0"/>
                    </a:lnTo>
                    <a:lnTo>
                      <a:pt x="0" y="93"/>
                    </a:lnTo>
                    <a:lnTo>
                      <a:pt x="0" y="152"/>
                    </a:lnTo>
                    <a:lnTo>
                      <a:pt x="165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22" name="Freeform 110"/>
              <p:cNvSpPr>
                <a:spLocks/>
              </p:cNvSpPr>
              <p:nvPr/>
            </p:nvSpPr>
            <p:spPr bwMode="auto">
              <a:xfrm>
                <a:off x="1758" y="1633"/>
                <a:ext cx="166" cy="153"/>
              </a:xfrm>
              <a:custGeom>
                <a:avLst/>
                <a:gdLst/>
                <a:ahLst/>
                <a:cxnLst>
                  <a:cxn ang="0">
                    <a:pos x="165" y="55"/>
                  </a:cxn>
                  <a:cxn ang="0">
                    <a:pos x="165" y="0"/>
                  </a:cxn>
                  <a:cxn ang="0">
                    <a:pos x="0" y="93"/>
                  </a:cxn>
                  <a:cxn ang="0">
                    <a:pos x="0" y="152"/>
                  </a:cxn>
                  <a:cxn ang="0">
                    <a:pos x="165" y="55"/>
                  </a:cxn>
                </a:cxnLst>
                <a:rect l="0" t="0" r="r" b="b"/>
                <a:pathLst>
                  <a:path w="166" h="153">
                    <a:moveTo>
                      <a:pt x="165" y="55"/>
                    </a:moveTo>
                    <a:lnTo>
                      <a:pt x="165" y="0"/>
                    </a:lnTo>
                    <a:lnTo>
                      <a:pt x="0" y="93"/>
                    </a:lnTo>
                    <a:lnTo>
                      <a:pt x="0" y="152"/>
                    </a:lnTo>
                    <a:lnTo>
                      <a:pt x="165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3823" name="Group 111"/>
            <p:cNvGrpSpPr>
              <a:grpSpLocks/>
            </p:cNvGrpSpPr>
            <p:nvPr/>
          </p:nvGrpSpPr>
          <p:grpSpPr bwMode="auto">
            <a:xfrm rot="-1931362">
              <a:off x="1982" y="2507"/>
              <a:ext cx="267" cy="369"/>
              <a:chOff x="1166" y="1751"/>
              <a:chExt cx="401" cy="542"/>
            </a:xfrm>
          </p:grpSpPr>
          <p:sp>
            <p:nvSpPr>
              <p:cNvPr id="883824" name="Freeform 112"/>
              <p:cNvSpPr>
                <a:spLocks/>
              </p:cNvSpPr>
              <p:nvPr/>
            </p:nvSpPr>
            <p:spPr bwMode="auto">
              <a:xfrm>
                <a:off x="1385" y="1751"/>
                <a:ext cx="63" cy="277"/>
              </a:xfrm>
              <a:custGeom>
                <a:avLst/>
                <a:gdLst/>
                <a:ahLst/>
                <a:cxnLst>
                  <a:cxn ang="0">
                    <a:pos x="0" y="262"/>
                  </a:cxn>
                  <a:cxn ang="0">
                    <a:pos x="15" y="2"/>
                  </a:cxn>
                  <a:cxn ang="0">
                    <a:pos x="28" y="0"/>
                  </a:cxn>
                  <a:cxn ang="0">
                    <a:pos x="41" y="2"/>
                  </a:cxn>
                  <a:cxn ang="0">
                    <a:pos x="62" y="262"/>
                  </a:cxn>
                  <a:cxn ang="0">
                    <a:pos x="59" y="264"/>
                  </a:cxn>
                  <a:cxn ang="0">
                    <a:pos x="56" y="267"/>
                  </a:cxn>
                  <a:cxn ang="0">
                    <a:pos x="52" y="269"/>
                  </a:cxn>
                  <a:cxn ang="0">
                    <a:pos x="48" y="271"/>
                  </a:cxn>
                  <a:cxn ang="0">
                    <a:pos x="42" y="273"/>
                  </a:cxn>
                  <a:cxn ang="0">
                    <a:pos x="36" y="275"/>
                  </a:cxn>
                  <a:cxn ang="0">
                    <a:pos x="32" y="276"/>
                  </a:cxn>
                  <a:cxn ang="0">
                    <a:pos x="29" y="276"/>
                  </a:cxn>
                  <a:cxn ang="0">
                    <a:pos x="25" y="276"/>
                  </a:cxn>
                  <a:cxn ang="0">
                    <a:pos x="20" y="275"/>
                  </a:cxn>
                  <a:cxn ang="0">
                    <a:pos x="17" y="274"/>
                  </a:cxn>
                  <a:cxn ang="0">
                    <a:pos x="14" y="273"/>
                  </a:cxn>
                  <a:cxn ang="0">
                    <a:pos x="11" y="273"/>
                  </a:cxn>
                  <a:cxn ang="0">
                    <a:pos x="9" y="271"/>
                  </a:cxn>
                  <a:cxn ang="0">
                    <a:pos x="5" y="269"/>
                  </a:cxn>
                  <a:cxn ang="0">
                    <a:pos x="2" y="267"/>
                  </a:cxn>
                  <a:cxn ang="0">
                    <a:pos x="1" y="264"/>
                  </a:cxn>
                  <a:cxn ang="0">
                    <a:pos x="0" y="263"/>
                  </a:cxn>
                  <a:cxn ang="0">
                    <a:pos x="0" y="262"/>
                  </a:cxn>
                </a:cxnLst>
                <a:rect l="0" t="0" r="r" b="b"/>
                <a:pathLst>
                  <a:path w="63" h="277">
                    <a:moveTo>
                      <a:pt x="0" y="262"/>
                    </a:moveTo>
                    <a:lnTo>
                      <a:pt x="15" y="2"/>
                    </a:lnTo>
                    <a:lnTo>
                      <a:pt x="28" y="0"/>
                    </a:lnTo>
                    <a:lnTo>
                      <a:pt x="41" y="2"/>
                    </a:lnTo>
                    <a:lnTo>
                      <a:pt x="62" y="262"/>
                    </a:lnTo>
                    <a:lnTo>
                      <a:pt x="59" y="264"/>
                    </a:lnTo>
                    <a:lnTo>
                      <a:pt x="56" y="267"/>
                    </a:lnTo>
                    <a:lnTo>
                      <a:pt x="52" y="269"/>
                    </a:lnTo>
                    <a:lnTo>
                      <a:pt x="48" y="271"/>
                    </a:lnTo>
                    <a:lnTo>
                      <a:pt x="42" y="273"/>
                    </a:lnTo>
                    <a:lnTo>
                      <a:pt x="36" y="275"/>
                    </a:lnTo>
                    <a:lnTo>
                      <a:pt x="32" y="276"/>
                    </a:lnTo>
                    <a:lnTo>
                      <a:pt x="29" y="276"/>
                    </a:lnTo>
                    <a:lnTo>
                      <a:pt x="25" y="276"/>
                    </a:lnTo>
                    <a:lnTo>
                      <a:pt x="20" y="275"/>
                    </a:lnTo>
                    <a:lnTo>
                      <a:pt x="17" y="274"/>
                    </a:lnTo>
                    <a:lnTo>
                      <a:pt x="14" y="273"/>
                    </a:lnTo>
                    <a:lnTo>
                      <a:pt x="11" y="273"/>
                    </a:lnTo>
                    <a:lnTo>
                      <a:pt x="9" y="271"/>
                    </a:lnTo>
                    <a:lnTo>
                      <a:pt x="5" y="269"/>
                    </a:lnTo>
                    <a:lnTo>
                      <a:pt x="2" y="267"/>
                    </a:lnTo>
                    <a:lnTo>
                      <a:pt x="1" y="264"/>
                    </a:lnTo>
                    <a:lnTo>
                      <a:pt x="0" y="263"/>
                    </a:lnTo>
                    <a:lnTo>
                      <a:pt x="0" y="262"/>
                    </a:lnTo>
                  </a:path>
                </a:pathLst>
              </a:custGeom>
              <a:solidFill>
                <a:srgbClr val="99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25" name="Freeform 113"/>
              <p:cNvSpPr>
                <a:spLocks/>
              </p:cNvSpPr>
              <p:nvPr/>
            </p:nvSpPr>
            <p:spPr bwMode="auto">
              <a:xfrm>
                <a:off x="1444" y="1785"/>
                <a:ext cx="62" cy="276"/>
              </a:xfrm>
              <a:custGeom>
                <a:avLst/>
                <a:gdLst/>
                <a:ahLst/>
                <a:cxnLst>
                  <a:cxn ang="0">
                    <a:pos x="0" y="261"/>
                  </a:cxn>
                  <a:cxn ang="0">
                    <a:pos x="15" y="2"/>
                  </a:cxn>
                  <a:cxn ang="0">
                    <a:pos x="28" y="0"/>
                  </a:cxn>
                  <a:cxn ang="0">
                    <a:pos x="39" y="2"/>
                  </a:cxn>
                  <a:cxn ang="0">
                    <a:pos x="61" y="261"/>
                  </a:cxn>
                  <a:cxn ang="0">
                    <a:pos x="58" y="264"/>
                  </a:cxn>
                  <a:cxn ang="0">
                    <a:pos x="55" y="266"/>
                  </a:cxn>
                  <a:cxn ang="0">
                    <a:pos x="51" y="268"/>
                  </a:cxn>
                  <a:cxn ang="0">
                    <a:pos x="47" y="270"/>
                  </a:cxn>
                  <a:cxn ang="0">
                    <a:pos x="41" y="272"/>
                  </a:cxn>
                  <a:cxn ang="0">
                    <a:pos x="35" y="275"/>
                  </a:cxn>
                  <a:cxn ang="0">
                    <a:pos x="32" y="275"/>
                  </a:cxn>
                  <a:cxn ang="0">
                    <a:pos x="29" y="275"/>
                  </a:cxn>
                  <a:cxn ang="0">
                    <a:pos x="25" y="275"/>
                  </a:cxn>
                  <a:cxn ang="0">
                    <a:pos x="21" y="275"/>
                  </a:cxn>
                  <a:cxn ang="0">
                    <a:pos x="17" y="274"/>
                  </a:cxn>
                  <a:cxn ang="0">
                    <a:pos x="14" y="272"/>
                  </a:cxn>
                  <a:cxn ang="0">
                    <a:pos x="12" y="271"/>
                  </a:cxn>
                  <a:cxn ang="0">
                    <a:pos x="8" y="270"/>
                  </a:cxn>
                  <a:cxn ang="0">
                    <a:pos x="6" y="268"/>
                  </a:cxn>
                  <a:cxn ang="0">
                    <a:pos x="2" y="266"/>
                  </a:cxn>
                  <a:cxn ang="0">
                    <a:pos x="1" y="264"/>
                  </a:cxn>
                  <a:cxn ang="0">
                    <a:pos x="0" y="262"/>
                  </a:cxn>
                  <a:cxn ang="0">
                    <a:pos x="0" y="261"/>
                  </a:cxn>
                </a:cxnLst>
                <a:rect l="0" t="0" r="r" b="b"/>
                <a:pathLst>
                  <a:path w="62" h="276">
                    <a:moveTo>
                      <a:pt x="0" y="261"/>
                    </a:moveTo>
                    <a:lnTo>
                      <a:pt x="15" y="2"/>
                    </a:lnTo>
                    <a:lnTo>
                      <a:pt x="28" y="0"/>
                    </a:lnTo>
                    <a:lnTo>
                      <a:pt x="39" y="2"/>
                    </a:lnTo>
                    <a:lnTo>
                      <a:pt x="61" y="261"/>
                    </a:lnTo>
                    <a:lnTo>
                      <a:pt x="58" y="264"/>
                    </a:lnTo>
                    <a:lnTo>
                      <a:pt x="55" y="266"/>
                    </a:lnTo>
                    <a:lnTo>
                      <a:pt x="51" y="268"/>
                    </a:lnTo>
                    <a:lnTo>
                      <a:pt x="47" y="270"/>
                    </a:lnTo>
                    <a:lnTo>
                      <a:pt x="41" y="272"/>
                    </a:lnTo>
                    <a:lnTo>
                      <a:pt x="35" y="275"/>
                    </a:lnTo>
                    <a:lnTo>
                      <a:pt x="32" y="275"/>
                    </a:lnTo>
                    <a:lnTo>
                      <a:pt x="29" y="275"/>
                    </a:lnTo>
                    <a:lnTo>
                      <a:pt x="25" y="275"/>
                    </a:lnTo>
                    <a:lnTo>
                      <a:pt x="21" y="275"/>
                    </a:lnTo>
                    <a:lnTo>
                      <a:pt x="17" y="274"/>
                    </a:lnTo>
                    <a:lnTo>
                      <a:pt x="14" y="272"/>
                    </a:lnTo>
                    <a:lnTo>
                      <a:pt x="12" y="271"/>
                    </a:lnTo>
                    <a:lnTo>
                      <a:pt x="8" y="270"/>
                    </a:lnTo>
                    <a:lnTo>
                      <a:pt x="6" y="268"/>
                    </a:lnTo>
                    <a:lnTo>
                      <a:pt x="2" y="266"/>
                    </a:lnTo>
                    <a:lnTo>
                      <a:pt x="1" y="264"/>
                    </a:lnTo>
                    <a:lnTo>
                      <a:pt x="0" y="262"/>
                    </a:lnTo>
                    <a:lnTo>
                      <a:pt x="0" y="261"/>
                    </a:lnTo>
                  </a:path>
                </a:pathLst>
              </a:custGeom>
              <a:solidFill>
                <a:srgbClr val="99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26" name="Freeform 114"/>
              <p:cNvSpPr>
                <a:spLocks/>
              </p:cNvSpPr>
              <p:nvPr/>
            </p:nvSpPr>
            <p:spPr bwMode="auto">
              <a:xfrm>
                <a:off x="1413" y="1751"/>
                <a:ext cx="34" cy="277"/>
              </a:xfrm>
              <a:custGeom>
                <a:avLst/>
                <a:gdLst/>
                <a:ahLst/>
                <a:cxnLst>
                  <a:cxn ang="0">
                    <a:pos x="6" y="276"/>
                  </a:cxn>
                  <a:cxn ang="0">
                    <a:pos x="10" y="276"/>
                  </a:cxn>
                  <a:cxn ang="0">
                    <a:pos x="13" y="275"/>
                  </a:cxn>
                  <a:cxn ang="0">
                    <a:pos x="17" y="274"/>
                  </a:cxn>
                  <a:cxn ang="0">
                    <a:pos x="19" y="273"/>
                  </a:cxn>
                  <a:cxn ang="0">
                    <a:pos x="24" y="271"/>
                  </a:cxn>
                  <a:cxn ang="0">
                    <a:pos x="26" y="270"/>
                  </a:cxn>
                  <a:cxn ang="0">
                    <a:pos x="28" y="269"/>
                  </a:cxn>
                  <a:cxn ang="0">
                    <a:pos x="30" y="267"/>
                  </a:cxn>
                  <a:cxn ang="0">
                    <a:pos x="32" y="264"/>
                  </a:cxn>
                  <a:cxn ang="0">
                    <a:pos x="33" y="262"/>
                  </a:cxn>
                  <a:cxn ang="0">
                    <a:pos x="12" y="2"/>
                  </a:cxn>
                  <a:cxn ang="0">
                    <a:pos x="0" y="0"/>
                  </a:cxn>
                  <a:cxn ang="0">
                    <a:pos x="0" y="276"/>
                  </a:cxn>
                  <a:cxn ang="0">
                    <a:pos x="6" y="276"/>
                  </a:cxn>
                </a:cxnLst>
                <a:rect l="0" t="0" r="r" b="b"/>
                <a:pathLst>
                  <a:path w="34" h="277">
                    <a:moveTo>
                      <a:pt x="6" y="276"/>
                    </a:moveTo>
                    <a:lnTo>
                      <a:pt x="10" y="276"/>
                    </a:lnTo>
                    <a:lnTo>
                      <a:pt x="13" y="275"/>
                    </a:lnTo>
                    <a:lnTo>
                      <a:pt x="17" y="274"/>
                    </a:lnTo>
                    <a:lnTo>
                      <a:pt x="19" y="273"/>
                    </a:lnTo>
                    <a:lnTo>
                      <a:pt x="24" y="271"/>
                    </a:lnTo>
                    <a:lnTo>
                      <a:pt x="26" y="270"/>
                    </a:lnTo>
                    <a:lnTo>
                      <a:pt x="28" y="269"/>
                    </a:lnTo>
                    <a:lnTo>
                      <a:pt x="30" y="267"/>
                    </a:lnTo>
                    <a:lnTo>
                      <a:pt x="32" y="264"/>
                    </a:lnTo>
                    <a:lnTo>
                      <a:pt x="33" y="262"/>
                    </a:lnTo>
                    <a:lnTo>
                      <a:pt x="12" y="2"/>
                    </a:lnTo>
                    <a:lnTo>
                      <a:pt x="0" y="0"/>
                    </a:lnTo>
                    <a:lnTo>
                      <a:pt x="0" y="276"/>
                    </a:lnTo>
                    <a:lnTo>
                      <a:pt x="6" y="276"/>
                    </a:lnTo>
                  </a:path>
                </a:pathLst>
              </a:custGeom>
              <a:solidFill>
                <a:srgbClr val="9966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27" name="Freeform 115"/>
              <p:cNvSpPr>
                <a:spLocks/>
              </p:cNvSpPr>
              <p:nvPr/>
            </p:nvSpPr>
            <p:spPr bwMode="auto">
              <a:xfrm>
                <a:off x="1385" y="2046"/>
                <a:ext cx="182" cy="195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0" y="103"/>
                  </a:cxn>
                  <a:cxn ang="0">
                    <a:pos x="0" y="194"/>
                  </a:cxn>
                  <a:cxn ang="0">
                    <a:pos x="181" y="89"/>
                  </a:cxn>
                  <a:cxn ang="0">
                    <a:pos x="181" y="0"/>
                  </a:cxn>
                </a:cxnLst>
                <a:rect l="0" t="0" r="r" b="b"/>
                <a:pathLst>
                  <a:path w="182" h="195">
                    <a:moveTo>
                      <a:pt x="181" y="0"/>
                    </a:moveTo>
                    <a:lnTo>
                      <a:pt x="0" y="103"/>
                    </a:lnTo>
                    <a:lnTo>
                      <a:pt x="0" y="194"/>
                    </a:lnTo>
                    <a:lnTo>
                      <a:pt x="181" y="89"/>
                    </a:lnTo>
                    <a:lnTo>
                      <a:pt x="181" y="0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28" name="Freeform 116"/>
              <p:cNvSpPr>
                <a:spLocks/>
              </p:cNvSpPr>
              <p:nvPr/>
            </p:nvSpPr>
            <p:spPr bwMode="auto">
              <a:xfrm>
                <a:off x="1166" y="2024"/>
                <a:ext cx="220" cy="2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9" y="125"/>
                  </a:cxn>
                  <a:cxn ang="0">
                    <a:pos x="219" y="216"/>
                  </a:cxn>
                  <a:cxn ang="0">
                    <a:pos x="0" y="90"/>
                  </a:cxn>
                  <a:cxn ang="0">
                    <a:pos x="0" y="0"/>
                  </a:cxn>
                </a:cxnLst>
                <a:rect l="0" t="0" r="r" b="b"/>
                <a:pathLst>
                  <a:path w="220" h="217">
                    <a:moveTo>
                      <a:pt x="0" y="0"/>
                    </a:moveTo>
                    <a:lnTo>
                      <a:pt x="219" y="125"/>
                    </a:lnTo>
                    <a:lnTo>
                      <a:pt x="219" y="216"/>
                    </a:lnTo>
                    <a:lnTo>
                      <a:pt x="0" y="9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29" name="Freeform 117"/>
              <p:cNvSpPr>
                <a:spLocks/>
              </p:cNvSpPr>
              <p:nvPr/>
            </p:nvSpPr>
            <p:spPr bwMode="auto">
              <a:xfrm>
                <a:off x="1166" y="1919"/>
                <a:ext cx="401" cy="231"/>
              </a:xfrm>
              <a:custGeom>
                <a:avLst/>
                <a:gdLst/>
                <a:ahLst/>
                <a:cxnLst>
                  <a:cxn ang="0">
                    <a:pos x="400" y="126"/>
                  </a:cxn>
                  <a:cxn ang="0">
                    <a:pos x="219" y="230"/>
                  </a:cxn>
                  <a:cxn ang="0">
                    <a:pos x="0" y="103"/>
                  </a:cxn>
                  <a:cxn ang="0">
                    <a:pos x="180" y="0"/>
                  </a:cxn>
                  <a:cxn ang="0">
                    <a:pos x="400" y="126"/>
                  </a:cxn>
                </a:cxnLst>
                <a:rect l="0" t="0" r="r" b="b"/>
                <a:pathLst>
                  <a:path w="401" h="231">
                    <a:moveTo>
                      <a:pt x="400" y="126"/>
                    </a:moveTo>
                    <a:lnTo>
                      <a:pt x="219" y="230"/>
                    </a:lnTo>
                    <a:lnTo>
                      <a:pt x="0" y="103"/>
                    </a:lnTo>
                    <a:lnTo>
                      <a:pt x="180" y="0"/>
                    </a:lnTo>
                    <a:lnTo>
                      <a:pt x="400" y="126"/>
                    </a:lnTo>
                  </a:path>
                </a:pathLst>
              </a:custGeom>
              <a:solidFill>
                <a:srgbClr val="CC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30" name="Freeform 118"/>
              <p:cNvSpPr>
                <a:spLocks/>
              </p:cNvSpPr>
              <p:nvPr/>
            </p:nvSpPr>
            <p:spPr bwMode="auto">
              <a:xfrm>
                <a:off x="1246" y="2034"/>
                <a:ext cx="59" cy="7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9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70">
                    <a:moveTo>
                      <a:pt x="58" y="0"/>
                    </a:moveTo>
                    <a:lnTo>
                      <a:pt x="58" y="69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31" name="Freeform 119"/>
              <p:cNvSpPr>
                <a:spLocks/>
              </p:cNvSpPr>
              <p:nvPr/>
            </p:nvSpPr>
            <p:spPr bwMode="auto">
              <a:xfrm>
                <a:off x="1398" y="2151"/>
                <a:ext cx="33" cy="64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8"/>
                  </a:cxn>
                  <a:cxn ang="0">
                    <a:pos x="0" y="63"/>
                  </a:cxn>
                  <a:cxn ang="0">
                    <a:pos x="32" y="45"/>
                  </a:cxn>
                  <a:cxn ang="0">
                    <a:pos x="32" y="0"/>
                  </a:cxn>
                </a:cxnLst>
                <a:rect l="0" t="0" r="r" b="b"/>
                <a:pathLst>
                  <a:path w="33" h="64">
                    <a:moveTo>
                      <a:pt x="32" y="0"/>
                    </a:moveTo>
                    <a:lnTo>
                      <a:pt x="0" y="18"/>
                    </a:lnTo>
                    <a:lnTo>
                      <a:pt x="0" y="63"/>
                    </a:lnTo>
                    <a:lnTo>
                      <a:pt x="32" y="45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32" name="Freeform 120"/>
              <p:cNvSpPr>
                <a:spLocks/>
              </p:cNvSpPr>
              <p:nvPr/>
            </p:nvSpPr>
            <p:spPr bwMode="auto">
              <a:xfrm>
                <a:off x="1185" y="2128"/>
                <a:ext cx="107" cy="10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61"/>
                  </a:cxn>
                  <a:cxn ang="0">
                    <a:pos x="106" y="103"/>
                  </a:cxn>
                  <a:cxn ang="0">
                    <a:pos x="0" y="42"/>
                  </a:cxn>
                  <a:cxn ang="0">
                    <a:pos x="0" y="0"/>
                  </a:cxn>
                </a:cxnLst>
                <a:rect l="0" t="0" r="r" b="b"/>
                <a:pathLst>
                  <a:path w="107" h="104">
                    <a:moveTo>
                      <a:pt x="0" y="0"/>
                    </a:moveTo>
                    <a:lnTo>
                      <a:pt x="106" y="61"/>
                    </a:lnTo>
                    <a:lnTo>
                      <a:pt x="106" y="103"/>
                    </a:lnTo>
                    <a:lnTo>
                      <a:pt x="0" y="4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33" name="Freeform 121"/>
              <p:cNvSpPr>
                <a:spLocks/>
              </p:cNvSpPr>
              <p:nvPr/>
            </p:nvSpPr>
            <p:spPr bwMode="auto">
              <a:xfrm>
                <a:off x="1290" y="2165"/>
                <a:ext cx="41" cy="67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0" y="22"/>
                  </a:cxn>
                  <a:cxn ang="0">
                    <a:pos x="0" y="66"/>
                  </a:cxn>
                  <a:cxn ang="0">
                    <a:pos x="40" y="43"/>
                  </a:cxn>
                  <a:cxn ang="0">
                    <a:pos x="40" y="0"/>
                  </a:cxn>
                </a:cxnLst>
                <a:rect l="0" t="0" r="r" b="b"/>
                <a:pathLst>
                  <a:path w="41" h="67">
                    <a:moveTo>
                      <a:pt x="40" y="0"/>
                    </a:moveTo>
                    <a:lnTo>
                      <a:pt x="0" y="22"/>
                    </a:lnTo>
                    <a:lnTo>
                      <a:pt x="0" y="66"/>
                    </a:lnTo>
                    <a:lnTo>
                      <a:pt x="40" y="43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FF33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34" name="Freeform 122"/>
              <p:cNvSpPr>
                <a:spLocks/>
              </p:cNvSpPr>
              <p:nvPr/>
            </p:nvSpPr>
            <p:spPr bwMode="auto">
              <a:xfrm>
                <a:off x="1184" y="2106"/>
                <a:ext cx="146" cy="84"/>
              </a:xfrm>
              <a:custGeom>
                <a:avLst/>
                <a:gdLst/>
                <a:ahLst/>
                <a:cxnLst>
                  <a:cxn ang="0">
                    <a:pos x="145" y="61"/>
                  </a:cxn>
                  <a:cxn ang="0">
                    <a:pos x="105" y="83"/>
                  </a:cxn>
                  <a:cxn ang="0">
                    <a:pos x="0" y="21"/>
                  </a:cxn>
                  <a:cxn ang="0">
                    <a:pos x="37" y="0"/>
                  </a:cxn>
                  <a:cxn ang="0">
                    <a:pos x="145" y="61"/>
                  </a:cxn>
                </a:cxnLst>
                <a:rect l="0" t="0" r="r" b="b"/>
                <a:pathLst>
                  <a:path w="146" h="84">
                    <a:moveTo>
                      <a:pt x="145" y="61"/>
                    </a:moveTo>
                    <a:lnTo>
                      <a:pt x="105" y="83"/>
                    </a:lnTo>
                    <a:lnTo>
                      <a:pt x="0" y="21"/>
                    </a:lnTo>
                    <a:lnTo>
                      <a:pt x="37" y="0"/>
                    </a:lnTo>
                    <a:lnTo>
                      <a:pt x="145" y="61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35" name="Freeform 123"/>
              <p:cNvSpPr>
                <a:spLocks/>
              </p:cNvSpPr>
              <p:nvPr/>
            </p:nvSpPr>
            <p:spPr bwMode="auto">
              <a:xfrm>
                <a:off x="1456" y="2118"/>
                <a:ext cx="32" cy="64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18"/>
                  </a:cxn>
                  <a:cxn ang="0">
                    <a:pos x="0" y="63"/>
                  </a:cxn>
                  <a:cxn ang="0">
                    <a:pos x="31" y="45"/>
                  </a:cxn>
                  <a:cxn ang="0">
                    <a:pos x="31" y="0"/>
                  </a:cxn>
                </a:cxnLst>
                <a:rect l="0" t="0" r="r" b="b"/>
                <a:pathLst>
                  <a:path w="32" h="64">
                    <a:moveTo>
                      <a:pt x="31" y="0"/>
                    </a:moveTo>
                    <a:lnTo>
                      <a:pt x="0" y="18"/>
                    </a:lnTo>
                    <a:lnTo>
                      <a:pt x="0" y="63"/>
                    </a:lnTo>
                    <a:lnTo>
                      <a:pt x="31" y="45"/>
                    </a:lnTo>
                    <a:lnTo>
                      <a:pt x="31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36" name="Freeform 124"/>
              <p:cNvSpPr>
                <a:spLocks/>
              </p:cNvSpPr>
              <p:nvPr/>
            </p:nvSpPr>
            <p:spPr bwMode="auto">
              <a:xfrm>
                <a:off x="1166" y="1987"/>
                <a:ext cx="59" cy="71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70"/>
                  </a:cxn>
                  <a:cxn ang="0">
                    <a:pos x="0" y="36"/>
                  </a:cxn>
                  <a:cxn ang="0">
                    <a:pos x="58" y="0"/>
                  </a:cxn>
                </a:cxnLst>
                <a:rect l="0" t="0" r="r" b="b"/>
                <a:pathLst>
                  <a:path w="59" h="71">
                    <a:moveTo>
                      <a:pt x="58" y="0"/>
                    </a:moveTo>
                    <a:lnTo>
                      <a:pt x="58" y="70"/>
                    </a:lnTo>
                    <a:lnTo>
                      <a:pt x="0" y="36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37" name="Freeform 125"/>
              <p:cNvSpPr>
                <a:spLocks/>
              </p:cNvSpPr>
              <p:nvPr/>
            </p:nvSpPr>
            <p:spPr bwMode="auto">
              <a:xfrm>
                <a:off x="1224" y="1882"/>
                <a:ext cx="181" cy="175"/>
              </a:xfrm>
              <a:custGeom>
                <a:avLst/>
                <a:gdLst/>
                <a:ahLst/>
                <a:cxnLst>
                  <a:cxn ang="0">
                    <a:pos x="180" y="69"/>
                  </a:cxn>
                  <a:cxn ang="0">
                    <a:pos x="0" y="174"/>
                  </a:cxn>
                  <a:cxn ang="0">
                    <a:pos x="0" y="104"/>
                  </a:cxn>
                  <a:cxn ang="0">
                    <a:pos x="180" y="0"/>
                  </a:cxn>
                  <a:cxn ang="0">
                    <a:pos x="180" y="69"/>
                  </a:cxn>
                </a:cxnLst>
                <a:rect l="0" t="0" r="r" b="b"/>
                <a:pathLst>
                  <a:path w="181" h="175">
                    <a:moveTo>
                      <a:pt x="180" y="69"/>
                    </a:moveTo>
                    <a:lnTo>
                      <a:pt x="0" y="174"/>
                    </a:lnTo>
                    <a:lnTo>
                      <a:pt x="0" y="104"/>
                    </a:lnTo>
                    <a:lnTo>
                      <a:pt x="180" y="0"/>
                    </a:lnTo>
                    <a:lnTo>
                      <a:pt x="180" y="69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38" name="Freeform 126"/>
              <p:cNvSpPr>
                <a:spLocks/>
              </p:cNvSpPr>
              <p:nvPr/>
            </p:nvSpPr>
            <p:spPr bwMode="auto">
              <a:xfrm>
                <a:off x="1246" y="2034"/>
                <a:ext cx="59" cy="7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9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70">
                    <a:moveTo>
                      <a:pt x="58" y="0"/>
                    </a:moveTo>
                    <a:lnTo>
                      <a:pt x="58" y="69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39" name="Freeform 127"/>
              <p:cNvSpPr>
                <a:spLocks/>
              </p:cNvSpPr>
              <p:nvPr/>
            </p:nvSpPr>
            <p:spPr bwMode="auto">
              <a:xfrm>
                <a:off x="1304" y="1928"/>
                <a:ext cx="182" cy="176"/>
              </a:xfrm>
              <a:custGeom>
                <a:avLst/>
                <a:gdLst/>
                <a:ahLst/>
                <a:cxnLst>
                  <a:cxn ang="0">
                    <a:pos x="181" y="70"/>
                  </a:cxn>
                  <a:cxn ang="0">
                    <a:pos x="0" y="175"/>
                  </a:cxn>
                  <a:cxn ang="0">
                    <a:pos x="0" y="105"/>
                  </a:cxn>
                  <a:cxn ang="0">
                    <a:pos x="181" y="0"/>
                  </a:cxn>
                  <a:cxn ang="0">
                    <a:pos x="181" y="70"/>
                  </a:cxn>
                </a:cxnLst>
                <a:rect l="0" t="0" r="r" b="b"/>
                <a:pathLst>
                  <a:path w="182" h="176">
                    <a:moveTo>
                      <a:pt x="181" y="70"/>
                    </a:moveTo>
                    <a:lnTo>
                      <a:pt x="0" y="175"/>
                    </a:lnTo>
                    <a:lnTo>
                      <a:pt x="0" y="105"/>
                    </a:lnTo>
                    <a:lnTo>
                      <a:pt x="181" y="0"/>
                    </a:lnTo>
                    <a:lnTo>
                      <a:pt x="181" y="70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40" name="Freeform 128"/>
              <p:cNvSpPr>
                <a:spLocks/>
              </p:cNvSpPr>
              <p:nvPr/>
            </p:nvSpPr>
            <p:spPr bwMode="auto">
              <a:xfrm>
                <a:off x="1327" y="2081"/>
                <a:ext cx="58" cy="69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68"/>
                  </a:cxn>
                  <a:cxn ang="0">
                    <a:pos x="0" y="35"/>
                  </a:cxn>
                  <a:cxn ang="0">
                    <a:pos x="57" y="0"/>
                  </a:cxn>
                </a:cxnLst>
                <a:rect l="0" t="0" r="r" b="b"/>
                <a:pathLst>
                  <a:path w="58" h="69">
                    <a:moveTo>
                      <a:pt x="57" y="0"/>
                    </a:moveTo>
                    <a:lnTo>
                      <a:pt x="57" y="68"/>
                    </a:lnTo>
                    <a:lnTo>
                      <a:pt x="0" y="35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41" name="Freeform 129"/>
              <p:cNvSpPr>
                <a:spLocks/>
              </p:cNvSpPr>
              <p:nvPr/>
            </p:nvSpPr>
            <p:spPr bwMode="auto">
              <a:xfrm>
                <a:off x="1385" y="1977"/>
                <a:ext cx="182" cy="173"/>
              </a:xfrm>
              <a:custGeom>
                <a:avLst/>
                <a:gdLst/>
                <a:ahLst/>
                <a:cxnLst>
                  <a:cxn ang="0">
                    <a:pos x="181" y="68"/>
                  </a:cxn>
                  <a:cxn ang="0">
                    <a:pos x="0" y="172"/>
                  </a:cxn>
                  <a:cxn ang="0">
                    <a:pos x="0" y="103"/>
                  </a:cxn>
                  <a:cxn ang="0">
                    <a:pos x="181" y="0"/>
                  </a:cxn>
                  <a:cxn ang="0">
                    <a:pos x="181" y="68"/>
                  </a:cxn>
                </a:cxnLst>
                <a:rect l="0" t="0" r="r" b="b"/>
                <a:pathLst>
                  <a:path w="182" h="173">
                    <a:moveTo>
                      <a:pt x="181" y="68"/>
                    </a:moveTo>
                    <a:lnTo>
                      <a:pt x="0" y="172"/>
                    </a:lnTo>
                    <a:lnTo>
                      <a:pt x="0" y="103"/>
                    </a:lnTo>
                    <a:lnTo>
                      <a:pt x="181" y="0"/>
                    </a:lnTo>
                    <a:lnTo>
                      <a:pt x="181" y="68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42" name="Freeform 130"/>
              <p:cNvSpPr>
                <a:spLocks/>
              </p:cNvSpPr>
              <p:nvPr/>
            </p:nvSpPr>
            <p:spPr bwMode="auto">
              <a:xfrm>
                <a:off x="1310" y="1941"/>
                <a:ext cx="166" cy="152"/>
              </a:xfrm>
              <a:custGeom>
                <a:avLst/>
                <a:gdLst/>
                <a:ahLst/>
                <a:cxnLst>
                  <a:cxn ang="0">
                    <a:pos x="165" y="55"/>
                  </a:cxn>
                  <a:cxn ang="0">
                    <a:pos x="165" y="0"/>
                  </a:cxn>
                  <a:cxn ang="0">
                    <a:pos x="0" y="93"/>
                  </a:cxn>
                  <a:cxn ang="0">
                    <a:pos x="0" y="151"/>
                  </a:cxn>
                  <a:cxn ang="0">
                    <a:pos x="165" y="55"/>
                  </a:cxn>
                </a:cxnLst>
                <a:rect l="0" t="0" r="r" b="b"/>
                <a:pathLst>
                  <a:path w="166" h="152">
                    <a:moveTo>
                      <a:pt x="165" y="55"/>
                    </a:moveTo>
                    <a:lnTo>
                      <a:pt x="165" y="0"/>
                    </a:lnTo>
                    <a:lnTo>
                      <a:pt x="0" y="93"/>
                    </a:lnTo>
                    <a:lnTo>
                      <a:pt x="0" y="151"/>
                    </a:lnTo>
                    <a:lnTo>
                      <a:pt x="165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43" name="Line 131"/>
              <p:cNvSpPr>
                <a:spLocks noChangeShapeType="1"/>
              </p:cNvSpPr>
              <p:nvPr/>
            </p:nvSpPr>
            <p:spPr bwMode="auto">
              <a:xfrm flipV="1">
                <a:off x="1479" y="225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3844" name="Freeform 132"/>
              <p:cNvSpPr>
                <a:spLocks/>
              </p:cNvSpPr>
              <p:nvPr/>
            </p:nvSpPr>
            <p:spPr bwMode="auto">
              <a:xfrm>
                <a:off x="1486" y="2257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4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6" y="10"/>
                  </a:cxn>
                  <a:cxn ang="0">
                    <a:pos x="14" y="7"/>
                  </a:cxn>
                  <a:cxn ang="0">
                    <a:pos x="13" y="5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5" y="1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4" y="14"/>
                  </a:cxn>
                  <a:cxn ang="0">
                    <a:pos x="5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4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11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45" name="Freeform 133"/>
              <p:cNvSpPr>
                <a:spLocks/>
              </p:cNvSpPr>
              <p:nvPr/>
            </p:nvSpPr>
            <p:spPr bwMode="auto">
              <a:xfrm>
                <a:off x="1486" y="2259"/>
                <a:ext cx="17" cy="17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6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1" y="3"/>
                  </a:cxn>
                  <a:cxn ang="0">
                    <a:pos x="14" y="4"/>
                  </a:cxn>
                  <a:cxn ang="0">
                    <a:pos x="14" y="9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1" y="16"/>
                  </a:cxn>
                  <a:cxn ang="0">
                    <a:pos x="7" y="14"/>
                  </a:cxn>
                  <a:cxn ang="0">
                    <a:pos x="5" y="13"/>
                  </a:cxn>
                  <a:cxn ang="0">
                    <a:pos x="1" y="10"/>
                  </a:cxn>
                </a:cxnLst>
                <a:rect l="0" t="0" r="r" b="b"/>
                <a:pathLst>
                  <a:path w="17" h="17">
                    <a:moveTo>
                      <a:pt x="1" y="10"/>
                    </a:moveTo>
                    <a:lnTo>
                      <a:pt x="1" y="6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11" y="3"/>
                    </a:lnTo>
                    <a:lnTo>
                      <a:pt x="14" y="4"/>
                    </a:lnTo>
                    <a:lnTo>
                      <a:pt x="14" y="9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1" y="16"/>
                    </a:lnTo>
                    <a:lnTo>
                      <a:pt x="7" y="14"/>
                    </a:lnTo>
                    <a:lnTo>
                      <a:pt x="5" y="13"/>
                    </a:lnTo>
                    <a:lnTo>
                      <a:pt x="1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46" name="Freeform 134"/>
              <p:cNvSpPr>
                <a:spLocks/>
              </p:cNvSpPr>
              <p:nvPr/>
            </p:nvSpPr>
            <p:spPr bwMode="auto">
              <a:xfrm>
                <a:off x="1486" y="2261"/>
                <a:ext cx="17" cy="17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12" y="4"/>
                  </a:cxn>
                  <a:cxn ang="0">
                    <a:pos x="16" y="9"/>
                  </a:cxn>
                  <a:cxn ang="0">
                    <a:pos x="16" y="13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6" y="13"/>
                  </a:cxn>
                  <a:cxn ang="0">
                    <a:pos x="3" y="9"/>
                  </a:cxn>
                </a:cxnLst>
                <a:rect l="0" t="0" r="r" b="b"/>
                <a:pathLst>
                  <a:path w="17" h="17">
                    <a:moveTo>
                      <a:pt x="3" y="9"/>
                    </a:moveTo>
                    <a:lnTo>
                      <a:pt x="0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2" y="4"/>
                    </a:lnTo>
                    <a:lnTo>
                      <a:pt x="16" y="9"/>
                    </a:lnTo>
                    <a:lnTo>
                      <a:pt x="16" y="13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6" y="13"/>
                    </a:lnTo>
                    <a:lnTo>
                      <a:pt x="3" y="9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47" name="Freeform 135"/>
              <p:cNvSpPr>
                <a:spLocks/>
              </p:cNvSpPr>
              <p:nvPr/>
            </p:nvSpPr>
            <p:spPr bwMode="auto">
              <a:xfrm>
                <a:off x="1494" y="2261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6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48" name="Freeform 136"/>
              <p:cNvSpPr>
                <a:spLocks/>
              </p:cNvSpPr>
              <p:nvPr/>
            </p:nvSpPr>
            <p:spPr bwMode="auto">
              <a:xfrm>
                <a:off x="1494" y="2264"/>
                <a:ext cx="17" cy="17"/>
              </a:xfrm>
              <a:custGeom>
                <a:avLst/>
                <a:gdLst/>
                <a:ahLst/>
                <a:cxnLst>
                  <a:cxn ang="0">
                    <a:pos x="2" y="10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3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3" y="14"/>
                  </a:cxn>
                  <a:cxn ang="0">
                    <a:pos x="10" y="16"/>
                  </a:cxn>
                  <a:cxn ang="0">
                    <a:pos x="8" y="14"/>
                  </a:cxn>
                  <a:cxn ang="0">
                    <a:pos x="4" y="12"/>
                  </a:cxn>
                  <a:cxn ang="0">
                    <a:pos x="2" y="10"/>
                  </a:cxn>
                </a:cxnLst>
                <a:rect l="0" t="0" r="r" b="b"/>
                <a:pathLst>
                  <a:path w="17" h="17">
                    <a:moveTo>
                      <a:pt x="2" y="10"/>
                    </a:moveTo>
                    <a:lnTo>
                      <a:pt x="0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10" y="1"/>
                    </a:lnTo>
                    <a:lnTo>
                      <a:pt x="13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0" y="16"/>
                    </a:lnTo>
                    <a:lnTo>
                      <a:pt x="8" y="14"/>
                    </a:lnTo>
                    <a:lnTo>
                      <a:pt x="4" y="12"/>
                    </a:lnTo>
                    <a:lnTo>
                      <a:pt x="2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49" name="Freeform 137"/>
              <p:cNvSpPr>
                <a:spLocks/>
              </p:cNvSpPr>
              <p:nvPr/>
            </p:nvSpPr>
            <p:spPr bwMode="auto">
              <a:xfrm>
                <a:off x="1495" y="2266"/>
                <a:ext cx="17" cy="17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3" y="4"/>
                  </a:cxn>
                  <a:cxn ang="0">
                    <a:pos x="16" y="9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3" y="16"/>
                  </a:cxn>
                  <a:cxn ang="0">
                    <a:pos x="8" y="16"/>
                  </a:cxn>
                  <a:cxn ang="0">
                    <a:pos x="2" y="11"/>
                  </a:cxn>
                </a:cxnLst>
                <a:rect l="0" t="0" r="r" b="b"/>
                <a:pathLst>
                  <a:path w="17" h="17">
                    <a:moveTo>
                      <a:pt x="2" y="11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3" y="4"/>
                    </a:lnTo>
                    <a:lnTo>
                      <a:pt x="16" y="9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3" y="16"/>
                    </a:lnTo>
                    <a:lnTo>
                      <a:pt x="8" y="16"/>
                    </a:lnTo>
                    <a:lnTo>
                      <a:pt x="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50" name="Freeform 138"/>
              <p:cNvSpPr>
                <a:spLocks/>
              </p:cNvSpPr>
              <p:nvPr/>
            </p:nvSpPr>
            <p:spPr bwMode="auto">
              <a:xfrm>
                <a:off x="1481" y="2260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3" y="4"/>
                  </a:cxn>
                  <a:cxn ang="0">
                    <a:pos x="11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5"/>
                  </a:cxn>
                  <a:cxn ang="0">
                    <a:pos x="7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51" name="Freeform 139"/>
              <p:cNvSpPr>
                <a:spLocks/>
              </p:cNvSpPr>
              <p:nvPr/>
            </p:nvSpPr>
            <p:spPr bwMode="auto">
              <a:xfrm>
                <a:off x="1491" y="2264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4" y="14"/>
                  </a:cxn>
                  <a:cxn ang="0">
                    <a:pos x="14" y="13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7"/>
                  </a:cxn>
                  <a:cxn ang="0">
                    <a:pos x="14" y="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3" y="14"/>
                  </a:cxn>
                  <a:cxn ang="0">
                    <a:pos x="5" y="15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4" y="14"/>
                    </a:lnTo>
                    <a:lnTo>
                      <a:pt x="14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52" name="Freeform 140"/>
              <p:cNvSpPr>
                <a:spLocks/>
              </p:cNvSpPr>
              <p:nvPr/>
            </p:nvSpPr>
            <p:spPr bwMode="auto">
              <a:xfrm>
                <a:off x="1492" y="2225"/>
                <a:ext cx="23" cy="39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22" y="0"/>
                  </a:cxn>
                  <a:cxn ang="0">
                    <a:pos x="22" y="25"/>
                  </a:cxn>
                  <a:cxn ang="0">
                    <a:pos x="0" y="38"/>
                  </a:cxn>
                  <a:cxn ang="0">
                    <a:pos x="0" y="12"/>
                  </a:cxn>
                </a:cxnLst>
                <a:rect l="0" t="0" r="r" b="b"/>
                <a:pathLst>
                  <a:path w="23" h="39">
                    <a:moveTo>
                      <a:pt x="0" y="12"/>
                    </a:moveTo>
                    <a:lnTo>
                      <a:pt x="22" y="0"/>
                    </a:lnTo>
                    <a:lnTo>
                      <a:pt x="22" y="25"/>
                    </a:lnTo>
                    <a:lnTo>
                      <a:pt x="0" y="38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7F7F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53" name="Freeform 141"/>
              <p:cNvSpPr>
                <a:spLocks/>
              </p:cNvSpPr>
              <p:nvPr/>
            </p:nvSpPr>
            <p:spPr bwMode="auto">
              <a:xfrm>
                <a:off x="1404" y="2174"/>
                <a:ext cx="111" cy="6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2" y="0"/>
                  </a:cxn>
                  <a:cxn ang="0">
                    <a:pos x="110" y="49"/>
                  </a:cxn>
                  <a:cxn ang="0">
                    <a:pos x="87" y="63"/>
                  </a:cxn>
                  <a:cxn ang="0">
                    <a:pos x="0" y="13"/>
                  </a:cxn>
                </a:cxnLst>
                <a:rect l="0" t="0" r="r" b="b"/>
                <a:pathLst>
                  <a:path w="111" h="64">
                    <a:moveTo>
                      <a:pt x="0" y="13"/>
                    </a:moveTo>
                    <a:lnTo>
                      <a:pt x="22" y="0"/>
                    </a:lnTo>
                    <a:lnTo>
                      <a:pt x="110" y="49"/>
                    </a:lnTo>
                    <a:lnTo>
                      <a:pt x="87" y="63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E6E6E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54" name="Freeform 142"/>
              <p:cNvSpPr>
                <a:spLocks/>
              </p:cNvSpPr>
              <p:nvPr/>
            </p:nvSpPr>
            <p:spPr bwMode="auto">
              <a:xfrm>
                <a:off x="1404" y="2187"/>
                <a:ext cx="89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8" y="49"/>
                  </a:cxn>
                  <a:cxn ang="0">
                    <a:pos x="88" y="76"/>
                  </a:cxn>
                  <a:cxn ang="0">
                    <a:pos x="0" y="25"/>
                  </a:cxn>
                  <a:cxn ang="0">
                    <a:pos x="0" y="0"/>
                  </a:cxn>
                </a:cxnLst>
                <a:rect l="0" t="0" r="r" b="b"/>
                <a:pathLst>
                  <a:path w="89" h="77">
                    <a:moveTo>
                      <a:pt x="0" y="0"/>
                    </a:moveTo>
                    <a:lnTo>
                      <a:pt x="88" y="49"/>
                    </a:lnTo>
                    <a:lnTo>
                      <a:pt x="88" y="76"/>
                    </a:lnTo>
                    <a:lnTo>
                      <a:pt x="0" y="2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55" name="Freeform 143"/>
              <p:cNvSpPr>
                <a:spLocks/>
              </p:cNvSpPr>
              <p:nvPr/>
            </p:nvSpPr>
            <p:spPr bwMode="auto">
              <a:xfrm>
                <a:off x="1499" y="2238"/>
                <a:ext cx="32" cy="20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1" y="6"/>
                  </a:cxn>
                  <a:cxn ang="0">
                    <a:pos x="10" y="19"/>
                  </a:cxn>
                  <a:cxn ang="0">
                    <a:pos x="0" y="12"/>
                  </a:cxn>
                  <a:cxn ang="0">
                    <a:pos x="20" y="0"/>
                  </a:cxn>
                </a:cxnLst>
                <a:rect l="0" t="0" r="r" b="b"/>
                <a:pathLst>
                  <a:path w="32" h="20">
                    <a:moveTo>
                      <a:pt x="20" y="0"/>
                    </a:moveTo>
                    <a:lnTo>
                      <a:pt x="31" y="6"/>
                    </a:lnTo>
                    <a:lnTo>
                      <a:pt x="10" y="19"/>
                    </a:lnTo>
                    <a:lnTo>
                      <a:pt x="0" y="12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56" name="Freeform 144"/>
              <p:cNvSpPr>
                <a:spLocks/>
              </p:cNvSpPr>
              <p:nvPr/>
            </p:nvSpPr>
            <p:spPr bwMode="auto">
              <a:xfrm>
                <a:off x="1500" y="2250"/>
                <a:ext cx="17" cy="31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16" y="30"/>
                  </a:cxn>
                  <a:cxn ang="0">
                    <a:pos x="16" y="6"/>
                  </a:cxn>
                  <a:cxn ang="0">
                    <a:pos x="0" y="0"/>
                  </a:cxn>
                  <a:cxn ang="0">
                    <a:pos x="0" y="23"/>
                  </a:cxn>
                </a:cxnLst>
                <a:rect l="0" t="0" r="r" b="b"/>
                <a:pathLst>
                  <a:path w="17" h="31">
                    <a:moveTo>
                      <a:pt x="0" y="23"/>
                    </a:moveTo>
                    <a:lnTo>
                      <a:pt x="16" y="30"/>
                    </a:lnTo>
                    <a:lnTo>
                      <a:pt x="16" y="6"/>
                    </a:lnTo>
                    <a:lnTo>
                      <a:pt x="0" y="0"/>
                    </a:lnTo>
                    <a:lnTo>
                      <a:pt x="0" y="23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57" name="Freeform 145"/>
              <p:cNvSpPr>
                <a:spLocks/>
              </p:cNvSpPr>
              <p:nvPr/>
            </p:nvSpPr>
            <p:spPr bwMode="auto">
              <a:xfrm>
                <a:off x="1510" y="2245"/>
                <a:ext cx="22" cy="36"/>
              </a:xfrm>
              <a:custGeom>
                <a:avLst/>
                <a:gdLst/>
                <a:ahLst/>
                <a:cxnLst>
                  <a:cxn ang="0">
                    <a:pos x="21" y="24"/>
                  </a:cxn>
                  <a:cxn ang="0">
                    <a:pos x="0" y="35"/>
                  </a:cxn>
                  <a:cxn ang="0">
                    <a:pos x="0" y="11"/>
                  </a:cxn>
                  <a:cxn ang="0">
                    <a:pos x="20" y="0"/>
                  </a:cxn>
                  <a:cxn ang="0">
                    <a:pos x="21" y="24"/>
                  </a:cxn>
                </a:cxnLst>
                <a:rect l="0" t="0" r="r" b="b"/>
                <a:pathLst>
                  <a:path w="22" h="36">
                    <a:moveTo>
                      <a:pt x="21" y="24"/>
                    </a:moveTo>
                    <a:lnTo>
                      <a:pt x="0" y="35"/>
                    </a:lnTo>
                    <a:lnTo>
                      <a:pt x="0" y="11"/>
                    </a:lnTo>
                    <a:lnTo>
                      <a:pt x="20" y="0"/>
                    </a:lnTo>
                    <a:lnTo>
                      <a:pt x="21" y="24"/>
                    </a:lnTo>
                  </a:path>
                </a:pathLst>
              </a:custGeom>
              <a:solidFill>
                <a:srgbClr val="CC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58" name="Freeform 146"/>
              <p:cNvSpPr>
                <a:spLocks/>
              </p:cNvSpPr>
              <p:nvPr/>
            </p:nvSpPr>
            <p:spPr bwMode="auto">
              <a:xfrm>
                <a:off x="1512" y="2251"/>
                <a:ext cx="25" cy="1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24" y="4"/>
                  </a:cxn>
                  <a:cxn ang="0">
                    <a:pos x="19" y="12"/>
                  </a:cxn>
                  <a:cxn ang="0">
                    <a:pos x="8" y="16"/>
                  </a:cxn>
                  <a:cxn ang="0">
                    <a:pos x="0" y="11"/>
                  </a:cxn>
                  <a:cxn ang="0">
                    <a:pos x="16" y="0"/>
                  </a:cxn>
                </a:cxnLst>
                <a:rect l="0" t="0" r="r" b="b"/>
                <a:pathLst>
                  <a:path w="25" h="17">
                    <a:moveTo>
                      <a:pt x="16" y="0"/>
                    </a:moveTo>
                    <a:lnTo>
                      <a:pt x="24" y="4"/>
                    </a:lnTo>
                    <a:lnTo>
                      <a:pt x="19" y="12"/>
                    </a:lnTo>
                    <a:lnTo>
                      <a:pt x="8" y="16"/>
                    </a:lnTo>
                    <a:lnTo>
                      <a:pt x="0" y="11"/>
                    </a:lnTo>
                    <a:lnTo>
                      <a:pt x="16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59" name="Freeform 147"/>
              <p:cNvSpPr>
                <a:spLocks/>
              </p:cNvSpPr>
              <p:nvPr/>
            </p:nvSpPr>
            <p:spPr bwMode="auto">
              <a:xfrm>
                <a:off x="1512" y="2261"/>
                <a:ext cx="17" cy="26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16" y="25"/>
                  </a:cxn>
                  <a:cxn ang="0">
                    <a:pos x="16" y="11"/>
                  </a:cxn>
                  <a:cxn ang="0">
                    <a:pos x="12" y="4"/>
                  </a:cxn>
                  <a:cxn ang="0">
                    <a:pos x="0" y="0"/>
                  </a:cxn>
                  <a:cxn ang="0">
                    <a:pos x="0" y="18"/>
                  </a:cxn>
                </a:cxnLst>
                <a:rect l="0" t="0" r="r" b="b"/>
                <a:pathLst>
                  <a:path w="17" h="26">
                    <a:moveTo>
                      <a:pt x="0" y="18"/>
                    </a:moveTo>
                    <a:lnTo>
                      <a:pt x="16" y="25"/>
                    </a:lnTo>
                    <a:lnTo>
                      <a:pt x="16" y="11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60" name="Freeform 148"/>
              <p:cNvSpPr>
                <a:spLocks/>
              </p:cNvSpPr>
              <p:nvPr/>
            </p:nvSpPr>
            <p:spPr bwMode="auto">
              <a:xfrm>
                <a:off x="1523" y="2272"/>
                <a:ext cx="17" cy="21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" y="10"/>
                  </a:cxn>
                  <a:cxn ang="0">
                    <a:pos x="9" y="12"/>
                  </a:cxn>
                  <a:cxn ang="0">
                    <a:pos x="14" y="20"/>
                  </a:cxn>
                  <a:cxn ang="0">
                    <a:pos x="16" y="18"/>
                  </a:cxn>
                  <a:cxn ang="0">
                    <a:pos x="13" y="8"/>
                  </a:cxn>
                  <a:cxn ang="0">
                    <a:pos x="0" y="0"/>
                  </a:cxn>
                  <a:cxn ang="0">
                    <a:pos x="0" y="14"/>
                  </a:cxn>
                </a:cxnLst>
                <a:rect l="0" t="0" r="r" b="b"/>
                <a:pathLst>
                  <a:path w="17" h="21">
                    <a:moveTo>
                      <a:pt x="0" y="14"/>
                    </a:moveTo>
                    <a:lnTo>
                      <a:pt x="1" y="10"/>
                    </a:lnTo>
                    <a:lnTo>
                      <a:pt x="9" y="12"/>
                    </a:lnTo>
                    <a:lnTo>
                      <a:pt x="14" y="20"/>
                    </a:lnTo>
                    <a:lnTo>
                      <a:pt x="16" y="18"/>
                    </a:lnTo>
                    <a:lnTo>
                      <a:pt x="13" y="8"/>
                    </a:lnTo>
                    <a:lnTo>
                      <a:pt x="0" y="0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61" name="Freeform 149"/>
              <p:cNvSpPr>
                <a:spLocks/>
              </p:cNvSpPr>
              <p:nvPr/>
            </p:nvSpPr>
            <p:spPr bwMode="auto">
              <a:xfrm>
                <a:off x="1536" y="2274"/>
                <a:ext cx="17" cy="18"/>
              </a:xfrm>
              <a:custGeom>
                <a:avLst/>
                <a:gdLst/>
                <a:ahLst/>
                <a:cxnLst>
                  <a:cxn ang="0">
                    <a:pos x="16" y="12"/>
                  </a:cxn>
                  <a:cxn ang="0">
                    <a:pos x="3" y="17"/>
                  </a:cxn>
                  <a:cxn ang="0">
                    <a:pos x="0" y="6"/>
                  </a:cxn>
                  <a:cxn ang="0">
                    <a:pos x="10" y="3"/>
                  </a:cxn>
                  <a:cxn ang="0">
                    <a:pos x="14" y="0"/>
                  </a:cxn>
                  <a:cxn ang="0">
                    <a:pos x="16" y="12"/>
                  </a:cxn>
                </a:cxnLst>
                <a:rect l="0" t="0" r="r" b="b"/>
                <a:pathLst>
                  <a:path w="17" h="18">
                    <a:moveTo>
                      <a:pt x="16" y="12"/>
                    </a:moveTo>
                    <a:lnTo>
                      <a:pt x="3" y="17"/>
                    </a:lnTo>
                    <a:lnTo>
                      <a:pt x="0" y="6"/>
                    </a:lnTo>
                    <a:lnTo>
                      <a:pt x="10" y="3"/>
                    </a:lnTo>
                    <a:lnTo>
                      <a:pt x="14" y="0"/>
                    </a:lnTo>
                    <a:lnTo>
                      <a:pt x="16" y="12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62" name="Freeform 150"/>
              <p:cNvSpPr>
                <a:spLocks/>
              </p:cNvSpPr>
              <p:nvPr/>
            </p:nvSpPr>
            <p:spPr bwMode="auto">
              <a:xfrm>
                <a:off x="1514" y="2263"/>
                <a:ext cx="17" cy="17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6" y="16"/>
                  </a:cxn>
                  <a:cxn ang="0">
                    <a:pos x="10" y="4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r" b="b"/>
                <a:pathLst>
                  <a:path w="17" h="17">
                    <a:moveTo>
                      <a:pt x="0" y="9"/>
                    </a:moveTo>
                    <a:lnTo>
                      <a:pt x="16" y="16"/>
                    </a:lnTo>
                    <a:lnTo>
                      <a:pt x="10" y="4"/>
                    </a:lnTo>
                    <a:lnTo>
                      <a:pt x="0" y="0"/>
                    </a:lnTo>
                    <a:lnTo>
                      <a:pt x="0" y="9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63" name="Freeform 151"/>
              <p:cNvSpPr>
                <a:spLocks/>
              </p:cNvSpPr>
              <p:nvPr/>
            </p:nvSpPr>
            <p:spPr bwMode="auto">
              <a:xfrm>
                <a:off x="1518" y="2261"/>
                <a:ext cx="31" cy="23"/>
              </a:xfrm>
              <a:custGeom>
                <a:avLst/>
                <a:gdLst/>
                <a:ahLst/>
                <a:cxnLst>
                  <a:cxn ang="0">
                    <a:pos x="30" y="16"/>
                  </a:cxn>
                  <a:cxn ang="0">
                    <a:pos x="18" y="22"/>
                  </a:cxn>
                  <a:cxn ang="0">
                    <a:pos x="0" y="4"/>
                  </a:cxn>
                  <a:cxn ang="0">
                    <a:pos x="16" y="0"/>
                  </a:cxn>
                  <a:cxn ang="0">
                    <a:pos x="30" y="16"/>
                  </a:cxn>
                </a:cxnLst>
                <a:rect l="0" t="0" r="r" b="b"/>
                <a:pathLst>
                  <a:path w="31" h="23">
                    <a:moveTo>
                      <a:pt x="30" y="16"/>
                    </a:moveTo>
                    <a:lnTo>
                      <a:pt x="18" y="22"/>
                    </a:lnTo>
                    <a:lnTo>
                      <a:pt x="0" y="4"/>
                    </a:lnTo>
                    <a:lnTo>
                      <a:pt x="16" y="0"/>
                    </a:lnTo>
                    <a:lnTo>
                      <a:pt x="30" y="16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64" name="Freeform 152"/>
              <p:cNvSpPr>
                <a:spLocks/>
              </p:cNvSpPr>
              <p:nvPr/>
            </p:nvSpPr>
            <p:spPr bwMode="auto">
              <a:xfrm>
                <a:off x="1521" y="2256"/>
                <a:ext cx="19" cy="19"/>
              </a:xfrm>
              <a:custGeom>
                <a:avLst/>
                <a:gdLst/>
                <a:ahLst/>
                <a:cxnLst>
                  <a:cxn ang="0">
                    <a:pos x="18" y="14"/>
                  </a:cxn>
                  <a:cxn ang="0">
                    <a:pos x="3" y="18"/>
                  </a:cxn>
                  <a:cxn ang="0">
                    <a:pos x="0" y="5"/>
                  </a:cxn>
                  <a:cxn ang="0">
                    <a:pos x="13" y="0"/>
                  </a:cxn>
                  <a:cxn ang="0">
                    <a:pos x="18" y="14"/>
                  </a:cxn>
                </a:cxnLst>
                <a:rect l="0" t="0" r="r" b="b"/>
                <a:pathLst>
                  <a:path w="19" h="19">
                    <a:moveTo>
                      <a:pt x="18" y="14"/>
                    </a:moveTo>
                    <a:lnTo>
                      <a:pt x="3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18" y="14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65" name="Freeform 153"/>
              <p:cNvSpPr>
                <a:spLocks/>
              </p:cNvSpPr>
              <p:nvPr/>
            </p:nvSpPr>
            <p:spPr bwMode="auto">
              <a:xfrm>
                <a:off x="1515" y="2083"/>
                <a:ext cx="33" cy="64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8"/>
                  </a:cxn>
                  <a:cxn ang="0">
                    <a:pos x="0" y="63"/>
                  </a:cxn>
                  <a:cxn ang="0">
                    <a:pos x="32" y="45"/>
                  </a:cxn>
                  <a:cxn ang="0">
                    <a:pos x="32" y="0"/>
                  </a:cxn>
                </a:cxnLst>
                <a:rect l="0" t="0" r="r" b="b"/>
                <a:pathLst>
                  <a:path w="33" h="64">
                    <a:moveTo>
                      <a:pt x="32" y="0"/>
                    </a:moveTo>
                    <a:lnTo>
                      <a:pt x="0" y="18"/>
                    </a:lnTo>
                    <a:lnTo>
                      <a:pt x="0" y="63"/>
                    </a:lnTo>
                    <a:lnTo>
                      <a:pt x="32" y="45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66" name="Freeform 154"/>
              <p:cNvSpPr>
                <a:spLocks/>
              </p:cNvSpPr>
              <p:nvPr/>
            </p:nvSpPr>
            <p:spPr bwMode="auto">
              <a:xfrm>
                <a:off x="1390" y="1989"/>
                <a:ext cx="166" cy="152"/>
              </a:xfrm>
              <a:custGeom>
                <a:avLst/>
                <a:gdLst/>
                <a:ahLst/>
                <a:cxnLst>
                  <a:cxn ang="0">
                    <a:pos x="165" y="55"/>
                  </a:cxn>
                  <a:cxn ang="0">
                    <a:pos x="165" y="0"/>
                  </a:cxn>
                  <a:cxn ang="0">
                    <a:pos x="0" y="93"/>
                  </a:cxn>
                  <a:cxn ang="0">
                    <a:pos x="0" y="151"/>
                  </a:cxn>
                  <a:cxn ang="0">
                    <a:pos x="165" y="55"/>
                  </a:cxn>
                </a:cxnLst>
                <a:rect l="0" t="0" r="r" b="b"/>
                <a:pathLst>
                  <a:path w="166" h="152">
                    <a:moveTo>
                      <a:pt x="165" y="55"/>
                    </a:moveTo>
                    <a:lnTo>
                      <a:pt x="165" y="0"/>
                    </a:lnTo>
                    <a:lnTo>
                      <a:pt x="0" y="93"/>
                    </a:lnTo>
                    <a:lnTo>
                      <a:pt x="0" y="151"/>
                    </a:lnTo>
                    <a:lnTo>
                      <a:pt x="165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67" name="Freeform 155"/>
              <p:cNvSpPr>
                <a:spLocks/>
              </p:cNvSpPr>
              <p:nvPr/>
            </p:nvSpPr>
            <p:spPr bwMode="auto">
              <a:xfrm>
                <a:off x="1226" y="1895"/>
                <a:ext cx="166" cy="153"/>
              </a:xfrm>
              <a:custGeom>
                <a:avLst/>
                <a:gdLst/>
                <a:ahLst/>
                <a:cxnLst>
                  <a:cxn ang="0">
                    <a:pos x="165" y="55"/>
                  </a:cxn>
                  <a:cxn ang="0">
                    <a:pos x="165" y="0"/>
                  </a:cxn>
                  <a:cxn ang="0">
                    <a:pos x="0" y="93"/>
                  </a:cxn>
                  <a:cxn ang="0">
                    <a:pos x="0" y="152"/>
                  </a:cxn>
                  <a:cxn ang="0">
                    <a:pos x="165" y="55"/>
                  </a:cxn>
                </a:cxnLst>
                <a:rect l="0" t="0" r="r" b="b"/>
                <a:pathLst>
                  <a:path w="166" h="153">
                    <a:moveTo>
                      <a:pt x="165" y="55"/>
                    </a:moveTo>
                    <a:lnTo>
                      <a:pt x="165" y="0"/>
                    </a:lnTo>
                    <a:lnTo>
                      <a:pt x="0" y="93"/>
                    </a:lnTo>
                    <a:lnTo>
                      <a:pt x="0" y="152"/>
                    </a:lnTo>
                    <a:lnTo>
                      <a:pt x="165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83868" name="Line 156"/>
            <p:cNvSpPr>
              <a:spLocks noChangeShapeType="1"/>
            </p:cNvSpPr>
            <p:nvPr/>
          </p:nvSpPr>
          <p:spPr bwMode="auto">
            <a:xfrm rot="-1931362">
              <a:off x="3104" y="2012"/>
              <a:ext cx="1" cy="726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869" name="Line 157"/>
            <p:cNvSpPr>
              <a:spLocks noChangeShapeType="1"/>
            </p:cNvSpPr>
            <p:nvPr/>
          </p:nvSpPr>
          <p:spPr bwMode="auto">
            <a:xfrm rot="-1931362">
              <a:off x="1654" y="2625"/>
              <a:ext cx="412" cy="246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870" name="Line 158"/>
            <p:cNvSpPr>
              <a:spLocks noChangeShapeType="1"/>
            </p:cNvSpPr>
            <p:nvPr/>
          </p:nvSpPr>
          <p:spPr bwMode="auto">
            <a:xfrm rot="-1931362">
              <a:off x="1984" y="1974"/>
              <a:ext cx="444" cy="252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83871" name="Group 159"/>
            <p:cNvGrpSpPr>
              <a:grpSpLocks/>
            </p:cNvGrpSpPr>
            <p:nvPr/>
          </p:nvGrpSpPr>
          <p:grpSpPr bwMode="auto">
            <a:xfrm rot="-1931362">
              <a:off x="2618" y="2296"/>
              <a:ext cx="240" cy="195"/>
              <a:chOff x="2216" y="1994"/>
              <a:chExt cx="362" cy="288"/>
            </a:xfrm>
          </p:grpSpPr>
          <p:sp>
            <p:nvSpPr>
              <p:cNvPr id="883872" name="Line 160"/>
              <p:cNvSpPr>
                <a:spLocks noChangeShapeType="1"/>
              </p:cNvSpPr>
              <p:nvPr/>
            </p:nvSpPr>
            <p:spPr bwMode="auto">
              <a:xfrm flipV="1">
                <a:off x="2397" y="2182"/>
                <a:ext cx="0" cy="1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3873" name="Freeform 161"/>
              <p:cNvSpPr>
                <a:spLocks/>
              </p:cNvSpPr>
              <p:nvPr/>
            </p:nvSpPr>
            <p:spPr bwMode="auto">
              <a:xfrm>
                <a:off x="2429" y="2117"/>
                <a:ext cx="57" cy="96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6" y="0"/>
                  </a:cxn>
                  <a:cxn ang="0">
                    <a:pos x="56" y="63"/>
                  </a:cxn>
                  <a:cxn ang="0">
                    <a:pos x="0" y="95"/>
                  </a:cxn>
                  <a:cxn ang="0">
                    <a:pos x="0" y="31"/>
                  </a:cxn>
                </a:cxnLst>
                <a:rect l="0" t="0" r="r" b="b"/>
                <a:pathLst>
                  <a:path w="57" h="96">
                    <a:moveTo>
                      <a:pt x="0" y="31"/>
                    </a:moveTo>
                    <a:lnTo>
                      <a:pt x="56" y="0"/>
                    </a:lnTo>
                    <a:lnTo>
                      <a:pt x="56" y="63"/>
                    </a:lnTo>
                    <a:lnTo>
                      <a:pt x="0" y="95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7F7F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74" name="Freeform 162"/>
              <p:cNvSpPr>
                <a:spLocks/>
              </p:cNvSpPr>
              <p:nvPr/>
            </p:nvSpPr>
            <p:spPr bwMode="auto">
              <a:xfrm>
                <a:off x="2238" y="2113"/>
                <a:ext cx="18" cy="24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4" y="0"/>
                  </a:cxn>
                  <a:cxn ang="0">
                    <a:pos x="9" y="1"/>
                  </a:cxn>
                  <a:cxn ang="0">
                    <a:pos x="11" y="3"/>
                  </a:cxn>
                  <a:cxn ang="0">
                    <a:pos x="14" y="8"/>
                  </a:cxn>
                  <a:cxn ang="0">
                    <a:pos x="17" y="12"/>
                  </a:cxn>
                  <a:cxn ang="0">
                    <a:pos x="17" y="17"/>
                  </a:cxn>
                  <a:cxn ang="0">
                    <a:pos x="17" y="20"/>
                  </a:cxn>
                  <a:cxn ang="0">
                    <a:pos x="15" y="21"/>
                  </a:cxn>
                  <a:cxn ang="0">
                    <a:pos x="14" y="23"/>
                  </a:cxn>
                  <a:cxn ang="0">
                    <a:pos x="11" y="23"/>
                  </a:cxn>
                  <a:cxn ang="0">
                    <a:pos x="9" y="21"/>
                  </a:cxn>
                  <a:cxn ang="0">
                    <a:pos x="4" y="19"/>
                  </a:cxn>
                  <a:cxn ang="0">
                    <a:pos x="2" y="15"/>
                  </a:cxn>
                </a:cxnLst>
                <a:rect l="0" t="0" r="r" b="b"/>
                <a:pathLst>
                  <a:path w="18" h="24">
                    <a:moveTo>
                      <a:pt x="2" y="15"/>
                    </a:moveTo>
                    <a:lnTo>
                      <a:pt x="1" y="10"/>
                    </a:lnTo>
                    <a:lnTo>
                      <a:pt x="0" y="7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0"/>
                    </a:lnTo>
                    <a:lnTo>
                      <a:pt x="9" y="1"/>
                    </a:lnTo>
                    <a:lnTo>
                      <a:pt x="11" y="3"/>
                    </a:lnTo>
                    <a:lnTo>
                      <a:pt x="14" y="8"/>
                    </a:lnTo>
                    <a:lnTo>
                      <a:pt x="17" y="12"/>
                    </a:lnTo>
                    <a:lnTo>
                      <a:pt x="17" y="17"/>
                    </a:lnTo>
                    <a:lnTo>
                      <a:pt x="17" y="20"/>
                    </a:lnTo>
                    <a:lnTo>
                      <a:pt x="15" y="21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9" y="21"/>
                    </a:lnTo>
                    <a:lnTo>
                      <a:pt x="4" y="19"/>
                    </a:lnTo>
                    <a:lnTo>
                      <a:pt x="2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75" name="Freeform 163"/>
              <p:cNvSpPr>
                <a:spLocks/>
              </p:cNvSpPr>
              <p:nvPr/>
            </p:nvSpPr>
            <p:spPr bwMode="auto">
              <a:xfrm>
                <a:off x="2260" y="2125"/>
                <a:ext cx="20" cy="24"/>
              </a:xfrm>
              <a:custGeom>
                <a:avLst/>
                <a:gdLst/>
                <a:ahLst/>
                <a:cxnLst>
                  <a:cxn ang="0">
                    <a:pos x="3" y="14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3" y="4"/>
                  </a:cxn>
                  <a:cxn ang="0">
                    <a:pos x="15" y="8"/>
                  </a:cxn>
                  <a:cxn ang="0">
                    <a:pos x="17" y="12"/>
                  </a:cxn>
                  <a:cxn ang="0">
                    <a:pos x="19" y="16"/>
                  </a:cxn>
                  <a:cxn ang="0">
                    <a:pos x="17" y="20"/>
                  </a:cxn>
                  <a:cxn ang="0">
                    <a:pos x="17" y="21"/>
                  </a:cxn>
                  <a:cxn ang="0">
                    <a:pos x="15" y="23"/>
                  </a:cxn>
                  <a:cxn ang="0">
                    <a:pos x="13" y="23"/>
                  </a:cxn>
                  <a:cxn ang="0">
                    <a:pos x="8" y="21"/>
                  </a:cxn>
                  <a:cxn ang="0">
                    <a:pos x="5" y="18"/>
                  </a:cxn>
                  <a:cxn ang="0">
                    <a:pos x="3" y="14"/>
                  </a:cxn>
                </a:cxnLst>
                <a:rect l="0" t="0" r="r" b="b"/>
                <a:pathLst>
                  <a:path w="20" h="24">
                    <a:moveTo>
                      <a:pt x="3" y="14"/>
                    </a:moveTo>
                    <a:lnTo>
                      <a:pt x="0" y="10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3" y="4"/>
                    </a:lnTo>
                    <a:lnTo>
                      <a:pt x="15" y="8"/>
                    </a:lnTo>
                    <a:lnTo>
                      <a:pt x="17" y="12"/>
                    </a:lnTo>
                    <a:lnTo>
                      <a:pt x="19" y="16"/>
                    </a:lnTo>
                    <a:lnTo>
                      <a:pt x="17" y="20"/>
                    </a:lnTo>
                    <a:lnTo>
                      <a:pt x="17" y="21"/>
                    </a:lnTo>
                    <a:lnTo>
                      <a:pt x="15" y="23"/>
                    </a:lnTo>
                    <a:lnTo>
                      <a:pt x="13" y="23"/>
                    </a:lnTo>
                    <a:lnTo>
                      <a:pt x="8" y="21"/>
                    </a:lnTo>
                    <a:lnTo>
                      <a:pt x="5" y="18"/>
                    </a:lnTo>
                    <a:lnTo>
                      <a:pt x="3" y="14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76" name="Freeform 164"/>
              <p:cNvSpPr>
                <a:spLocks/>
              </p:cNvSpPr>
              <p:nvPr/>
            </p:nvSpPr>
            <p:spPr bwMode="auto">
              <a:xfrm>
                <a:off x="2216" y="1994"/>
                <a:ext cx="270" cy="15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5" y="0"/>
                  </a:cxn>
                  <a:cxn ang="0">
                    <a:pos x="269" y="122"/>
                  </a:cxn>
                  <a:cxn ang="0">
                    <a:pos x="213" y="154"/>
                  </a:cxn>
                  <a:cxn ang="0">
                    <a:pos x="0" y="31"/>
                  </a:cxn>
                </a:cxnLst>
                <a:rect l="0" t="0" r="r" b="b"/>
                <a:pathLst>
                  <a:path w="270" h="155">
                    <a:moveTo>
                      <a:pt x="0" y="31"/>
                    </a:moveTo>
                    <a:lnTo>
                      <a:pt x="55" y="0"/>
                    </a:lnTo>
                    <a:lnTo>
                      <a:pt x="269" y="122"/>
                    </a:lnTo>
                    <a:lnTo>
                      <a:pt x="213" y="154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E6E6E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77" name="Freeform 165"/>
              <p:cNvSpPr>
                <a:spLocks/>
              </p:cNvSpPr>
              <p:nvPr/>
            </p:nvSpPr>
            <p:spPr bwMode="auto">
              <a:xfrm>
                <a:off x="2216" y="2025"/>
                <a:ext cx="214" cy="1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3" y="123"/>
                  </a:cxn>
                  <a:cxn ang="0">
                    <a:pos x="213" y="187"/>
                  </a:cxn>
                  <a:cxn ang="0">
                    <a:pos x="0" y="64"/>
                  </a:cxn>
                  <a:cxn ang="0">
                    <a:pos x="0" y="0"/>
                  </a:cxn>
                </a:cxnLst>
                <a:rect l="0" t="0" r="r" b="b"/>
                <a:pathLst>
                  <a:path w="214" h="188">
                    <a:moveTo>
                      <a:pt x="0" y="0"/>
                    </a:moveTo>
                    <a:lnTo>
                      <a:pt x="213" y="123"/>
                    </a:lnTo>
                    <a:lnTo>
                      <a:pt x="213" y="187"/>
                    </a:lnTo>
                    <a:lnTo>
                      <a:pt x="0" y="64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78" name="Freeform 166"/>
              <p:cNvSpPr>
                <a:spLocks/>
              </p:cNvSpPr>
              <p:nvPr/>
            </p:nvSpPr>
            <p:spPr bwMode="auto">
              <a:xfrm>
                <a:off x="2448" y="2151"/>
                <a:ext cx="77" cy="44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76" y="14"/>
                  </a:cxn>
                  <a:cxn ang="0">
                    <a:pos x="26" y="43"/>
                  </a:cxn>
                  <a:cxn ang="0">
                    <a:pos x="0" y="28"/>
                  </a:cxn>
                  <a:cxn ang="0">
                    <a:pos x="49" y="0"/>
                  </a:cxn>
                </a:cxnLst>
                <a:rect l="0" t="0" r="r" b="b"/>
                <a:pathLst>
                  <a:path w="77" h="44">
                    <a:moveTo>
                      <a:pt x="49" y="0"/>
                    </a:moveTo>
                    <a:lnTo>
                      <a:pt x="76" y="14"/>
                    </a:lnTo>
                    <a:lnTo>
                      <a:pt x="26" y="43"/>
                    </a:lnTo>
                    <a:lnTo>
                      <a:pt x="0" y="28"/>
                    </a:lnTo>
                    <a:lnTo>
                      <a:pt x="49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79" name="Freeform 167"/>
              <p:cNvSpPr>
                <a:spLocks/>
              </p:cNvSpPr>
              <p:nvPr/>
            </p:nvSpPr>
            <p:spPr bwMode="auto">
              <a:xfrm>
                <a:off x="2448" y="2180"/>
                <a:ext cx="28" cy="73"/>
              </a:xfrm>
              <a:custGeom>
                <a:avLst/>
                <a:gdLst/>
                <a:ahLst/>
                <a:cxnLst>
                  <a:cxn ang="0">
                    <a:pos x="0" y="56"/>
                  </a:cxn>
                  <a:cxn ang="0">
                    <a:pos x="27" y="72"/>
                  </a:cxn>
                  <a:cxn ang="0">
                    <a:pos x="27" y="14"/>
                  </a:cxn>
                  <a:cxn ang="0">
                    <a:pos x="0" y="0"/>
                  </a:cxn>
                  <a:cxn ang="0">
                    <a:pos x="0" y="56"/>
                  </a:cxn>
                </a:cxnLst>
                <a:rect l="0" t="0" r="r" b="b"/>
                <a:pathLst>
                  <a:path w="28" h="73">
                    <a:moveTo>
                      <a:pt x="0" y="56"/>
                    </a:moveTo>
                    <a:lnTo>
                      <a:pt x="27" y="72"/>
                    </a:lnTo>
                    <a:lnTo>
                      <a:pt x="27" y="14"/>
                    </a:lnTo>
                    <a:lnTo>
                      <a:pt x="0" y="0"/>
                    </a:lnTo>
                    <a:lnTo>
                      <a:pt x="0" y="56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80" name="Freeform 168"/>
              <p:cNvSpPr>
                <a:spLocks/>
              </p:cNvSpPr>
              <p:nvPr/>
            </p:nvSpPr>
            <p:spPr bwMode="auto">
              <a:xfrm>
                <a:off x="2475" y="2166"/>
                <a:ext cx="53" cy="87"/>
              </a:xfrm>
              <a:custGeom>
                <a:avLst/>
                <a:gdLst/>
                <a:ahLst/>
                <a:cxnLst>
                  <a:cxn ang="0">
                    <a:pos x="52" y="59"/>
                  </a:cxn>
                  <a:cxn ang="0">
                    <a:pos x="0" y="86"/>
                  </a:cxn>
                  <a:cxn ang="0">
                    <a:pos x="0" y="28"/>
                  </a:cxn>
                  <a:cxn ang="0">
                    <a:pos x="50" y="0"/>
                  </a:cxn>
                  <a:cxn ang="0">
                    <a:pos x="52" y="59"/>
                  </a:cxn>
                </a:cxnLst>
                <a:rect l="0" t="0" r="r" b="b"/>
                <a:pathLst>
                  <a:path w="53" h="87">
                    <a:moveTo>
                      <a:pt x="52" y="59"/>
                    </a:moveTo>
                    <a:lnTo>
                      <a:pt x="0" y="86"/>
                    </a:lnTo>
                    <a:lnTo>
                      <a:pt x="0" y="28"/>
                    </a:lnTo>
                    <a:lnTo>
                      <a:pt x="50" y="0"/>
                    </a:lnTo>
                    <a:lnTo>
                      <a:pt x="52" y="59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81" name="Freeform 169"/>
              <p:cNvSpPr>
                <a:spLocks/>
              </p:cNvSpPr>
              <p:nvPr/>
            </p:nvSpPr>
            <p:spPr bwMode="auto">
              <a:xfrm>
                <a:off x="2479" y="2181"/>
                <a:ext cx="59" cy="37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8" y="10"/>
                  </a:cxn>
                  <a:cxn ang="0">
                    <a:pos x="48" y="28"/>
                  </a:cxn>
                  <a:cxn ang="0">
                    <a:pos x="20" y="36"/>
                  </a:cxn>
                  <a:cxn ang="0">
                    <a:pos x="0" y="25"/>
                  </a:cxn>
                  <a:cxn ang="0">
                    <a:pos x="40" y="0"/>
                  </a:cxn>
                </a:cxnLst>
                <a:rect l="0" t="0" r="r" b="b"/>
                <a:pathLst>
                  <a:path w="59" h="37">
                    <a:moveTo>
                      <a:pt x="40" y="0"/>
                    </a:moveTo>
                    <a:lnTo>
                      <a:pt x="58" y="10"/>
                    </a:lnTo>
                    <a:lnTo>
                      <a:pt x="48" y="28"/>
                    </a:lnTo>
                    <a:lnTo>
                      <a:pt x="20" y="36"/>
                    </a:lnTo>
                    <a:lnTo>
                      <a:pt x="0" y="25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82" name="Freeform 170"/>
              <p:cNvSpPr>
                <a:spLocks/>
              </p:cNvSpPr>
              <p:nvPr/>
            </p:nvSpPr>
            <p:spPr bwMode="auto">
              <a:xfrm>
                <a:off x="2479" y="2206"/>
                <a:ext cx="29" cy="63"/>
              </a:xfrm>
              <a:custGeom>
                <a:avLst/>
                <a:gdLst/>
                <a:ahLst/>
                <a:cxnLst>
                  <a:cxn ang="0">
                    <a:pos x="0" y="45"/>
                  </a:cxn>
                  <a:cxn ang="0">
                    <a:pos x="28" y="62"/>
                  </a:cxn>
                  <a:cxn ang="0">
                    <a:pos x="28" y="28"/>
                  </a:cxn>
                  <a:cxn ang="0">
                    <a:pos x="20" y="11"/>
                  </a:cxn>
                  <a:cxn ang="0">
                    <a:pos x="0" y="0"/>
                  </a:cxn>
                  <a:cxn ang="0">
                    <a:pos x="0" y="45"/>
                  </a:cxn>
                </a:cxnLst>
                <a:rect l="0" t="0" r="r" b="b"/>
                <a:pathLst>
                  <a:path w="29" h="63">
                    <a:moveTo>
                      <a:pt x="0" y="45"/>
                    </a:moveTo>
                    <a:lnTo>
                      <a:pt x="28" y="62"/>
                    </a:lnTo>
                    <a:lnTo>
                      <a:pt x="28" y="28"/>
                    </a:lnTo>
                    <a:lnTo>
                      <a:pt x="20" y="11"/>
                    </a:lnTo>
                    <a:lnTo>
                      <a:pt x="0" y="0"/>
                    </a:lnTo>
                    <a:lnTo>
                      <a:pt x="0" y="45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83" name="Freeform 171"/>
              <p:cNvSpPr>
                <a:spLocks/>
              </p:cNvSpPr>
              <p:nvPr/>
            </p:nvSpPr>
            <p:spPr bwMode="auto">
              <a:xfrm>
                <a:off x="2507" y="2234"/>
                <a:ext cx="39" cy="48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33" y="47"/>
                  </a:cxn>
                  <a:cxn ang="0">
                    <a:pos x="38" y="44"/>
                  </a:cxn>
                  <a:cxn ang="0">
                    <a:pos x="32" y="20"/>
                  </a:cxn>
                  <a:cxn ang="0">
                    <a:pos x="0" y="0"/>
                  </a:cxn>
                  <a:cxn ang="0">
                    <a:pos x="0" y="33"/>
                  </a:cxn>
                </a:cxnLst>
                <a:rect l="0" t="0" r="r" b="b"/>
                <a:pathLst>
                  <a:path w="39" h="48">
                    <a:moveTo>
                      <a:pt x="0" y="33"/>
                    </a:moveTo>
                    <a:lnTo>
                      <a:pt x="33" y="47"/>
                    </a:lnTo>
                    <a:lnTo>
                      <a:pt x="38" y="44"/>
                    </a:lnTo>
                    <a:lnTo>
                      <a:pt x="32" y="20"/>
                    </a:lnTo>
                    <a:lnTo>
                      <a:pt x="0" y="0"/>
                    </a:lnTo>
                    <a:lnTo>
                      <a:pt x="0" y="33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84" name="Freeform 172"/>
              <p:cNvSpPr>
                <a:spLocks/>
              </p:cNvSpPr>
              <p:nvPr/>
            </p:nvSpPr>
            <p:spPr bwMode="auto">
              <a:xfrm>
                <a:off x="2540" y="2238"/>
                <a:ext cx="38" cy="44"/>
              </a:xfrm>
              <a:custGeom>
                <a:avLst/>
                <a:gdLst/>
                <a:ahLst/>
                <a:cxnLst>
                  <a:cxn ang="0">
                    <a:pos x="37" y="23"/>
                  </a:cxn>
                  <a:cxn ang="0">
                    <a:pos x="4" y="43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7" y="23"/>
                  </a:cxn>
                </a:cxnLst>
                <a:rect l="0" t="0" r="r" b="b"/>
                <a:pathLst>
                  <a:path w="38" h="44">
                    <a:moveTo>
                      <a:pt x="37" y="23"/>
                    </a:moveTo>
                    <a:lnTo>
                      <a:pt x="4" y="43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7" y="23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85" name="Freeform 173"/>
              <p:cNvSpPr>
                <a:spLocks/>
              </p:cNvSpPr>
              <p:nvPr/>
            </p:nvSpPr>
            <p:spPr bwMode="auto">
              <a:xfrm>
                <a:off x="2483" y="2212"/>
                <a:ext cx="21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0" y="24"/>
                  </a:cxn>
                  <a:cxn ang="0">
                    <a:pos x="14" y="7"/>
                  </a:cxn>
                  <a:cxn ang="0">
                    <a:pos x="0" y="0"/>
                  </a:cxn>
                  <a:cxn ang="0">
                    <a:pos x="0" y="14"/>
                  </a:cxn>
                </a:cxnLst>
                <a:rect l="0" t="0" r="r" b="b"/>
                <a:pathLst>
                  <a:path w="21" h="25">
                    <a:moveTo>
                      <a:pt x="0" y="14"/>
                    </a:moveTo>
                    <a:lnTo>
                      <a:pt x="20" y="24"/>
                    </a:lnTo>
                    <a:lnTo>
                      <a:pt x="14" y="7"/>
                    </a:lnTo>
                    <a:lnTo>
                      <a:pt x="0" y="0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86" name="Freeform 174"/>
              <p:cNvSpPr>
                <a:spLocks/>
              </p:cNvSpPr>
              <p:nvPr/>
            </p:nvSpPr>
            <p:spPr bwMode="auto">
              <a:xfrm>
                <a:off x="2507" y="2213"/>
                <a:ext cx="66" cy="43"/>
              </a:xfrm>
              <a:custGeom>
                <a:avLst/>
                <a:gdLst/>
                <a:ahLst/>
                <a:cxnLst>
                  <a:cxn ang="0">
                    <a:pos x="65" y="24"/>
                  </a:cxn>
                  <a:cxn ang="0">
                    <a:pos x="31" y="42"/>
                  </a:cxn>
                  <a:cxn ang="0">
                    <a:pos x="0" y="21"/>
                  </a:cxn>
                  <a:cxn ang="0">
                    <a:pos x="40" y="0"/>
                  </a:cxn>
                  <a:cxn ang="0">
                    <a:pos x="65" y="24"/>
                  </a:cxn>
                </a:cxnLst>
                <a:rect l="0" t="0" r="r" b="b"/>
                <a:pathLst>
                  <a:path w="66" h="43">
                    <a:moveTo>
                      <a:pt x="65" y="24"/>
                    </a:moveTo>
                    <a:lnTo>
                      <a:pt x="31" y="42"/>
                    </a:lnTo>
                    <a:lnTo>
                      <a:pt x="0" y="21"/>
                    </a:lnTo>
                    <a:lnTo>
                      <a:pt x="40" y="0"/>
                    </a:lnTo>
                    <a:lnTo>
                      <a:pt x="65" y="24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87" name="Freeform 175"/>
              <p:cNvSpPr>
                <a:spLocks/>
              </p:cNvSpPr>
              <p:nvPr/>
            </p:nvSpPr>
            <p:spPr bwMode="auto">
              <a:xfrm>
                <a:off x="2500" y="2193"/>
                <a:ext cx="49" cy="42"/>
              </a:xfrm>
              <a:custGeom>
                <a:avLst/>
                <a:gdLst/>
                <a:ahLst/>
                <a:cxnLst>
                  <a:cxn ang="0">
                    <a:pos x="48" y="20"/>
                  </a:cxn>
                  <a:cxn ang="0">
                    <a:pos x="8" y="41"/>
                  </a:cxn>
                  <a:cxn ang="0">
                    <a:pos x="0" y="22"/>
                  </a:cxn>
                  <a:cxn ang="0">
                    <a:pos x="38" y="0"/>
                  </a:cxn>
                  <a:cxn ang="0">
                    <a:pos x="48" y="20"/>
                  </a:cxn>
                </a:cxnLst>
                <a:rect l="0" t="0" r="r" b="b"/>
                <a:pathLst>
                  <a:path w="49" h="42">
                    <a:moveTo>
                      <a:pt x="48" y="20"/>
                    </a:moveTo>
                    <a:lnTo>
                      <a:pt x="8" y="41"/>
                    </a:lnTo>
                    <a:lnTo>
                      <a:pt x="0" y="22"/>
                    </a:lnTo>
                    <a:lnTo>
                      <a:pt x="38" y="0"/>
                    </a:lnTo>
                    <a:lnTo>
                      <a:pt x="48" y="20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88" name="Freeform 176"/>
              <p:cNvSpPr>
                <a:spLocks/>
              </p:cNvSpPr>
              <p:nvPr/>
            </p:nvSpPr>
            <p:spPr bwMode="auto">
              <a:xfrm>
                <a:off x="2399" y="2204"/>
                <a:ext cx="19" cy="23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1" y="10"/>
                  </a:cxn>
                  <a:cxn ang="0">
                    <a:pos x="0" y="6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5" y="0"/>
                  </a:cxn>
                  <a:cxn ang="0">
                    <a:pos x="9" y="1"/>
                  </a:cxn>
                  <a:cxn ang="0">
                    <a:pos x="12" y="3"/>
                  </a:cxn>
                  <a:cxn ang="0">
                    <a:pos x="15" y="7"/>
                  </a:cxn>
                  <a:cxn ang="0">
                    <a:pos x="18" y="11"/>
                  </a:cxn>
                  <a:cxn ang="0">
                    <a:pos x="18" y="17"/>
                  </a:cxn>
                  <a:cxn ang="0">
                    <a:pos x="18" y="19"/>
                  </a:cxn>
                  <a:cxn ang="0">
                    <a:pos x="16" y="20"/>
                  </a:cxn>
                  <a:cxn ang="0">
                    <a:pos x="15" y="22"/>
                  </a:cxn>
                  <a:cxn ang="0">
                    <a:pos x="12" y="22"/>
                  </a:cxn>
                  <a:cxn ang="0">
                    <a:pos x="9" y="20"/>
                  </a:cxn>
                  <a:cxn ang="0">
                    <a:pos x="5" y="18"/>
                  </a:cxn>
                  <a:cxn ang="0">
                    <a:pos x="2" y="14"/>
                  </a:cxn>
                </a:cxnLst>
                <a:rect l="0" t="0" r="r" b="b"/>
                <a:pathLst>
                  <a:path w="19" h="23">
                    <a:moveTo>
                      <a:pt x="2" y="14"/>
                    </a:moveTo>
                    <a:lnTo>
                      <a:pt x="1" y="10"/>
                    </a:lnTo>
                    <a:lnTo>
                      <a:pt x="0" y="6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9" y="1"/>
                    </a:lnTo>
                    <a:lnTo>
                      <a:pt x="12" y="3"/>
                    </a:lnTo>
                    <a:lnTo>
                      <a:pt x="15" y="7"/>
                    </a:lnTo>
                    <a:lnTo>
                      <a:pt x="18" y="11"/>
                    </a:lnTo>
                    <a:lnTo>
                      <a:pt x="18" y="17"/>
                    </a:lnTo>
                    <a:lnTo>
                      <a:pt x="18" y="19"/>
                    </a:lnTo>
                    <a:lnTo>
                      <a:pt x="16" y="20"/>
                    </a:lnTo>
                    <a:lnTo>
                      <a:pt x="15" y="22"/>
                    </a:lnTo>
                    <a:lnTo>
                      <a:pt x="12" y="22"/>
                    </a:lnTo>
                    <a:lnTo>
                      <a:pt x="9" y="20"/>
                    </a:lnTo>
                    <a:lnTo>
                      <a:pt x="5" y="18"/>
                    </a:lnTo>
                    <a:lnTo>
                      <a:pt x="2" y="14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89" name="Freeform 177"/>
              <p:cNvSpPr>
                <a:spLocks/>
              </p:cNvSpPr>
              <p:nvPr/>
            </p:nvSpPr>
            <p:spPr bwMode="auto">
              <a:xfrm>
                <a:off x="2421" y="2215"/>
                <a:ext cx="19" cy="25"/>
              </a:xfrm>
              <a:custGeom>
                <a:avLst/>
                <a:gdLst/>
                <a:ahLst/>
                <a:cxnLst>
                  <a:cxn ang="0">
                    <a:pos x="3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8" y="16"/>
                  </a:cxn>
                  <a:cxn ang="0">
                    <a:pos x="16" y="21"/>
                  </a:cxn>
                  <a:cxn ang="0">
                    <a:pos x="16" y="22"/>
                  </a:cxn>
                  <a:cxn ang="0">
                    <a:pos x="14" y="24"/>
                  </a:cxn>
                  <a:cxn ang="0">
                    <a:pos x="12" y="24"/>
                  </a:cxn>
                  <a:cxn ang="0">
                    <a:pos x="8" y="22"/>
                  </a:cxn>
                  <a:cxn ang="0">
                    <a:pos x="5" y="19"/>
                  </a:cxn>
                  <a:cxn ang="0">
                    <a:pos x="3" y="15"/>
                  </a:cxn>
                </a:cxnLst>
                <a:rect l="0" t="0" r="r" b="b"/>
                <a:pathLst>
                  <a:path w="19" h="25">
                    <a:moveTo>
                      <a:pt x="3" y="15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8" y="16"/>
                    </a:lnTo>
                    <a:lnTo>
                      <a:pt x="16" y="21"/>
                    </a:lnTo>
                    <a:lnTo>
                      <a:pt x="16" y="22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8" y="22"/>
                    </a:lnTo>
                    <a:lnTo>
                      <a:pt x="5" y="19"/>
                    </a:lnTo>
                    <a:lnTo>
                      <a:pt x="3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90" name="Freeform 178"/>
              <p:cNvSpPr>
                <a:spLocks/>
              </p:cNvSpPr>
              <p:nvPr/>
            </p:nvSpPr>
            <p:spPr bwMode="auto">
              <a:xfrm>
                <a:off x="2512" y="2256"/>
                <a:ext cx="19" cy="25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8" y="16"/>
                  </a:cxn>
                  <a:cxn ang="0">
                    <a:pos x="16" y="21"/>
                  </a:cxn>
                  <a:cxn ang="0">
                    <a:pos x="16" y="22"/>
                  </a:cxn>
                  <a:cxn ang="0">
                    <a:pos x="14" y="24"/>
                  </a:cxn>
                  <a:cxn ang="0">
                    <a:pos x="12" y="24"/>
                  </a:cxn>
                  <a:cxn ang="0">
                    <a:pos x="8" y="22"/>
                  </a:cxn>
                  <a:cxn ang="0">
                    <a:pos x="5" y="20"/>
                  </a:cxn>
                  <a:cxn ang="0">
                    <a:pos x="2" y="15"/>
                  </a:cxn>
                </a:cxnLst>
                <a:rect l="0" t="0" r="r" b="b"/>
                <a:pathLst>
                  <a:path w="19" h="25">
                    <a:moveTo>
                      <a:pt x="2" y="15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8" y="16"/>
                    </a:lnTo>
                    <a:lnTo>
                      <a:pt x="16" y="21"/>
                    </a:lnTo>
                    <a:lnTo>
                      <a:pt x="16" y="22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8" y="22"/>
                    </a:lnTo>
                    <a:lnTo>
                      <a:pt x="5" y="20"/>
                    </a:lnTo>
                    <a:lnTo>
                      <a:pt x="2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3891" name="Group 179"/>
            <p:cNvGrpSpPr>
              <a:grpSpLocks/>
            </p:cNvGrpSpPr>
            <p:nvPr/>
          </p:nvGrpSpPr>
          <p:grpSpPr bwMode="auto">
            <a:xfrm rot="-1931362">
              <a:off x="1967" y="2169"/>
              <a:ext cx="240" cy="195"/>
              <a:chOff x="1490" y="1326"/>
              <a:chExt cx="362" cy="287"/>
            </a:xfrm>
          </p:grpSpPr>
          <p:sp>
            <p:nvSpPr>
              <p:cNvPr id="883892" name="Line 180"/>
              <p:cNvSpPr>
                <a:spLocks noChangeShapeType="1"/>
              </p:cNvSpPr>
              <p:nvPr/>
            </p:nvSpPr>
            <p:spPr bwMode="auto">
              <a:xfrm flipV="1">
                <a:off x="1671" y="1513"/>
                <a:ext cx="0" cy="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3893" name="Freeform 181"/>
              <p:cNvSpPr>
                <a:spLocks/>
              </p:cNvSpPr>
              <p:nvPr/>
            </p:nvSpPr>
            <p:spPr bwMode="auto">
              <a:xfrm>
                <a:off x="1703" y="1449"/>
                <a:ext cx="57" cy="9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6" y="0"/>
                  </a:cxn>
                  <a:cxn ang="0">
                    <a:pos x="56" y="62"/>
                  </a:cxn>
                  <a:cxn ang="0">
                    <a:pos x="0" y="94"/>
                  </a:cxn>
                  <a:cxn ang="0">
                    <a:pos x="0" y="31"/>
                  </a:cxn>
                </a:cxnLst>
                <a:rect l="0" t="0" r="r" b="b"/>
                <a:pathLst>
                  <a:path w="57" h="95">
                    <a:moveTo>
                      <a:pt x="0" y="31"/>
                    </a:moveTo>
                    <a:lnTo>
                      <a:pt x="56" y="0"/>
                    </a:lnTo>
                    <a:lnTo>
                      <a:pt x="56" y="62"/>
                    </a:lnTo>
                    <a:lnTo>
                      <a:pt x="0" y="94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7F7F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94" name="Freeform 182"/>
              <p:cNvSpPr>
                <a:spLocks/>
              </p:cNvSpPr>
              <p:nvPr/>
            </p:nvSpPr>
            <p:spPr bwMode="auto">
              <a:xfrm>
                <a:off x="1512" y="1444"/>
                <a:ext cx="18" cy="24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4" y="0"/>
                  </a:cxn>
                  <a:cxn ang="0">
                    <a:pos x="9" y="1"/>
                  </a:cxn>
                  <a:cxn ang="0">
                    <a:pos x="11" y="3"/>
                  </a:cxn>
                  <a:cxn ang="0">
                    <a:pos x="14" y="8"/>
                  </a:cxn>
                  <a:cxn ang="0">
                    <a:pos x="17" y="12"/>
                  </a:cxn>
                  <a:cxn ang="0">
                    <a:pos x="17" y="17"/>
                  </a:cxn>
                  <a:cxn ang="0">
                    <a:pos x="17" y="20"/>
                  </a:cxn>
                  <a:cxn ang="0">
                    <a:pos x="15" y="21"/>
                  </a:cxn>
                  <a:cxn ang="0">
                    <a:pos x="14" y="23"/>
                  </a:cxn>
                  <a:cxn ang="0">
                    <a:pos x="11" y="23"/>
                  </a:cxn>
                  <a:cxn ang="0">
                    <a:pos x="9" y="21"/>
                  </a:cxn>
                  <a:cxn ang="0">
                    <a:pos x="4" y="19"/>
                  </a:cxn>
                  <a:cxn ang="0">
                    <a:pos x="2" y="15"/>
                  </a:cxn>
                </a:cxnLst>
                <a:rect l="0" t="0" r="r" b="b"/>
                <a:pathLst>
                  <a:path w="18" h="24">
                    <a:moveTo>
                      <a:pt x="2" y="15"/>
                    </a:moveTo>
                    <a:lnTo>
                      <a:pt x="1" y="10"/>
                    </a:lnTo>
                    <a:lnTo>
                      <a:pt x="0" y="7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0"/>
                    </a:lnTo>
                    <a:lnTo>
                      <a:pt x="9" y="1"/>
                    </a:lnTo>
                    <a:lnTo>
                      <a:pt x="11" y="3"/>
                    </a:lnTo>
                    <a:lnTo>
                      <a:pt x="14" y="8"/>
                    </a:lnTo>
                    <a:lnTo>
                      <a:pt x="17" y="12"/>
                    </a:lnTo>
                    <a:lnTo>
                      <a:pt x="17" y="17"/>
                    </a:lnTo>
                    <a:lnTo>
                      <a:pt x="17" y="20"/>
                    </a:lnTo>
                    <a:lnTo>
                      <a:pt x="15" y="21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9" y="21"/>
                    </a:lnTo>
                    <a:lnTo>
                      <a:pt x="4" y="19"/>
                    </a:lnTo>
                    <a:lnTo>
                      <a:pt x="2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95" name="Freeform 183"/>
              <p:cNvSpPr>
                <a:spLocks/>
              </p:cNvSpPr>
              <p:nvPr/>
            </p:nvSpPr>
            <p:spPr bwMode="auto">
              <a:xfrm>
                <a:off x="1534" y="1456"/>
                <a:ext cx="20" cy="25"/>
              </a:xfrm>
              <a:custGeom>
                <a:avLst/>
                <a:gdLst/>
                <a:ahLst/>
                <a:cxnLst>
                  <a:cxn ang="0">
                    <a:pos x="3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3" y="4"/>
                  </a:cxn>
                  <a:cxn ang="0">
                    <a:pos x="15" y="8"/>
                  </a:cxn>
                  <a:cxn ang="0">
                    <a:pos x="17" y="12"/>
                  </a:cxn>
                  <a:cxn ang="0">
                    <a:pos x="19" y="16"/>
                  </a:cxn>
                  <a:cxn ang="0">
                    <a:pos x="17" y="21"/>
                  </a:cxn>
                  <a:cxn ang="0">
                    <a:pos x="17" y="22"/>
                  </a:cxn>
                  <a:cxn ang="0">
                    <a:pos x="15" y="24"/>
                  </a:cxn>
                  <a:cxn ang="0">
                    <a:pos x="13" y="24"/>
                  </a:cxn>
                  <a:cxn ang="0">
                    <a:pos x="8" y="22"/>
                  </a:cxn>
                  <a:cxn ang="0">
                    <a:pos x="5" y="19"/>
                  </a:cxn>
                  <a:cxn ang="0">
                    <a:pos x="3" y="15"/>
                  </a:cxn>
                </a:cxnLst>
                <a:rect l="0" t="0" r="r" b="b"/>
                <a:pathLst>
                  <a:path w="20" h="25">
                    <a:moveTo>
                      <a:pt x="3" y="15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3" y="4"/>
                    </a:lnTo>
                    <a:lnTo>
                      <a:pt x="15" y="8"/>
                    </a:lnTo>
                    <a:lnTo>
                      <a:pt x="17" y="12"/>
                    </a:lnTo>
                    <a:lnTo>
                      <a:pt x="19" y="16"/>
                    </a:lnTo>
                    <a:lnTo>
                      <a:pt x="17" y="21"/>
                    </a:lnTo>
                    <a:lnTo>
                      <a:pt x="17" y="22"/>
                    </a:lnTo>
                    <a:lnTo>
                      <a:pt x="15" y="24"/>
                    </a:lnTo>
                    <a:lnTo>
                      <a:pt x="13" y="24"/>
                    </a:lnTo>
                    <a:lnTo>
                      <a:pt x="8" y="22"/>
                    </a:lnTo>
                    <a:lnTo>
                      <a:pt x="5" y="19"/>
                    </a:lnTo>
                    <a:lnTo>
                      <a:pt x="3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96" name="Freeform 184"/>
              <p:cNvSpPr>
                <a:spLocks/>
              </p:cNvSpPr>
              <p:nvPr/>
            </p:nvSpPr>
            <p:spPr bwMode="auto">
              <a:xfrm>
                <a:off x="1490" y="1326"/>
                <a:ext cx="270" cy="15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5" y="0"/>
                  </a:cxn>
                  <a:cxn ang="0">
                    <a:pos x="269" y="122"/>
                  </a:cxn>
                  <a:cxn ang="0">
                    <a:pos x="213" y="154"/>
                  </a:cxn>
                  <a:cxn ang="0">
                    <a:pos x="0" y="31"/>
                  </a:cxn>
                </a:cxnLst>
                <a:rect l="0" t="0" r="r" b="b"/>
                <a:pathLst>
                  <a:path w="270" h="155">
                    <a:moveTo>
                      <a:pt x="0" y="31"/>
                    </a:moveTo>
                    <a:lnTo>
                      <a:pt x="55" y="0"/>
                    </a:lnTo>
                    <a:lnTo>
                      <a:pt x="269" y="122"/>
                    </a:lnTo>
                    <a:lnTo>
                      <a:pt x="213" y="154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E6E6E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97" name="Freeform 185"/>
              <p:cNvSpPr>
                <a:spLocks/>
              </p:cNvSpPr>
              <p:nvPr/>
            </p:nvSpPr>
            <p:spPr bwMode="auto">
              <a:xfrm>
                <a:off x="1490" y="1357"/>
                <a:ext cx="214" cy="1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3" y="122"/>
                  </a:cxn>
                  <a:cxn ang="0">
                    <a:pos x="213" y="186"/>
                  </a:cxn>
                  <a:cxn ang="0">
                    <a:pos x="0" y="63"/>
                  </a:cxn>
                  <a:cxn ang="0">
                    <a:pos x="0" y="0"/>
                  </a:cxn>
                </a:cxnLst>
                <a:rect l="0" t="0" r="r" b="b"/>
                <a:pathLst>
                  <a:path w="214" h="187">
                    <a:moveTo>
                      <a:pt x="0" y="0"/>
                    </a:moveTo>
                    <a:lnTo>
                      <a:pt x="213" y="122"/>
                    </a:lnTo>
                    <a:lnTo>
                      <a:pt x="213" y="186"/>
                    </a:lnTo>
                    <a:lnTo>
                      <a:pt x="0" y="6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98" name="Freeform 186"/>
              <p:cNvSpPr>
                <a:spLocks/>
              </p:cNvSpPr>
              <p:nvPr/>
            </p:nvSpPr>
            <p:spPr bwMode="auto">
              <a:xfrm>
                <a:off x="1722" y="1483"/>
                <a:ext cx="77" cy="44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76" y="14"/>
                  </a:cxn>
                  <a:cxn ang="0">
                    <a:pos x="26" y="43"/>
                  </a:cxn>
                  <a:cxn ang="0">
                    <a:pos x="0" y="28"/>
                  </a:cxn>
                  <a:cxn ang="0">
                    <a:pos x="49" y="0"/>
                  </a:cxn>
                </a:cxnLst>
                <a:rect l="0" t="0" r="r" b="b"/>
                <a:pathLst>
                  <a:path w="77" h="44">
                    <a:moveTo>
                      <a:pt x="49" y="0"/>
                    </a:moveTo>
                    <a:lnTo>
                      <a:pt x="76" y="14"/>
                    </a:lnTo>
                    <a:lnTo>
                      <a:pt x="26" y="43"/>
                    </a:lnTo>
                    <a:lnTo>
                      <a:pt x="0" y="28"/>
                    </a:lnTo>
                    <a:lnTo>
                      <a:pt x="49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899" name="Freeform 187"/>
              <p:cNvSpPr>
                <a:spLocks/>
              </p:cNvSpPr>
              <p:nvPr/>
            </p:nvSpPr>
            <p:spPr bwMode="auto">
              <a:xfrm>
                <a:off x="1722" y="1511"/>
                <a:ext cx="28" cy="74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27" y="73"/>
                  </a:cxn>
                  <a:cxn ang="0">
                    <a:pos x="27" y="14"/>
                  </a:cxn>
                  <a:cxn ang="0">
                    <a:pos x="0" y="0"/>
                  </a:cxn>
                  <a:cxn ang="0">
                    <a:pos x="0" y="57"/>
                  </a:cxn>
                </a:cxnLst>
                <a:rect l="0" t="0" r="r" b="b"/>
                <a:pathLst>
                  <a:path w="28" h="74">
                    <a:moveTo>
                      <a:pt x="0" y="57"/>
                    </a:moveTo>
                    <a:lnTo>
                      <a:pt x="27" y="73"/>
                    </a:lnTo>
                    <a:lnTo>
                      <a:pt x="27" y="14"/>
                    </a:lnTo>
                    <a:lnTo>
                      <a:pt x="0" y="0"/>
                    </a:lnTo>
                    <a:lnTo>
                      <a:pt x="0" y="57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00" name="Freeform 188"/>
              <p:cNvSpPr>
                <a:spLocks/>
              </p:cNvSpPr>
              <p:nvPr/>
            </p:nvSpPr>
            <p:spPr bwMode="auto">
              <a:xfrm>
                <a:off x="1749" y="1498"/>
                <a:ext cx="53" cy="87"/>
              </a:xfrm>
              <a:custGeom>
                <a:avLst/>
                <a:gdLst/>
                <a:ahLst/>
                <a:cxnLst>
                  <a:cxn ang="0">
                    <a:pos x="52" y="59"/>
                  </a:cxn>
                  <a:cxn ang="0">
                    <a:pos x="0" y="86"/>
                  </a:cxn>
                  <a:cxn ang="0">
                    <a:pos x="0" y="28"/>
                  </a:cxn>
                  <a:cxn ang="0">
                    <a:pos x="50" y="0"/>
                  </a:cxn>
                  <a:cxn ang="0">
                    <a:pos x="52" y="59"/>
                  </a:cxn>
                </a:cxnLst>
                <a:rect l="0" t="0" r="r" b="b"/>
                <a:pathLst>
                  <a:path w="53" h="87">
                    <a:moveTo>
                      <a:pt x="52" y="59"/>
                    </a:moveTo>
                    <a:lnTo>
                      <a:pt x="0" y="86"/>
                    </a:lnTo>
                    <a:lnTo>
                      <a:pt x="0" y="28"/>
                    </a:lnTo>
                    <a:lnTo>
                      <a:pt x="50" y="0"/>
                    </a:lnTo>
                    <a:lnTo>
                      <a:pt x="52" y="59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01" name="Freeform 189"/>
              <p:cNvSpPr>
                <a:spLocks/>
              </p:cNvSpPr>
              <p:nvPr/>
            </p:nvSpPr>
            <p:spPr bwMode="auto">
              <a:xfrm>
                <a:off x="1753" y="1513"/>
                <a:ext cx="59" cy="37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8" y="10"/>
                  </a:cxn>
                  <a:cxn ang="0">
                    <a:pos x="48" y="28"/>
                  </a:cxn>
                  <a:cxn ang="0">
                    <a:pos x="20" y="36"/>
                  </a:cxn>
                  <a:cxn ang="0">
                    <a:pos x="0" y="25"/>
                  </a:cxn>
                  <a:cxn ang="0">
                    <a:pos x="40" y="0"/>
                  </a:cxn>
                </a:cxnLst>
                <a:rect l="0" t="0" r="r" b="b"/>
                <a:pathLst>
                  <a:path w="59" h="37">
                    <a:moveTo>
                      <a:pt x="40" y="0"/>
                    </a:moveTo>
                    <a:lnTo>
                      <a:pt x="58" y="10"/>
                    </a:lnTo>
                    <a:lnTo>
                      <a:pt x="48" y="28"/>
                    </a:lnTo>
                    <a:lnTo>
                      <a:pt x="20" y="36"/>
                    </a:lnTo>
                    <a:lnTo>
                      <a:pt x="0" y="25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02" name="Freeform 190"/>
              <p:cNvSpPr>
                <a:spLocks/>
              </p:cNvSpPr>
              <p:nvPr/>
            </p:nvSpPr>
            <p:spPr bwMode="auto">
              <a:xfrm>
                <a:off x="1753" y="1538"/>
                <a:ext cx="29" cy="6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28" y="61"/>
                  </a:cxn>
                  <a:cxn ang="0">
                    <a:pos x="28" y="27"/>
                  </a:cxn>
                  <a:cxn ang="0">
                    <a:pos x="20" y="10"/>
                  </a:cxn>
                  <a:cxn ang="0">
                    <a:pos x="0" y="0"/>
                  </a:cxn>
                  <a:cxn ang="0">
                    <a:pos x="0" y="44"/>
                  </a:cxn>
                </a:cxnLst>
                <a:rect l="0" t="0" r="r" b="b"/>
                <a:pathLst>
                  <a:path w="29" h="62">
                    <a:moveTo>
                      <a:pt x="0" y="44"/>
                    </a:moveTo>
                    <a:lnTo>
                      <a:pt x="28" y="61"/>
                    </a:lnTo>
                    <a:lnTo>
                      <a:pt x="28" y="27"/>
                    </a:lnTo>
                    <a:lnTo>
                      <a:pt x="20" y="10"/>
                    </a:lnTo>
                    <a:lnTo>
                      <a:pt x="0" y="0"/>
                    </a:lnTo>
                    <a:lnTo>
                      <a:pt x="0" y="44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03" name="Freeform 191"/>
              <p:cNvSpPr>
                <a:spLocks/>
              </p:cNvSpPr>
              <p:nvPr/>
            </p:nvSpPr>
            <p:spPr bwMode="auto">
              <a:xfrm>
                <a:off x="1781" y="1566"/>
                <a:ext cx="38" cy="47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32" y="46"/>
                  </a:cxn>
                  <a:cxn ang="0">
                    <a:pos x="37" y="43"/>
                  </a:cxn>
                  <a:cxn ang="0">
                    <a:pos x="31" y="20"/>
                  </a:cxn>
                  <a:cxn ang="0">
                    <a:pos x="0" y="0"/>
                  </a:cxn>
                  <a:cxn ang="0">
                    <a:pos x="0" y="32"/>
                  </a:cxn>
                </a:cxnLst>
                <a:rect l="0" t="0" r="r" b="b"/>
                <a:pathLst>
                  <a:path w="38" h="47">
                    <a:moveTo>
                      <a:pt x="0" y="32"/>
                    </a:moveTo>
                    <a:lnTo>
                      <a:pt x="32" y="46"/>
                    </a:lnTo>
                    <a:lnTo>
                      <a:pt x="37" y="43"/>
                    </a:lnTo>
                    <a:lnTo>
                      <a:pt x="31" y="20"/>
                    </a:lnTo>
                    <a:lnTo>
                      <a:pt x="0" y="0"/>
                    </a:lnTo>
                    <a:lnTo>
                      <a:pt x="0" y="32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04" name="Freeform 192"/>
              <p:cNvSpPr>
                <a:spLocks/>
              </p:cNvSpPr>
              <p:nvPr/>
            </p:nvSpPr>
            <p:spPr bwMode="auto">
              <a:xfrm>
                <a:off x="1814" y="1570"/>
                <a:ext cx="38" cy="43"/>
              </a:xfrm>
              <a:custGeom>
                <a:avLst/>
                <a:gdLst/>
                <a:ahLst/>
                <a:cxnLst>
                  <a:cxn ang="0">
                    <a:pos x="37" y="22"/>
                  </a:cxn>
                  <a:cxn ang="0">
                    <a:pos x="4" y="42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7" y="22"/>
                  </a:cxn>
                </a:cxnLst>
                <a:rect l="0" t="0" r="r" b="b"/>
                <a:pathLst>
                  <a:path w="38" h="43">
                    <a:moveTo>
                      <a:pt x="37" y="22"/>
                    </a:moveTo>
                    <a:lnTo>
                      <a:pt x="4" y="42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7" y="22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05" name="Freeform 193"/>
              <p:cNvSpPr>
                <a:spLocks/>
              </p:cNvSpPr>
              <p:nvPr/>
            </p:nvSpPr>
            <p:spPr bwMode="auto">
              <a:xfrm>
                <a:off x="1757" y="1543"/>
                <a:ext cx="21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0" y="24"/>
                  </a:cxn>
                  <a:cxn ang="0">
                    <a:pos x="14" y="7"/>
                  </a:cxn>
                  <a:cxn ang="0">
                    <a:pos x="0" y="0"/>
                  </a:cxn>
                  <a:cxn ang="0">
                    <a:pos x="0" y="14"/>
                  </a:cxn>
                </a:cxnLst>
                <a:rect l="0" t="0" r="r" b="b"/>
                <a:pathLst>
                  <a:path w="21" h="25">
                    <a:moveTo>
                      <a:pt x="0" y="14"/>
                    </a:moveTo>
                    <a:lnTo>
                      <a:pt x="20" y="24"/>
                    </a:lnTo>
                    <a:lnTo>
                      <a:pt x="14" y="7"/>
                    </a:lnTo>
                    <a:lnTo>
                      <a:pt x="0" y="0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06" name="Freeform 194"/>
              <p:cNvSpPr>
                <a:spLocks/>
              </p:cNvSpPr>
              <p:nvPr/>
            </p:nvSpPr>
            <p:spPr bwMode="auto">
              <a:xfrm>
                <a:off x="1781" y="1544"/>
                <a:ext cx="66" cy="44"/>
              </a:xfrm>
              <a:custGeom>
                <a:avLst/>
                <a:gdLst/>
                <a:ahLst/>
                <a:cxnLst>
                  <a:cxn ang="0">
                    <a:pos x="65" y="25"/>
                  </a:cxn>
                  <a:cxn ang="0">
                    <a:pos x="31" y="43"/>
                  </a:cxn>
                  <a:cxn ang="0">
                    <a:pos x="0" y="21"/>
                  </a:cxn>
                  <a:cxn ang="0">
                    <a:pos x="40" y="0"/>
                  </a:cxn>
                  <a:cxn ang="0">
                    <a:pos x="65" y="25"/>
                  </a:cxn>
                </a:cxnLst>
                <a:rect l="0" t="0" r="r" b="b"/>
                <a:pathLst>
                  <a:path w="66" h="44">
                    <a:moveTo>
                      <a:pt x="65" y="25"/>
                    </a:moveTo>
                    <a:lnTo>
                      <a:pt x="31" y="43"/>
                    </a:lnTo>
                    <a:lnTo>
                      <a:pt x="0" y="21"/>
                    </a:lnTo>
                    <a:lnTo>
                      <a:pt x="40" y="0"/>
                    </a:lnTo>
                    <a:lnTo>
                      <a:pt x="65" y="25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07" name="Freeform 195"/>
              <p:cNvSpPr>
                <a:spLocks/>
              </p:cNvSpPr>
              <p:nvPr/>
            </p:nvSpPr>
            <p:spPr bwMode="auto">
              <a:xfrm>
                <a:off x="1774" y="1525"/>
                <a:ext cx="49" cy="42"/>
              </a:xfrm>
              <a:custGeom>
                <a:avLst/>
                <a:gdLst/>
                <a:ahLst/>
                <a:cxnLst>
                  <a:cxn ang="0">
                    <a:pos x="48" y="20"/>
                  </a:cxn>
                  <a:cxn ang="0">
                    <a:pos x="8" y="41"/>
                  </a:cxn>
                  <a:cxn ang="0">
                    <a:pos x="0" y="22"/>
                  </a:cxn>
                  <a:cxn ang="0">
                    <a:pos x="38" y="0"/>
                  </a:cxn>
                  <a:cxn ang="0">
                    <a:pos x="48" y="20"/>
                  </a:cxn>
                </a:cxnLst>
                <a:rect l="0" t="0" r="r" b="b"/>
                <a:pathLst>
                  <a:path w="49" h="42">
                    <a:moveTo>
                      <a:pt x="48" y="20"/>
                    </a:moveTo>
                    <a:lnTo>
                      <a:pt x="8" y="41"/>
                    </a:lnTo>
                    <a:lnTo>
                      <a:pt x="0" y="22"/>
                    </a:lnTo>
                    <a:lnTo>
                      <a:pt x="38" y="0"/>
                    </a:lnTo>
                    <a:lnTo>
                      <a:pt x="48" y="20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08" name="Freeform 196"/>
              <p:cNvSpPr>
                <a:spLocks/>
              </p:cNvSpPr>
              <p:nvPr/>
            </p:nvSpPr>
            <p:spPr bwMode="auto">
              <a:xfrm>
                <a:off x="1673" y="1535"/>
                <a:ext cx="19" cy="24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5" y="0"/>
                  </a:cxn>
                  <a:cxn ang="0">
                    <a:pos x="9" y="1"/>
                  </a:cxn>
                  <a:cxn ang="0">
                    <a:pos x="12" y="3"/>
                  </a:cxn>
                  <a:cxn ang="0">
                    <a:pos x="15" y="8"/>
                  </a:cxn>
                  <a:cxn ang="0">
                    <a:pos x="18" y="12"/>
                  </a:cxn>
                  <a:cxn ang="0">
                    <a:pos x="18" y="17"/>
                  </a:cxn>
                  <a:cxn ang="0">
                    <a:pos x="18" y="20"/>
                  </a:cxn>
                  <a:cxn ang="0">
                    <a:pos x="16" y="21"/>
                  </a:cxn>
                  <a:cxn ang="0">
                    <a:pos x="15" y="23"/>
                  </a:cxn>
                  <a:cxn ang="0">
                    <a:pos x="12" y="23"/>
                  </a:cxn>
                  <a:cxn ang="0">
                    <a:pos x="9" y="21"/>
                  </a:cxn>
                  <a:cxn ang="0">
                    <a:pos x="5" y="19"/>
                  </a:cxn>
                  <a:cxn ang="0">
                    <a:pos x="2" y="15"/>
                  </a:cxn>
                </a:cxnLst>
                <a:rect l="0" t="0" r="r" b="b"/>
                <a:pathLst>
                  <a:path w="19" h="24">
                    <a:moveTo>
                      <a:pt x="2" y="15"/>
                    </a:moveTo>
                    <a:lnTo>
                      <a:pt x="1" y="10"/>
                    </a:lnTo>
                    <a:lnTo>
                      <a:pt x="0" y="7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9" y="1"/>
                    </a:lnTo>
                    <a:lnTo>
                      <a:pt x="12" y="3"/>
                    </a:lnTo>
                    <a:lnTo>
                      <a:pt x="15" y="8"/>
                    </a:lnTo>
                    <a:lnTo>
                      <a:pt x="18" y="12"/>
                    </a:lnTo>
                    <a:lnTo>
                      <a:pt x="18" y="17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3"/>
                    </a:lnTo>
                    <a:lnTo>
                      <a:pt x="12" y="23"/>
                    </a:lnTo>
                    <a:lnTo>
                      <a:pt x="9" y="21"/>
                    </a:lnTo>
                    <a:lnTo>
                      <a:pt x="5" y="19"/>
                    </a:lnTo>
                    <a:lnTo>
                      <a:pt x="2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09" name="Freeform 197"/>
              <p:cNvSpPr>
                <a:spLocks/>
              </p:cNvSpPr>
              <p:nvPr/>
            </p:nvSpPr>
            <p:spPr bwMode="auto">
              <a:xfrm>
                <a:off x="1695" y="1547"/>
                <a:ext cx="19" cy="25"/>
              </a:xfrm>
              <a:custGeom>
                <a:avLst/>
                <a:gdLst/>
                <a:ahLst/>
                <a:cxnLst>
                  <a:cxn ang="0">
                    <a:pos x="3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8" y="16"/>
                  </a:cxn>
                  <a:cxn ang="0">
                    <a:pos x="16" y="21"/>
                  </a:cxn>
                  <a:cxn ang="0">
                    <a:pos x="16" y="22"/>
                  </a:cxn>
                  <a:cxn ang="0">
                    <a:pos x="14" y="24"/>
                  </a:cxn>
                  <a:cxn ang="0">
                    <a:pos x="12" y="24"/>
                  </a:cxn>
                  <a:cxn ang="0">
                    <a:pos x="8" y="22"/>
                  </a:cxn>
                  <a:cxn ang="0">
                    <a:pos x="5" y="19"/>
                  </a:cxn>
                  <a:cxn ang="0">
                    <a:pos x="3" y="15"/>
                  </a:cxn>
                </a:cxnLst>
                <a:rect l="0" t="0" r="r" b="b"/>
                <a:pathLst>
                  <a:path w="19" h="25">
                    <a:moveTo>
                      <a:pt x="3" y="15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8" y="16"/>
                    </a:lnTo>
                    <a:lnTo>
                      <a:pt x="16" y="21"/>
                    </a:lnTo>
                    <a:lnTo>
                      <a:pt x="16" y="22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8" y="22"/>
                    </a:lnTo>
                    <a:lnTo>
                      <a:pt x="5" y="19"/>
                    </a:lnTo>
                    <a:lnTo>
                      <a:pt x="3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10" name="Freeform 198"/>
              <p:cNvSpPr>
                <a:spLocks/>
              </p:cNvSpPr>
              <p:nvPr/>
            </p:nvSpPr>
            <p:spPr bwMode="auto">
              <a:xfrm>
                <a:off x="1786" y="1588"/>
                <a:ext cx="19" cy="24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8" y="16"/>
                  </a:cxn>
                  <a:cxn ang="0">
                    <a:pos x="16" y="20"/>
                  </a:cxn>
                  <a:cxn ang="0">
                    <a:pos x="16" y="21"/>
                  </a:cxn>
                  <a:cxn ang="0">
                    <a:pos x="14" y="23"/>
                  </a:cxn>
                  <a:cxn ang="0">
                    <a:pos x="12" y="23"/>
                  </a:cxn>
                  <a:cxn ang="0">
                    <a:pos x="8" y="21"/>
                  </a:cxn>
                  <a:cxn ang="0">
                    <a:pos x="5" y="19"/>
                  </a:cxn>
                  <a:cxn ang="0">
                    <a:pos x="2" y="14"/>
                  </a:cxn>
                </a:cxnLst>
                <a:rect l="0" t="0" r="r" b="b"/>
                <a:pathLst>
                  <a:path w="19" h="24">
                    <a:moveTo>
                      <a:pt x="2" y="14"/>
                    </a:moveTo>
                    <a:lnTo>
                      <a:pt x="0" y="11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8" y="16"/>
                    </a:lnTo>
                    <a:lnTo>
                      <a:pt x="16" y="20"/>
                    </a:lnTo>
                    <a:lnTo>
                      <a:pt x="16" y="21"/>
                    </a:lnTo>
                    <a:lnTo>
                      <a:pt x="14" y="23"/>
                    </a:lnTo>
                    <a:lnTo>
                      <a:pt x="12" y="23"/>
                    </a:lnTo>
                    <a:lnTo>
                      <a:pt x="8" y="21"/>
                    </a:lnTo>
                    <a:lnTo>
                      <a:pt x="5" y="19"/>
                    </a:lnTo>
                    <a:lnTo>
                      <a:pt x="2" y="14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3911" name="Group 199"/>
            <p:cNvGrpSpPr>
              <a:grpSpLocks/>
            </p:cNvGrpSpPr>
            <p:nvPr/>
          </p:nvGrpSpPr>
          <p:grpSpPr bwMode="auto">
            <a:xfrm rot="-1931362">
              <a:off x="1797" y="2467"/>
              <a:ext cx="240" cy="196"/>
              <a:chOff x="1034" y="1564"/>
              <a:chExt cx="361" cy="287"/>
            </a:xfrm>
          </p:grpSpPr>
          <p:sp>
            <p:nvSpPr>
              <p:cNvPr id="883912" name="Line 200"/>
              <p:cNvSpPr>
                <a:spLocks noChangeShapeType="1"/>
              </p:cNvSpPr>
              <p:nvPr/>
            </p:nvSpPr>
            <p:spPr bwMode="auto">
              <a:xfrm flipV="1">
                <a:off x="1215" y="1751"/>
                <a:ext cx="0" cy="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3913" name="Freeform 201"/>
              <p:cNvSpPr>
                <a:spLocks/>
              </p:cNvSpPr>
              <p:nvPr/>
            </p:nvSpPr>
            <p:spPr bwMode="auto">
              <a:xfrm>
                <a:off x="1247" y="1687"/>
                <a:ext cx="57" cy="9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6" y="0"/>
                  </a:cxn>
                  <a:cxn ang="0">
                    <a:pos x="56" y="62"/>
                  </a:cxn>
                  <a:cxn ang="0">
                    <a:pos x="0" y="94"/>
                  </a:cxn>
                  <a:cxn ang="0">
                    <a:pos x="0" y="31"/>
                  </a:cxn>
                </a:cxnLst>
                <a:rect l="0" t="0" r="r" b="b"/>
                <a:pathLst>
                  <a:path w="57" h="95">
                    <a:moveTo>
                      <a:pt x="0" y="31"/>
                    </a:moveTo>
                    <a:lnTo>
                      <a:pt x="56" y="0"/>
                    </a:lnTo>
                    <a:lnTo>
                      <a:pt x="56" y="62"/>
                    </a:lnTo>
                    <a:lnTo>
                      <a:pt x="0" y="94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7F7F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14" name="Freeform 202"/>
              <p:cNvSpPr>
                <a:spLocks/>
              </p:cNvSpPr>
              <p:nvPr/>
            </p:nvSpPr>
            <p:spPr bwMode="auto">
              <a:xfrm>
                <a:off x="1056" y="1682"/>
                <a:ext cx="18" cy="24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4" y="0"/>
                  </a:cxn>
                  <a:cxn ang="0">
                    <a:pos x="9" y="1"/>
                  </a:cxn>
                  <a:cxn ang="0">
                    <a:pos x="11" y="3"/>
                  </a:cxn>
                  <a:cxn ang="0">
                    <a:pos x="14" y="8"/>
                  </a:cxn>
                  <a:cxn ang="0">
                    <a:pos x="17" y="12"/>
                  </a:cxn>
                  <a:cxn ang="0">
                    <a:pos x="17" y="17"/>
                  </a:cxn>
                  <a:cxn ang="0">
                    <a:pos x="17" y="20"/>
                  </a:cxn>
                  <a:cxn ang="0">
                    <a:pos x="15" y="21"/>
                  </a:cxn>
                  <a:cxn ang="0">
                    <a:pos x="14" y="23"/>
                  </a:cxn>
                  <a:cxn ang="0">
                    <a:pos x="11" y="23"/>
                  </a:cxn>
                  <a:cxn ang="0">
                    <a:pos x="9" y="21"/>
                  </a:cxn>
                  <a:cxn ang="0">
                    <a:pos x="4" y="19"/>
                  </a:cxn>
                  <a:cxn ang="0">
                    <a:pos x="2" y="15"/>
                  </a:cxn>
                </a:cxnLst>
                <a:rect l="0" t="0" r="r" b="b"/>
                <a:pathLst>
                  <a:path w="18" h="24">
                    <a:moveTo>
                      <a:pt x="2" y="15"/>
                    </a:moveTo>
                    <a:lnTo>
                      <a:pt x="1" y="10"/>
                    </a:lnTo>
                    <a:lnTo>
                      <a:pt x="0" y="7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0"/>
                    </a:lnTo>
                    <a:lnTo>
                      <a:pt x="9" y="1"/>
                    </a:lnTo>
                    <a:lnTo>
                      <a:pt x="11" y="3"/>
                    </a:lnTo>
                    <a:lnTo>
                      <a:pt x="14" y="8"/>
                    </a:lnTo>
                    <a:lnTo>
                      <a:pt x="17" y="12"/>
                    </a:lnTo>
                    <a:lnTo>
                      <a:pt x="17" y="17"/>
                    </a:lnTo>
                    <a:lnTo>
                      <a:pt x="17" y="20"/>
                    </a:lnTo>
                    <a:lnTo>
                      <a:pt x="15" y="21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9" y="21"/>
                    </a:lnTo>
                    <a:lnTo>
                      <a:pt x="4" y="19"/>
                    </a:lnTo>
                    <a:lnTo>
                      <a:pt x="2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15" name="Freeform 203"/>
              <p:cNvSpPr>
                <a:spLocks/>
              </p:cNvSpPr>
              <p:nvPr/>
            </p:nvSpPr>
            <p:spPr bwMode="auto">
              <a:xfrm>
                <a:off x="1078" y="1694"/>
                <a:ext cx="20" cy="25"/>
              </a:xfrm>
              <a:custGeom>
                <a:avLst/>
                <a:gdLst/>
                <a:ahLst/>
                <a:cxnLst>
                  <a:cxn ang="0">
                    <a:pos x="3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3" y="4"/>
                  </a:cxn>
                  <a:cxn ang="0">
                    <a:pos x="15" y="8"/>
                  </a:cxn>
                  <a:cxn ang="0">
                    <a:pos x="17" y="12"/>
                  </a:cxn>
                  <a:cxn ang="0">
                    <a:pos x="19" y="16"/>
                  </a:cxn>
                  <a:cxn ang="0">
                    <a:pos x="17" y="21"/>
                  </a:cxn>
                  <a:cxn ang="0">
                    <a:pos x="17" y="22"/>
                  </a:cxn>
                  <a:cxn ang="0">
                    <a:pos x="15" y="24"/>
                  </a:cxn>
                  <a:cxn ang="0">
                    <a:pos x="13" y="24"/>
                  </a:cxn>
                  <a:cxn ang="0">
                    <a:pos x="8" y="22"/>
                  </a:cxn>
                  <a:cxn ang="0">
                    <a:pos x="5" y="19"/>
                  </a:cxn>
                  <a:cxn ang="0">
                    <a:pos x="3" y="15"/>
                  </a:cxn>
                </a:cxnLst>
                <a:rect l="0" t="0" r="r" b="b"/>
                <a:pathLst>
                  <a:path w="20" h="25">
                    <a:moveTo>
                      <a:pt x="3" y="15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3" y="4"/>
                    </a:lnTo>
                    <a:lnTo>
                      <a:pt x="15" y="8"/>
                    </a:lnTo>
                    <a:lnTo>
                      <a:pt x="17" y="12"/>
                    </a:lnTo>
                    <a:lnTo>
                      <a:pt x="19" y="16"/>
                    </a:lnTo>
                    <a:lnTo>
                      <a:pt x="17" y="21"/>
                    </a:lnTo>
                    <a:lnTo>
                      <a:pt x="17" y="22"/>
                    </a:lnTo>
                    <a:lnTo>
                      <a:pt x="15" y="24"/>
                    </a:lnTo>
                    <a:lnTo>
                      <a:pt x="13" y="24"/>
                    </a:lnTo>
                    <a:lnTo>
                      <a:pt x="8" y="22"/>
                    </a:lnTo>
                    <a:lnTo>
                      <a:pt x="5" y="19"/>
                    </a:lnTo>
                    <a:lnTo>
                      <a:pt x="3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16" name="Freeform 204"/>
              <p:cNvSpPr>
                <a:spLocks/>
              </p:cNvSpPr>
              <p:nvPr/>
            </p:nvSpPr>
            <p:spPr bwMode="auto">
              <a:xfrm>
                <a:off x="1034" y="1564"/>
                <a:ext cx="270" cy="15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5" y="0"/>
                  </a:cxn>
                  <a:cxn ang="0">
                    <a:pos x="269" y="122"/>
                  </a:cxn>
                  <a:cxn ang="0">
                    <a:pos x="213" y="154"/>
                  </a:cxn>
                  <a:cxn ang="0">
                    <a:pos x="0" y="31"/>
                  </a:cxn>
                </a:cxnLst>
                <a:rect l="0" t="0" r="r" b="b"/>
                <a:pathLst>
                  <a:path w="270" h="155">
                    <a:moveTo>
                      <a:pt x="0" y="31"/>
                    </a:moveTo>
                    <a:lnTo>
                      <a:pt x="55" y="0"/>
                    </a:lnTo>
                    <a:lnTo>
                      <a:pt x="269" y="122"/>
                    </a:lnTo>
                    <a:lnTo>
                      <a:pt x="213" y="154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E6E6E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17" name="Freeform 205"/>
              <p:cNvSpPr>
                <a:spLocks/>
              </p:cNvSpPr>
              <p:nvPr/>
            </p:nvSpPr>
            <p:spPr bwMode="auto">
              <a:xfrm>
                <a:off x="1034" y="1595"/>
                <a:ext cx="214" cy="1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3" y="122"/>
                  </a:cxn>
                  <a:cxn ang="0">
                    <a:pos x="213" y="186"/>
                  </a:cxn>
                  <a:cxn ang="0">
                    <a:pos x="0" y="63"/>
                  </a:cxn>
                  <a:cxn ang="0">
                    <a:pos x="0" y="0"/>
                  </a:cxn>
                </a:cxnLst>
                <a:rect l="0" t="0" r="r" b="b"/>
                <a:pathLst>
                  <a:path w="214" h="187">
                    <a:moveTo>
                      <a:pt x="0" y="0"/>
                    </a:moveTo>
                    <a:lnTo>
                      <a:pt x="213" y="122"/>
                    </a:lnTo>
                    <a:lnTo>
                      <a:pt x="213" y="186"/>
                    </a:lnTo>
                    <a:lnTo>
                      <a:pt x="0" y="6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18" name="Freeform 206"/>
              <p:cNvSpPr>
                <a:spLocks/>
              </p:cNvSpPr>
              <p:nvPr/>
            </p:nvSpPr>
            <p:spPr bwMode="auto">
              <a:xfrm>
                <a:off x="1266" y="1721"/>
                <a:ext cx="77" cy="44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76" y="14"/>
                  </a:cxn>
                  <a:cxn ang="0">
                    <a:pos x="26" y="43"/>
                  </a:cxn>
                  <a:cxn ang="0">
                    <a:pos x="0" y="28"/>
                  </a:cxn>
                  <a:cxn ang="0">
                    <a:pos x="49" y="0"/>
                  </a:cxn>
                </a:cxnLst>
                <a:rect l="0" t="0" r="r" b="b"/>
                <a:pathLst>
                  <a:path w="77" h="44">
                    <a:moveTo>
                      <a:pt x="49" y="0"/>
                    </a:moveTo>
                    <a:lnTo>
                      <a:pt x="76" y="14"/>
                    </a:lnTo>
                    <a:lnTo>
                      <a:pt x="26" y="43"/>
                    </a:lnTo>
                    <a:lnTo>
                      <a:pt x="0" y="28"/>
                    </a:lnTo>
                    <a:lnTo>
                      <a:pt x="49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19" name="Freeform 207"/>
              <p:cNvSpPr>
                <a:spLocks/>
              </p:cNvSpPr>
              <p:nvPr/>
            </p:nvSpPr>
            <p:spPr bwMode="auto">
              <a:xfrm>
                <a:off x="1266" y="1749"/>
                <a:ext cx="28" cy="74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27" y="73"/>
                  </a:cxn>
                  <a:cxn ang="0">
                    <a:pos x="27" y="14"/>
                  </a:cxn>
                  <a:cxn ang="0">
                    <a:pos x="0" y="0"/>
                  </a:cxn>
                  <a:cxn ang="0">
                    <a:pos x="0" y="57"/>
                  </a:cxn>
                </a:cxnLst>
                <a:rect l="0" t="0" r="r" b="b"/>
                <a:pathLst>
                  <a:path w="28" h="74">
                    <a:moveTo>
                      <a:pt x="0" y="57"/>
                    </a:moveTo>
                    <a:lnTo>
                      <a:pt x="27" y="73"/>
                    </a:lnTo>
                    <a:lnTo>
                      <a:pt x="27" y="14"/>
                    </a:lnTo>
                    <a:lnTo>
                      <a:pt x="0" y="0"/>
                    </a:lnTo>
                    <a:lnTo>
                      <a:pt x="0" y="57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20" name="Freeform 208"/>
              <p:cNvSpPr>
                <a:spLocks/>
              </p:cNvSpPr>
              <p:nvPr/>
            </p:nvSpPr>
            <p:spPr bwMode="auto">
              <a:xfrm>
                <a:off x="1293" y="1735"/>
                <a:ext cx="53" cy="88"/>
              </a:xfrm>
              <a:custGeom>
                <a:avLst/>
                <a:gdLst/>
                <a:ahLst/>
                <a:cxnLst>
                  <a:cxn ang="0">
                    <a:pos x="52" y="60"/>
                  </a:cxn>
                  <a:cxn ang="0">
                    <a:pos x="0" y="87"/>
                  </a:cxn>
                  <a:cxn ang="0">
                    <a:pos x="0" y="29"/>
                  </a:cxn>
                  <a:cxn ang="0">
                    <a:pos x="50" y="0"/>
                  </a:cxn>
                  <a:cxn ang="0">
                    <a:pos x="52" y="60"/>
                  </a:cxn>
                </a:cxnLst>
                <a:rect l="0" t="0" r="r" b="b"/>
                <a:pathLst>
                  <a:path w="53" h="88">
                    <a:moveTo>
                      <a:pt x="52" y="60"/>
                    </a:moveTo>
                    <a:lnTo>
                      <a:pt x="0" y="87"/>
                    </a:lnTo>
                    <a:lnTo>
                      <a:pt x="0" y="29"/>
                    </a:lnTo>
                    <a:lnTo>
                      <a:pt x="50" y="0"/>
                    </a:lnTo>
                    <a:lnTo>
                      <a:pt x="52" y="60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21" name="Freeform 209"/>
              <p:cNvSpPr>
                <a:spLocks/>
              </p:cNvSpPr>
              <p:nvPr/>
            </p:nvSpPr>
            <p:spPr bwMode="auto">
              <a:xfrm>
                <a:off x="1297" y="1751"/>
                <a:ext cx="59" cy="37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8" y="10"/>
                  </a:cxn>
                  <a:cxn ang="0">
                    <a:pos x="48" y="28"/>
                  </a:cxn>
                  <a:cxn ang="0">
                    <a:pos x="20" y="36"/>
                  </a:cxn>
                  <a:cxn ang="0">
                    <a:pos x="0" y="25"/>
                  </a:cxn>
                  <a:cxn ang="0">
                    <a:pos x="40" y="0"/>
                  </a:cxn>
                </a:cxnLst>
                <a:rect l="0" t="0" r="r" b="b"/>
                <a:pathLst>
                  <a:path w="59" h="37">
                    <a:moveTo>
                      <a:pt x="40" y="0"/>
                    </a:moveTo>
                    <a:lnTo>
                      <a:pt x="58" y="10"/>
                    </a:lnTo>
                    <a:lnTo>
                      <a:pt x="48" y="28"/>
                    </a:lnTo>
                    <a:lnTo>
                      <a:pt x="20" y="36"/>
                    </a:lnTo>
                    <a:lnTo>
                      <a:pt x="0" y="25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22" name="Freeform 210"/>
              <p:cNvSpPr>
                <a:spLocks/>
              </p:cNvSpPr>
              <p:nvPr/>
            </p:nvSpPr>
            <p:spPr bwMode="auto">
              <a:xfrm>
                <a:off x="1297" y="1776"/>
                <a:ext cx="29" cy="6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28" y="61"/>
                  </a:cxn>
                  <a:cxn ang="0">
                    <a:pos x="28" y="27"/>
                  </a:cxn>
                  <a:cxn ang="0">
                    <a:pos x="20" y="10"/>
                  </a:cxn>
                  <a:cxn ang="0">
                    <a:pos x="0" y="0"/>
                  </a:cxn>
                  <a:cxn ang="0">
                    <a:pos x="0" y="44"/>
                  </a:cxn>
                </a:cxnLst>
                <a:rect l="0" t="0" r="r" b="b"/>
                <a:pathLst>
                  <a:path w="29" h="62">
                    <a:moveTo>
                      <a:pt x="0" y="44"/>
                    </a:moveTo>
                    <a:lnTo>
                      <a:pt x="28" y="61"/>
                    </a:lnTo>
                    <a:lnTo>
                      <a:pt x="28" y="27"/>
                    </a:lnTo>
                    <a:lnTo>
                      <a:pt x="20" y="10"/>
                    </a:lnTo>
                    <a:lnTo>
                      <a:pt x="0" y="0"/>
                    </a:lnTo>
                    <a:lnTo>
                      <a:pt x="0" y="44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23" name="Freeform 211"/>
              <p:cNvSpPr>
                <a:spLocks/>
              </p:cNvSpPr>
              <p:nvPr/>
            </p:nvSpPr>
            <p:spPr bwMode="auto">
              <a:xfrm>
                <a:off x="1325" y="1803"/>
                <a:ext cx="38" cy="48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32" y="47"/>
                  </a:cxn>
                  <a:cxn ang="0">
                    <a:pos x="37" y="44"/>
                  </a:cxn>
                  <a:cxn ang="0">
                    <a:pos x="31" y="20"/>
                  </a:cxn>
                  <a:cxn ang="0">
                    <a:pos x="0" y="0"/>
                  </a:cxn>
                  <a:cxn ang="0">
                    <a:pos x="0" y="33"/>
                  </a:cxn>
                </a:cxnLst>
                <a:rect l="0" t="0" r="r" b="b"/>
                <a:pathLst>
                  <a:path w="38" h="48">
                    <a:moveTo>
                      <a:pt x="0" y="33"/>
                    </a:moveTo>
                    <a:lnTo>
                      <a:pt x="32" y="47"/>
                    </a:lnTo>
                    <a:lnTo>
                      <a:pt x="37" y="44"/>
                    </a:lnTo>
                    <a:lnTo>
                      <a:pt x="31" y="20"/>
                    </a:lnTo>
                    <a:lnTo>
                      <a:pt x="0" y="0"/>
                    </a:lnTo>
                    <a:lnTo>
                      <a:pt x="0" y="33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24" name="Freeform 212"/>
              <p:cNvSpPr>
                <a:spLocks/>
              </p:cNvSpPr>
              <p:nvPr/>
            </p:nvSpPr>
            <p:spPr bwMode="auto">
              <a:xfrm>
                <a:off x="1358" y="1808"/>
                <a:ext cx="37" cy="43"/>
              </a:xfrm>
              <a:custGeom>
                <a:avLst/>
                <a:gdLst/>
                <a:ahLst/>
                <a:cxnLst>
                  <a:cxn ang="0">
                    <a:pos x="36" y="22"/>
                  </a:cxn>
                  <a:cxn ang="0">
                    <a:pos x="4" y="42"/>
                  </a:cxn>
                  <a:cxn ang="0">
                    <a:pos x="0" y="14"/>
                  </a:cxn>
                  <a:cxn ang="0">
                    <a:pos x="30" y="0"/>
                  </a:cxn>
                  <a:cxn ang="0">
                    <a:pos x="36" y="22"/>
                  </a:cxn>
                </a:cxnLst>
                <a:rect l="0" t="0" r="r" b="b"/>
                <a:pathLst>
                  <a:path w="37" h="43">
                    <a:moveTo>
                      <a:pt x="36" y="22"/>
                    </a:moveTo>
                    <a:lnTo>
                      <a:pt x="4" y="42"/>
                    </a:lnTo>
                    <a:lnTo>
                      <a:pt x="0" y="14"/>
                    </a:lnTo>
                    <a:lnTo>
                      <a:pt x="30" y="0"/>
                    </a:lnTo>
                    <a:lnTo>
                      <a:pt x="36" y="22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25" name="Freeform 213"/>
              <p:cNvSpPr>
                <a:spLocks/>
              </p:cNvSpPr>
              <p:nvPr/>
            </p:nvSpPr>
            <p:spPr bwMode="auto">
              <a:xfrm>
                <a:off x="1301" y="1781"/>
                <a:ext cx="21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0" y="24"/>
                  </a:cxn>
                  <a:cxn ang="0">
                    <a:pos x="14" y="7"/>
                  </a:cxn>
                  <a:cxn ang="0">
                    <a:pos x="0" y="0"/>
                  </a:cxn>
                  <a:cxn ang="0">
                    <a:pos x="0" y="14"/>
                  </a:cxn>
                </a:cxnLst>
                <a:rect l="0" t="0" r="r" b="b"/>
                <a:pathLst>
                  <a:path w="21" h="25">
                    <a:moveTo>
                      <a:pt x="0" y="14"/>
                    </a:moveTo>
                    <a:lnTo>
                      <a:pt x="20" y="24"/>
                    </a:lnTo>
                    <a:lnTo>
                      <a:pt x="14" y="7"/>
                    </a:lnTo>
                    <a:lnTo>
                      <a:pt x="0" y="0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26" name="Freeform 214"/>
              <p:cNvSpPr>
                <a:spLocks/>
              </p:cNvSpPr>
              <p:nvPr/>
            </p:nvSpPr>
            <p:spPr bwMode="auto">
              <a:xfrm>
                <a:off x="1325" y="1782"/>
                <a:ext cx="66" cy="43"/>
              </a:xfrm>
              <a:custGeom>
                <a:avLst/>
                <a:gdLst/>
                <a:ahLst/>
                <a:cxnLst>
                  <a:cxn ang="0">
                    <a:pos x="65" y="24"/>
                  </a:cxn>
                  <a:cxn ang="0">
                    <a:pos x="31" y="42"/>
                  </a:cxn>
                  <a:cxn ang="0">
                    <a:pos x="0" y="21"/>
                  </a:cxn>
                  <a:cxn ang="0">
                    <a:pos x="40" y="0"/>
                  </a:cxn>
                  <a:cxn ang="0">
                    <a:pos x="65" y="24"/>
                  </a:cxn>
                </a:cxnLst>
                <a:rect l="0" t="0" r="r" b="b"/>
                <a:pathLst>
                  <a:path w="66" h="43">
                    <a:moveTo>
                      <a:pt x="65" y="24"/>
                    </a:moveTo>
                    <a:lnTo>
                      <a:pt x="31" y="42"/>
                    </a:lnTo>
                    <a:lnTo>
                      <a:pt x="0" y="21"/>
                    </a:lnTo>
                    <a:lnTo>
                      <a:pt x="40" y="0"/>
                    </a:lnTo>
                    <a:lnTo>
                      <a:pt x="65" y="24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27" name="Freeform 215"/>
              <p:cNvSpPr>
                <a:spLocks/>
              </p:cNvSpPr>
              <p:nvPr/>
            </p:nvSpPr>
            <p:spPr bwMode="auto">
              <a:xfrm>
                <a:off x="1317" y="1763"/>
                <a:ext cx="50" cy="41"/>
              </a:xfrm>
              <a:custGeom>
                <a:avLst/>
                <a:gdLst/>
                <a:ahLst/>
                <a:cxnLst>
                  <a:cxn ang="0">
                    <a:pos x="49" y="20"/>
                  </a:cxn>
                  <a:cxn ang="0">
                    <a:pos x="8" y="40"/>
                  </a:cxn>
                  <a:cxn ang="0">
                    <a:pos x="0" y="22"/>
                  </a:cxn>
                  <a:cxn ang="0">
                    <a:pos x="39" y="0"/>
                  </a:cxn>
                  <a:cxn ang="0">
                    <a:pos x="49" y="20"/>
                  </a:cxn>
                </a:cxnLst>
                <a:rect l="0" t="0" r="r" b="b"/>
                <a:pathLst>
                  <a:path w="50" h="41">
                    <a:moveTo>
                      <a:pt x="49" y="20"/>
                    </a:moveTo>
                    <a:lnTo>
                      <a:pt x="8" y="40"/>
                    </a:lnTo>
                    <a:lnTo>
                      <a:pt x="0" y="22"/>
                    </a:lnTo>
                    <a:lnTo>
                      <a:pt x="39" y="0"/>
                    </a:lnTo>
                    <a:lnTo>
                      <a:pt x="49" y="20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28" name="Freeform 216"/>
              <p:cNvSpPr>
                <a:spLocks/>
              </p:cNvSpPr>
              <p:nvPr/>
            </p:nvSpPr>
            <p:spPr bwMode="auto">
              <a:xfrm>
                <a:off x="1217" y="1773"/>
                <a:ext cx="19" cy="24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5" y="0"/>
                  </a:cxn>
                  <a:cxn ang="0">
                    <a:pos x="9" y="1"/>
                  </a:cxn>
                  <a:cxn ang="0">
                    <a:pos x="12" y="3"/>
                  </a:cxn>
                  <a:cxn ang="0">
                    <a:pos x="15" y="8"/>
                  </a:cxn>
                  <a:cxn ang="0">
                    <a:pos x="18" y="12"/>
                  </a:cxn>
                  <a:cxn ang="0">
                    <a:pos x="18" y="17"/>
                  </a:cxn>
                  <a:cxn ang="0">
                    <a:pos x="18" y="20"/>
                  </a:cxn>
                  <a:cxn ang="0">
                    <a:pos x="16" y="21"/>
                  </a:cxn>
                  <a:cxn ang="0">
                    <a:pos x="15" y="23"/>
                  </a:cxn>
                  <a:cxn ang="0">
                    <a:pos x="12" y="23"/>
                  </a:cxn>
                  <a:cxn ang="0">
                    <a:pos x="9" y="21"/>
                  </a:cxn>
                  <a:cxn ang="0">
                    <a:pos x="5" y="19"/>
                  </a:cxn>
                  <a:cxn ang="0">
                    <a:pos x="2" y="15"/>
                  </a:cxn>
                </a:cxnLst>
                <a:rect l="0" t="0" r="r" b="b"/>
                <a:pathLst>
                  <a:path w="19" h="24">
                    <a:moveTo>
                      <a:pt x="2" y="15"/>
                    </a:moveTo>
                    <a:lnTo>
                      <a:pt x="1" y="10"/>
                    </a:lnTo>
                    <a:lnTo>
                      <a:pt x="0" y="7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9" y="1"/>
                    </a:lnTo>
                    <a:lnTo>
                      <a:pt x="12" y="3"/>
                    </a:lnTo>
                    <a:lnTo>
                      <a:pt x="15" y="8"/>
                    </a:lnTo>
                    <a:lnTo>
                      <a:pt x="18" y="12"/>
                    </a:lnTo>
                    <a:lnTo>
                      <a:pt x="18" y="17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3"/>
                    </a:lnTo>
                    <a:lnTo>
                      <a:pt x="12" y="23"/>
                    </a:lnTo>
                    <a:lnTo>
                      <a:pt x="9" y="21"/>
                    </a:lnTo>
                    <a:lnTo>
                      <a:pt x="5" y="19"/>
                    </a:lnTo>
                    <a:lnTo>
                      <a:pt x="2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29" name="Freeform 217"/>
              <p:cNvSpPr>
                <a:spLocks/>
              </p:cNvSpPr>
              <p:nvPr/>
            </p:nvSpPr>
            <p:spPr bwMode="auto">
              <a:xfrm>
                <a:off x="1238" y="1785"/>
                <a:ext cx="20" cy="25"/>
              </a:xfrm>
              <a:custGeom>
                <a:avLst/>
                <a:gdLst/>
                <a:ahLst/>
                <a:cxnLst>
                  <a:cxn ang="0">
                    <a:pos x="3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3" y="4"/>
                  </a:cxn>
                  <a:cxn ang="0">
                    <a:pos x="15" y="8"/>
                  </a:cxn>
                  <a:cxn ang="0">
                    <a:pos x="17" y="12"/>
                  </a:cxn>
                  <a:cxn ang="0">
                    <a:pos x="19" y="16"/>
                  </a:cxn>
                  <a:cxn ang="0">
                    <a:pos x="17" y="21"/>
                  </a:cxn>
                  <a:cxn ang="0">
                    <a:pos x="17" y="22"/>
                  </a:cxn>
                  <a:cxn ang="0">
                    <a:pos x="15" y="24"/>
                  </a:cxn>
                  <a:cxn ang="0">
                    <a:pos x="13" y="24"/>
                  </a:cxn>
                  <a:cxn ang="0">
                    <a:pos x="8" y="22"/>
                  </a:cxn>
                  <a:cxn ang="0">
                    <a:pos x="5" y="19"/>
                  </a:cxn>
                  <a:cxn ang="0">
                    <a:pos x="3" y="15"/>
                  </a:cxn>
                </a:cxnLst>
                <a:rect l="0" t="0" r="r" b="b"/>
                <a:pathLst>
                  <a:path w="20" h="25">
                    <a:moveTo>
                      <a:pt x="3" y="15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3" y="4"/>
                    </a:lnTo>
                    <a:lnTo>
                      <a:pt x="15" y="8"/>
                    </a:lnTo>
                    <a:lnTo>
                      <a:pt x="17" y="12"/>
                    </a:lnTo>
                    <a:lnTo>
                      <a:pt x="19" y="16"/>
                    </a:lnTo>
                    <a:lnTo>
                      <a:pt x="17" y="21"/>
                    </a:lnTo>
                    <a:lnTo>
                      <a:pt x="17" y="22"/>
                    </a:lnTo>
                    <a:lnTo>
                      <a:pt x="15" y="24"/>
                    </a:lnTo>
                    <a:lnTo>
                      <a:pt x="13" y="24"/>
                    </a:lnTo>
                    <a:lnTo>
                      <a:pt x="8" y="22"/>
                    </a:lnTo>
                    <a:lnTo>
                      <a:pt x="5" y="19"/>
                    </a:lnTo>
                    <a:lnTo>
                      <a:pt x="3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30" name="Freeform 218"/>
              <p:cNvSpPr>
                <a:spLocks/>
              </p:cNvSpPr>
              <p:nvPr/>
            </p:nvSpPr>
            <p:spPr bwMode="auto">
              <a:xfrm>
                <a:off x="1330" y="1825"/>
                <a:ext cx="19" cy="25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8" y="16"/>
                  </a:cxn>
                  <a:cxn ang="0">
                    <a:pos x="16" y="21"/>
                  </a:cxn>
                  <a:cxn ang="0">
                    <a:pos x="16" y="22"/>
                  </a:cxn>
                  <a:cxn ang="0">
                    <a:pos x="14" y="24"/>
                  </a:cxn>
                  <a:cxn ang="0">
                    <a:pos x="12" y="24"/>
                  </a:cxn>
                  <a:cxn ang="0">
                    <a:pos x="8" y="22"/>
                  </a:cxn>
                  <a:cxn ang="0">
                    <a:pos x="5" y="20"/>
                  </a:cxn>
                  <a:cxn ang="0">
                    <a:pos x="2" y="15"/>
                  </a:cxn>
                </a:cxnLst>
                <a:rect l="0" t="0" r="r" b="b"/>
                <a:pathLst>
                  <a:path w="19" h="25">
                    <a:moveTo>
                      <a:pt x="2" y="15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8" y="16"/>
                    </a:lnTo>
                    <a:lnTo>
                      <a:pt x="16" y="21"/>
                    </a:lnTo>
                    <a:lnTo>
                      <a:pt x="16" y="22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8" y="22"/>
                    </a:lnTo>
                    <a:lnTo>
                      <a:pt x="5" y="20"/>
                    </a:lnTo>
                    <a:lnTo>
                      <a:pt x="2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83931" name="Line 219"/>
            <p:cNvSpPr>
              <a:spLocks noChangeShapeType="1"/>
            </p:cNvSpPr>
            <p:nvPr/>
          </p:nvSpPr>
          <p:spPr bwMode="auto">
            <a:xfrm rot="19668638" flipH="1">
              <a:off x="3425" y="1827"/>
              <a:ext cx="1" cy="915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932" name="Line 220"/>
            <p:cNvSpPr>
              <a:spLocks noChangeShapeType="1"/>
            </p:cNvSpPr>
            <p:nvPr/>
          </p:nvSpPr>
          <p:spPr bwMode="auto">
            <a:xfrm rot="-1931362">
              <a:off x="3727" y="1654"/>
              <a:ext cx="4" cy="1113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933" name="Line 221"/>
            <p:cNvSpPr>
              <a:spLocks noChangeShapeType="1"/>
            </p:cNvSpPr>
            <p:nvPr/>
          </p:nvSpPr>
          <p:spPr bwMode="auto">
            <a:xfrm rot="-1931362">
              <a:off x="2615" y="2536"/>
              <a:ext cx="1827" cy="0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3934" name="Line 222"/>
            <p:cNvSpPr>
              <a:spLocks noChangeShapeType="1"/>
            </p:cNvSpPr>
            <p:nvPr/>
          </p:nvSpPr>
          <p:spPr bwMode="auto">
            <a:xfrm rot="-1931362">
              <a:off x="2539" y="2472"/>
              <a:ext cx="1509" cy="0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83935" name="Group 223"/>
            <p:cNvGrpSpPr>
              <a:grpSpLocks/>
            </p:cNvGrpSpPr>
            <p:nvPr/>
          </p:nvGrpSpPr>
          <p:grpSpPr bwMode="auto">
            <a:xfrm rot="-1931362">
              <a:off x="2746" y="2494"/>
              <a:ext cx="267" cy="367"/>
              <a:chOff x="2149" y="2334"/>
              <a:chExt cx="402" cy="541"/>
            </a:xfrm>
          </p:grpSpPr>
          <p:sp>
            <p:nvSpPr>
              <p:cNvPr id="883936" name="Freeform 224"/>
              <p:cNvSpPr>
                <a:spLocks/>
              </p:cNvSpPr>
              <p:nvPr/>
            </p:nvSpPr>
            <p:spPr bwMode="auto">
              <a:xfrm>
                <a:off x="2369" y="2334"/>
                <a:ext cx="63" cy="277"/>
              </a:xfrm>
              <a:custGeom>
                <a:avLst/>
                <a:gdLst/>
                <a:ahLst/>
                <a:cxnLst>
                  <a:cxn ang="0">
                    <a:pos x="0" y="262"/>
                  </a:cxn>
                  <a:cxn ang="0">
                    <a:pos x="15" y="2"/>
                  </a:cxn>
                  <a:cxn ang="0">
                    <a:pos x="28" y="0"/>
                  </a:cxn>
                  <a:cxn ang="0">
                    <a:pos x="41" y="2"/>
                  </a:cxn>
                  <a:cxn ang="0">
                    <a:pos x="62" y="262"/>
                  </a:cxn>
                  <a:cxn ang="0">
                    <a:pos x="59" y="264"/>
                  </a:cxn>
                  <a:cxn ang="0">
                    <a:pos x="56" y="267"/>
                  </a:cxn>
                  <a:cxn ang="0">
                    <a:pos x="52" y="269"/>
                  </a:cxn>
                  <a:cxn ang="0">
                    <a:pos x="48" y="271"/>
                  </a:cxn>
                  <a:cxn ang="0">
                    <a:pos x="42" y="273"/>
                  </a:cxn>
                  <a:cxn ang="0">
                    <a:pos x="36" y="275"/>
                  </a:cxn>
                  <a:cxn ang="0">
                    <a:pos x="32" y="276"/>
                  </a:cxn>
                  <a:cxn ang="0">
                    <a:pos x="29" y="276"/>
                  </a:cxn>
                  <a:cxn ang="0">
                    <a:pos x="25" y="276"/>
                  </a:cxn>
                  <a:cxn ang="0">
                    <a:pos x="20" y="275"/>
                  </a:cxn>
                  <a:cxn ang="0">
                    <a:pos x="17" y="274"/>
                  </a:cxn>
                  <a:cxn ang="0">
                    <a:pos x="14" y="273"/>
                  </a:cxn>
                  <a:cxn ang="0">
                    <a:pos x="11" y="273"/>
                  </a:cxn>
                  <a:cxn ang="0">
                    <a:pos x="9" y="271"/>
                  </a:cxn>
                  <a:cxn ang="0">
                    <a:pos x="5" y="269"/>
                  </a:cxn>
                  <a:cxn ang="0">
                    <a:pos x="2" y="267"/>
                  </a:cxn>
                  <a:cxn ang="0">
                    <a:pos x="1" y="264"/>
                  </a:cxn>
                  <a:cxn ang="0">
                    <a:pos x="0" y="263"/>
                  </a:cxn>
                  <a:cxn ang="0">
                    <a:pos x="0" y="262"/>
                  </a:cxn>
                </a:cxnLst>
                <a:rect l="0" t="0" r="r" b="b"/>
                <a:pathLst>
                  <a:path w="63" h="277">
                    <a:moveTo>
                      <a:pt x="0" y="262"/>
                    </a:moveTo>
                    <a:lnTo>
                      <a:pt x="15" y="2"/>
                    </a:lnTo>
                    <a:lnTo>
                      <a:pt x="28" y="0"/>
                    </a:lnTo>
                    <a:lnTo>
                      <a:pt x="41" y="2"/>
                    </a:lnTo>
                    <a:lnTo>
                      <a:pt x="62" y="262"/>
                    </a:lnTo>
                    <a:lnTo>
                      <a:pt x="59" y="264"/>
                    </a:lnTo>
                    <a:lnTo>
                      <a:pt x="56" y="267"/>
                    </a:lnTo>
                    <a:lnTo>
                      <a:pt x="52" y="269"/>
                    </a:lnTo>
                    <a:lnTo>
                      <a:pt x="48" y="271"/>
                    </a:lnTo>
                    <a:lnTo>
                      <a:pt x="42" y="273"/>
                    </a:lnTo>
                    <a:lnTo>
                      <a:pt x="36" y="275"/>
                    </a:lnTo>
                    <a:lnTo>
                      <a:pt x="32" y="276"/>
                    </a:lnTo>
                    <a:lnTo>
                      <a:pt x="29" y="276"/>
                    </a:lnTo>
                    <a:lnTo>
                      <a:pt x="25" y="276"/>
                    </a:lnTo>
                    <a:lnTo>
                      <a:pt x="20" y="275"/>
                    </a:lnTo>
                    <a:lnTo>
                      <a:pt x="17" y="274"/>
                    </a:lnTo>
                    <a:lnTo>
                      <a:pt x="14" y="273"/>
                    </a:lnTo>
                    <a:lnTo>
                      <a:pt x="11" y="273"/>
                    </a:lnTo>
                    <a:lnTo>
                      <a:pt x="9" y="271"/>
                    </a:lnTo>
                    <a:lnTo>
                      <a:pt x="5" y="269"/>
                    </a:lnTo>
                    <a:lnTo>
                      <a:pt x="2" y="267"/>
                    </a:lnTo>
                    <a:lnTo>
                      <a:pt x="1" y="264"/>
                    </a:lnTo>
                    <a:lnTo>
                      <a:pt x="0" y="263"/>
                    </a:lnTo>
                    <a:lnTo>
                      <a:pt x="0" y="262"/>
                    </a:lnTo>
                  </a:path>
                </a:pathLst>
              </a:custGeom>
              <a:solidFill>
                <a:srgbClr val="99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37" name="Freeform 225"/>
              <p:cNvSpPr>
                <a:spLocks/>
              </p:cNvSpPr>
              <p:nvPr/>
            </p:nvSpPr>
            <p:spPr bwMode="auto">
              <a:xfrm>
                <a:off x="2427" y="2368"/>
                <a:ext cx="63" cy="277"/>
              </a:xfrm>
              <a:custGeom>
                <a:avLst/>
                <a:gdLst/>
                <a:ahLst/>
                <a:cxnLst>
                  <a:cxn ang="0">
                    <a:pos x="0" y="262"/>
                  </a:cxn>
                  <a:cxn ang="0">
                    <a:pos x="15" y="2"/>
                  </a:cxn>
                  <a:cxn ang="0">
                    <a:pos x="28" y="0"/>
                  </a:cxn>
                  <a:cxn ang="0">
                    <a:pos x="40" y="2"/>
                  </a:cxn>
                  <a:cxn ang="0">
                    <a:pos x="62" y="262"/>
                  </a:cxn>
                  <a:cxn ang="0">
                    <a:pos x="59" y="264"/>
                  </a:cxn>
                  <a:cxn ang="0">
                    <a:pos x="56" y="267"/>
                  </a:cxn>
                  <a:cxn ang="0">
                    <a:pos x="52" y="269"/>
                  </a:cxn>
                  <a:cxn ang="0">
                    <a:pos x="48" y="271"/>
                  </a:cxn>
                  <a:cxn ang="0">
                    <a:pos x="42" y="273"/>
                  </a:cxn>
                  <a:cxn ang="0">
                    <a:pos x="36" y="276"/>
                  </a:cxn>
                  <a:cxn ang="0">
                    <a:pos x="33" y="276"/>
                  </a:cxn>
                  <a:cxn ang="0">
                    <a:pos x="29" y="276"/>
                  </a:cxn>
                  <a:cxn ang="0">
                    <a:pos x="25" y="276"/>
                  </a:cxn>
                  <a:cxn ang="0">
                    <a:pos x="21" y="276"/>
                  </a:cxn>
                  <a:cxn ang="0">
                    <a:pos x="17" y="275"/>
                  </a:cxn>
                  <a:cxn ang="0">
                    <a:pos x="14" y="273"/>
                  </a:cxn>
                  <a:cxn ang="0">
                    <a:pos x="12" y="272"/>
                  </a:cxn>
                  <a:cxn ang="0">
                    <a:pos x="8" y="271"/>
                  </a:cxn>
                  <a:cxn ang="0">
                    <a:pos x="6" y="269"/>
                  </a:cxn>
                  <a:cxn ang="0">
                    <a:pos x="2" y="267"/>
                  </a:cxn>
                  <a:cxn ang="0">
                    <a:pos x="1" y="264"/>
                  </a:cxn>
                  <a:cxn ang="0">
                    <a:pos x="0" y="263"/>
                  </a:cxn>
                  <a:cxn ang="0">
                    <a:pos x="0" y="262"/>
                  </a:cxn>
                </a:cxnLst>
                <a:rect l="0" t="0" r="r" b="b"/>
                <a:pathLst>
                  <a:path w="63" h="277">
                    <a:moveTo>
                      <a:pt x="0" y="262"/>
                    </a:moveTo>
                    <a:lnTo>
                      <a:pt x="15" y="2"/>
                    </a:lnTo>
                    <a:lnTo>
                      <a:pt x="28" y="0"/>
                    </a:lnTo>
                    <a:lnTo>
                      <a:pt x="40" y="2"/>
                    </a:lnTo>
                    <a:lnTo>
                      <a:pt x="62" y="262"/>
                    </a:lnTo>
                    <a:lnTo>
                      <a:pt x="59" y="264"/>
                    </a:lnTo>
                    <a:lnTo>
                      <a:pt x="56" y="267"/>
                    </a:lnTo>
                    <a:lnTo>
                      <a:pt x="52" y="269"/>
                    </a:lnTo>
                    <a:lnTo>
                      <a:pt x="48" y="271"/>
                    </a:lnTo>
                    <a:lnTo>
                      <a:pt x="42" y="273"/>
                    </a:lnTo>
                    <a:lnTo>
                      <a:pt x="36" y="276"/>
                    </a:lnTo>
                    <a:lnTo>
                      <a:pt x="33" y="276"/>
                    </a:lnTo>
                    <a:lnTo>
                      <a:pt x="29" y="276"/>
                    </a:lnTo>
                    <a:lnTo>
                      <a:pt x="25" y="276"/>
                    </a:lnTo>
                    <a:lnTo>
                      <a:pt x="21" y="276"/>
                    </a:lnTo>
                    <a:lnTo>
                      <a:pt x="17" y="275"/>
                    </a:lnTo>
                    <a:lnTo>
                      <a:pt x="14" y="273"/>
                    </a:lnTo>
                    <a:lnTo>
                      <a:pt x="12" y="272"/>
                    </a:lnTo>
                    <a:lnTo>
                      <a:pt x="8" y="271"/>
                    </a:lnTo>
                    <a:lnTo>
                      <a:pt x="6" y="269"/>
                    </a:lnTo>
                    <a:lnTo>
                      <a:pt x="2" y="267"/>
                    </a:lnTo>
                    <a:lnTo>
                      <a:pt x="1" y="264"/>
                    </a:lnTo>
                    <a:lnTo>
                      <a:pt x="0" y="263"/>
                    </a:lnTo>
                    <a:lnTo>
                      <a:pt x="0" y="262"/>
                    </a:lnTo>
                  </a:path>
                </a:pathLst>
              </a:custGeom>
              <a:solidFill>
                <a:srgbClr val="99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38" name="Freeform 226"/>
              <p:cNvSpPr>
                <a:spLocks/>
              </p:cNvSpPr>
              <p:nvPr/>
            </p:nvSpPr>
            <p:spPr bwMode="auto">
              <a:xfrm>
                <a:off x="2397" y="2334"/>
                <a:ext cx="34" cy="277"/>
              </a:xfrm>
              <a:custGeom>
                <a:avLst/>
                <a:gdLst/>
                <a:ahLst/>
                <a:cxnLst>
                  <a:cxn ang="0">
                    <a:pos x="6" y="276"/>
                  </a:cxn>
                  <a:cxn ang="0">
                    <a:pos x="10" y="276"/>
                  </a:cxn>
                  <a:cxn ang="0">
                    <a:pos x="13" y="275"/>
                  </a:cxn>
                  <a:cxn ang="0">
                    <a:pos x="17" y="274"/>
                  </a:cxn>
                  <a:cxn ang="0">
                    <a:pos x="19" y="273"/>
                  </a:cxn>
                  <a:cxn ang="0">
                    <a:pos x="24" y="271"/>
                  </a:cxn>
                  <a:cxn ang="0">
                    <a:pos x="26" y="270"/>
                  </a:cxn>
                  <a:cxn ang="0">
                    <a:pos x="28" y="269"/>
                  </a:cxn>
                  <a:cxn ang="0">
                    <a:pos x="30" y="267"/>
                  </a:cxn>
                  <a:cxn ang="0">
                    <a:pos x="32" y="264"/>
                  </a:cxn>
                  <a:cxn ang="0">
                    <a:pos x="33" y="262"/>
                  </a:cxn>
                  <a:cxn ang="0">
                    <a:pos x="12" y="2"/>
                  </a:cxn>
                  <a:cxn ang="0">
                    <a:pos x="0" y="0"/>
                  </a:cxn>
                  <a:cxn ang="0">
                    <a:pos x="0" y="276"/>
                  </a:cxn>
                  <a:cxn ang="0">
                    <a:pos x="6" y="276"/>
                  </a:cxn>
                </a:cxnLst>
                <a:rect l="0" t="0" r="r" b="b"/>
                <a:pathLst>
                  <a:path w="34" h="277">
                    <a:moveTo>
                      <a:pt x="6" y="276"/>
                    </a:moveTo>
                    <a:lnTo>
                      <a:pt x="10" y="276"/>
                    </a:lnTo>
                    <a:lnTo>
                      <a:pt x="13" y="275"/>
                    </a:lnTo>
                    <a:lnTo>
                      <a:pt x="17" y="274"/>
                    </a:lnTo>
                    <a:lnTo>
                      <a:pt x="19" y="273"/>
                    </a:lnTo>
                    <a:lnTo>
                      <a:pt x="24" y="271"/>
                    </a:lnTo>
                    <a:lnTo>
                      <a:pt x="26" y="270"/>
                    </a:lnTo>
                    <a:lnTo>
                      <a:pt x="28" y="269"/>
                    </a:lnTo>
                    <a:lnTo>
                      <a:pt x="30" y="267"/>
                    </a:lnTo>
                    <a:lnTo>
                      <a:pt x="32" y="264"/>
                    </a:lnTo>
                    <a:lnTo>
                      <a:pt x="33" y="262"/>
                    </a:lnTo>
                    <a:lnTo>
                      <a:pt x="12" y="2"/>
                    </a:lnTo>
                    <a:lnTo>
                      <a:pt x="0" y="0"/>
                    </a:lnTo>
                    <a:lnTo>
                      <a:pt x="0" y="276"/>
                    </a:lnTo>
                    <a:lnTo>
                      <a:pt x="6" y="276"/>
                    </a:lnTo>
                  </a:path>
                </a:pathLst>
              </a:custGeom>
              <a:solidFill>
                <a:srgbClr val="9966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39" name="Freeform 227"/>
              <p:cNvSpPr>
                <a:spLocks/>
              </p:cNvSpPr>
              <p:nvPr/>
            </p:nvSpPr>
            <p:spPr bwMode="auto">
              <a:xfrm>
                <a:off x="2368" y="2629"/>
                <a:ext cx="183" cy="195"/>
              </a:xfrm>
              <a:custGeom>
                <a:avLst/>
                <a:gdLst/>
                <a:ahLst/>
                <a:cxnLst>
                  <a:cxn ang="0">
                    <a:pos x="182" y="0"/>
                  </a:cxn>
                  <a:cxn ang="0">
                    <a:pos x="0" y="103"/>
                  </a:cxn>
                  <a:cxn ang="0">
                    <a:pos x="0" y="194"/>
                  </a:cxn>
                  <a:cxn ang="0">
                    <a:pos x="182" y="89"/>
                  </a:cxn>
                  <a:cxn ang="0">
                    <a:pos x="182" y="0"/>
                  </a:cxn>
                </a:cxnLst>
                <a:rect l="0" t="0" r="r" b="b"/>
                <a:pathLst>
                  <a:path w="183" h="195">
                    <a:moveTo>
                      <a:pt x="182" y="0"/>
                    </a:moveTo>
                    <a:lnTo>
                      <a:pt x="0" y="103"/>
                    </a:lnTo>
                    <a:lnTo>
                      <a:pt x="0" y="194"/>
                    </a:lnTo>
                    <a:lnTo>
                      <a:pt x="182" y="89"/>
                    </a:lnTo>
                    <a:lnTo>
                      <a:pt x="182" y="0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40" name="Freeform 228"/>
              <p:cNvSpPr>
                <a:spLocks/>
              </p:cNvSpPr>
              <p:nvPr/>
            </p:nvSpPr>
            <p:spPr bwMode="auto">
              <a:xfrm>
                <a:off x="2149" y="2607"/>
                <a:ext cx="220" cy="2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9" y="125"/>
                  </a:cxn>
                  <a:cxn ang="0">
                    <a:pos x="219" y="216"/>
                  </a:cxn>
                  <a:cxn ang="0">
                    <a:pos x="0" y="90"/>
                  </a:cxn>
                  <a:cxn ang="0">
                    <a:pos x="0" y="0"/>
                  </a:cxn>
                </a:cxnLst>
                <a:rect l="0" t="0" r="r" b="b"/>
                <a:pathLst>
                  <a:path w="220" h="217">
                    <a:moveTo>
                      <a:pt x="0" y="0"/>
                    </a:moveTo>
                    <a:lnTo>
                      <a:pt x="219" y="125"/>
                    </a:lnTo>
                    <a:lnTo>
                      <a:pt x="219" y="216"/>
                    </a:lnTo>
                    <a:lnTo>
                      <a:pt x="0" y="9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41" name="Freeform 229"/>
              <p:cNvSpPr>
                <a:spLocks/>
              </p:cNvSpPr>
              <p:nvPr/>
            </p:nvSpPr>
            <p:spPr bwMode="auto">
              <a:xfrm>
                <a:off x="2149" y="2503"/>
                <a:ext cx="402" cy="230"/>
              </a:xfrm>
              <a:custGeom>
                <a:avLst/>
                <a:gdLst/>
                <a:ahLst/>
                <a:cxnLst>
                  <a:cxn ang="0">
                    <a:pos x="401" y="125"/>
                  </a:cxn>
                  <a:cxn ang="0">
                    <a:pos x="219" y="229"/>
                  </a:cxn>
                  <a:cxn ang="0">
                    <a:pos x="0" y="103"/>
                  </a:cxn>
                  <a:cxn ang="0">
                    <a:pos x="181" y="0"/>
                  </a:cxn>
                  <a:cxn ang="0">
                    <a:pos x="401" y="125"/>
                  </a:cxn>
                </a:cxnLst>
                <a:rect l="0" t="0" r="r" b="b"/>
                <a:pathLst>
                  <a:path w="402" h="230">
                    <a:moveTo>
                      <a:pt x="401" y="125"/>
                    </a:moveTo>
                    <a:lnTo>
                      <a:pt x="219" y="229"/>
                    </a:lnTo>
                    <a:lnTo>
                      <a:pt x="0" y="103"/>
                    </a:lnTo>
                    <a:lnTo>
                      <a:pt x="181" y="0"/>
                    </a:lnTo>
                    <a:lnTo>
                      <a:pt x="401" y="125"/>
                    </a:lnTo>
                  </a:path>
                </a:pathLst>
              </a:custGeom>
              <a:solidFill>
                <a:srgbClr val="CC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42" name="Freeform 230"/>
              <p:cNvSpPr>
                <a:spLocks/>
              </p:cNvSpPr>
              <p:nvPr/>
            </p:nvSpPr>
            <p:spPr bwMode="auto">
              <a:xfrm>
                <a:off x="2230" y="2618"/>
                <a:ext cx="59" cy="69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8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69">
                    <a:moveTo>
                      <a:pt x="58" y="0"/>
                    </a:moveTo>
                    <a:lnTo>
                      <a:pt x="58" y="68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43" name="Freeform 231"/>
              <p:cNvSpPr>
                <a:spLocks/>
              </p:cNvSpPr>
              <p:nvPr/>
            </p:nvSpPr>
            <p:spPr bwMode="auto">
              <a:xfrm>
                <a:off x="2381" y="2734"/>
                <a:ext cx="33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7"/>
                  </a:cxn>
                  <a:cxn ang="0">
                    <a:pos x="0" y="62"/>
                  </a:cxn>
                  <a:cxn ang="0">
                    <a:pos x="32" y="44"/>
                  </a:cxn>
                  <a:cxn ang="0">
                    <a:pos x="32" y="0"/>
                  </a:cxn>
                </a:cxnLst>
                <a:rect l="0" t="0" r="r" b="b"/>
                <a:pathLst>
                  <a:path w="33" h="63">
                    <a:moveTo>
                      <a:pt x="32" y="0"/>
                    </a:moveTo>
                    <a:lnTo>
                      <a:pt x="0" y="17"/>
                    </a:lnTo>
                    <a:lnTo>
                      <a:pt x="0" y="62"/>
                    </a:lnTo>
                    <a:lnTo>
                      <a:pt x="32" y="44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44" name="Freeform 232"/>
              <p:cNvSpPr>
                <a:spLocks/>
              </p:cNvSpPr>
              <p:nvPr/>
            </p:nvSpPr>
            <p:spPr bwMode="auto">
              <a:xfrm>
                <a:off x="2169" y="2710"/>
                <a:ext cx="107" cy="10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61"/>
                  </a:cxn>
                  <a:cxn ang="0">
                    <a:pos x="106" y="104"/>
                  </a:cxn>
                  <a:cxn ang="0">
                    <a:pos x="0" y="42"/>
                  </a:cxn>
                  <a:cxn ang="0">
                    <a:pos x="0" y="0"/>
                  </a:cxn>
                </a:cxnLst>
                <a:rect l="0" t="0" r="r" b="b"/>
                <a:pathLst>
                  <a:path w="107" h="105">
                    <a:moveTo>
                      <a:pt x="0" y="0"/>
                    </a:moveTo>
                    <a:lnTo>
                      <a:pt x="106" y="61"/>
                    </a:lnTo>
                    <a:lnTo>
                      <a:pt x="106" y="104"/>
                    </a:lnTo>
                    <a:lnTo>
                      <a:pt x="0" y="4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45" name="Freeform 233"/>
              <p:cNvSpPr>
                <a:spLocks/>
              </p:cNvSpPr>
              <p:nvPr/>
            </p:nvSpPr>
            <p:spPr bwMode="auto">
              <a:xfrm>
                <a:off x="2274" y="2749"/>
                <a:ext cx="40" cy="66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0" y="22"/>
                  </a:cxn>
                  <a:cxn ang="0">
                    <a:pos x="0" y="65"/>
                  </a:cxn>
                  <a:cxn ang="0">
                    <a:pos x="39" y="42"/>
                  </a:cxn>
                  <a:cxn ang="0">
                    <a:pos x="39" y="0"/>
                  </a:cxn>
                </a:cxnLst>
                <a:rect l="0" t="0" r="r" b="b"/>
                <a:pathLst>
                  <a:path w="40" h="66">
                    <a:moveTo>
                      <a:pt x="39" y="0"/>
                    </a:moveTo>
                    <a:lnTo>
                      <a:pt x="0" y="22"/>
                    </a:lnTo>
                    <a:lnTo>
                      <a:pt x="0" y="65"/>
                    </a:lnTo>
                    <a:lnTo>
                      <a:pt x="39" y="42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FF33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46" name="Freeform 234"/>
              <p:cNvSpPr>
                <a:spLocks/>
              </p:cNvSpPr>
              <p:nvPr/>
            </p:nvSpPr>
            <p:spPr bwMode="auto">
              <a:xfrm>
                <a:off x="2168" y="2689"/>
                <a:ext cx="145" cy="85"/>
              </a:xfrm>
              <a:custGeom>
                <a:avLst/>
                <a:gdLst/>
                <a:ahLst/>
                <a:cxnLst>
                  <a:cxn ang="0">
                    <a:pos x="144" y="61"/>
                  </a:cxn>
                  <a:cxn ang="0">
                    <a:pos x="104" y="84"/>
                  </a:cxn>
                  <a:cxn ang="0">
                    <a:pos x="0" y="22"/>
                  </a:cxn>
                  <a:cxn ang="0">
                    <a:pos x="37" y="0"/>
                  </a:cxn>
                  <a:cxn ang="0">
                    <a:pos x="144" y="61"/>
                  </a:cxn>
                </a:cxnLst>
                <a:rect l="0" t="0" r="r" b="b"/>
                <a:pathLst>
                  <a:path w="145" h="85">
                    <a:moveTo>
                      <a:pt x="144" y="61"/>
                    </a:moveTo>
                    <a:lnTo>
                      <a:pt x="104" y="84"/>
                    </a:lnTo>
                    <a:lnTo>
                      <a:pt x="0" y="22"/>
                    </a:lnTo>
                    <a:lnTo>
                      <a:pt x="37" y="0"/>
                    </a:lnTo>
                    <a:lnTo>
                      <a:pt x="144" y="61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47" name="Freeform 235"/>
              <p:cNvSpPr>
                <a:spLocks/>
              </p:cNvSpPr>
              <p:nvPr/>
            </p:nvSpPr>
            <p:spPr bwMode="auto">
              <a:xfrm>
                <a:off x="2440" y="2701"/>
                <a:ext cx="32" cy="63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17"/>
                  </a:cxn>
                  <a:cxn ang="0">
                    <a:pos x="0" y="62"/>
                  </a:cxn>
                  <a:cxn ang="0">
                    <a:pos x="31" y="44"/>
                  </a:cxn>
                  <a:cxn ang="0">
                    <a:pos x="31" y="0"/>
                  </a:cxn>
                </a:cxnLst>
                <a:rect l="0" t="0" r="r" b="b"/>
                <a:pathLst>
                  <a:path w="32" h="63">
                    <a:moveTo>
                      <a:pt x="31" y="0"/>
                    </a:moveTo>
                    <a:lnTo>
                      <a:pt x="0" y="17"/>
                    </a:lnTo>
                    <a:lnTo>
                      <a:pt x="0" y="62"/>
                    </a:lnTo>
                    <a:lnTo>
                      <a:pt x="31" y="44"/>
                    </a:lnTo>
                    <a:lnTo>
                      <a:pt x="31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48" name="Freeform 236"/>
              <p:cNvSpPr>
                <a:spLocks/>
              </p:cNvSpPr>
              <p:nvPr/>
            </p:nvSpPr>
            <p:spPr bwMode="auto">
              <a:xfrm>
                <a:off x="2149" y="2571"/>
                <a:ext cx="60" cy="70"/>
              </a:xfrm>
              <a:custGeom>
                <a:avLst/>
                <a:gdLst/>
                <a:ahLst/>
                <a:cxnLst>
                  <a:cxn ang="0">
                    <a:pos x="59" y="0"/>
                  </a:cxn>
                  <a:cxn ang="0">
                    <a:pos x="59" y="69"/>
                  </a:cxn>
                  <a:cxn ang="0">
                    <a:pos x="0" y="35"/>
                  </a:cxn>
                  <a:cxn ang="0">
                    <a:pos x="59" y="0"/>
                  </a:cxn>
                </a:cxnLst>
                <a:rect l="0" t="0" r="r" b="b"/>
                <a:pathLst>
                  <a:path w="60" h="70">
                    <a:moveTo>
                      <a:pt x="59" y="0"/>
                    </a:moveTo>
                    <a:lnTo>
                      <a:pt x="59" y="69"/>
                    </a:lnTo>
                    <a:lnTo>
                      <a:pt x="0" y="35"/>
                    </a:lnTo>
                    <a:lnTo>
                      <a:pt x="59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49" name="Freeform 237"/>
              <p:cNvSpPr>
                <a:spLocks/>
              </p:cNvSpPr>
              <p:nvPr/>
            </p:nvSpPr>
            <p:spPr bwMode="auto">
              <a:xfrm>
                <a:off x="2208" y="2466"/>
                <a:ext cx="181" cy="175"/>
              </a:xfrm>
              <a:custGeom>
                <a:avLst/>
                <a:gdLst/>
                <a:ahLst/>
                <a:cxnLst>
                  <a:cxn ang="0">
                    <a:pos x="180" y="69"/>
                  </a:cxn>
                  <a:cxn ang="0">
                    <a:pos x="0" y="174"/>
                  </a:cxn>
                  <a:cxn ang="0">
                    <a:pos x="0" y="104"/>
                  </a:cxn>
                  <a:cxn ang="0">
                    <a:pos x="180" y="0"/>
                  </a:cxn>
                  <a:cxn ang="0">
                    <a:pos x="180" y="69"/>
                  </a:cxn>
                </a:cxnLst>
                <a:rect l="0" t="0" r="r" b="b"/>
                <a:pathLst>
                  <a:path w="181" h="175">
                    <a:moveTo>
                      <a:pt x="180" y="69"/>
                    </a:moveTo>
                    <a:lnTo>
                      <a:pt x="0" y="174"/>
                    </a:lnTo>
                    <a:lnTo>
                      <a:pt x="0" y="104"/>
                    </a:lnTo>
                    <a:lnTo>
                      <a:pt x="180" y="0"/>
                    </a:lnTo>
                    <a:lnTo>
                      <a:pt x="180" y="69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50" name="Freeform 238"/>
              <p:cNvSpPr>
                <a:spLocks/>
              </p:cNvSpPr>
              <p:nvPr/>
            </p:nvSpPr>
            <p:spPr bwMode="auto">
              <a:xfrm>
                <a:off x="2230" y="2618"/>
                <a:ext cx="59" cy="69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8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69">
                    <a:moveTo>
                      <a:pt x="58" y="0"/>
                    </a:moveTo>
                    <a:lnTo>
                      <a:pt x="58" y="68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51" name="Freeform 239"/>
              <p:cNvSpPr>
                <a:spLocks/>
              </p:cNvSpPr>
              <p:nvPr/>
            </p:nvSpPr>
            <p:spPr bwMode="auto">
              <a:xfrm>
                <a:off x="2288" y="2512"/>
                <a:ext cx="181" cy="174"/>
              </a:xfrm>
              <a:custGeom>
                <a:avLst/>
                <a:gdLst/>
                <a:ahLst/>
                <a:cxnLst>
                  <a:cxn ang="0">
                    <a:pos x="180" y="69"/>
                  </a:cxn>
                  <a:cxn ang="0">
                    <a:pos x="0" y="173"/>
                  </a:cxn>
                  <a:cxn ang="0">
                    <a:pos x="0" y="104"/>
                  </a:cxn>
                  <a:cxn ang="0">
                    <a:pos x="180" y="0"/>
                  </a:cxn>
                  <a:cxn ang="0">
                    <a:pos x="180" y="69"/>
                  </a:cxn>
                </a:cxnLst>
                <a:rect l="0" t="0" r="r" b="b"/>
                <a:pathLst>
                  <a:path w="181" h="174">
                    <a:moveTo>
                      <a:pt x="180" y="69"/>
                    </a:moveTo>
                    <a:lnTo>
                      <a:pt x="0" y="173"/>
                    </a:lnTo>
                    <a:lnTo>
                      <a:pt x="0" y="104"/>
                    </a:lnTo>
                    <a:lnTo>
                      <a:pt x="180" y="0"/>
                    </a:lnTo>
                    <a:lnTo>
                      <a:pt x="180" y="69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52" name="Freeform 240"/>
              <p:cNvSpPr>
                <a:spLocks/>
              </p:cNvSpPr>
              <p:nvPr/>
            </p:nvSpPr>
            <p:spPr bwMode="auto">
              <a:xfrm>
                <a:off x="2310" y="2663"/>
                <a:ext cx="58" cy="70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69"/>
                  </a:cxn>
                  <a:cxn ang="0">
                    <a:pos x="0" y="35"/>
                  </a:cxn>
                  <a:cxn ang="0">
                    <a:pos x="57" y="0"/>
                  </a:cxn>
                </a:cxnLst>
                <a:rect l="0" t="0" r="r" b="b"/>
                <a:pathLst>
                  <a:path w="58" h="70">
                    <a:moveTo>
                      <a:pt x="57" y="0"/>
                    </a:moveTo>
                    <a:lnTo>
                      <a:pt x="57" y="69"/>
                    </a:lnTo>
                    <a:lnTo>
                      <a:pt x="0" y="35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53" name="Freeform 241"/>
              <p:cNvSpPr>
                <a:spLocks/>
              </p:cNvSpPr>
              <p:nvPr/>
            </p:nvSpPr>
            <p:spPr bwMode="auto">
              <a:xfrm>
                <a:off x="2368" y="2560"/>
                <a:ext cx="183" cy="173"/>
              </a:xfrm>
              <a:custGeom>
                <a:avLst/>
                <a:gdLst/>
                <a:ahLst/>
                <a:cxnLst>
                  <a:cxn ang="0">
                    <a:pos x="182" y="68"/>
                  </a:cxn>
                  <a:cxn ang="0">
                    <a:pos x="0" y="172"/>
                  </a:cxn>
                  <a:cxn ang="0">
                    <a:pos x="0" y="103"/>
                  </a:cxn>
                  <a:cxn ang="0">
                    <a:pos x="182" y="0"/>
                  </a:cxn>
                  <a:cxn ang="0">
                    <a:pos x="182" y="68"/>
                  </a:cxn>
                </a:cxnLst>
                <a:rect l="0" t="0" r="r" b="b"/>
                <a:pathLst>
                  <a:path w="183" h="173">
                    <a:moveTo>
                      <a:pt x="182" y="68"/>
                    </a:moveTo>
                    <a:lnTo>
                      <a:pt x="0" y="172"/>
                    </a:lnTo>
                    <a:lnTo>
                      <a:pt x="0" y="103"/>
                    </a:lnTo>
                    <a:lnTo>
                      <a:pt x="182" y="0"/>
                    </a:lnTo>
                    <a:lnTo>
                      <a:pt x="182" y="68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54" name="Freeform 242"/>
              <p:cNvSpPr>
                <a:spLocks/>
              </p:cNvSpPr>
              <p:nvPr/>
            </p:nvSpPr>
            <p:spPr bwMode="auto">
              <a:xfrm>
                <a:off x="2294" y="2525"/>
                <a:ext cx="166" cy="152"/>
              </a:xfrm>
              <a:custGeom>
                <a:avLst/>
                <a:gdLst/>
                <a:ahLst/>
                <a:cxnLst>
                  <a:cxn ang="0">
                    <a:pos x="165" y="55"/>
                  </a:cxn>
                  <a:cxn ang="0">
                    <a:pos x="165" y="0"/>
                  </a:cxn>
                  <a:cxn ang="0">
                    <a:pos x="0" y="93"/>
                  </a:cxn>
                  <a:cxn ang="0">
                    <a:pos x="0" y="151"/>
                  </a:cxn>
                  <a:cxn ang="0">
                    <a:pos x="165" y="55"/>
                  </a:cxn>
                </a:cxnLst>
                <a:rect l="0" t="0" r="r" b="b"/>
                <a:pathLst>
                  <a:path w="166" h="152">
                    <a:moveTo>
                      <a:pt x="165" y="55"/>
                    </a:moveTo>
                    <a:lnTo>
                      <a:pt x="165" y="0"/>
                    </a:lnTo>
                    <a:lnTo>
                      <a:pt x="0" y="93"/>
                    </a:lnTo>
                    <a:lnTo>
                      <a:pt x="0" y="151"/>
                    </a:lnTo>
                    <a:lnTo>
                      <a:pt x="165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55" name="Line 243"/>
              <p:cNvSpPr>
                <a:spLocks noChangeShapeType="1"/>
              </p:cNvSpPr>
              <p:nvPr/>
            </p:nvSpPr>
            <p:spPr bwMode="auto">
              <a:xfrm flipV="1">
                <a:off x="2463" y="283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3956" name="Freeform 244"/>
              <p:cNvSpPr>
                <a:spLocks/>
              </p:cNvSpPr>
              <p:nvPr/>
            </p:nvSpPr>
            <p:spPr bwMode="auto">
              <a:xfrm>
                <a:off x="2469" y="2841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4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6" y="10"/>
                  </a:cxn>
                  <a:cxn ang="0">
                    <a:pos x="14" y="7"/>
                  </a:cxn>
                  <a:cxn ang="0">
                    <a:pos x="13" y="5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5" y="1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4" y="14"/>
                  </a:cxn>
                  <a:cxn ang="0">
                    <a:pos x="5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4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11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57" name="Freeform 245"/>
              <p:cNvSpPr>
                <a:spLocks/>
              </p:cNvSpPr>
              <p:nvPr/>
            </p:nvSpPr>
            <p:spPr bwMode="auto">
              <a:xfrm>
                <a:off x="2469" y="2842"/>
                <a:ext cx="17" cy="17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6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1" y="3"/>
                  </a:cxn>
                  <a:cxn ang="0">
                    <a:pos x="14" y="4"/>
                  </a:cxn>
                  <a:cxn ang="0">
                    <a:pos x="14" y="9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1" y="16"/>
                  </a:cxn>
                  <a:cxn ang="0">
                    <a:pos x="7" y="14"/>
                  </a:cxn>
                  <a:cxn ang="0">
                    <a:pos x="5" y="13"/>
                  </a:cxn>
                  <a:cxn ang="0">
                    <a:pos x="1" y="10"/>
                  </a:cxn>
                </a:cxnLst>
                <a:rect l="0" t="0" r="r" b="b"/>
                <a:pathLst>
                  <a:path w="17" h="17">
                    <a:moveTo>
                      <a:pt x="1" y="10"/>
                    </a:moveTo>
                    <a:lnTo>
                      <a:pt x="1" y="6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11" y="3"/>
                    </a:lnTo>
                    <a:lnTo>
                      <a:pt x="14" y="4"/>
                    </a:lnTo>
                    <a:lnTo>
                      <a:pt x="14" y="9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1" y="16"/>
                    </a:lnTo>
                    <a:lnTo>
                      <a:pt x="7" y="14"/>
                    </a:lnTo>
                    <a:lnTo>
                      <a:pt x="5" y="13"/>
                    </a:lnTo>
                    <a:lnTo>
                      <a:pt x="1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58" name="Freeform 246"/>
              <p:cNvSpPr>
                <a:spLocks/>
              </p:cNvSpPr>
              <p:nvPr/>
            </p:nvSpPr>
            <p:spPr bwMode="auto">
              <a:xfrm>
                <a:off x="2470" y="2843"/>
                <a:ext cx="17" cy="17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12" y="4"/>
                  </a:cxn>
                  <a:cxn ang="0">
                    <a:pos x="16" y="9"/>
                  </a:cxn>
                  <a:cxn ang="0">
                    <a:pos x="16" y="13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6" y="13"/>
                  </a:cxn>
                  <a:cxn ang="0">
                    <a:pos x="3" y="9"/>
                  </a:cxn>
                </a:cxnLst>
                <a:rect l="0" t="0" r="r" b="b"/>
                <a:pathLst>
                  <a:path w="17" h="17">
                    <a:moveTo>
                      <a:pt x="3" y="9"/>
                    </a:moveTo>
                    <a:lnTo>
                      <a:pt x="0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2" y="4"/>
                    </a:lnTo>
                    <a:lnTo>
                      <a:pt x="16" y="9"/>
                    </a:lnTo>
                    <a:lnTo>
                      <a:pt x="16" y="13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6" y="13"/>
                    </a:lnTo>
                    <a:lnTo>
                      <a:pt x="3" y="9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59" name="Freeform 247"/>
              <p:cNvSpPr>
                <a:spLocks/>
              </p:cNvSpPr>
              <p:nvPr/>
            </p:nvSpPr>
            <p:spPr bwMode="auto">
              <a:xfrm>
                <a:off x="2478" y="2845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6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60" name="Freeform 248"/>
              <p:cNvSpPr>
                <a:spLocks/>
              </p:cNvSpPr>
              <p:nvPr/>
            </p:nvSpPr>
            <p:spPr bwMode="auto">
              <a:xfrm>
                <a:off x="2478" y="2847"/>
                <a:ext cx="17" cy="17"/>
              </a:xfrm>
              <a:custGeom>
                <a:avLst/>
                <a:gdLst/>
                <a:ahLst/>
                <a:cxnLst>
                  <a:cxn ang="0">
                    <a:pos x="2" y="10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3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3" y="14"/>
                  </a:cxn>
                  <a:cxn ang="0">
                    <a:pos x="10" y="16"/>
                  </a:cxn>
                  <a:cxn ang="0">
                    <a:pos x="8" y="14"/>
                  </a:cxn>
                  <a:cxn ang="0">
                    <a:pos x="4" y="12"/>
                  </a:cxn>
                  <a:cxn ang="0">
                    <a:pos x="2" y="10"/>
                  </a:cxn>
                </a:cxnLst>
                <a:rect l="0" t="0" r="r" b="b"/>
                <a:pathLst>
                  <a:path w="17" h="17">
                    <a:moveTo>
                      <a:pt x="2" y="10"/>
                    </a:moveTo>
                    <a:lnTo>
                      <a:pt x="0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10" y="1"/>
                    </a:lnTo>
                    <a:lnTo>
                      <a:pt x="13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0" y="16"/>
                    </a:lnTo>
                    <a:lnTo>
                      <a:pt x="8" y="14"/>
                    </a:lnTo>
                    <a:lnTo>
                      <a:pt x="4" y="12"/>
                    </a:lnTo>
                    <a:lnTo>
                      <a:pt x="2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61" name="Freeform 249"/>
              <p:cNvSpPr>
                <a:spLocks/>
              </p:cNvSpPr>
              <p:nvPr/>
            </p:nvSpPr>
            <p:spPr bwMode="auto">
              <a:xfrm>
                <a:off x="2478" y="2850"/>
                <a:ext cx="17" cy="17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3" y="4"/>
                  </a:cxn>
                  <a:cxn ang="0">
                    <a:pos x="16" y="9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3" y="16"/>
                  </a:cxn>
                  <a:cxn ang="0">
                    <a:pos x="8" y="16"/>
                  </a:cxn>
                  <a:cxn ang="0">
                    <a:pos x="2" y="11"/>
                  </a:cxn>
                </a:cxnLst>
                <a:rect l="0" t="0" r="r" b="b"/>
                <a:pathLst>
                  <a:path w="17" h="17">
                    <a:moveTo>
                      <a:pt x="2" y="11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3" y="4"/>
                    </a:lnTo>
                    <a:lnTo>
                      <a:pt x="16" y="9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3" y="16"/>
                    </a:lnTo>
                    <a:lnTo>
                      <a:pt x="8" y="16"/>
                    </a:lnTo>
                    <a:lnTo>
                      <a:pt x="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62" name="Freeform 250"/>
              <p:cNvSpPr>
                <a:spLocks/>
              </p:cNvSpPr>
              <p:nvPr/>
            </p:nvSpPr>
            <p:spPr bwMode="auto">
              <a:xfrm>
                <a:off x="2464" y="2842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3" y="4"/>
                  </a:cxn>
                  <a:cxn ang="0">
                    <a:pos x="11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5"/>
                  </a:cxn>
                  <a:cxn ang="0">
                    <a:pos x="7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63" name="Freeform 251"/>
              <p:cNvSpPr>
                <a:spLocks/>
              </p:cNvSpPr>
              <p:nvPr/>
            </p:nvSpPr>
            <p:spPr bwMode="auto">
              <a:xfrm>
                <a:off x="2474" y="2847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4" y="14"/>
                  </a:cxn>
                  <a:cxn ang="0">
                    <a:pos x="14" y="13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7"/>
                  </a:cxn>
                  <a:cxn ang="0">
                    <a:pos x="14" y="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3" y="14"/>
                  </a:cxn>
                  <a:cxn ang="0">
                    <a:pos x="5" y="15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4" y="14"/>
                    </a:lnTo>
                    <a:lnTo>
                      <a:pt x="14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64" name="Freeform 252"/>
              <p:cNvSpPr>
                <a:spLocks/>
              </p:cNvSpPr>
              <p:nvPr/>
            </p:nvSpPr>
            <p:spPr bwMode="auto">
              <a:xfrm>
                <a:off x="2476" y="2808"/>
                <a:ext cx="23" cy="39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22" y="0"/>
                  </a:cxn>
                  <a:cxn ang="0">
                    <a:pos x="22" y="25"/>
                  </a:cxn>
                  <a:cxn ang="0">
                    <a:pos x="0" y="38"/>
                  </a:cxn>
                  <a:cxn ang="0">
                    <a:pos x="0" y="12"/>
                  </a:cxn>
                </a:cxnLst>
                <a:rect l="0" t="0" r="r" b="b"/>
                <a:pathLst>
                  <a:path w="23" h="39">
                    <a:moveTo>
                      <a:pt x="0" y="12"/>
                    </a:moveTo>
                    <a:lnTo>
                      <a:pt x="22" y="0"/>
                    </a:lnTo>
                    <a:lnTo>
                      <a:pt x="22" y="25"/>
                    </a:lnTo>
                    <a:lnTo>
                      <a:pt x="0" y="38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7F7F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65" name="Freeform 253"/>
              <p:cNvSpPr>
                <a:spLocks/>
              </p:cNvSpPr>
              <p:nvPr/>
            </p:nvSpPr>
            <p:spPr bwMode="auto">
              <a:xfrm>
                <a:off x="2388" y="2756"/>
                <a:ext cx="111" cy="6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2" y="0"/>
                  </a:cxn>
                  <a:cxn ang="0">
                    <a:pos x="110" y="49"/>
                  </a:cxn>
                  <a:cxn ang="0">
                    <a:pos x="87" y="63"/>
                  </a:cxn>
                  <a:cxn ang="0">
                    <a:pos x="0" y="13"/>
                  </a:cxn>
                </a:cxnLst>
                <a:rect l="0" t="0" r="r" b="b"/>
                <a:pathLst>
                  <a:path w="111" h="64">
                    <a:moveTo>
                      <a:pt x="0" y="13"/>
                    </a:moveTo>
                    <a:lnTo>
                      <a:pt x="22" y="0"/>
                    </a:lnTo>
                    <a:lnTo>
                      <a:pt x="110" y="49"/>
                    </a:lnTo>
                    <a:lnTo>
                      <a:pt x="87" y="63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E6E6E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66" name="Freeform 254"/>
              <p:cNvSpPr>
                <a:spLocks/>
              </p:cNvSpPr>
              <p:nvPr/>
            </p:nvSpPr>
            <p:spPr bwMode="auto">
              <a:xfrm>
                <a:off x="2388" y="2770"/>
                <a:ext cx="89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8" y="49"/>
                  </a:cxn>
                  <a:cxn ang="0">
                    <a:pos x="88" y="76"/>
                  </a:cxn>
                  <a:cxn ang="0">
                    <a:pos x="0" y="25"/>
                  </a:cxn>
                  <a:cxn ang="0">
                    <a:pos x="0" y="0"/>
                  </a:cxn>
                </a:cxnLst>
                <a:rect l="0" t="0" r="r" b="b"/>
                <a:pathLst>
                  <a:path w="89" h="77">
                    <a:moveTo>
                      <a:pt x="0" y="0"/>
                    </a:moveTo>
                    <a:lnTo>
                      <a:pt x="88" y="49"/>
                    </a:lnTo>
                    <a:lnTo>
                      <a:pt x="88" y="76"/>
                    </a:lnTo>
                    <a:lnTo>
                      <a:pt x="0" y="2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67" name="Freeform 255"/>
              <p:cNvSpPr>
                <a:spLocks/>
              </p:cNvSpPr>
              <p:nvPr/>
            </p:nvSpPr>
            <p:spPr bwMode="auto">
              <a:xfrm>
                <a:off x="2482" y="2821"/>
                <a:ext cx="32" cy="19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1" y="6"/>
                  </a:cxn>
                  <a:cxn ang="0">
                    <a:pos x="10" y="18"/>
                  </a:cxn>
                  <a:cxn ang="0">
                    <a:pos x="0" y="11"/>
                  </a:cxn>
                  <a:cxn ang="0">
                    <a:pos x="20" y="0"/>
                  </a:cxn>
                </a:cxnLst>
                <a:rect l="0" t="0" r="r" b="b"/>
                <a:pathLst>
                  <a:path w="32" h="19">
                    <a:moveTo>
                      <a:pt x="20" y="0"/>
                    </a:moveTo>
                    <a:lnTo>
                      <a:pt x="31" y="6"/>
                    </a:lnTo>
                    <a:lnTo>
                      <a:pt x="10" y="18"/>
                    </a:lnTo>
                    <a:lnTo>
                      <a:pt x="0" y="11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68" name="Freeform 256"/>
              <p:cNvSpPr>
                <a:spLocks/>
              </p:cNvSpPr>
              <p:nvPr/>
            </p:nvSpPr>
            <p:spPr bwMode="auto">
              <a:xfrm>
                <a:off x="2483" y="2833"/>
                <a:ext cx="17" cy="3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6" y="31"/>
                  </a:cxn>
                  <a:cxn ang="0">
                    <a:pos x="16" y="6"/>
                  </a:cxn>
                  <a:cxn ang="0">
                    <a:pos x="0" y="0"/>
                  </a:cxn>
                  <a:cxn ang="0">
                    <a:pos x="0" y="24"/>
                  </a:cxn>
                </a:cxnLst>
                <a:rect l="0" t="0" r="r" b="b"/>
                <a:pathLst>
                  <a:path w="17" h="32">
                    <a:moveTo>
                      <a:pt x="0" y="24"/>
                    </a:moveTo>
                    <a:lnTo>
                      <a:pt x="16" y="31"/>
                    </a:lnTo>
                    <a:lnTo>
                      <a:pt x="16" y="6"/>
                    </a:lnTo>
                    <a:lnTo>
                      <a:pt x="0" y="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69" name="Freeform 257"/>
              <p:cNvSpPr>
                <a:spLocks/>
              </p:cNvSpPr>
              <p:nvPr/>
            </p:nvSpPr>
            <p:spPr bwMode="auto">
              <a:xfrm>
                <a:off x="2494" y="2828"/>
                <a:ext cx="22" cy="37"/>
              </a:xfrm>
              <a:custGeom>
                <a:avLst/>
                <a:gdLst/>
                <a:ahLst/>
                <a:cxnLst>
                  <a:cxn ang="0">
                    <a:pos x="21" y="24"/>
                  </a:cxn>
                  <a:cxn ang="0">
                    <a:pos x="0" y="36"/>
                  </a:cxn>
                  <a:cxn ang="0">
                    <a:pos x="0" y="12"/>
                  </a:cxn>
                  <a:cxn ang="0">
                    <a:pos x="20" y="0"/>
                  </a:cxn>
                  <a:cxn ang="0">
                    <a:pos x="21" y="24"/>
                  </a:cxn>
                </a:cxnLst>
                <a:rect l="0" t="0" r="r" b="b"/>
                <a:pathLst>
                  <a:path w="22" h="37">
                    <a:moveTo>
                      <a:pt x="21" y="24"/>
                    </a:moveTo>
                    <a:lnTo>
                      <a:pt x="0" y="36"/>
                    </a:lnTo>
                    <a:lnTo>
                      <a:pt x="0" y="12"/>
                    </a:lnTo>
                    <a:lnTo>
                      <a:pt x="20" y="0"/>
                    </a:lnTo>
                    <a:lnTo>
                      <a:pt x="21" y="24"/>
                    </a:lnTo>
                  </a:path>
                </a:pathLst>
              </a:custGeom>
              <a:solidFill>
                <a:srgbClr val="CC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70" name="Freeform 258"/>
              <p:cNvSpPr>
                <a:spLocks/>
              </p:cNvSpPr>
              <p:nvPr/>
            </p:nvSpPr>
            <p:spPr bwMode="auto">
              <a:xfrm>
                <a:off x="2496" y="2834"/>
                <a:ext cx="24" cy="1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3" y="4"/>
                  </a:cxn>
                  <a:cxn ang="0">
                    <a:pos x="19" y="12"/>
                  </a:cxn>
                  <a:cxn ang="0">
                    <a:pos x="8" y="16"/>
                  </a:cxn>
                  <a:cxn ang="0">
                    <a:pos x="0" y="11"/>
                  </a:cxn>
                  <a:cxn ang="0">
                    <a:pos x="15" y="0"/>
                  </a:cxn>
                </a:cxnLst>
                <a:rect l="0" t="0" r="r" b="b"/>
                <a:pathLst>
                  <a:path w="24" h="17">
                    <a:moveTo>
                      <a:pt x="15" y="0"/>
                    </a:moveTo>
                    <a:lnTo>
                      <a:pt x="23" y="4"/>
                    </a:lnTo>
                    <a:lnTo>
                      <a:pt x="19" y="12"/>
                    </a:lnTo>
                    <a:lnTo>
                      <a:pt x="8" y="16"/>
                    </a:lnTo>
                    <a:lnTo>
                      <a:pt x="0" y="11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71" name="Freeform 259"/>
              <p:cNvSpPr>
                <a:spLocks/>
              </p:cNvSpPr>
              <p:nvPr/>
            </p:nvSpPr>
            <p:spPr bwMode="auto">
              <a:xfrm>
                <a:off x="2496" y="2843"/>
                <a:ext cx="17" cy="27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16" y="26"/>
                  </a:cxn>
                  <a:cxn ang="0">
                    <a:pos x="16" y="11"/>
                  </a:cxn>
                  <a:cxn ang="0">
                    <a:pos x="12" y="4"/>
                  </a:cxn>
                  <a:cxn ang="0">
                    <a:pos x="0" y="0"/>
                  </a:cxn>
                  <a:cxn ang="0">
                    <a:pos x="0" y="18"/>
                  </a:cxn>
                </a:cxnLst>
                <a:rect l="0" t="0" r="r" b="b"/>
                <a:pathLst>
                  <a:path w="17" h="27">
                    <a:moveTo>
                      <a:pt x="0" y="18"/>
                    </a:moveTo>
                    <a:lnTo>
                      <a:pt x="16" y="26"/>
                    </a:lnTo>
                    <a:lnTo>
                      <a:pt x="16" y="11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72" name="Freeform 260"/>
              <p:cNvSpPr>
                <a:spLocks/>
              </p:cNvSpPr>
              <p:nvPr/>
            </p:nvSpPr>
            <p:spPr bwMode="auto">
              <a:xfrm>
                <a:off x="2507" y="2855"/>
                <a:ext cx="17" cy="2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" y="10"/>
                  </a:cxn>
                  <a:cxn ang="0">
                    <a:pos x="9" y="12"/>
                  </a:cxn>
                  <a:cxn ang="0">
                    <a:pos x="14" y="19"/>
                  </a:cxn>
                  <a:cxn ang="0">
                    <a:pos x="16" y="17"/>
                  </a:cxn>
                  <a:cxn ang="0">
                    <a:pos x="13" y="8"/>
                  </a:cxn>
                  <a:cxn ang="0">
                    <a:pos x="0" y="0"/>
                  </a:cxn>
                  <a:cxn ang="0">
                    <a:pos x="0" y="13"/>
                  </a:cxn>
                </a:cxnLst>
                <a:rect l="0" t="0" r="r" b="b"/>
                <a:pathLst>
                  <a:path w="17" h="20">
                    <a:moveTo>
                      <a:pt x="0" y="13"/>
                    </a:moveTo>
                    <a:lnTo>
                      <a:pt x="1" y="10"/>
                    </a:lnTo>
                    <a:lnTo>
                      <a:pt x="9" y="12"/>
                    </a:lnTo>
                    <a:lnTo>
                      <a:pt x="14" y="19"/>
                    </a:lnTo>
                    <a:lnTo>
                      <a:pt x="16" y="17"/>
                    </a:lnTo>
                    <a:lnTo>
                      <a:pt x="13" y="8"/>
                    </a:lnTo>
                    <a:lnTo>
                      <a:pt x="0" y="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73" name="Freeform 261"/>
              <p:cNvSpPr>
                <a:spLocks/>
              </p:cNvSpPr>
              <p:nvPr/>
            </p:nvSpPr>
            <p:spPr bwMode="auto">
              <a:xfrm>
                <a:off x="2520" y="2857"/>
                <a:ext cx="17" cy="18"/>
              </a:xfrm>
              <a:custGeom>
                <a:avLst/>
                <a:gdLst/>
                <a:ahLst/>
                <a:cxnLst>
                  <a:cxn ang="0">
                    <a:pos x="16" y="12"/>
                  </a:cxn>
                  <a:cxn ang="0">
                    <a:pos x="3" y="17"/>
                  </a:cxn>
                  <a:cxn ang="0">
                    <a:pos x="0" y="6"/>
                  </a:cxn>
                  <a:cxn ang="0">
                    <a:pos x="10" y="3"/>
                  </a:cxn>
                  <a:cxn ang="0">
                    <a:pos x="14" y="0"/>
                  </a:cxn>
                  <a:cxn ang="0">
                    <a:pos x="16" y="12"/>
                  </a:cxn>
                </a:cxnLst>
                <a:rect l="0" t="0" r="r" b="b"/>
                <a:pathLst>
                  <a:path w="17" h="18">
                    <a:moveTo>
                      <a:pt x="16" y="12"/>
                    </a:moveTo>
                    <a:lnTo>
                      <a:pt x="3" y="17"/>
                    </a:lnTo>
                    <a:lnTo>
                      <a:pt x="0" y="6"/>
                    </a:lnTo>
                    <a:lnTo>
                      <a:pt x="10" y="3"/>
                    </a:lnTo>
                    <a:lnTo>
                      <a:pt x="14" y="0"/>
                    </a:lnTo>
                    <a:lnTo>
                      <a:pt x="16" y="12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74" name="Freeform 262"/>
              <p:cNvSpPr>
                <a:spLocks/>
              </p:cNvSpPr>
              <p:nvPr/>
            </p:nvSpPr>
            <p:spPr bwMode="auto">
              <a:xfrm>
                <a:off x="2498" y="2846"/>
                <a:ext cx="17" cy="17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6" y="16"/>
                  </a:cxn>
                  <a:cxn ang="0">
                    <a:pos x="10" y="4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r" b="b"/>
                <a:pathLst>
                  <a:path w="17" h="17">
                    <a:moveTo>
                      <a:pt x="0" y="9"/>
                    </a:moveTo>
                    <a:lnTo>
                      <a:pt x="16" y="16"/>
                    </a:lnTo>
                    <a:lnTo>
                      <a:pt x="10" y="4"/>
                    </a:lnTo>
                    <a:lnTo>
                      <a:pt x="0" y="0"/>
                    </a:lnTo>
                    <a:lnTo>
                      <a:pt x="0" y="9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75" name="Freeform 263"/>
              <p:cNvSpPr>
                <a:spLocks/>
              </p:cNvSpPr>
              <p:nvPr/>
            </p:nvSpPr>
            <p:spPr bwMode="auto">
              <a:xfrm>
                <a:off x="2502" y="2845"/>
                <a:ext cx="31" cy="22"/>
              </a:xfrm>
              <a:custGeom>
                <a:avLst/>
                <a:gdLst/>
                <a:ahLst/>
                <a:cxnLst>
                  <a:cxn ang="0">
                    <a:pos x="30" y="15"/>
                  </a:cxn>
                  <a:cxn ang="0">
                    <a:pos x="18" y="21"/>
                  </a:cxn>
                  <a:cxn ang="0">
                    <a:pos x="0" y="4"/>
                  </a:cxn>
                  <a:cxn ang="0">
                    <a:pos x="16" y="0"/>
                  </a:cxn>
                  <a:cxn ang="0">
                    <a:pos x="30" y="15"/>
                  </a:cxn>
                </a:cxnLst>
                <a:rect l="0" t="0" r="r" b="b"/>
                <a:pathLst>
                  <a:path w="31" h="22">
                    <a:moveTo>
                      <a:pt x="30" y="15"/>
                    </a:moveTo>
                    <a:lnTo>
                      <a:pt x="18" y="21"/>
                    </a:lnTo>
                    <a:lnTo>
                      <a:pt x="0" y="4"/>
                    </a:lnTo>
                    <a:lnTo>
                      <a:pt x="16" y="0"/>
                    </a:lnTo>
                    <a:lnTo>
                      <a:pt x="30" y="15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76" name="Freeform 264"/>
              <p:cNvSpPr>
                <a:spLocks/>
              </p:cNvSpPr>
              <p:nvPr/>
            </p:nvSpPr>
            <p:spPr bwMode="auto">
              <a:xfrm>
                <a:off x="2505" y="2839"/>
                <a:ext cx="18" cy="19"/>
              </a:xfrm>
              <a:custGeom>
                <a:avLst/>
                <a:gdLst/>
                <a:ahLst/>
                <a:cxnLst>
                  <a:cxn ang="0">
                    <a:pos x="17" y="14"/>
                  </a:cxn>
                  <a:cxn ang="0">
                    <a:pos x="3" y="18"/>
                  </a:cxn>
                  <a:cxn ang="0">
                    <a:pos x="0" y="5"/>
                  </a:cxn>
                  <a:cxn ang="0">
                    <a:pos x="12" y="0"/>
                  </a:cxn>
                  <a:cxn ang="0">
                    <a:pos x="17" y="14"/>
                  </a:cxn>
                </a:cxnLst>
                <a:rect l="0" t="0" r="r" b="b"/>
                <a:pathLst>
                  <a:path w="18" h="19">
                    <a:moveTo>
                      <a:pt x="17" y="14"/>
                    </a:moveTo>
                    <a:lnTo>
                      <a:pt x="3" y="18"/>
                    </a:lnTo>
                    <a:lnTo>
                      <a:pt x="0" y="5"/>
                    </a:lnTo>
                    <a:lnTo>
                      <a:pt x="12" y="0"/>
                    </a:lnTo>
                    <a:lnTo>
                      <a:pt x="17" y="14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77" name="Freeform 265"/>
              <p:cNvSpPr>
                <a:spLocks/>
              </p:cNvSpPr>
              <p:nvPr/>
            </p:nvSpPr>
            <p:spPr bwMode="auto">
              <a:xfrm>
                <a:off x="2499" y="2666"/>
                <a:ext cx="33" cy="64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8"/>
                  </a:cxn>
                  <a:cxn ang="0">
                    <a:pos x="0" y="63"/>
                  </a:cxn>
                  <a:cxn ang="0">
                    <a:pos x="32" y="45"/>
                  </a:cxn>
                  <a:cxn ang="0">
                    <a:pos x="32" y="0"/>
                  </a:cxn>
                </a:cxnLst>
                <a:rect l="0" t="0" r="r" b="b"/>
                <a:pathLst>
                  <a:path w="33" h="64">
                    <a:moveTo>
                      <a:pt x="32" y="0"/>
                    </a:moveTo>
                    <a:lnTo>
                      <a:pt x="0" y="18"/>
                    </a:lnTo>
                    <a:lnTo>
                      <a:pt x="0" y="63"/>
                    </a:lnTo>
                    <a:lnTo>
                      <a:pt x="32" y="45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78" name="Freeform 266"/>
              <p:cNvSpPr>
                <a:spLocks/>
              </p:cNvSpPr>
              <p:nvPr/>
            </p:nvSpPr>
            <p:spPr bwMode="auto">
              <a:xfrm>
                <a:off x="2374" y="2572"/>
                <a:ext cx="166" cy="152"/>
              </a:xfrm>
              <a:custGeom>
                <a:avLst/>
                <a:gdLst/>
                <a:ahLst/>
                <a:cxnLst>
                  <a:cxn ang="0">
                    <a:pos x="165" y="55"/>
                  </a:cxn>
                  <a:cxn ang="0">
                    <a:pos x="165" y="0"/>
                  </a:cxn>
                  <a:cxn ang="0">
                    <a:pos x="0" y="93"/>
                  </a:cxn>
                  <a:cxn ang="0">
                    <a:pos x="0" y="151"/>
                  </a:cxn>
                  <a:cxn ang="0">
                    <a:pos x="165" y="55"/>
                  </a:cxn>
                </a:cxnLst>
                <a:rect l="0" t="0" r="r" b="b"/>
                <a:pathLst>
                  <a:path w="166" h="152">
                    <a:moveTo>
                      <a:pt x="165" y="55"/>
                    </a:moveTo>
                    <a:lnTo>
                      <a:pt x="165" y="0"/>
                    </a:lnTo>
                    <a:lnTo>
                      <a:pt x="0" y="93"/>
                    </a:lnTo>
                    <a:lnTo>
                      <a:pt x="0" y="151"/>
                    </a:lnTo>
                    <a:lnTo>
                      <a:pt x="165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79" name="Freeform 267"/>
              <p:cNvSpPr>
                <a:spLocks/>
              </p:cNvSpPr>
              <p:nvPr/>
            </p:nvSpPr>
            <p:spPr bwMode="auto">
              <a:xfrm>
                <a:off x="2209" y="2479"/>
                <a:ext cx="167" cy="152"/>
              </a:xfrm>
              <a:custGeom>
                <a:avLst/>
                <a:gdLst/>
                <a:ahLst/>
                <a:cxnLst>
                  <a:cxn ang="0">
                    <a:pos x="166" y="55"/>
                  </a:cxn>
                  <a:cxn ang="0">
                    <a:pos x="166" y="0"/>
                  </a:cxn>
                  <a:cxn ang="0">
                    <a:pos x="0" y="93"/>
                  </a:cxn>
                  <a:cxn ang="0">
                    <a:pos x="0" y="151"/>
                  </a:cxn>
                  <a:cxn ang="0">
                    <a:pos x="166" y="55"/>
                  </a:cxn>
                </a:cxnLst>
                <a:rect l="0" t="0" r="r" b="b"/>
                <a:pathLst>
                  <a:path w="167" h="152">
                    <a:moveTo>
                      <a:pt x="166" y="55"/>
                    </a:moveTo>
                    <a:lnTo>
                      <a:pt x="166" y="0"/>
                    </a:lnTo>
                    <a:lnTo>
                      <a:pt x="0" y="93"/>
                    </a:lnTo>
                    <a:lnTo>
                      <a:pt x="0" y="151"/>
                    </a:lnTo>
                    <a:lnTo>
                      <a:pt x="166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3980" name="Group 268"/>
            <p:cNvGrpSpPr>
              <a:grpSpLocks/>
            </p:cNvGrpSpPr>
            <p:nvPr/>
          </p:nvGrpSpPr>
          <p:grpSpPr bwMode="auto">
            <a:xfrm rot="-1931362">
              <a:off x="2583" y="2824"/>
              <a:ext cx="266" cy="368"/>
              <a:chOff x="1676" y="2617"/>
              <a:chExt cx="401" cy="541"/>
            </a:xfrm>
          </p:grpSpPr>
          <p:sp>
            <p:nvSpPr>
              <p:cNvPr id="883981" name="Freeform 269"/>
              <p:cNvSpPr>
                <a:spLocks/>
              </p:cNvSpPr>
              <p:nvPr/>
            </p:nvSpPr>
            <p:spPr bwMode="auto">
              <a:xfrm>
                <a:off x="1896" y="2617"/>
                <a:ext cx="62" cy="277"/>
              </a:xfrm>
              <a:custGeom>
                <a:avLst/>
                <a:gdLst/>
                <a:ahLst/>
                <a:cxnLst>
                  <a:cxn ang="0">
                    <a:pos x="0" y="262"/>
                  </a:cxn>
                  <a:cxn ang="0">
                    <a:pos x="15" y="2"/>
                  </a:cxn>
                  <a:cxn ang="0">
                    <a:pos x="28" y="0"/>
                  </a:cxn>
                  <a:cxn ang="0">
                    <a:pos x="40" y="2"/>
                  </a:cxn>
                  <a:cxn ang="0">
                    <a:pos x="61" y="262"/>
                  </a:cxn>
                  <a:cxn ang="0">
                    <a:pos x="58" y="264"/>
                  </a:cxn>
                  <a:cxn ang="0">
                    <a:pos x="55" y="267"/>
                  </a:cxn>
                  <a:cxn ang="0">
                    <a:pos x="52" y="269"/>
                  </a:cxn>
                  <a:cxn ang="0">
                    <a:pos x="47" y="271"/>
                  </a:cxn>
                  <a:cxn ang="0">
                    <a:pos x="41" y="273"/>
                  </a:cxn>
                  <a:cxn ang="0">
                    <a:pos x="35" y="275"/>
                  </a:cxn>
                  <a:cxn ang="0">
                    <a:pos x="32" y="276"/>
                  </a:cxn>
                  <a:cxn ang="0">
                    <a:pos x="28" y="276"/>
                  </a:cxn>
                  <a:cxn ang="0">
                    <a:pos x="24" y="276"/>
                  </a:cxn>
                  <a:cxn ang="0">
                    <a:pos x="20" y="275"/>
                  </a:cxn>
                  <a:cxn ang="0">
                    <a:pos x="17" y="274"/>
                  </a:cxn>
                  <a:cxn ang="0">
                    <a:pos x="14" y="273"/>
                  </a:cxn>
                  <a:cxn ang="0">
                    <a:pos x="11" y="273"/>
                  </a:cxn>
                  <a:cxn ang="0">
                    <a:pos x="8" y="271"/>
                  </a:cxn>
                  <a:cxn ang="0">
                    <a:pos x="5" y="269"/>
                  </a:cxn>
                  <a:cxn ang="0">
                    <a:pos x="2" y="267"/>
                  </a:cxn>
                  <a:cxn ang="0">
                    <a:pos x="1" y="264"/>
                  </a:cxn>
                  <a:cxn ang="0">
                    <a:pos x="0" y="263"/>
                  </a:cxn>
                  <a:cxn ang="0">
                    <a:pos x="0" y="262"/>
                  </a:cxn>
                </a:cxnLst>
                <a:rect l="0" t="0" r="r" b="b"/>
                <a:pathLst>
                  <a:path w="62" h="277">
                    <a:moveTo>
                      <a:pt x="0" y="262"/>
                    </a:moveTo>
                    <a:lnTo>
                      <a:pt x="15" y="2"/>
                    </a:lnTo>
                    <a:lnTo>
                      <a:pt x="28" y="0"/>
                    </a:lnTo>
                    <a:lnTo>
                      <a:pt x="40" y="2"/>
                    </a:lnTo>
                    <a:lnTo>
                      <a:pt x="61" y="262"/>
                    </a:lnTo>
                    <a:lnTo>
                      <a:pt x="58" y="264"/>
                    </a:lnTo>
                    <a:lnTo>
                      <a:pt x="55" y="267"/>
                    </a:lnTo>
                    <a:lnTo>
                      <a:pt x="52" y="269"/>
                    </a:lnTo>
                    <a:lnTo>
                      <a:pt x="47" y="271"/>
                    </a:lnTo>
                    <a:lnTo>
                      <a:pt x="41" y="273"/>
                    </a:lnTo>
                    <a:lnTo>
                      <a:pt x="35" y="275"/>
                    </a:lnTo>
                    <a:lnTo>
                      <a:pt x="32" y="276"/>
                    </a:lnTo>
                    <a:lnTo>
                      <a:pt x="28" y="276"/>
                    </a:lnTo>
                    <a:lnTo>
                      <a:pt x="24" y="276"/>
                    </a:lnTo>
                    <a:lnTo>
                      <a:pt x="20" y="275"/>
                    </a:lnTo>
                    <a:lnTo>
                      <a:pt x="17" y="274"/>
                    </a:lnTo>
                    <a:lnTo>
                      <a:pt x="14" y="273"/>
                    </a:lnTo>
                    <a:lnTo>
                      <a:pt x="11" y="273"/>
                    </a:lnTo>
                    <a:lnTo>
                      <a:pt x="8" y="271"/>
                    </a:lnTo>
                    <a:lnTo>
                      <a:pt x="5" y="269"/>
                    </a:lnTo>
                    <a:lnTo>
                      <a:pt x="2" y="267"/>
                    </a:lnTo>
                    <a:lnTo>
                      <a:pt x="1" y="264"/>
                    </a:lnTo>
                    <a:lnTo>
                      <a:pt x="0" y="263"/>
                    </a:lnTo>
                    <a:lnTo>
                      <a:pt x="0" y="262"/>
                    </a:lnTo>
                  </a:path>
                </a:pathLst>
              </a:custGeom>
              <a:solidFill>
                <a:srgbClr val="99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82" name="Freeform 270"/>
              <p:cNvSpPr>
                <a:spLocks/>
              </p:cNvSpPr>
              <p:nvPr/>
            </p:nvSpPr>
            <p:spPr bwMode="auto">
              <a:xfrm>
                <a:off x="1954" y="2651"/>
                <a:ext cx="63" cy="276"/>
              </a:xfrm>
              <a:custGeom>
                <a:avLst/>
                <a:gdLst/>
                <a:ahLst/>
                <a:cxnLst>
                  <a:cxn ang="0">
                    <a:pos x="0" y="261"/>
                  </a:cxn>
                  <a:cxn ang="0">
                    <a:pos x="15" y="2"/>
                  </a:cxn>
                  <a:cxn ang="0">
                    <a:pos x="28" y="0"/>
                  </a:cxn>
                  <a:cxn ang="0">
                    <a:pos x="40" y="2"/>
                  </a:cxn>
                  <a:cxn ang="0">
                    <a:pos x="62" y="261"/>
                  </a:cxn>
                  <a:cxn ang="0">
                    <a:pos x="59" y="264"/>
                  </a:cxn>
                  <a:cxn ang="0">
                    <a:pos x="56" y="266"/>
                  </a:cxn>
                  <a:cxn ang="0">
                    <a:pos x="52" y="268"/>
                  </a:cxn>
                  <a:cxn ang="0">
                    <a:pos x="48" y="270"/>
                  </a:cxn>
                  <a:cxn ang="0">
                    <a:pos x="42" y="272"/>
                  </a:cxn>
                  <a:cxn ang="0">
                    <a:pos x="36" y="275"/>
                  </a:cxn>
                  <a:cxn ang="0">
                    <a:pos x="33" y="275"/>
                  </a:cxn>
                  <a:cxn ang="0">
                    <a:pos x="29" y="275"/>
                  </a:cxn>
                  <a:cxn ang="0">
                    <a:pos x="25" y="275"/>
                  </a:cxn>
                  <a:cxn ang="0">
                    <a:pos x="21" y="275"/>
                  </a:cxn>
                  <a:cxn ang="0">
                    <a:pos x="17" y="274"/>
                  </a:cxn>
                  <a:cxn ang="0">
                    <a:pos x="14" y="272"/>
                  </a:cxn>
                  <a:cxn ang="0">
                    <a:pos x="12" y="271"/>
                  </a:cxn>
                  <a:cxn ang="0">
                    <a:pos x="8" y="270"/>
                  </a:cxn>
                  <a:cxn ang="0">
                    <a:pos x="6" y="268"/>
                  </a:cxn>
                  <a:cxn ang="0">
                    <a:pos x="2" y="266"/>
                  </a:cxn>
                  <a:cxn ang="0">
                    <a:pos x="1" y="264"/>
                  </a:cxn>
                  <a:cxn ang="0">
                    <a:pos x="0" y="262"/>
                  </a:cxn>
                  <a:cxn ang="0">
                    <a:pos x="0" y="261"/>
                  </a:cxn>
                </a:cxnLst>
                <a:rect l="0" t="0" r="r" b="b"/>
                <a:pathLst>
                  <a:path w="63" h="276">
                    <a:moveTo>
                      <a:pt x="0" y="261"/>
                    </a:moveTo>
                    <a:lnTo>
                      <a:pt x="15" y="2"/>
                    </a:lnTo>
                    <a:lnTo>
                      <a:pt x="28" y="0"/>
                    </a:lnTo>
                    <a:lnTo>
                      <a:pt x="40" y="2"/>
                    </a:lnTo>
                    <a:lnTo>
                      <a:pt x="62" y="261"/>
                    </a:lnTo>
                    <a:lnTo>
                      <a:pt x="59" y="264"/>
                    </a:lnTo>
                    <a:lnTo>
                      <a:pt x="56" y="266"/>
                    </a:lnTo>
                    <a:lnTo>
                      <a:pt x="52" y="268"/>
                    </a:lnTo>
                    <a:lnTo>
                      <a:pt x="48" y="270"/>
                    </a:lnTo>
                    <a:lnTo>
                      <a:pt x="42" y="272"/>
                    </a:lnTo>
                    <a:lnTo>
                      <a:pt x="36" y="275"/>
                    </a:lnTo>
                    <a:lnTo>
                      <a:pt x="33" y="275"/>
                    </a:lnTo>
                    <a:lnTo>
                      <a:pt x="29" y="275"/>
                    </a:lnTo>
                    <a:lnTo>
                      <a:pt x="25" y="275"/>
                    </a:lnTo>
                    <a:lnTo>
                      <a:pt x="21" y="275"/>
                    </a:lnTo>
                    <a:lnTo>
                      <a:pt x="17" y="274"/>
                    </a:lnTo>
                    <a:lnTo>
                      <a:pt x="14" y="272"/>
                    </a:lnTo>
                    <a:lnTo>
                      <a:pt x="12" y="271"/>
                    </a:lnTo>
                    <a:lnTo>
                      <a:pt x="8" y="270"/>
                    </a:lnTo>
                    <a:lnTo>
                      <a:pt x="6" y="268"/>
                    </a:lnTo>
                    <a:lnTo>
                      <a:pt x="2" y="266"/>
                    </a:lnTo>
                    <a:lnTo>
                      <a:pt x="1" y="264"/>
                    </a:lnTo>
                    <a:lnTo>
                      <a:pt x="0" y="262"/>
                    </a:lnTo>
                    <a:lnTo>
                      <a:pt x="0" y="261"/>
                    </a:lnTo>
                  </a:path>
                </a:pathLst>
              </a:custGeom>
              <a:solidFill>
                <a:srgbClr val="99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83" name="Freeform 271"/>
              <p:cNvSpPr>
                <a:spLocks/>
              </p:cNvSpPr>
              <p:nvPr/>
            </p:nvSpPr>
            <p:spPr bwMode="auto">
              <a:xfrm>
                <a:off x="1923" y="2617"/>
                <a:ext cx="34" cy="277"/>
              </a:xfrm>
              <a:custGeom>
                <a:avLst/>
                <a:gdLst/>
                <a:ahLst/>
                <a:cxnLst>
                  <a:cxn ang="0">
                    <a:pos x="6" y="276"/>
                  </a:cxn>
                  <a:cxn ang="0">
                    <a:pos x="10" y="276"/>
                  </a:cxn>
                  <a:cxn ang="0">
                    <a:pos x="13" y="275"/>
                  </a:cxn>
                  <a:cxn ang="0">
                    <a:pos x="17" y="274"/>
                  </a:cxn>
                  <a:cxn ang="0">
                    <a:pos x="19" y="273"/>
                  </a:cxn>
                  <a:cxn ang="0">
                    <a:pos x="24" y="271"/>
                  </a:cxn>
                  <a:cxn ang="0">
                    <a:pos x="26" y="270"/>
                  </a:cxn>
                  <a:cxn ang="0">
                    <a:pos x="28" y="269"/>
                  </a:cxn>
                  <a:cxn ang="0">
                    <a:pos x="30" y="267"/>
                  </a:cxn>
                  <a:cxn ang="0">
                    <a:pos x="32" y="264"/>
                  </a:cxn>
                  <a:cxn ang="0">
                    <a:pos x="33" y="262"/>
                  </a:cxn>
                  <a:cxn ang="0">
                    <a:pos x="12" y="2"/>
                  </a:cxn>
                  <a:cxn ang="0">
                    <a:pos x="0" y="0"/>
                  </a:cxn>
                  <a:cxn ang="0">
                    <a:pos x="0" y="276"/>
                  </a:cxn>
                  <a:cxn ang="0">
                    <a:pos x="6" y="276"/>
                  </a:cxn>
                </a:cxnLst>
                <a:rect l="0" t="0" r="r" b="b"/>
                <a:pathLst>
                  <a:path w="34" h="277">
                    <a:moveTo>
                      <a:pt x="6" y="276"/>
                    </a:moveTo>
                    <a:lnTo>
                      <a:pt x="10" y="276"/>
                    </a:lnTo>
                    <a:lnTo>
                      <a:pt x="13" y="275"/>
                    </a:lnTo>
                    <a:lnTo>
                      <a:pt x="17" y="274"/>
                    </a:lnTo>
                    <a:lnTo>
                      <a:pt x="19" y="273"/>
                    </a:lnTo>
                    <a:lnTo>
                      <a:pt x="24" y="271"/>
                    </a:lnTo>
                    <a:lnTo>
                      <a:pt x="26" y="270"/>
                    </a:lnTo>
                    <a:lnTo>
                      <a:pt x="28" y="269"/>
                    </a:lnTo>
                    <a:lnTo>
                      <a:pt x="30" y="267"/>
                    </a:lnTo>
                    <a:lnTo>
                      <a:pt x="32" y="264"/>
                    </a:lnTo>
                    <a:lnTo>
                      <a:pt x="33" y="262"/>
                    </a:lnTo>
                    <a:lnTo>
                      <a:pt x="12" y="2"/>
                    </a:lnTo>
                    <a:lnTo>
                      <a:pt x="0" y="0"/>
                    </a:lnTo>
                    <a:lnTo>
                      <a:pt x="0" y="276"/>
                    </a:lnTo>
                    <a:lnTo>
                      <a:pt x="6" y="276"/>
                    </a:lnTo>
                  </a:path>
                </a:pathLst>
              </a:custGeom>
              <a:solidFill>
                <a:srgbClr val="9966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84" name="Freeform 272"/>
              <p:cNvSpPr>
                <a:spLocks/>
              </p:cNvSpPr>
              <p:nvPr/>
            </p:nvSpPr>
            <p:spPr bwMode="auto">
              <a:xfrm>
                <a:off x="1896" y="2911"/>
                <a:ext cx="181" cy="196"/>
              </a:xfrm>
              <a:custGeom>
                <a:avLst/>
                <a:gdLst/>
                <a:ahLst/>
                <a:cxnLst>
                  <a:cxn ang="0">
                    <a:pos x="180" y="0"/>
                  </a:cxn>
                  <a:cxn ang="0">
                    <a:pos x="0" y="104"/>
                  </a:cxn>
                  <a:cxn ang="0">
                    <a:pos x="0" y="195"/>
                  </a:cxn>
                  <a:cxn ang="0">
                    <a:pos x="180" y="90"/>
                  </a:cxn>
                  <a:cxn ang="0">
                    <a:pos x="180" y="0"/>
                  </a:cxn>
                </a:cxnLst>
                <a:rect l="0" t="0" r="r" b="b"/>
                <a:pathLst>
                  <a:path w="181" h="196">
                    <a:moveTo>
                      <a:pt x="180" y="0"/>
                    </a:moveTo>
                    <a:lnTo>
                      <a:pt x="0" y="104"/>
                    </a:lnTo>
                    <a:lnTo>
                      <a:pt x="0" y="195"/>
                    </a:lnTo>
                    <a:lnTo>
                      <a:pt x="180" y="90"/>
                    </a:lnTo>
                    <a:lnTo>
                      <a:pt x="180" y="0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85" name="Freeform 273"/>
              <p:cNvSpPr>
                <a:spLocks/>
              </p:cNvSpPr>
              <p:nvPr/>
            </p:nvSpPr>
            <p:spPr bwMode="auto">
              <a:xfrm>
                <a:off x="1676" y="2889"/>
                <a:ext cx="221" cy="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0" y="126"/>
                  </a:cxn>
                  <a:cxn ang="0">
                    <a:pos x="220" y="217"/>
                  </a:cxn>
                  <a:cxn ang="0">
                    <a:pos x="0" y="90"/>
                  </a:cxn>
                  <a:cxn ang="0">
                    <a:pos x="0" y="0"/>
                  </a:cxn>
                </a:cxnLst>
                <a:rect l="0" t="0" r="r" b="b"/>
                <a:pathLst>
                  <a:path w="221" h="218">
                    <a:moveTo>
                      <a:pt x="0" y="0"/>
                    </a:moveTo>
                    <a:lnTo>
                      <a:pt x="220" y="126"/>
                    </a:lnTo>
                    <a:lnTo>
                      <a:pt x="220" y="217"/>
                    </a:lnTo>
                    <a:lnTo>
                      <a:pt x="0" y="9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86" name="Freeform 274"/>
              <p:cNvSpPr>
                <a:spLocks/>
              </p:cNvSpPr>
              <p:nvPr/>
            </p:nvSpPr>
            <p:spPr bwMode="auto">
              <a:xfrm>
                <a:off x="1676" y="2785"/>
                <a:ext cx="401" cy="231"/>
              </a:xfrm>
              <a:custGeom>
                <a:avLst/>
                <a:gdLst/>
                <a:ahLst/>
                <a:cxnLst>
                  <a:cxn ang="0">
                    <a:pos x="400" y="126"/>
                  </a:cxn>
                  <a:cxn ang="0">
                    <a:pos x="219" y="230"/>
                  </a:cxn>
                  <a:cxn ang="0">
                    <a:pos x="0" y="103"/>
                  </a:cxn>
                  <a:cxn ang="0">
                    <a:pos x="180" y="0"/>
                  </a:cxn>
                  <a:cxn ang="0">
                    <a:pos x="400" y="126"/>
                  </a:cxn>
                </a:cxnLst>
                <a:rect l="0" t="0" r="r" b="b"/>
                <a:pathLst>
                  <a:path w="401" h="231">
                    <a:moveTo>
                      <a:pt x="400" y="126"/>
                    </a:moveTo>
                    <a:lnTo>
                      <a:pt x="219" y="230"/>
                    </a:lnTo>
                    <a:lnTo>
                      <a:pt x="0" y="103"/>
                    </a:lnTo>
                    <a:lnTo>
                      <a:pt x="180" y="0"/>
                    </a:lnTo>
                    <a:lnTo>
                      <a:pt x="400" y="126"/>
                    </a:lnTo>
                  </a:path>
                </a:pathLst>
              </a:custGeom>
              <a:solidFill>
                <a:srgbClr val="CC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87" name="Freeform 275"/>
              <p:cNvSpPr>
                <a:spLocks/>
              </p:cNvSpPr>
              <p:nvPr/>
            </p:nvSpPr>
            <p:spPr bwMode="auto">
              <a:xfrm>
                <a:off x="1756" y="2899"/>
                <a:ext cx="59" cy="7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9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70">
                    <a:moveTo>
                      <a:pt x="58" y="0"/>
                    </a:moveTo>
                    <a:lnTo>
                      <a:pt x="58" y="69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88" name="Freeform 276"/>
              <p:cNvSpPr>
                <a:spLocks/>
              </p:cNvSpPr>
              <p:nvPr/>
            </p:nvSpPr>
            <p:spPr bwMode="auto">
              <a:xfrm>
                <a:off x="1908" y="3017"/>
                <a:ext cx="34" cy="6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0" y="17"/>
                  </a:cxn>
                  <a:cxn ang="0">
                    <a:pos x="0" y="62"/>
                  </a:cxn>
                  <a:cxn ang="0">
                    <a:pos x="33" y="44"/>
                  </a:cxn>
                  <a:cxn ang="0">
                    <a:pos x="33" y="0"/>
                  </a:cxn>
                </a:cxnLst>
                <a:rect l="0" t="0" r="r" b="b"/>
                <a:pathLst>
                  <a:path w="34" h="63">
                    <a:moveTo>
                      <a:pt x="33" y="0"/>
                    </a:moveTo>
                    <a:lnTo>
                      <a:pt x="0" y="17"/>
                    </a:lnTo>
                    <a:lnTo>
                      <a:pt x="0" y="62"/>
                    </a:lnTo>
                    <a:lnTo>
                      <a:pt x="33" y="44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89" name="Freeform 277"/>
              <p:cNvSpPr>
                <a:spLocks/>
              </p:cNvSpPr>
              <p:nvPr/>
            </p:nvSpPr>
            <p:spPr bwMode="auto">
              <a:xfrm>
                <a:off x="1695" y="2994"/>
                <a:ext cx="107" cy="10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61"/>
                  </a:cxn>
                  <a:cxn ang="0">
                    <a:pos x="106" y="103"/>
                  </a:cxn>
                  <a:cxn ang="0">
                    <a:pos x="0" y="42"/>
                  </a:cxn>
                  <a:cxn ang="0">
                    <a:pos x="0" y="0"/>
                  </a:cxn>
                </a:cxnLst>
                <a:rect l="0" t="0" r="r" b="b"/>
                <a:pathLst>
                  <a:path w="107" h="104">
                    <a:moveTo>
                      <a:pt x="0" y="0"/>
                    </a:moveTo>
                    <a:lnTo>
                      <a:pt x="106" y="61"/>
                    </a:lnTo>
                    <a:lnTo>
                      <a:pt x="106" y="103"/>
                    </a:lnTo>
                    <a:lnTo>
                      <a:pt x="0" y="4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90" name="Freeform 278"/>
              <p:cNvSpPr>
                <a:spLocks/>
              </p:cNvSpPr>
              <p:nvPr/>
            </p:nvSpPr>
            <p:spPr bwMode="auto">
              <a:xfrm>
                <a:off x="1800" y="3031"/>
                <a:ext cx="42" cy="67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0" y="22"/>
                  </a:cxn>
                  <a:cxn ang="0">
                    <a:pos x="0" y="66"/>
                  </a:cxn>
                  <a:cxn ang="0">
                    <a:pos x="41" y="43"/>
                  </a:cxn>
                  <a:cxn ang="0">
                    <a:pos x="41" y="0"/>
                  </a:cxn>
                </a:cxnLst>
                <a:rect l="0" t="0" r="r" b="b"/>
                <a:pathLst>
                  <a:path w="42" h="67">
                    <a:moveTo>
                      <a:pt x="41" y="0"/>
                    </a:moveTo>
                    <a:lnTo>
                      <a:pt x="0" y="22"/>
                    </a:lnTo>
                    <a:lnTo>
                      <a:pt x="0" y="66"/>
                    </a:lnTo>
                    <a:lnTo>
                      <a:pt x="41" y="43"/>
                    </a:lnTo>
                    <a:lnTo>
                      <a:pt x="41" y="0"/>
                    </a:lnTo>
                  </a:path>
                </a:pathLst>
              </a:custGeom>
              <a:solidFill>
                <a:srgbClr val="FF33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91" name="Freeform 279"/>
              <p:cNvSpPr>
                <a:spLocks/>
              </p:cNvSpPr>
              <p:nvPr/>
            </p:nvSpPr>
            <p:spPr bwMode="auto">
              <a:xfrm>
                <a:off x="1695" y="2972"/>
                <a:ext cx="146" cy="83"/>
              </a:xfrm>
              <a:custGeom>
                <a:avLst/>
                <a:gdLst/>
                <a:ahLst/>
                <a:cxnLst>
                  <a:cxn ang="0">
                    <a:pos x="145" y="60"/>
                  </a:cxn>
                  <a:cxn ang="0">
                    <a:pos x="105" y="82"/>
                  </a:cxn>
                  <a:cxn ang="0">
                    <a:pos x="0" y="21"/>
                  </a:cxn>
                  <a:cxn ang="0">
                    <a:pos x="37" y="0"/>
                  </a:cxn>
                  <a:cxn ang="0">
                    <a:pos x="145" y="60"/>
                  </a:cxn>
                </a:cxnLst>
                <a:rect l="0" t="0" r="r" b="b"/>
                <a:pathLst>
                  <a:path w="146" h="83">
                    <a:moveTo>
                      <a:pt x="145" y="60"/>
                    </a:moveTo>
                    <a:lnTo>
                      <a:pt x="105" y="82"/>
                    </a:lnTo>
                    <a:lnTo>
                      <a:pt x="0" y="21"/>
                    </a:lnTo>
                    <a:lnTo>
                      <a:pt x="37" y="0"/>
                    </a:lnTo>
                    <a:lnTo>
                      <a:pt x="145" y="60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92" name="Freeform 280"/>
              <p:cNvSpPr>
                <a:spLocks/>
              </p:cNvSpPr>
              <p:nvPr/>
            </p:nvSpPr>
            <p:spPr bwMode="auto">
              <a:xfrm>
                <a:off x="1966" y="2984"/>
                <a:ext cx="32" cy="63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17"/>
                  </a:cxn>
                  <a:cxn ang="0">
                    <a:pos x="0" y="62"/>
                  </a:cxn>
                  <a:cxn ang="0">
                    <a:pos x="31" y="44"/>
                  </a:cxn>
                  <a:cxn ang="0">
                    <a:pos x="31" y="0"/>
                  </a:cxn>
                </a:cxnLst>
                <a:rect l="0" t="0" r="r" b="b"/>
                <a:pathLst>
                  <a:path w="32" h="63">
                    <a:moveTo>
                      <a:pt x="31" y="0"/>
                    </a:moveTo>
                    <a:lnTo>
                      <a:pt x="0" y="17"/>
                    </a:lnTo>
                    <a:lnTo>
                      <a:pt x="0" y="62"/>
                    </a:lnTo>
                    <a:lnTo>
                      <a:pt x="31" y="44"/>
                    </a:lnTo>
                    <a:lnTo>
                      <a:pt x="31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93" name="Freeform 281"/>
              <p:cNvSpPr>
                <a:spLocks/>
              </p:cNvSpPr>
              <p:nvPr/>
            </p:nvSpPr>
            <p:spPr bwMode="auto">
              <a:xfrm>
                <a:off x="1676" y="2853"/>
                <a:ext cx="59" cy="7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9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70">
                    <a:moveTo>
                      <a:pt x="58" y="0"/>
                    </a:moveTo>
                    <a:lnTo>
                      <a:pt x="58" y="69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94" name="Freeform 282"/>
              <p:cNvSpPr>
                <a:spLocks/>
              </p:cNvSpPr>
              <p:nvPr/>
            </p:nvSpPr>
            <p:spPr bwMode="auto">
              <a:xfrm>
                <a:off x="1734" y="2748"/>
                <a:ext cx="181" cy="174"/>
              </a:xfrm>
              <a:custGeom>
                <a:avLst/>
                <a:gdLst/>
                <a:ahLst/>
                <a:cxnLst>
                  <a:cxn ang="0">
                    <a:pos x="180" y="68"/>
                  </a:cxn>
                  <a:cxn ang="0">
                    <a:pos x="0" y="173"/>
                  </a:cxn>
                  <a:cxn ang="0">
                    <a:pos x="0" y="103"/>
                  </a:cxn>
                  <a:cxn ang="0">
                    <a:pos x="180" y="0"/>
                  </a:cxn>
                  <a:cxn ang="0">
                    <a:pos x="180" y="68"/>
                  </a:cxn>
                </a:cxnLst>
                <a:rect l="0" t="0" r="r" b="b"/>
                <a:pathLst>
                  <a:path w="181" h="174">
                    <a:moveTo>
                      <a:pt x="180" y="68"/>
                    </a:moveTo>
                    <a:lnTo>
                      <a:pt x="0" y="173"/>
                    </a:lnTo>
                    <a:lnTo>
                      <a:pt x="0" y="103"/>
                    </a:lnTo>
                    <a:lnTo>
                      <a:pt x="180" y="0"/>
                    </a:lnTo>
                    <a:lnTo>
                      <a:pt x="180" y="68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95" name="Freeform 283"/>
              <p:cNvSpPr>
                <a:spLocks/>
              </p:cNvSpPr>
              <p:nvPr/>
            </p:nvSpPr>
            <p:spPr bwMode="auto">
              <a:xfrm>
                <a:off x="1756" y="2899"/>
                <a:ext cx="59" cy="7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9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70">
                    <a:moveTo>
                      <a:pt x="58" y="0"/>
                    </a:moveTo>
                    <a:lnTo>
                      <a:pt x="58" y="69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96" name="Freeform 284"/>
              <p:cNvSpPr>
                <a:spLocks/>
              </p:cNvSpPr>
              <p:nvPr/>
            </p:nvSpPr>
            <p:spPr bwMode="auto">
              <a:xfrm>
                <a:off x="1814" y="2794"/>
                <a:ext cx="183" cy="175"/>
              </a:xfrm>
              <a:custGeom>
                <a:avLst/>
                <a:gdLst/>
                <a:ahLst/>
                <a:cxnLst>
                  <a:cxn ang="0">
                    <a:pos x="182" y="69"/>
                  </a:cxn>
                  <a:cxn ang="0">
                    <a:pos x="0" y="174"/>
                  </a:cxn>
                  <a:cxn ang="0">
                    <a:pos x="0" y="104"/>
                  </a:cxn>
                  <a:cxn ang="0">
                    <a:pos x="182" y="0"/>
                  </a:cxn>
                  <a:cxn ang="0">
                    <a:pos x="182" y="69"/>
                  </a:cxn>
                </a:cxnLst>
                <a:rect l="0" t="0" r="r" b="b"/>
                <a:pathLst>
                  <a:path w="183" h="175">
                    <a:moveTo>
                      <a:pt x="182" y="69"/>
                    </a:moveTo>
                    <a:lnTo>
                      <a:pt x="0" y="174"/>
                    </a:lnTo>
                    <a:lnTo>
                      <a:pt x="0" y="104"/>
                    </a:lnTo>
                    <a:lnTo>
                      <a:pt x="182" y="0"/>
                    </a:lnTo>
                    <a:lnTo>
                      <a:pt x="182" y="69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97" name="Freeform 285"/>
              <p:cNvSpPr>
                <a:spLocks/>
              </p:cNvSpPr>
              <p:nvPr/>
            </p:nvSpPr>
            <p:spPr bwMode="auto">
              <a:xfrm>
                <a:off x="1837" y="2946"/>
                <a:ext cx="59" cy="7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9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70">
                    <a:moveTo>
                      <a:pt x="58" y="0"/>
                    </a:moveTo>
                    <a:lnTo>
                      <a:pt x="58" y="69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98" name="Freeform 286"/>
              <p:cNvSpPr>
                <a:spLocks/>
              </p:cNvSpPr>
              <p:nvPr/>
            </p:nvSpPr>
            <p:spPr bwMode="auto">
              <a:xfrm>
                <a:off x="1896" y="2842"/>
                <a:ext cx="181" cy="174"/>
              </a:xfrm>
              <a:custGeom>
                <a:avLst/>
                <a:gdLst/>
                <a:ahLst/>
                <a:cxnLst>
                  <a:cxn ang="0">
                    <a:pos x="180" y="68"/>
                  </a:cxn>
                  <a:cxn ang="0">
                    <a:pos x="0" y="173"/>
                  </a:cxn>
                  <a:cxn ang="0">
                    <a:pos x="0" y="104"/>
                  </a:cxn>
                  <a:cxn ang="0">
                    <a:pos x="180" y="0"/>
                  </a:cxn>
                  <a:cxn ang="0">
                    <a:pos x="180" y="68"/>
                  </a:cxn>
                </a:cxnLst>
                <a:rect l="0" t="0" r="r" b="b"/>
                <a:pathLst>
                  <a:path w="181" h="174">
                    <a:moveTo>
                      <a:pt x="180" y="68"/>
                    </a:moveTo>
                    <a:lnTo>
                      <a:pt x="0" y="173"/>
                    </a:lnTo>
                    <a:lnTo>
                      <a:pt x="0" y="104"/>
                    </a:lnTo>
                    <a:lnTo>
                      <a:pt x="180" y="0"/>
                    </a:lnTo>
                    <a:lnTo>
                      <a:pt x="180" y="68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3999" name="Freeform 287"/>
              <p:cNvSpPr>
                <a:spLocks/>
              </p:cNvSpPr>
              <p:nvPr/>
            </p:nvSpPr>
            <p:spPr bwMode="auto">
              <a:xfrm>
                <a:off x="1820" y="2807"/>
                <a:ext cx="167" cy="152"/>
              </a:xfrm>
              <a:custGeom>
                <a:avLst/>
                <a:gdLst/>
                <a:ahLst/>
                <a:cxnLst>
                  <a:cxn ang="0">
                    <a:pos x="166" y="55"/>
                  </a:cxn>
                  <a:cxn ang="0">
                    <a:pos x="166" y="0"/>
                  </a:cxn>
                  <a:cxn ang="0">
                    <a:pos x="0" y="93"/>
                  </a:cxn>
                  <a:cxn ang="0">
                    <a:pos x="0" y="151"/>
                  </a:cxn>
                  <a:cxn ang="0">
                    <a:pos x="166" y="55"/>
                  </a:cxn>
                </a:cxnLst>
                <a:rect l="0" t="0" r="r" b="b"/>
                <a:pathLst>
                  <a:path w="167" h="152">
                    <a:moveTo>
                      <a:pt x="166" y="55"/>
                    </a:moveTo>
                    <a:lnTo>
                      <a:pt x="166" y="0"/>
                    </a:lnTo>
                    <a:lnTo>
                      <a:pt x="0" y="93"/>
                    </a:lnTo>
                    <a:lnTo>
                      <a:pt x="0" y="151"/>
                    </a:lnTo>
                    <a:lnTo>
                      <a:pt x="166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00" name="Line 288"/>
              <p:cNvSpPr>
                <a:spLocks noChangeShapeType="1"/>
              </p:cNvSpPr>
              <p:nvPr/>
            </p:nvSpPr>
            <p:spPr bwMode="auto">
              <a:xfrm flipV="1">
                <a:off x="1989" y="3117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001" name="Freeform 289"/>
              <p:cNvSpPr>
                <a:spLocks/>
              </p:cNvSpPr>
              <p:nvPr/>
            </p:nvSpPr>
            <p:spPr bwMode="auto">
              <a:xfrm>
                <a:off x="1997" y="3122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4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6" y="10"/>
                  </a:cxn>
                  <a:cxn ang="0">
                    <a:pos x="14" y="7"/>
                  </a:cxn>
                  <a:cxn ang="0">
                    <a:pos x="13" y="5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5" y="1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4" y="14"/>
                  </a:cxn>
                  <a:cxn ang="0">
                    <a:pos x="5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4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11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02" name="Freeform 290"/>
              <p:cNvSpPr>
                <a:spLocks/>
              </p:cNvSpPr>
              <p:nvPr/>
            </p:nvSpPr>
            <p:spPr bwMode="auto">
              <a:xfrm>
                <a:off x="1997" y="3124"/>
                <a:ext cx="17" cy="17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6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1" y="3"/>
                  </a:cxn>
                  <a:cxn ang="0">
                    <a:pos x="14" y="4"/>
                  </a:cxn>
                  <a:cxn ang="0">
                    <a:pos x="14" y="9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1" y="16"/>
                  </a:cxn>
                  <a:cxn ang="0">
                    <a:pos x="7" y="14"/>
                  </a:cxn>
                  <a:cxn ang="0">
                    <a:pos x="5" y="13"/>
                  </a:cxn>
                  <a:cxn ang="0">
                    <a:pos x="1" y="10"/>
                  </a:cxn>
                </a:cxnLst>
                <a:rect l="0" t="0" r="r" b="b"/>
                <a:pathLst>
                  <a:path w="17" h="17">
                    <a:moveTo>
                      <a:pt x="1" y="10"/>
                    </a:moveTo>
                    <a:lnTo>
                      <a:pt x="1" y="6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11" y="3"/>
                    </a:lnTo>
                    <a:lnTo>
                      <a:pt x="14" y="4"/>
                    </a:lnTo>
                    <a:lnTo>
                      <a:pt x="14" y="9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1" y="16"/>
                    </a:lnTo>
                    <a:lnTo>
                      <a:pt x="7" y="14"/>
                    </a:lnTo>
                    <a:lnTo>
                      <a:pt x="5" y="13"/>
                    </a:lnTo>
                    <a:lnTo>
                      <a:pt x="1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03" name="Freeform 291"/>
              <p:cNvSpPr>
                <a:spLocks/>
              </p:cNvSpPr>
              <p:nvPr/>
            </p:nvSpPr>
            <p:spPr bwMode="auto">
              <a:xfrm>
                <a:off x="1997" y="3127"/>
                <a:ext cx="17" cy="17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12" y="4"/>
                  </a:cxn>
                  <a:cxn ang="0">
                    <a:pos x="16" y="9"/>
                  </a:cxn>
                  <a:cxn ang="0">
                    <a:pos x="16" y="13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6" y="13"/>
                  </a:cxn>
                  <a:cxn ang="0">
                    <a:pos x="3" y="9"/>
                  </a:cxn>
                </a:cxnLst>
                <a:rect l="0" t="0" r="r" b="b"/>
                <a:pathLst>
                  <a:path w="17" h="17">
                    <a:moveTo>
                      <a:pt x="3" y="9"/>
                    </a:moveTo>
                    <a:lnTo>
                      <a:pt x="0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2" y="4"/>
                    </a:lnTo>
                    <a:lnTo>
                      <a:pt x="16" y="9"/>
                    </a:lnTo>
                    <a:lnTo>
                      <a:pt x="16" y="13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6" y="13"/>
                    </a:lnTo>
                    <a:lnTo>
                      <a:pt x="3" y="9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04" name="Freeform 292"/>
              <p:cNvSpPr>
                <a:spLocks/>
              </p:cNvSpPr>
              <p:nvPr/>
            </p:nvSpPr>
            <p:spPr bwMode="auto">
              <a:xfrm>
                <a:off x="2004" y="3127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6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05" name="Freeform 293"/>
              <p:cNvSpPr>
                <a:spLocks/>
              </p:cNvSpPr>
              <p:nvPr/>
            </p:nvSpPr>
            <p:spPr bwMode="auto">
              <a:xfrm>
                <a:off x="2004" y="3130"/>
                <a:ext cx="17" cy="17"/>
              </a:xfrm>
              <a:custGeom>
                <a:avLst/>
                <a:gdLst/>
                <a:ahLst/>
                <a:cxnLst>
                  <a:cxn ang="0">
                    <a:pos x="2" y="10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3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3" y="14"/>
                  </a:cxn>
                  <a:cxn ang="0">
                    <a:pos x="10" y="16"/>
                  </a:cxn>
                  <a:cxn ang="0">
                    <a:pos x="8" y="14"/>
                  </a:cxn>
                  <a:cxn ang="0">
                    <a:pos x="4" y="12"/>
                  </a:cxn>
                  <a:cxn ang="0">
                    <a:pos x="2" y="10"/>
                  </a:cxn>
                </a:cxnLst>
                <a:rect l="0" t="0" r="r" b="b"/>
                <a:pathLst>
                  <a:path w="17" h="17">
                    <a:moveTo>
                      <a:pt x="2" y="10"/>
                    </a:moveTo>
                    <a:lnTo>
                      <a:pt x="0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10" y="1"/>
                    </a:lnTo>
                    <a:lnTo>
                      <a:pt x="13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0" y="16"/>
                    </a:lnTo>
                    <a:lnTo>
                      <a:pt x="8" y="14"/>
                    </a:lnTo>
                    <a:lnTo>
                      <a:pt x="4" y="12"/>
                    </a:lnTo>
                    <a:lnTo>
                      <a:pt x="2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06" name="Freeform 294"/>
              <p:cNvSpPr>
                <a:spLocks/>
              </p:cNvSpPr>
              <p:nvPr/>
            </p:nvSpPr>
            <p:spPr bwMode="auto">
              <a:xfrm>
                <a:off x="2006" y="3132"/>
                <a:ext cx="17" cy="17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3" y="4"/>
                  </a:cxn>
                  <a:cxn ang="0">
                    <a:pos x="16" y="9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3" y="16"/>
                  </a:cxn>
                  <a:cxn ang="0">
                    <a:pos x="8" y="16"/>
                  </a:cxn>
                  <a:cxn ang="0">
                    <a:pos x="2" y="11"/>
                  </a:cxn>
                </a:cxnLst>
                <a:rect l="0" t="0" r="r" b="b"/>
                <a:pathLst>
                  <a:path w="17" h="17">
                    <a:moveTo>
                      <a:pt x="2" y="11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3" y="4"/>
                    </a:lnTo>
                    <a:lnTo>
                      <a:pt x="16" y="9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3" y="16"/>
                    </a:lnTo>
                    <a:lnTo>
                      <a:pt x="8" y="16"/>
                    </a:lnTo>
                    <a:lnTo>
                      <a:pt x="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07" name="Freeform 295"/>
              <p:cNvSpPr>
                <a:spLocks/>
              </p:cNvSpPr>
              <p:nvPr/>
            </p:nvSpPr>
            <p:spPr bwMode="auto">
              <a:xfrm>
                <a:off x="1991" y="3125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3" y="4"/>
                  </a:cxn>
                  <a:cxn ang="0">
                    <a:pos x="11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5"/>
                  </a:cxn>
                  <a:cxn ang="0">
                    <a:pos x="7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08" name="Freeform 296"/>
              <p:cNvSpPr>
                <a:spLocks/>
              </p:cNvSpPr>
              <p:nvPr/>
            </p:nvSpPr>
            <p:spPr bwMode="auto">
              <a:xfrm>
                <a:off x="2001" y="3130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4" y="14"/>
                  </a:cxn>
                  <a:cxn ang="0">
                    <a:pos x="14" y="13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7"/>
                  </a:cxn>
                  <a:cxn ang="0">
                    <a:pos x="14" y="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3" y="14"/>
                  </a:cxn>
                  <a:cxn ang="0">
                    <a:pos x="5" y="15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4" y="14"/>
                    </a:lnTo>
                    <a:lnTo>
                      <a:pt x="14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09" name="Freeform 297"/>
              <p:cNvSpPr>
                <a:spLocks/>
              </p:cNvSpPr>
              <p:nvPr/>
            </p:nvSpPr>
            <p:spPr bwMode="auto">
              <a:xfrm>
                <a:off x="2002" y="3090"/>
                <a:ext cx="23" cy="4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2" y="0"/>
                  </a:cxn>
                  <a:cxn ang="0">
                    <a:pos x="22" y="26"/>
                  </a:cxn>
                  <a:cxn ang="0">
                    <a:pos x="0" y="39"/>
                  </a:cxn>
                  <a:cxn ang="0">
                    <a:pos x="0" y="13"/>
                  </a:cxn>
                </a:cxnLst>
                <a:rect l="0" t="0" r="r" b="b"/>
                <a:pathLst>
                  <a:path w="23" h="40">
                    <a:moveTo>
                      <a:pt x="0" y="13"/>
                    </a:moveTo>
                    <a:lnTo>
                      <a:pt x="22" y="0"/>
                    </a:lnTo>
                    <a:lnTo>
                      <a:pt x="22" y="26"/>
                    </a:lnTo>
                    <a:lnTo>
                      <a:pt x="0" y="3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7F7F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10" name="Freeform 298"/>
              <p:cNvSpPr>
                <a:spLocks/>
              </p:cNvSpPr>
              <p:nvPr/>
            </p:nvSpPr>
            <p:spPr bwMode="auto">
              <a:xfrm>
                <a:off x="1914" y="3040"/>
                <a:ext cx="111" cy="64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2" y="0"/>
                  </a:cxn>
                  <a:cxn ang="0">
                    <a:pos x="110" y="49"/>
                  </a:cxn>
                  <a:cxn ang="0">
                    <a:pos x="87" y="63"/>
                  </a:cxn>
                  <a:cxn ang="0">
                    <a:pos x="0" y="13"/>
                  </a:cxn>
                </a:cxnLst>
                <a:rect l="0" t="0" r="r" b="b"/>
                <a:pathLst>
                  <a:path w="111" h="64">
                    <a:moveTo>
                      <a:pt x="0" y="13"/>
                    </a:moveTo>
                    <a:lnTo>
                      <a:pt x="22" y="0"/>
                    </a:lnTo>
                    <a:lnTo>
                      <a:pt x="110" y="49"/>
                    </a:lnTo>
                    <a:lnTo>
                      <a:pt x="87" y="63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E6E6E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11" name="Freeform 299"/>
              <p:cNvSpPr>
                <a:spLocks/>
              </p:cNvSpPr>
              <p:nvPr/>
            </p:nvSpPr>
            <p:spPr bwMode="auto">
              <a:xfrm>
                <a:off x="1914" y="3053"/>
                <a:ext cx="89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8" y="49"/>
                  </a:cxn>
                  <a:cxn ang="0">
                    <a:pos x="88" y="76"/>
                  </a:cxn>
                  <a:cxn ang="0">
                    <a:pos x="0" y="25"/>
                  </a:cxn>
                  <a:cxn ang="0">
                    <a:pos x="0" y="0"/>
                  </a:cxn>
                </a:cxnLst>
                <a:rect l="0" t="0" r="r" b="b"/>
                <a:pathLst>
                  <a:path w="89" h="77">
                    <a:moveTo>
                      <a:pt x="0" y="0"/>
                    </a:moveTo>
                    <a:lnTo>
                      <a:pt x="88" y="49"/>
                    </a:lnTo>
                    <a:lnTo>
                      <a:pt x="88" y="76"/>
                    </a:lnTo>
                    <a:lnTo>
                      <a:pt x="0" y="2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12" name="Freeform 300"/>
              <p:cNvSpPr>
                <a:spLocks/>
              </p:cNvSpPr>
              <p:nvPr/>
            </p:nvSpPr>
            <p:spPr bwMode="auto">
              <a:xfrm>
                <a:off x="2009" y="3104"/>
                <a:ext cx="33" cy="19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2" y="6"/>
                  </a:cxn>
                  <a:cxn ang="0">
                    <a:pos x="11" y="18"/>
                  </a:cxn>
                  <a:cxn ang="0">
                    <a:pos x="0" y="11"/>
                  </a:cxn>
                  <a:cxn ang="0">
                    <a:pos x="20" y="0"/>
                  </a:cxn>
                </a:cxnLst>
                <a:rect l="0" t="0" r="r" b="b"/>
                <a:pathLst>
                  <a:path w="33" h="19">
                    <a:moveTo>
                      <a:pt x="20" y="0"/>
                    </a:moveTo>
                    <a:lnTo>
                      <a:pt x="32" y="6"/>
                    </a:lnTo>
                    <a:lnTo>
                      <a:pt x="11" y="18"/>
                    </a:lnTo>
                    <a:lnTo>
                      <a:pt x="0" y="11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13" name="Freeform 301"/>
              <p:cNvSpPr>
                <a:spLocks/>
              </p:cNvSpPr>
              <p:nvPr/>
            </p:nvSpPr>
            <p:spPr bwMode="auto">
              <a:xfrm>
                <a:off x="2010" y="3116"/>
                <a:ext cx="17" cy="30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6" y="29"/>
                  </a:cxn>
                  <a:cxn ang="0">
                    <a:pos x="16" y="6"/>
                  </a:cxn>
                  <a:cxn ang="0">
                    <a:pos x="0" y="0"/>
                  </a:cxn>
                  <a:cxn ang="0">
                    <a:pos x="0" y="22"/>
                  </a:cxn>
                </a:cxnLst>
                <a:rect l="0" t="0" r="r" b="b"/>
                <a:pathLst>
                  <a:path w="17" h="30">
                    <a:moveTo>
                      <a:pt x="0" y="22"/>
                    </a:moveTo>
                    <a:lnTo>
                      <a:pt x="16" y="29"/>
                    </a:lnTo>
                    <a:lnTo>
                      <a:pt x="16" y="6"/>
                    </a:lnTo>
                    <a:lnTo>
                      <a:pt x="0" y="0"/>
                    </a:lnTo>
                    <a:lnTo>
                      <a:pt x="0" y="22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14" name="Freeform 302"/>
              <p:cNvSpPr>
                <a:spLocks/>
              </p:cNvSpPr>
              <p:nvPr/>
            </p:nvSpPr>
            <p:spPr bwMode="auto">
              <a:xfrm>
                <a:off x="2020" y="3110"/>
                <a:ext cx="23" cy="36"/>
              </a:xfrm>
              <a:custGeom>
                <a:avLst/>
                <a:gdLst/>
                <a:ahLst/>
                <a:cxnLst>
                  <a:cxn ang="0">
                    <a:pos x="22" y="24"/>
                  </a:cxn>
                  <a:cxn ang="0">
                    <a:pos x="0" y="35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22" y="24"/>
                  </a:cxn>
                </a:cxnLst>
                <a:rect l="0" t="0" r="r" b="b"/>
                <a:pathLst>
                  <a:path w="23" h="36">
                    <a:moveTo>
                      <a:pt x="22" y="24"/>
                    </a:moveTo>
                    <a:lnTo>
                      <a:pt x="0" y="35"/>
                    </a:lnTo>
                    <a:lnTo>
                      <a:pt x="0" y="11"/>
                    </a:lnTo>
                    <a:lnTo>
                      <a:pt x="21" y="0"/>
                    </a:lnTo>
                    <a:lnTo>
                      <a:pt x="22" y="24"/>
                    </a:lnTo>
                  </a:path>
                </a:pathLst>
              </a:custGeom>
              <a:solidFill>
                <a:srgbClr val="CC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15" name="Freeform 303"/>
              <p:cNvSpPr>
                <a:spLocks/>
              </p:cNvSpPr>
              <p:nvPr/>
            </p:nvSpPr>
            <p:spPr bwMode="auto">
              <a:xfrm>
                <a:off x="2022" y="3117"/>
                <a:ext cx="25" cy="1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24" y="4"/>
                  </a:cxn>
                  <a:cxn ang="0">
                    <a:pos x="19" y="12"/>
                  </a:cxn>
                  <a:cxn ang="0">
                    <a:pos x="8" y="16"/>
                  </a:cxn>
                  <a:cxn ang="0">
                    <a:pos x="0" y="11"/>
                  </a:cxn>
                  <a:cxn ang="0">
                    <a:pos x="16" y="0"/>
                  </a:cxn>
                </a:cxnLst>
                <a:rect l="0" t="0" r="r" b="b"/>
                <a:pathLst>
                  <a:path w="25" h="17">
                    <a:moveTo>
                      <a:pt x="16" y="0"/>
                    </a:moveTo>
                    <a:lnTo>
                      <a:pt x="24" y="4"/>
                    </a:lnTo>
                    <a:lnTo>
                      <a:pt x="19" y="12"/>
                    </a:lnTo>
                    <a:lnTo>
                      <a:pt x="8" y="16"/>
                    </a:lnTo>
                    <a:lnTo>
                      <a:pt x="0" y="11"/>
                    </a:lnTo>
                    <a:lnTo>
                      <a:pt x="16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16" name="Freeform 304"/>
              <p:cNvSpPr>
                <a:spLocks/>
              </p:cNvSpPr>
              <p:nvPr/>
            </p:nvSpPr>
            <p:spPr bwMode="auto">
              <a:xfrm>
                <a:off x="2022" y="3127"/>
                <a:ext cx="17" cy="26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16" y="25"/>
                  </a:cxn>
                  <a:cxn ang="0">
                    <a:pos x="16" y="11"/>
                  </a:cxn>
                  <a:cxn ang="0">
                    <a:pos x="12" y="4"/>
                  </a:cxn>
                  <a:cxn ang="0">
                    <a:pos x="0" y="0"/>
                  </a:cxn>
                  <a:cxn ang="0">
                    <a:pos x="0" y="18"/>
                  </a:cxn>
                </a:cxnLst>
                <a:rect l="0" t="0" r="r" b="b"/>
                <a:pathLst>
                  <a:path w="17" h="26">
                    <a:moveTo>
                      <a:pt x="0" y="18"/>
                    </a:moveTo>
                    <a:lnTo>
                      <a:pt x="16" y="25"/>
                    </a:lnTo>
                    <a:lnTo>
                      <a:pt x="16" y="11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17" name="Freeform 305"/>
              <p:cNvSpPr>
                <a:spLocks/>
              </p:cNvSpPr>
              <p:nvPr/>
            </p:nvSpPr>
            <p:spPr bwMode="auto">
              <a:xfrm>
                <a:off x="2033" y="3138"/>
                <a:ext cx="17" cy="2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" y="10"/>
                  </a:cxn>
                  <a:cxn ang="0">
                    <a:pos x="9" y="12"/>
                  </a:cxn>
                  <a:cxn ang="0">
                    <a:pos x="14" y="19"/>
                  </a:cxn>
                  <a:cxn ang="0">
                    <a:pos x="16" y="17"/>
                  </a:cxn>
                  <a:cxn ang="0">
                    <a:pos x="13" y="8"/>
                  </a:cxn>
                  <a:cxn ang="0">
                    <a:pos x="0" y="0"/>
                  </a:cxn>
                  <a:cxn ang="0">
                    <a:pos x="0" y="13"/>
                  </a:cxn>
                </a:cxnLst>
                <a:rect l="0" t="0" r="r" b="b"/>
                <a:pathLst>
                  <a:path w="17" h="20">
                    <a:moveTo>
                      <a:pt x="0" y="13"/>
                    </a:moveTo>
                    <a:lnTo>
                      <a:pt x="1" y="10"/>
                    </a:lnTo>
                    <a:lnTo>
                      <a:pt x="9" y="12"/>
                    </a:lnTo>
                    <a:lnTo>
                      <a:pt x="14" y="19"/>
                    </a:lnTo>
                    <a:lnTo>
                      <a:pt x="16" y="17"/>
                    </a:lnTo>
                    <a:lnTo>
                      <a:pt x="13" y="8"/>
                    </a:lnTo>
                    <a:lnTo>
                      <a:pt x="0" y="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18" name="Freeform 306"/>
              <p:cNvSpPr>
                <a:spLocks/>
              </p:cNvSpPr>
              <p:nvPr/>
            </p:nvSpPr>
            <p:spPr bwMode="auto">
              <a:xfrm>
                <a:off x="2046" y="3140"/>
                <a:ext cx="17" cy="17"/>
              </a:xfrm>
              <a:custGeom>
                <a:avLst/>
                <a:gdLst/>
                <a:ahLst/>
                <a:cxnLst>
                  <a:cxn ang="0">
                    <a:pos x="16" y="12"/>
                  </a:cxn>
                  <a:cxn ang="0">
                    <a:pos x="3" y="16"/>
                  </a:cxn>
                  <a:cxn ang="0">
                    <a:pos x="0" y="6"/>
                  </a:cxn>
                  <a:cxn ang="0">
                    <a:pos x="10" y="3"/>
                  </a:cxn>
                  <a:cxn ang="0">
                    <a:pos x="14" y="0"/>
                  </a:cxn>
                  <a:cxn ang="0">
                    <a:pos x="16" y="12"/>
                  </a:cxn>
                </a:cxnLst>
                <a:rect l="0" t="0" r="r" b="b"/>
                <a:pathLst>
                  <a:path w="17" h="17">
                    <a:moveTo>
                      <a:pt x="16" y="12"/>
                    </a:moveTo>
                    <a:lnTo>
                      <a:pt x="3" y="16"/>
                    </a:lnTo>
                    <a:lnTo>
                      <a:pt x="0" y="6"/>
                    </a:lnTo>
                    <a:lnTo>
                      <a:pt x="10" y="3"/>
                    </a:lnTo>
                    <a:lnTo>
                      <a:pt x="14" y="0"/>
                    </a:lnTo>
                    <a:lnTo>
                      <a:pt x="16" y="12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19" name="Freeform 307"/>
              <p:cNvSpPr>
                <a:spLocks/>
              </p:cNvSpPr>
              <p:nvPr/>
            </p:nvSpPr>
            <p:spPr bwMode="auto">
              <a:xfrm>
                <a:off x="2024" y="3129"/>
                <a:ext cx="17" cy="17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6" y="16"/>
                  </a:cxn>
                  <a:cxn ang="0">
                    <a:pos x="10" y="4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r" b="b"/>
                <a:pathLst>
                  <a:path w="17" h="17">
                    <a:moveTo>
                      <a:pt x="0" y="9"/>
                    </a:moveTo>
                    <a:lnTo>
                      <a:pt x="16" y="16"/>
                    </a:lnTo>
                    <a:lnTo>
                      <a:pt x="10" y="4"/>
                    </a:lnTo>
                    <a:lnTo>
                      <a:pt x="0" y="0"/>
                    </a:lnTo>
                    <a:lnTo>
                      <a:pt x="0" y="9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20" name="Freeform 308"/>
              <p:cNvSpPr>
                <a:spLocks/>
              </p:cNvSpPr>
              <p:nvPr/>
            </p:nvSpPr>
            <p:spPr bwMode="auto">
              <a:xfrm>
                <a:off x="2029" y="3127"/>
                <a:ext cx="30" cy="23"/>
              </a:xfrm>
              <a:custGeom>
                <a:avLst/>
                <a:gdLst/>
                <a:ahLst/>
                <a:cxnLst>
                  <a:cxn ang="0">
                    <a:pos x="29" y="16"/>
                  </a:cxn>
                  <a:cxn ang="0">
                    <a:pos x="17" y="22"/>
                  </a:cxn>
                  <a:cxn ang="0">
                    <a:pos x="0" y="4"/>
                  </a:cxn>
                  <a:cxn ang="0">
                    <a:pos x="15" y="0"/>
                  </a:cxn>
                  <a:cxn ang="0">
                    <a:pos x="29" y="16"/>
                  </a:cxn>
                </a:cxnLst>
                <a:rect l="0" t="0" r="r" b="b"/>
                <a:pathLst>
                  <a:path w="30" h="23">
                    <a:moveTo>
                      <a:pt x="29" y="16"/>
                    </a:moveTo>
                    <a:lnTo>
                      <a:pt x="17" y="22"/>
                    </a:lnTo>
                    <a:lnTo>
                      <a:pt x="0" y="4"/>
                    </a:lnTo>
                    <a:lnTo>
                      <a:pt x="15" y="0"/>
                    </a:lnTo>
                    <a:lnTo>
                      <a:pt x="29" y="16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21" name="Freeform 309"/>
              <p:cNvSpPr>
                <a:spLocks/>
              </p:cNvSpPr>
              <p:nvPr/>
            </p:nvSpPr>
            <p:spPr bwMode="auto">
              <a:xfrm>
                <a:off x="2031" y="3122"/>
                <a:ext cx="20" cy="19"/>
              </a:xfrm>
              <a:custGeom>
                <a:avLst/>
                <a:gdLst/>
                <a:ahLst/>
                <a:cxnLst>
                  <a:cxn ang="0">
                    <a:pos x="19" y="14"/>
                  </a:cxn>
                  <a:cxn ang="0">
                    <a:pos x="3" y="18"/>
                  </a:cxn>
                  <a:cxn ang="0">
                    <a:pos x="0" y="5"/>
                  </a:cxn>
                  <a:cxn ang="0">
                    <a:pos x="14" y="0"/>
                  </a:cxn>
                  <a:cxn ang="0">
                    <a:pos x="19" y="14"/>
                  </a:cxn>
                </a:cxnLst>
                <a:rect l="0" t="0" r="r" b="b"/>
                <a:pathLst>
                  <a:path w="20" h="19">
                    <a:moveTo>
                      <a:pt x="19" y="14"/>
                    </a:moveTo>
                    <a:lnTo>
                      <a:pt x="3" y="18"/>
                    </a:lnTo>
                    <a:lnTo>
                      <a:pt x="0" y="5"/>
                    </a:lnTo>
                    <a:lnTo>
                      <a:pt x="14" y="0"/>
                    </a:lnTo>
                    <a:lnTo>
                      <a:pt x="19" y="14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22" name="Freeform 310"/>
              <p:cNvSpPr>
                <a:spLocks/>
              </p:cNvSpPr>
              <p:nvPr/>
            </p:nvSpPr>
            <p:spPr bwMode="auto">
              <a:xfrm>
                <a:off x="2025" y="2949"/>
                <a:ext cx="33" cy="63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7"/>
                  </a:cxn>
                  <a:cxn ang="0">
                    <a:pos x="0" y="62"/>
                  </a:cxn>
                  <a:cxn ang="0">
                    <a:pos x="32" y="44"/>
                  </a:cxn>
                  <a:cxn ang="0">
                    <a:pos x="32" y="0"/>
                  </a:cxn>
                </a:cxnLst>
                <a:rect l="0" t="0" r="r" b="b"/>
                <a:pathLst>
                  <a:path w="33" h="63">
                    <a:moveTo>
                      <a:pt x="32" y="0"/>
                    </a:moveTo>
                    <a:lnTo>
                      <a:pt x="0" y="17"/>
                    </a:lnTo>
                    <a:lnTo>
                      <a:pt x="0" y="62"/>
                    </a:lnTo>
                    <a:lnTo>
                      <a:pt x="32" y="44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23" name="Freeform 311"/>
              <p:cNvSpPr>
                <a:spLocks/>
              </p:cNvSpPr>
              <p:nvPr/>
            </p:nvSpPr>
            <p:spPr bwMode="auto">
              <a:xfrm>
                <a:off x="1900" y="2854"/>
                <a:ext cx="166" cy="153"/>
              </a:xfrm>
              <a:custGeom>
                <a:avLst/>
                <a:gdLst/>
                <a:ahLst/>
                <a:cxnLst>
                  <a:cxn ang="0">
                    <a:pos x="165" y="55"/>
                  </a:cxn>
                  <a:cxn ang="0">
                    <a:pos x="165" y="0"/>
                  </a:cxn>
                  <a:cxn ang="0">
                    <a:pos x="0" y="93"/>
                  </a:cxn>
                  <a:cxn ang="0">
                    <a:pos x="0" y="152"/>
                  </a:cxn>
                  <a:cxn ang="0">
                    <a:pos x="165" y="55"/>
                  </a:cxn>
                </a:cxnLst>
                <a:rect l="0" t="0" r="r" b="b"/>
                <a:pathLst>
                  <a:path w="166" h="153">
                    <a:moveTo>
                      <a:pt x="165" y="55"/>
                    </a:moveTo>
                    <a:lnTo>
                      <a:pt x="165" y="0"/>
                    </a:lnTo>
                    <a:lnTo>
                      <a:pt x="0" y="93"/>
                    </a:lnTo>
                    <a:lnTo>
                      <a:pt x="0" y="152"/>
                    </a:lnTo>
                    <a:lnTo>
                      <a:pt x="165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24" name="Freeform 312"/>
              <p:cNvSpPr>
                <a:spLocks/>
              </p:cNvSpPr>
              <p:nvPr/>
            </p:nvSpPr>
            <p:spPr bwMode="auto">
              <a:xfrm>
                <a:off x="1736" y="2761"/>
                <a:ext cx="166" cy="152"/>
              </a:xfrm>
              <a:custGeom>
                <a:avLst/>
                <a:gdLst/>
                <a:ahLst/>
                <a:cxnLst>
                  <a:cxn ang="0">
                    <a:pos x="165" y="55"/>
                  </a:cxn>
                  <a:cxn ang="0">
                    <a:pos x="165" y="0"/>
                  </a:cxn>
                  <a:cxn ang="0">
                    <a:pos x="0" y="93"/>
                  </a:cxn>
                  <a:cxn ang="0">
                    <a:pos x="0" y="151"/>
                  </a:cxn>
                  <a:cxn ang="0">
                    <a:pos x="165" y="55"/>
                  </a:cxn>
                </a:cxnLst>
                <a:rect l="0" t="0" r="r" b="b"/>
                <a:pathLst>
                  <a:path w="166" h="152">
                    <a:moveTo>
                      <a:pt x="165" y="55"/>
                    </a:moveTo>
                    <a:lnTo>
                      <a:pt x="165" y="0"/>
                    </a:lnTo>
                    <a:lnTo>
                      <a:pt x="0" y="93"/>
                    </a:lnTo>
                    <a:lnTo>
                      <a:pt x="0" y="151"/>
                    </a:lnTo>
                    <a:lnTo>
                      <a:pt x="165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4025" name="Group 313"/>
            <p:cNvGrpSpPr>
              <a:grpSpLocks/>
            </p:cNvGrpSpPr>
            <p:nvPr/>
          </p:nvGrpSpPr>
          <p:grpSpPr bwMode="auto">
            <a:xfrm rot="-1931362">
              <a:off x="3269" y="1553"/>
              <a:ext cx="267" cy="367"/>
              <a:chOff x="3568" y="1571"/>
              <a:chExt cx="402" cy="541"/>
            </a:xfrm>
          </p:grpSpPr>
          <p:sp>
            <p:nvSpPr>
              <p:cNvPr id="884026" name="Freeform 314"/>
              <p:cNvSpPr>
                <a:spLocks/>
              </p:cNvSpPr>
              <p:nvPr/>
            </p:nvSpPr>
            <p:spPr bwMode="auto">
              <a:xfrm>
                <a:off x="3788" y="1571"/>
                <a:ext cx="63" cy="277"/>
              </a:xfrm>
              <a:custGeom>
                <a:avLst/>
                <a:gdLst/>
                <a:ahLst/>
                <a:cxnLst>
                  <a:cxn ang="0">
                    <a:pos x="0" y="262"/>
                  </a:cxn>
                  <a:cxn ang="0">
                    <a:pos x="15" y="2"/>
                  </a:cxn>
                  <a:cxn ang="0">
                    <a:pos x="28" y="0"/>
                  </a:cxn>
                  <a:cxn ang="0">
                    <a:pos x="41" y="2"/>
                  </a:cxn>
                  <a:cxn ang="0">
                    <a:pos x="62" y="262"/>
                  </a:cxn>
                  <a:cxn ang="0">
                    <a:pos x="59" y="264"/>
                  </a:cxn>
                  <a:cxn ang="0">
                    <a:pos x="56" y="267"/>
                  </a:cxn>
                  <a:cxn ang="0">
                    <a:pos x="52" y="269"/>
                  </a:cxn>
                  <a:cxn ang="0">
                    <a:pos x="48" y="271"/>
                  </a:cxn>
                  <a:cxn ang="0">
                    <a:pos x="42" y="273"/>
                  </a:cxn>
                  <a:cxn ang="0">
                    <a:pos x="36" y="275"/>
                  </a:cxn>
                  <a:cxn ang="0">
                    <a:pos x="32" y="276"/>
                  </a:cxn>
                  <a:cxn ang="0">
                    <a:pos x="29" y="276"/>
                  </a:cxn>
                  <a:cxn ang="0">
                    <a:pos x="25" y="276"/>
                  </a:cxn>
                  <a:cxn ang="0">
                    <a:pos x="20" y="275"/>
                  </a:cxn>
                  <a:cxn ang="0">
                    <a:pos x="17" y="274"/>
                  </a:cxn>
                  <a:cxn ang="0">
                    <a:pos x="14" y="273"/>
                  </a:cxn>
                  <a:cxn ang="0">
                    <a:pos x="11" y="273"/>
                  </a:cxn>
                  <a:cxn ang="0">
                    <a:pos x="9" y="271"/>
                  </a:cxn>
                  <a:cxn ang="0">
                    <a:pos x="5" y="269"/>
                  </a:cxn>
                  <a:cxn ang="0">
                    <a:pos x="2" y="267"/>
                  </a:cxn>
                  <a:cxn ang="0">
                    <a:pos x="1" y="264"/>
                  </a:cxn>
                  <a:cxn ang="0">
                    <a:pos x="0" y="263"/>
                  </a:cxn>
                  <a:cxn ang="0">
                    <a:pos x="0" y="262"/>
                  </a:cxn>
                </a:cxnLst>
                <a:rect l="0" t="0" r="r" b="b"/>
                <a:pathLst>
                  <a:path w="63" h="277">
                    <a:moveTo>
                      <a:pt x="0" y="262"/>
                    </a:moveTo>
                    <a:lnTo>
                      <a:pt x="15" y="2"/>
                    </a:lnTo>
                    <a:lnTo>
                      <a:pt x="28" y="0"/>
                    </a:lnTo>
                    <a:lnTo>
                      <a:pt x="41" y="2"/>
                    </a:lnTo>
                    <a:lnTo>
                      <a:pt x="62" y="262"/>
                    </a:lnTo>
                    <a:lnTo>
                      <a:pt x="59" y="264"/>
                    </a:lnTo>
                    <a:lnTo>
                      <a:pt x="56" y="267"/>
                    </a:lnTo>
                    <a:lnTo>
                      <a:pt x="52" y="269"/>
                    </a:lnTo>
                    <a:lnTo>
                      <a:pt x="48" y="271"/>
                    </a:lnTo>
                    <a:lnTo>
                      <a:pt x="42" y="273"/>
                    </a:lnTo>
                    <a:lnTo>
                      <a:pt x="36" y="275"/>
                    </a:lnTo>
                    <a:lnTo>
                      <a:pt x="32" y="276"/>
                    </a:lnTo>
                    <a:lnTo>
                      <a:pt x="29" y="276"/>
                    </a:lnTo>
                    <a:lnTo>
                      <a:pt x="25" y="276"/>
                    </a:lnTo>
                    <a:lnTo>
                      <a:pt x="20" y="275"/>
                    </a:lnTo>
                    <a:lnTo>
                      <a:pt x="17" y="274"/>
                    </a:lnTo>
                    <a:lnTo>
                      <a:pt x="14" y="273"/>
                    </a:lnTo>
                    <a:lnTo>
                      <a:pt x="11" y="273"/>
                    </a:lnTo>
                    <a:lnTo>
                      <a:pt x="9" y="271"/>
                    </a:lnTo>
                    <a:lnTo>
                      <a:pt x="5" y="269"/>
                    </a:lnTo>
                    <a:lnTo>
                      <a:pt x="2" y="267"/>
                    </a:lnTo>
                    <a:lnTo>
                      <a:pt x="1" y="264"/>
                    </a:lnTo>
                    <a:lnTo>
                      <a:pt x="0" y="263"/>
                    </a:lnTo>
                    <a:lnTo>
                      <a:pt x="0" y="262"/>
                    </a:lnTo>
                  </a:path>
                </a:pathLst>
              </a:custGeom>
              <a:solidFill>
                <a:srgbClr val="99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27" name="Freeform 315"/>
              <p:cNvSpPr>
                <a:spLocks/>
              </p:cNvSpPr>
              <p:nvPr/>
            </p:nvSpPr>
            <p:spPr bwMode="auto">
              <a:xfrm>
                <a:off x="3846" y="1605"/>
                <a:ext cx="63" cy="277"/>
              </a:xfrm>
              <a:custGeom>
                <a:avLst/>
                <a:gdLst/>
                <a:ahLst/>
                <a:cxnLst>
                  <a:cxn ang="0">
                    <a:pos x="0" y="262"/>
                  </a:cxn>
                  <a:cxn ang="0">
                    <a:pos x="15" y="2"/>
                  </a:cxn>
                  <a:cxn ang="0">
                    <a:pos x="28" y="0"/>
                  </a:cxn>
                  <a:cxn ang="0">
                    <a:pos x="40" y="2"/>
                  </a:cxn>
                  <a:cxn ang="0">
                    <a:pos x="62" y="262"/>
                  </a:cxn>
                  <a:cxn ang="0">
                    <a:pos x="59" y="264"/>
                  </a:cxn>
                  <a:cxn ang="0">
                    <a:pos x="56" y="267"/>
                  </a:cxn>
                  <a:cxn ang="0">
                    <a:pos x="52" y="269"/>
                  </a:cxn>
                  <a:cxn ang="0">
                    <a:pos x="48" y="271"/>
                  </a:cxn>
                  <a:cxn ang="0">
                    <a:pos x="42" y="273"/>
                  </a:cxn>
                  <a:cxn ang="0">
                    <a:pos x="36" y="276"/>
                  </a:cxn>
                  <a:cxn ang="0">
                    <a:pos x="33" y="276"/>
                  </a:cxn>
                  <a:cxn ang="0">
                    <a:pos x="29" y="276"/>
                  </a:cxn>
                  <a:cxn ang="0">
                    <a:pos x="25" y="276"/>
                  </a:cxn>
                  <a:cxn ang="0">
                    <a:pos x="21" y="276"/>
                  </a:cxn>
                  <a:cxn ang="0">
                    <a:pos x="17" y="275"/>
                  </a:cxn>
                  <a:cxn ang="0">
                    <a:pos x="14" y="273"/>
                  </a:cxn>
                  <a:cxn ang="0">
                    <a:pos x="12" y="272"/>
                  </a:cxn>
                  <a:cxn ang="0">
                    <a:pos x="8" y="271"/>
                  </a:cxn>
                  <a:cxn ang="0">
                    <a:pos x="6" y="269"/>
                  </a:cxn>
                  <a:cxn ang="0">
                    <a:pos x="2" y="267"/>
                  </a:cxn>
                  <a:cxn ang="0">
                    <a:pos x="1" y="264"/>
                  </a:cxn>
                  <a:cxn ang="0">
                    <a:pos x="0" y="263"/>
                  </a:cxn>
                  <a:cxn ang="0">
                    <a:pos x="0" y="262"/>
                  </a:cxn>
                </a:cxnLst>
                <a:rect l="0" t="0" r="r" b="b"/>
                <a:pathLst>
                  <a:path w="63" h="277">
                    <a:moveTo>
                      <a:pt x="0" y="262"/>
                    </a:moveTo>
                    <a:lnTo>
                      <a:pt x="15" y="2"/>
                    </a:lnTo>
                    <a:lnTo>
                      <a:pt x="28" y="0"/>
                    </a:lnTo>
                    <a:lnTo>
                      <a:pt x="40" y="2"/>
                    </a:lnTo>
                    <a:lnTo>
                      <a:pt x="62" y="262"/>
                    </a:lnTo>
                    <a:lnTo>
                      <a:pt x="59" y="264"/>
                    </a:lnTo>
                    <a:lnTo>
                      <a:pt x="56" y="267"/>
                    </a:lnTo>
                    <a:lnTo>
                      <a:pt x="52" y="269"/>
                    </a:lnTo>
                    <a:lnTo>
                      <a:pt x="48" y="271"/>
                    </a:lnTo>
                    <a:lnTo>
                      <a:pt x="42" y="273"/>
                    </a:lnTo>
                    <a:lnTo>
                      <a:pt x="36" y="276"/>
                    </a:lnTo>
                    <a:lnTo>
                      <a:pt x="33" y="276"/>
                    </a:lnTo>
                    <a:lnTo>
                      <a:pt x="29" y="276"/>
                    </a:lnTo>
                    <a:lnTo>
                      <a:pt x="25" y="276"/>
                    </a:lnTo>
                    <a:lnTo>
                      <a:pt x="21" y="276"/>
                    </a:lnTo>
                    <a:lnTo>
                      <a:pt x="17" y="275"/>
                    </a:lnTo>
                    <a:lnTo>
                      <a:pt x="14" y="273"/>
                    </a:lnTo>
                    <a:lnTo>
                      <a:pt x="12" y="272"/>
                    </a:lnTo>
                    <a:lnTo>
                      <a:pt x="8" y="271"/>
                    </a:lnTo>
                    <a:lnTo>
                      <a:pt x="6" y="269"/>
                    </a:lnTo>
                    <a:lnTo>
                      <a:pt x="2" y="267"/>
                    </a:lnTo>
                    <a:lnTo>
                      <a:pt x="1" y="264"/>
                    </a:lnTo>
                    <a:lnTo>
                      <a:pt x="0" y="263"/>
                    </a:lnTo>
                    <a:lnTo>
                      <a:pt x="0" y="262"/>
                    </a:lnTo>
                  </a:path>
                </a:pathLst>
              </a:custGeom>
              <a:solidFill>
                <a:srgbClr val="99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28" name="Freeform 316"/>
              <p:cNvSpPr>
                <a:spLocks/>
              </p:cNvSpPr>
              <p:nvPr/>
            </p:nvSpPr>
            <p:spPr bwMode="auto">
              <a:xfrm>
                <a:off x="3816" y="1571"/>
                <a:ext cx="34" cy="277"/>
              </a:xfrm>
              <a:custGeom>
                <a:avLst/>
                <a:gdLst/>
                <a:ahLst/>
                <a:cxnLst>
                  <a:cxn ang="0">
                    <a:pos x="6" y="276"/>
                  </a:cxn>
                  <a:cxn ang="0">
                    <a:pos x="10" y="276"/>
                  </a:cxn>
                  <a:cxn ang="0">
                    <a:pos x="13" y="275"/>
                  </a:cxn>
                  <a:cxn ang="0">
                    <a:pos x="17" y="274"/>
                  </a:cxn>
                  <a:cxn ang="0">
                    <a:pos x="19" y="273"/>
                  </a:cxn>
                  <a:cxn ang="0">
                    <a:pos x="24" y="271"/>
                  </a:cxn>
                  <a:cxn ang="0">
                    <a:pos x="26" y="270"/>
                  </a:cxn>
                  <a:cxn ang="0">
                    <a:pos x="28" y="269"/>
                  </a:cxn>
                  <a:cxn ang="0">
                    <a:pos x="30" y="267"/>
                  </a:cxn>
                  <a:cxn ang="0">
                    <a:pos x="32" y="264"/>
                  </a:cxn>
                  <a:cxn ang="0">
                    <a:pos x="33" y="262"/>
                  </a:cxn>
                  <a:cxn ang="0">
                    <a:pos x="12" y="2"/>
                  </a:cxn>
                  <a:cxn ang="0">
                    <a:pos x="0" y="0"/>
                  </a:cxn>
                  <a:cxn ang="0">
                    <a:pos x="0" y="276"/>
                  </a:cxn>
                  <a:cxn ang="0">
                    <a:pos x="6" y="276"/>
                  </a:cxn>
                </a:cxnLst>
                <a:rect l="0" t="0" r="r" b="b"/>
                <a:pathLst>
                  <a:path w="34" h="277">
                    <a:moveTo>
                      <a:pt x="6" y="276"/>
                    </a:moveTo>
                    <a:lnTo>
                      <a:pt x="10" y="276"/>
                    </a:lnTo>
                    <a:lnTo>
                      <a:pt x="13" y="275"/>
                    </a:lnTo>
                    <a:lnTo>
                      <a:pt x="17" y="274"/>
                    </a:lnTo>
                    <a:lnTo>
                      <a:pt x="19" y="273"/>
                    </a:lnTo>
                    <a:lnTo>
                      <a:pt x="24" y="271"/>
                    </a:lnTo>
                    <a:lnTo>
                      <a:pt x="26" y="270"/>
                    </a:lnTo>
                    <a:lnTo>
                      <a:pt x="28" y="269"/>
                    </a:lnTo>
                    <a:lnTo>
                      <a:pt x="30" y="267"/>
                    </a:lnTo>
                    <a:lnTo>
                      <a:pt x="32" y="264"/>
                    </a:lnTo>
                    <a:lnTo>
                      <a:pt x="33" y="262"/>
                    </a:lnTo>
                    <a:lnTo>
                      <a:pt x="12" y="2"/>
                    </a:lnTo>
                    <a:lnTo>
                      <a:pt x="0" y="0"/>
                    </a:lnTo>
                    <a:lnTo>
                      <a:pt x="0" y="276"/>
                    </a:lnTo>
                    <a:lnTo>
                      <a:pt x="6" y="276"/>
                    </a:lnTo>
                  </a:path>
                </a:pathLst>
              </a:custGeom>
              <a:solidFill>
                <a:srgbClr val="9966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29" name="Freeform 317"/>
              <p:cNvSpPr>
                <a:spLocks/>
              </p:cNvSpPr>
              <p:nvPr/>
            </p:nvSpPr>
            <p:spPr bwMode="auto">
              <a:xfrm>
                <a:off x="3787" y="1866"/>
                <a:ext cx="183" cy="195"/>
              </a:xfrm>
              <a:custGeom>
                <a:avLst/>
                <a:gdLst/>
                <a:ahLst/>
                <a:cxnLst>
                  <a:cxn ang="0">
                    <a:pos x="182" y="0"/>
                  </a:cxn>
                  <a:cxn ang="0">
                    <a:pos x="0" y="103"/>
                  </a:cxn>
                  <a:cxn ang="0">
                    <a:pos x="0" y="194"/>
                  </a:cxn>
                  <a:cxn ang="0">
                    <a:pos x="182" y="89"/>
                  </a:cxn>
                  <a:cxn ang="0">
                    <a:pos x="182" y="0"/>
                  </a:cxn>
                </a:cxnLst>
                <a:rect l="0" t="0" r="r" b="b"/>
                <a:pathLst>
                  <a:path w="183" h="195">
                    <a:moveTo>
                      <a:pt x="182" y="0"/>
                    </a:moveTo>
                    <a:lnTo>
                      <a:pt x="0" y="103"/>
                    </a:lnTo>
                    <a:lnTo>
                      <a:pt x="0" y="194"/>
                    </a:lnTo>
                    <a:lnTo>
                      <a:pt x="182" y="89"/>
                    </a:lnTo>
                    <a:lnTo>
                      <a:pt x="182" y="0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30" name="Freeform 318"/>
              <p:cNvSpPr>
                <a:spLocks/>
              </p:cNvSpPr>
              <p:nvPr/>
            </p:nvSpPr>
            <p:spPr bwMode="auto">
              <a:xfrm>
                <a:off x="3568" y="1843"/>
                <a:ext cx="220" cy="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9" y="126"/>
                  </a:cxn>
                  <a:cxn ang="0">
                    <a:pos x="219" y="217"/>
                  </a:cxn>
                  <a:cxn ang="0">
                    <a:pos x="0" y="90"/>
                  </a:cxn>
                  <a:cxn ang="0">
                    <a:pos x="0" y="0"/>
                  </a:cxn>
                </a:cxnLst>
                <a:rect l="0" t="0" r="r" b="b"/>
                <a:pathLst>
                  <a:path w="220" h="218">
                    <a:moveTo>
                      <a:pt x="0" y="0"/>
                    </a:moveTo>
                    <a:lnTo>
                      <a:pt x="219" y="126"/>
                    </a:lnTo>
                    <a:lnTo>
                      <a:pt x="219" y="217"/>
                    </a:lnTo>
                    <a:lnTo>
                      <a:pt x="0" y="9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31" name="Freeform 319"/>
              <p:cNvSpPr>
                <a:spLocks/>
              </p:cNvSpPr>
              <p:nvPr/>
            </p:nvSpPr>
            <p:spPr bwMode="auto">
              <a:xfrm>
                <a:off x="3568" y="1739"/>
                <a:ext cx="402" cy="231"/>
              </a:xfrm>
              <a:custGeom>
                <a:avLst/>
                <a:gdLst/>
                <a:ahLst/>
                <a:cxnLst>
                  <a:cxn ang="0">
                    <a:pos x="401" y="126"/>
                  </a:cxn>
                  <a:cxn ang="0">
                    <a:pos x="219" y="230"/>
                  </a:cxn>
                  <a:cxn ang="0">
                    <a:pos x="0" y="103"/>
                  </a:cxn>
                  <a:cxn ang="0">
                    <a:pos x="181" y="0"/>
                  </a:cxn>
                  <a:cxn ang="0">
                    <a:pos x="401" y="126"/>
                  </a:cxn>
                </a:cxnLst>
                <a:rect l="0" t="0" r="r" b="b"/>
                <a:pathLst>
                  <a:path w="402" h="231">
                    <a:moveTo>
                      <a:pt x="401" y="126"/>
                    </a:moveTo>
                    <a:lnTo>
                      <a:pt x="219" y="230"/>
                    </a:lnTo>
                    <a:lnTo>
                      <a:pt x="0" y="103"/>
                    </a:lnTo>
                    <a:lnTo>
                      <a:pt x="181" y="0"/>
                    </a:lnTo>
                    <a:lnTo>
                      <a:pt x="401" y="126"/>
                    </a:lnTo>
                  </a:path>
                </a:pathLst>
              </a:custGeom>
              <a:solidFill>
                <a:srgbClr val="CC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32" name="Freeform 320"/>
              <p:cNvSpPr>
                <a:spLocks/>
              </p:cNvSpPr>
              <p:nvPr/>
            </p:nvSpPr>
            <p:spPr bwMode="auto">
              <a:xfrm>
                <a:off x="3649" y="1855"/>
                <a:ext cx="59" cy="7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9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70">
                    <a:moveTo>
                      <a:pt x="58" y="0"/>
                    </a:moveTo>
                    <a:lnTo>
                      <a:pt x="58" y="69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33" name="Freeform 321"/>
              <p:cNvSpPr>
                <a:spLocks/>
              </p:cNvSpPr>
              <p:nvPr/>
            </p:nvSpPr>
            <p:spPr bwMode="auto">
              <a:xfrm>
                <a:off x="3800" y="1970"/>
                <a:ext cx="33" cy="64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8"/>
                  </a:cxn>
                  <a:cxn ang="0">
                    <a:pos x="0" y="63"/>
                  </a:cxn>
                  <a:cxn ang="0">
                    <a:pos x="32" y="45"/>
                  </a:cxn>
                  <a:cxn ang="0">
                    <a:pos x="32" y="0"/>
                  </a:cxn>
                </a:cxnLst>
                <a:rect l="0" t="0" r="r" b="b"/>
                <a:pathLst>
                  <a:path w="33" h="64">
                    <a:moveTo>
                      <a:pt x="32" y="0"/>
                    </a:moveTo>
                    <a:lnTo>
                      <a:pt x="0" y="18"/>
                    </a:lnTo>
                    <a:lnTo>
                      <a:pt x="0" y="63"/>
                    </a:lnTo>
                    <a:lnTo>
                      <a:pt x="32" y="45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34" name="Freeform 322"/>
              <p:cNvSpPr>
                <a:spLocks/>
              </p:cNvSpPr>
              <p:nvPr/>
            </p:nvSpPr>
            <p:spPr bwMode="auto">
              <a:xfrm>
                <a:off x="3588" y="1946"/>
                <a:ext cx="107" cy="10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61"/>
                  </a:cxn>
                  <a:cxn ang="0">
                    <a:pos x="106" y="104"/>
                  </a:cxn>
                  <a:cxn ang="0">
                    <a:pos x="0" y="42"/>
                  </a:cxn>
                  <a:cxn ang="0">
                    <a:pos x="0" y="0"/>
                  </a:cxn>
                </a:cxnLst>
                <a:rect l="0" t="0" r="r" b="b"/>
                <a:pathLst>
                  <a:path w="107" h="105">
                    <a:moveTo>
                      <a:pt x="0" y="0"/>
                    </a:moveTo>
                    <a:lnTo>
                      <a:pt x="106" y="61"/>
                    </a:lnTo>
                    <a:lnTo>
                      <a:pt x="106" y="104"/>
                    </a:lnTo>
                    <a:lnTo>
                      <a:pt x="0" y="4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35" name="Freeform 323"/>
              <p:cNvSpPr>
                <a:spLocks/>
              </p:cNvSpPr>
              <p:nvPr/>
            </p:nvSpPr>
            <p:spPr bwMode="auto">
              <a:xfrm>
                <a:off x="3693" y="1985"/>
                <a:ext cx="40" cy="67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0" y="22"/>
                  </a:cxn>
                  <a:cxn ang="0">
                    <a:pos x="0" y="66"/>
                  </a:cxn>
                  <a:cxn ang="0">
                    <a:pos x="39" y="43"/>
                  </a:cxn>
                  <a:cxn ang="0">
                    <a:pos x="39" y="0"/>
                  </a:cxn>
                </a:cxnLst>
                <a:rect l="0" t="0" r="r" b="b"/>
                <a:pathLst>
                  <a:path w="40" h="67">
                    <a:moveTo>
                      <a:pt x="39" y="0"/>
                    </a:moveTo>
                    <a:lnTo>
                      <a:pt x="0" y="22"/>
                    </a:lnTo>
                    <a:lnTo>
                      <a:pt x="0" y="66"/>
                    </a:lnTo>
                    <a:lnTo>
                      <a:pt x="39" y="43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FF33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36" name="Freeform 324"/>
              <p:cNvSpPr>
                <a:spLocks/>
              </p:cNvSpPr>
              <p:nvPr/>
            </p:nvSpPr>
            <p:spPr bwMode="auto">
              <a:xfrm>
                <a:off x="3587" y="1925"/>
                <a:ext cx="146" cy="85"/>
              </a:xfrm>
              <a:custGeom>
                <a:avLst/>
                <a:gdLst/>
                <a:ahLst/>
                <a:cxnLst>
                  <a:cxn ang="0">
                    <a:pos x="145" y="61"/>
                  </a:cxn>
                  <a:cxn ang="0">
                    <a:pos x="105" y="84"/>
                  </a:cxn>
                  <a:cxn ang="0">
                    <a:pos x="0" y="22"/>
                  </a:cxn>
                  <a:cxn ang="0">
                    <a:pos x="37" y="0"/>
                  </a:cxn>
                  <a:cxn ang="0">
                    <a:pos x="145" y="61"/>
                  </a:cxn>
                </a:cxnLst>
                <a:rect l="0" t="0" r="r" b="b"/>
                <a:pathLst>
                  <a:path w="146" h="85">
                    <a:moveTo>
                      <a:pt x="145" y="61"/>
                    </a:moveTo>
                    <a:lnTo>
                      <a:pt x="105" y="84"/>
                    </a:lnTo>
                    <a:lnTo>
                      <a:pt x="0" y="22"/>
                    </a:lnTo>
                    <a:lnTo>
                      <a:pt x="37" y="0"/>
                    </a:lnTo>
                    <a:lnTo>
                      <a:pt x="145" y="61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37" name="Freeform 325"/>
              <p:cNvSpPr>
                <a:spLocks/>
              </p:cNvSpPr>
              <p:nvPr/>
            </p:nvSpPr>
            <p:spPr bwMode="auto">
              <a:xfrm>
                <a:off x="3859" y="1937"/>
                <a:ext cx="32" cy="65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0" y="18"/>
                  </a:cxn>
                  <a:cxn ang="0">
                    <a:pos x="0" y="64"/>
                  </a:cxn>
                  <a:cxn ang="0">
                    <a:pos x="31" y="45"/>
                  </a:cxn>
                  <a:cxn ang="0">
                    <a:pos x="31" y="0"/>
                  </a:cxn>
                </a:cxnLst>
                <a:rect l="0" t="0" r="r" b="b"/>
                <a:pathLst>
                  <a:path w="32" h="65">
                    <a:moveTo>
                      <a:pt x="31" y="0"/>
                    </a:moveTo>
                    <a:lnTo>
                      <a:pt x="0" y="18"/>
                    </a:lnTo>
                    <a:lnTo>
                      <a:pt x="0" y="64"/>
                    </a:lnTo>
                    <a:lnTo>
                      <a:pt x="31" y="45"/>
                    </a:lnTo>
                    <a:lnTo>
                      <a:pt x="31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38" name="Freeform 326"/>
              <p:cNvSpPr>
                <a:spLocks/>
              </p:cNvSpPr>
              <p:nvPr/>
            </p:nvSpPr>
            <p:spPr bwMode="auto">
              <a:xfrm>
                <a:off x="3568" y="1807"/>
                <a:ext cx="60" cy="71"/>
              </a:xfrm>
              <a:custGeom>
                <a:avLst/>
                <a:gdLst/>
                <a:ahLst/>
                <a:cxnLst>
                  <a:cxn ang="0">
                    <a:pos x="59" y="0"/>
                  </a:cxn>
                  <a:cxn ang="0">
                    <a:pos x="59" y="70"/>
                  </a:cxn>
                  <a:cxn ang="0">
                    <a:pos x="0" y="36"/>
                  </a:cxn>
                  <a:cxn ang="0">
                    <a:pos x="59" y="0"/>
                  </a:cxn>
                </a:cxnLst>
                <a:rect l="0" t="0" r="r" b="b"/>
                <a:pathLst>
                  <a:path w="60" h="71">
                    <a:moveTo>
                      <a:pt x="59" y="0"/>
                    </a:moveTo>
                    <a:lnTo>
                      <a:pt x="59" y="70"/>
                    </a:lnTo>
                    <a:lnTo>
                      <a:pt x="0" y="36"/>
                    </a:lnTo>
                    <a:lnTo>
                      <a:pt x="59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39" name="Freeform 327"/>
              <p:cNvSpPr>
                <a:spLocks/>
              </p:cNvSpPr>
              <p:nvPr/>
            </p:nvSpPr>
            <p:spPr bwMode="auto">
              <a:xfrm>
                <a:off x="3627" y="1704"/>
                <a:ext cx="181" cy="174"/>
              </a:xfrm>
              <a:custGeom>
                <a:avLst/>
                <a:gdLst/>
                <a:ahLst/>
                <a:cxnLst>
                  <a:cxn ang="0">
                    <a:pos x="180" y="68"/>
                  </a:cxn>
                  <a:cxn ang="0">
                    <a:pos x="0" y="173"/>
                  </a:cxn>
                  <a:cxn ang="0">
                    <a:pos x="0" y="103"/>
                  </a:cxn>
                  <a:cxn ang="0">
                    <a:pos x="180" y="0"/>
                  </a:cxn>
                  <a:cxn ang="0">
                    <a:pos x="180" y="68"/>
                  </a:cxn>
                </a:cxnLst>
                <a:rect l="0" t="0" r="r" b="b"/>
                <a:pathLst>
                  <a:path w="181" h="174">
                    <a:moveTo>
                      <a:pt x="180" y="68"/>
                    </a:moveTo>
                    <a:lnTo>
                      <a:pt x="0" y="173"/>
                    </a:lnTo>
                    <a:lnTo>
                      <a:pt x="0" y="103"/>
                    </a:lnTo>
                    <a:lnTo>
                      <a:pt x="180" y="0"/>
                    </a:lnTo>
                    <a:lnTo>
                      <a:pt x="180" y="68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40" name="Freeform 328"/>
              <p:cNvSpPr>
                <a:spLocks/>
              </p:cNvSpPr>
              <p:nvPr/>
            </p:nvSpPr>
            <p:spPr bwMode="auto">
              <a:xfrm>
                <a:off x="3649" y="1855"/>
                <a:ext cx="59" cy="70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9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70">
                    <a:moveTo>
                      <a:pt x="58" y="0"/>
                    </a:moveTo>
                    <a:lnTo>
                      <a:pt x="58" y="69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41" name="Freeform 329"/>
              <p:cNvSpPr>
                <a:spLocks/>
              </p:cNvSpPr>
              <p:nvPr/>
            </p:nvSpPr>
            <p:spPr bwMode="auto">
              <a:xfrm>
                <a:off x="3707" y="1749"/>
                <a:ext cx="181" cy="175"/>
              </a:xfrm>
              <a:custGeom>
                <a:avLst/>
                <a:gdLst/>
                <a:ahLst/>
                <a:cxnLst>
                  <a:cxn ang="0">
                    <a:pos x="180" y="69"/>
                  </a:cxn>
                  <a:cxn ang="0">
                    <a:pos x="0" y="174"/>
                  </a:cxn>
                  <a:cxn ang="0">
                    <a:pos x="0" y="104"/>
                  </a:cxn>
                  <a:cxn ang="0">
                    <a:pos x="180" y="0"/>
                  </a:cxn>
                  <a:cxn ang="0">
                    <a:pos x="180" y="69"/>
                  </a:cxn>
                </a:cxnLst>
                <a:rect l="0" t="0" r="r" b="b"/>
                <a:pathLst>
                  <a:path w="181" h="175">
                    <a:moveTo>
                      <a:pt x="180" y="69"/>
                    </a:moveTo>
                    <a:lnTo>
                      <a:pt x="0" y="174"/>
                    </a:lnTo>
                    <a:lnTo>
                      <a:pt x="0" y="104"/>
                    </a:lnTo>
                    <a:lnTo>
                      <a:pt x="180" y="0"/>
                    </a:lnTo>
                    <a:lnTo>
                      <a:pt x="180" y="69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42" name="Freeform 330"/>
              <p:cNvSpPr>
                <a:spLocks/>
              </p:cNvSpPr>
              <p:nvPr/>
            </p:nvSpPr>
            <p:spPr bwMode="auto">
              <a:xfrm>
                <a:off x="3729" y="1901"/>
                <a:ext cx="58" cy="69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68"/>
                  </a:cxn>
                  <a:cxn ang="0">
                    <a:pos x="0" y="35"/>
                  </a:cxn>
                  <a:cxn ang="0">
                    <a:pos x="57" y="0"/>
                  </a:cxn>
                </a:cxnLst>
                <a:rect l="0" t="0" r="r" b="b"/>
                <a:pathLst>
                  <a:path w="58" h="69">
                    <a:moveTo>
                      <a:pt x="57" y="0"/>
                    </a:moveTo>
                    <a:lnTo>
                      <a:pt x="57" y="68"/>
                    </a:lnTo>
                    <a:lnTo>
                      <a:pt x="0" y="35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43" name="Freeform 331"/>
              <p:cNvSpPr>
                <a:spLocks/>
              </p:cNvSpPr>
              <p:nvPr/>
            </p:nvSpPr>
            <p:spPr bwMode="auto">
              <a:xfrm>
                <a:off x="3787" y="1797"/>
                <a:ext cx="183" cy="173"/>
              </a:xfrm>
              <a:custGeom>
                <a:avLst/>
                <a:gdLst/>
                <a:ahLst/>
                <a:cxnLst>
                  <a:cxn ang="0">
                    <a:pos x="182" y="68"/>
                  </a:cxn>
                  <a:cxn ang="0">
                    <a:pos x="0" y="172"/>
                  </a:cxn>
                  <a:cxn ang="0">
                    <a:pos x="0" y="103"/>
                  </a:cxn>
                  <a:cxn ang="0">
                    <a:pos x="182" y="0"/>
                  </a:cxn>
                  <a:cxn ang="0">
                    <a:pos x="182" y="68"/>
                  </a:cxn>
                </a:cxnLst>
                <a:rect l="0" t="0" r="r" b="b"/>
                <a:pathLst>
                  <a:path w="183" h="173">
                    <a:moveTo>
                      <a:pt x="182" y="68"/>
                    </a:moveTo>
                    <a:lnTo>
                      <a:pt x="0" y="172"/>
                    </a:lnTo>
                    <a:lnTo>
                      <a:pt x="0" y="103"/>
                    </a:lnTo>
                    <a:lnTo>
                      <a:pt x="182" y="0"/>
                    </a:lnTo>
                    <a:lnTo>
                      <a:pt x="182" y="68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44" name="Freeform 332"/>
              <p:cNvSpPr>
                <a:spLocks/>
              </p:cNvSpPr>
              <p:nvPr/>
            </p:nvSpPr>
            <p:spPr bwMode="auto">
              <a:xfrm>
                <a:off x="3713" y="1761"/>
                <a:ext cx="166" cy="153"/>
              </a:xfrm>
              <a:custGeom>
                <a:avLst/>
                <a:gdLst/>
                <a:ahLst/>
                <a:cxnLst>
                  <a:cxn ang="0">
                    <a:pos x="165" y="55"/>
                  </a:cxn>
                  <a:cxn ang="0">
                    <a:pos x="165" y="0"/>
                  </a:cxn>
                  <a:cxn ang="0">
                    <a:pos x="0" y="93"/>
                  </a:cxn>
                  <a:cxn ang="0">
                    <a:pos x="0" y="152"/>
                  </a:cxn>
                  <a:cxn ang="0">
                    <a:pos x="165" y="55"/>
                  </a:cxn>
                </a:cxnLst>
                <a:rect l="0" t="0" r="r" b="b"/>
                <a:pathLst>
                  <a:path w="166" h="153">
                    <a:moveTo>
                      <a:pt x="165" y="55"/>
                    </a:moveTo>
                    <a:lnTo>
                      <a:pt x="165" y="0"/>
                    </a:lnTo>
                    <a:lnTo>
                      <a:pt x="0" y="93"/>
                    </a:lnTo>
                    <a:lnTo>
                      <a:pt x="0" y="152"/>
                    </a:lnTo>
                    <a:lnTo>
                      <a:pt x="165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45" name="Line 333"/>
              <p:cNvSpPr>
                <a:spLocks noChangeShapeType="1"/>
              </p:cNvSpPr>
              <p:nvPr/>
            </p:nvSpPr>
            <p:spPr bwMode="auto">
              <a:xfrm flipV="1">
                <a:off x="3882" y="2070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046" name="Freeform 334"/>
              <p:cNvSpPr>
                <a:spLocks/>
              </p:cNvSpPr>
              <p:nvPr/>
            </p:nvSpPr>
            <p:spPr bwMode="auto">
              <a:xfrm>
                <a:off x="3888" y="2077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4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6" y="10"/>
                  </a:cxn>
                  <a:cxn ang="0">
                    <a:pos x="14" y="7"/>
                  </a:cxn>
                  <a:cxn ang="0">
                    <a:pos x="13" y="5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5" y="1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4" y="14"/>
                  </a:cxn>
                  <a:cxn ang="0">
                    <a:pos x="5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4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11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47" name="Freeform 335"/>
              <p:cNvSpPr>
                <a:spLocks/>
              </p:cNvSpPr>
              <p:nvPr/>
            </p:nvSpPr>
            <p:spPr bwMode="auto">
              <a:xfrm>
                <a:off x="3888" y="2079"/>
                <a:ext cx="17" cy="17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6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1" y="3"/>
                  </a:cxn>
                  <a:cxn ang="0">
                    <a:pos x="14" y="4"/>
                  </a:cxn>
                  <a:cxn ang="0">
                    <a:pos x="14" y="9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1" y="16"/>
                  </a:cxn>
                  <a:cxn ang="0">
                    <a:pos x="7" y="14"/>
                  </a:cxn>
                  <a:cxn ang="0">
                    <a:pos x="5" y="13"/>
                  </a:cxn>
                  <a:cxn ang="0">
                    <a:pos x="1" y="10"/>
                  </a:cxn>
                </a:cxnLst>
                <a:rect l="0" t="0" r="r" b="b"/>
                <a:pathLst>
                  <a:path w="17" h="17">
                    <a:moveTo>
                      <a:pt x="1" y="10"/>
                    </a:moveTo>
                    <a:lnTo>
                      <a:pt x="1" y="6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11" y="3"/>
                    </a:lnTo>
                    <a:lnTo>
                      <a:pt x="14" y="4"/>
                    </a:lnTo>
                    <a:lnTo>
                      <a:pt x="14" y="9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1" y="16"/>
                    </a:lnTo>
                    <a:lnTo>
                      <a:pt x="7" y="14"/>
                    </a:lnTo>
                    <a:lnTo>
                      <a:pt x="5" y="13"/>
                    </a:lnTo>
                    <a:lnTo>
                      <a:pt x="1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48" name="Freeform 336"/>
              <p:cNvSpPr>
                <a:spLocks/>
              </p:cNvSpPr>
              <p:nvPr/>
            </p:nvSpPr>
            <p:spPr bwMode="auto">
              <a:xfrm>
                <a:off x="3889" y="2080"/>
                <a:ext cx="17" cy="17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12" y="4"/>
                  </a:cxn>
                  <a:cxn ang="0">
                    <a:pos x="16" y="9"/>
                  </a:cxn>
                  <a:cxn ang="0">
                    <a:pos x="16" y="13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6" y="13"/>
                  </a:cxn>
                  <a:cxn ang="0">
                    <a:pos x="3" y="9"/>
                  </a:cxn>
                </a:cxnLst>
                <a:rect l="0" t="0" r="r" b="b"/>
                <a:pathLst>
                  <a:path w="17" h="17">
                    <a:moveTo>
                      <a:pt x="3" y="9"/>
                    </a:moveTo>
                    <a:lnTo>
                      <a:pt x="0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2" y="4"/>
                    </a:lnTo>
                    <a:lnTo>
                      <a:pt x="16" y="9"/>
                    </a:lnTo>
                    <a:lnTo>
                      <a:pt x="16" y="13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6" y="13"/>
                    </a:lnTo>
                    <a:lnTo>
                      <a:pt x="3" y="9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49" name="Freeform 337"/>
              <p:cNvSpPr>
                <a:spLocks/>
              </p:cNvSpPr>
              <p:nvPr/>
            </p:nvSpPr>
            <p:spPr bwMode="auto">
              <a:xfrm>
                <a:off x="3896" y="2081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6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50" name="Freeform 338"/>
              <p:cNvSpPr>
                <a:spLocks/>
              </p:cNvSpPr>
              <p:nvPr/>
            </p:nvSpPr>
            <p:spPr bwMode="auto">
              <a:xfrm>
                <a:off x="3896" y="2083"/>
                <a:ext cx="17" cy="17"/>
              </a:xfrm>
              <a:custGeom>
                <a:avLst/>
                <a:gdLst/>
                <a:ahLst/>
                <a:cxnLst>
                  <a:cxn ang="0">
                    <a:pos x="2" y="10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3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3" y="14"/>
                  </a:cxn>
                  <a:cxn ang="0">
                    <a:pos x="10" y="16"/>
                  </a:cxn>
                  <a:cxn ang="0">
                    <a:pos x="8" y="14"/>
                  </a:cxn>
                  <a:cxn ang="0">
                    <a:pos x="4" y="12"/>
                  </a:cxn>
                  <a:cxn ang="0">
                    <a:pos x="2" y="10"/>
                  </a:cxn>
                </a:cxnLst>
                <a:rect l="0" t="0" r="r" b="b"/>
                <a:pathLst>
                  <a:path w="17" h="17">
                    <a:moveTo>
                      <a:pt x="2" y="10"/>
                    </a:moveTo>
                    <a:lnTo>
                      <a:pt x="0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10" y="1"/>
                    </a:lnTo>
                    <a:lnTo>
                      <a:pt x="13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0" y="16"/>
                    </a:lnTo>
                    <a:lnTo>
                      <a:pt x="8" y="14"/>
                    </a:lnTo>
                    <a:lnTo>
                      <a:pt x="4" y="12"/>
                    </a:lnTo>
                    <a:lnTo>
                      <a:pt x="2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51" name="Freeform 339"/>
              <p:cNvSpPr>
                <a:spLocks/>
              </p:cNvSpPr>
              <p:nvPr/>
            </p:nvSpPr>
            <p:spPr bwMode="auto">
              <a:xfrm>
                <a:off x="3897" y="2086"/>
                <a:ext cx="17" cy="17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3" y="4"/>
                  </a:cxn>
                  <a:cxn ang="0">
                    <a:pos x="16" y="9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3" y="16"/>
                  </a:cxn>
                  <a:cxn ang="0">
                    <a:pos x="8" y="16"/>
                  </a:cxn>
                  <a:cxn ang="0">
                    <a:pos x="2" y="11"/>
                  </a:cxn>
                </a:cxnLst>
                <a:rect l="0" t="0" r="r" b="b"/>
                <a:pathLst>
                  <a:path w="17" h="17">
                    <a:moveTo>
                      <a:pt x="2" y="11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3" y="4"/>
                    </a:lnTo>
                    <a:lnTo>
                      <a:pt x="16" y="9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3" y="16"/>
                    </a:lnTo>
                    <a:lnTo>
                      <a:pt x="8" y="16"/>
                    </a:lnTo>
                    <a:lnTo>
                      <a:pt x="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52" name="Freeform 340"/>
              <p:cNvSpPr>
                <a:spLocks/>
              </p:cNvSpPr>
              <p:nvPr/>
            </p:nvSpPr>
            <p:spPr bwMode="auto">
              <a:xfrm>
                <a:off x="3883" y="2079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3" y="4"/>
                  </a:cxn>
                  <a:cxn ang="0">
                    <a:pos x="11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5"/>
                  </a:cxn>
                  <a:cxn ang="0">
                    <a:pos x="7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53" name="Freeform 341"/>
              <p:cNvSpPr>
                <a:spLocks/>
              </p:cNvSpPr>
              <p:nvPr/>
            </p:nvSpPr>
            <p:spPr bwMode="auto">
              <a:xfrm>
                <a:off x="3893" y="2083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4" y="14"/>
                  </a:cxn>
                  <a:cxn ang="0">
                    <a:pos x="14" y="13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7"/>
                  </a:cxn>
                  <a:cxn ang="0">
                    <a:pos x="14" y="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3" y="14"/>
                  </a:cxn>
                  <a:cxn ang="0">
                    <a:pos x="5" y="15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4" y="14"/>
                    </a:lnTo>
                    <a:lnTo>
                      <a:pt x="14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54" name="Freeform 342"/>
              <p:cNvSpPr>
                <a:spLocks/>
              </p:cNvSpPr>
              <p:nvPr/>
            </p:nvSpPr>
            <p:spPr bwMode="auto">
              <a:xfrm>
                <a:off x="3895" y="2044"/>
                <a:ext cx="23" cy="4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2" y="0"/>
                  </a:cxn>
                  <a:cxn ang="0">
                    <a:pos x="22" y="26"/>
                  </a:cxn>
                  <a:cxn ang="0">
                    <a:pos x="0" y="39"/>
                  </a:cxn>
                  <a:cxn ang="0">
                    <a:pos x="0" y="13"/>
                  </a:cxn>
                </a:cxnLst>
                <a:rect l="0" t="0" r="r" b="b"/>
                <a:pathLst>
                  <a:path w="23" h="40">
                    <a:moveTo>
                      <a:pt x="0" y="13"/>
                    </a:moveTo>
                    <a:lnTo>
                      <a:pt x="22" y="0"/>
                    </a:lnTo>
                    <a:lnTo>
                      <a:pt x="22" y="26"/>
                    </a:lnTo>
                    <a:lnTo>
                      <a:pt x="0" y="3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7F7F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55" name="Freeform 343"/>
              <p:cNvSpPr>
                <a:spLocks/>
              </p:cNvSpPr>
              <p:nvPr/>
            </p:nvSpPr>
            <p:spPr bwMode="auto">
              <a:xfrm>
                <a:off x="3807" y="1992"/>
                <a:ext cx="111" cy="6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2" y="0"/>
                  </a:cxn>
                  <a:cxn ang="0">
                    <a:pos x="110" y="50"/>
                  </a:cxn>
                  <a:cxn ang="0">
                    <a:pos x="87" y="64"/>
                  </a:cxn>
                  <a:cxn ang="0">
                    <a:pos x="0" y="13"/>
                  </a:cxn>
                </a:cxnLst>
                <a:rect l="0" t="0" r="r" b="b"/>
                <a:pathLst>
                  <a:path w="111" h="65">
                    <a:moveTo>
                      <a:pt x="0" y="13"/>
                    </a:moveTo>
                    <a:lnTo>
                      <a:pt x="22" y="0"/>
                    </a:lnTo>
                    <a:lnTo>
                      <a:pt x="110" y="50"/>
                    </a:lnTo>
                    <a:lnTo>
                      <a:pt x="87" y="64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E6E6E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56" name="Freeform 344"/>
              <p:cNvSpPr>
                <a:spLocks/>
              </p:cNvSpPr>
              <p:nvPr/>
            </p:nvSpPr>
            <p:spPr bwMode="auto">
              <a:xfrm>
                <a:off x="3807" y="2006"/>
                <a:ext cx="89" cy="7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8" y="50"/>
                  </a:cxn>
                  <a:cxn ang="0">
                    <a:pos x="88" y="77"/>
                  </a:cxn>
                  <a:cxn ang="0">
                    <a:pos x="0" y="25"/>
                  </a:cxn>
                  <a:cxn ang="0">
                    <a:pos x="0" y="0"/>
                  </a:cxn>
                </a:cxnLst>
                <a:rect l="0" t="0" r="r" b="b"/>
                <a:pathLst>
                  <a:path w="89" h="78">
                    <a:moveTo>
                      <a:pt x="0" y="0"/>
                    </a:moveTo>
                    <a:lnTo>
                      <a:pt x="88" y="50"/>
                    </a:lnTo>
                    <a:lnTo>
                      <a:pt x="88" y="77"/>
                    </a:lnTo>
                    <a:lnTo>
                      <a:pt x="0" y="2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57" name="Freeform 345"/>
              <p:cNvSpPr>
                <a:spLocks/>
              </p:cNvSpPr>
              <p:nvPr/>
            </p:nvSpPr>
            <p:spPr bwMode="auto">
              <a:xfrm>
                <a:off x="3901" y="2058"/>
                <a:ext cx="33" cy="18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2" y="5"/>
                  </a:cxn>
                  <a:cxn ang="0">
                    <a:pos x="11" y="17"/>
                  </a:cxn>
                  <a:cxn ang="0">
                    <a:pos x="0" y="11"/>
                  </a:cxn>
                  <a:cxn ang="0">
                    <a:pos x="20" y="0"/>
                  </a:cxn>
                </a:cxnLst>
                <a:rect l="0" t="0" r="r" b="b"/>
                <a:pathLst>
                  <a:path w="33" h="18">
                    <a:moveTo>
                      <a:pt x="20" y="0"/>
                    </a:moveTo>
                    <a:lnTo>
                      <a:pt x="32" y="5"/>
                    </a:lnTo>
                    <a:lnTo>
                      <a:pt x="11" y="17"/>
                    </a:lnTo>
                    <a:lnTo>
                      <a:pt x="0" y="11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58" name="Freeform 346"/>
              <p:cNvSpPr>
                <a:spLocks/>
              </p:cNvSpPr>
              <p:nvPr/>
            </p:nvSpPr>
            <p:spPr bwMode="auto">
              <a:xfrm>
                <a:off x="3902" y="2069"/>
                <a:ext cx="17" cy="3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6" y="31"/>
                  </a:cxn>
                  <a:cxn ang="0">
                    <a:pos x="16" y="6"/>
                  </a:cxn>
                  <a:cxn ang="0">
                    <a:pos x="0" y="0"/>
                  </a:cxn>
                  <a:cxn ang="0">
                    <a:pos x="0" y="24"/>
                  </a:cxn>
                </a:cxnLst>
                <a:rect l="0" t="0" r="r" b="b"/>
                <a:pathLst>
                  <a:path w="17" h="32">
                    <a:moveTo>
                      <a:pt x="0" y="24"/>
                    </a:moveTo>
                    <a:lnTo>
                      <a:pt x="16" y="31"/>
                    </a:lnTo>
                    <a:lnTo>
                      <a:pt x="16" y="6"/>
                    </a:lnTo>
                    <a:lnTo>
                      <a:pt x="0" y="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59" name="Freeform 347"/>
              <p:cNvSpPr>
                <a:spLocks/>
              </p:cNvSpPr>
              <p:nvPr/>
            </p:nvSpPr>
            <p:spPr bwMode="auto">
              <a:xfrm>
                <a:off x="3913" y="2065"/>
                <a:ext cx="22" cy="36"/>
              </a:xfrm>
              <a:custGeom>
                <a:avLst/>
                <a:gdLst/>
                <a:ahLst/>
                <a:cxnLst>
                  <a:cxn ang="0">
                    <a:pos x="21" y="24"/>
                  </a:cxn>
                  <a:cxn ang="0">
                    <a:pos x="0" y="35"/>
                  </a:cxn>
                  <a:cxn ang="0">
                    <a:pos x="0" y="11"/>
                  </a:cxn>
                  <a:cxn ang="0">
                    <a:pos x="20" y="0"/>
                  </a:cxn>
                  <a:cxn ang="0">
                    <a:pos x="21" y="24"/>
                  </a:cxn>
                </a:cxnLst>
                <a:rect l="0" t="0" r="r" b="b"/>
                <a:pathLst>
                  <a:path w="22" h="36">
                    <a:moveTo>
                      <a:pt x="21" y="24"/>
                    </a:moveTo>
                    <a:lnTo>
                      <a:pt x="0" y="35"/>
                    </a:lnTo>
                    <a:lnTo>
                      <a:pt x="0" y="11"/>
                    </a:lnTo>
                    <a:lnTo>
                      <a:pt x="20" y="0"/>
                    </a:lnTo>
                    <a:lnTo>
                      <a:pt x="21" y="24"/>
                    </a:lnTo>
                  </a:path>
                </a:pathLst>
              </a:custGeom>
              <a:solidFill>
                <a:srgbClr val="CC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60" name="Freeform 348"/>
              <p:cNvSpPr>
                <a:spLocks/>
              </p:cNvSpPr>
              <p:nvPr/>
            </p:nvSpPr>
            <p:spPr bwMode="auto">
              <a:xfrm>
                <a:off x="3915" y="2070"/>
                <a:ext cx="24" cy="1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3" y="4"/>
                  </a:cxn>
                  <a:cxn ang="0">
                    <a:pos x="19" y="12"/>
                  </a:cxn>
                  <a:cxn ang="0">
                    <a:pos x="8" y="16"/>
                  </a:cxn>
                  <a:cxn ang="0">
                    <a:pos x="0" y="11"/>
                  </a:cxn>
                  <a:cxn ang="0">
                    <a:pos x="15" y="0"/>
                  </a:cxn>
                </a:cxnLst>
                <a:rect l="0" t="0" r="r" b="b"/>
                <a:pathLst>
                  <a:path w="24" h="17">
                    <a:moveTo>
                      <a:pt x="15" y="0"/>
                    </a:moveTo>
                    <a:lnTo>
                      <a:pt x="23" y="4"/>
                    </a:lnTo>
                    <a:lnTo>
                      <a:pt x="19" y="12"/>
                    </a:lnTo>
                    <a:lnTo>
                      <a:pt x="8" y="16"/>
                    </a:lnTo>
                    <a:lnTo>
                      <a:pt x="0" y="11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61" name="Freeform 349"/>
              <p:cNvSpPr>
                <a:spLocks/>
              </p:cNvSpPr>
              <p:nvPr/>
            </p:nvSpPr>
            <p:spPr bwMode="auto">
              <a:xfrm>
                <a:off x="3915" y="2080"/>
                <a:ext cx="17" cy="26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16" y="25"/>
                  </a:cxn>
                  <a:cxn ang="0">
                    <a:pos x="16" y="11"/>
                  </a:cxn>
                  <a:cxn ang="0">
                    <a:pos x="12" y="4"/>
                  </a:cxn>
                  <a:cxn ang="0">
                    <a:pos x="0" y="0"/>
                  </a:cxn>
                  <a:cxn ang="0">
                    <a:pos x="0" y="18"/>
                  </a:cxn>
                </a:cxnLst>
                <a:rect l="0" t="0" r="r" b="b"/>
                <a:pathLst>
                  <a:path w="17" h="26">
                    <a:moveTo>
                      <a:pt x="0" y="18"/>
                    </a:moveTo>
                    <a:lnTo>
                      <a:pt x="16" y="25"/>
                    </a:lnTo>
                    <a:lnTo>
                      <a:pt x="16" y="11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62" name="Freeform 350"/>
              <p:cNvSpPr>
                <a:spLocks/>
              </p:cNvSpPr>
              <p:nvPr/>
            </p:nvSpPr>
            <p:spPr bwMode="auto">
              <a:xfrm>
                <a:off x="3926" y="2092"/>
                <a:ext cx="17" cy="2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" y="10"/>
                  </a:cxn>
                  <a:cxn ang="0">
                    <a:pos x="9" y="12"/>
                  </a:cxn>
                  <a:cxn ang="0">
                    <a:pos x="14" y="19"/>
                  </a:cxn>
                  <a:cxn ang="0">
                    <a:pos x="16" y="17"/>
                  </a:cxn>
                  <a:cxn ang="0">
                    <a:pos x="13" y="8"/>
                  </a:cxn>
                  <a:cxn ang="0">
                    <a:pos x="0" y="0"/>
                  </a:cxn>
                  <a:cxn ang="0">
                    <a:pos x="0" y="13"/>
                  </a:cxn>
                </a:cxnLst>
                <a:rect l="0" t="0" r="r" b="b"/>
                <a:pathLst>
                  <a:path w="17" h="20">
                    <a:moveTo>
                      <a:pt x="0" y="13"/>
                    </a:moveTo>
                    <a:lnTo>
                      <a:pt x="1" y="10"/>
                    </a:lnTo>
                    <a:lnTo>
                      <a:pt x="9" y="12"/>
                    </a:lnTo>
                    <a:lnTo>
                      <a:pt x="14" y="19"/>
                    </a:lnTo>
                    <a:lnTo>
                      <a:pt x="16" y="17"/>
                    </a:lnTo>
                    <a:lnTo>
                      <a:pt x="13" y="8"/>
                    </a:lnTo>
                    <a:lnTo>
                      <a:pt x="0" y="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63" name="Freeform 351"/>
              <p:cNvSpPr>
                <a:spLocks/>
              </p:cNvSpPr>
              <p:nvPr/>
            </p:nvSpPr>
            <p:spPr bwMode="auto">
              <a:xfrm>
                <a:off x="3939" y="2093"/>
                <a:ext cx="17" cy="18"/>
              </a:xfrm>
              <a:custGeom>
                <a:avLst/>
                <a:gdLst/>
                <a:ahLst/>
                <a:cxnLst>
                  <a:cxn ang="0">
                    <a:pos x="16" y="12"/>
                  </a:cxn>
                  <a:cxn ang="0">
                    <a:pos x="3" y="17"/>
                  </a:cxn>
                  <a:cxn ang="0">
                    <a:pos x="0" y="6"/>
                  </a:cxn>
                  <a:cxn ang="0">
                    <a:pos x="10" y="3"/>
                  </a:cxn>
                  <a:cxn ang="0">
                    <a:pos x="14" y="0"/>
                  </a:cxn>
                  <a:cxn ang="0">
                    <a:pos x="16" y="12"/>
                  </a:cxn>
                </a:cxnLst>
                <a:rect l="0" t="0" r="r" b="b"/>
                <a:pathLst>
                  <a:path w="17" h="18">
                    <a:moveTo>
                      <a:pt x="16" y="12"/>
                    </a:moveTo>
                    <a:lnTo>
                      <a:pt x="3" y="17"/>
                    </a:lnTo>
                    <a:lnTo>
                      <a:pt x="0" y="6"/>
                    </a:lnTo>
                    <a:lnTo>
                      <a:pt x="10" y="3"/>
                    </a:lnTo>
                    <a:lnTo>
                      <a:pt x="14" y="0"/>
                    </a:lnTo>
                    <a:lnTo>
                      <a:pt x="16" y="12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64" name="Freeform 352"/>
              <p:cNvSpPr>
                <a:spLocks/>
              </p:cNvSpPr>
              <p:nvPr/>
            </p:nvSpPr>
            <p:spPr bwMode="auto">
              <a:xfrm>
                <a:off x="3917" y="2082"/>
                <a:ext cx="17" cy="17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6" y="16"/>
                  </a:cxn>
                  <a:cxn ang="0">
                    <a:pos x="10" y="4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r" b="b"/>
                <a:pathLst>
                  <a:path w="17" h="17">
                    <a:moveTo>
                      <a:pt x="0" y="9"/>
                    </a:moveTo>
                    <a:lnTo>
                      <a:pt x="16" y="16"/>
                    </a:lnTo>
                    <a:lnTo>
                      <a:pt x="10" y="4"/>
                    </a:lnTo>
                    <a:lnTo>
                      <a:pt x="0" y="0"/>
                    </a:lnTo>
                    <a:lnTo>
                      <a:pt x="0" y="9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65" name="Freeform 353"/>
              <p:cNvSpPr>
                <a:spLocks/>
              </p:cNvSpPr>
              <p:nvPr/>
            </p:nvSpPr>
            <p:spPr bwMode="auto">
              <a:xfrm>
                <a:off x="3921" y="2081"/>
                <a:ext cx="31" cy="23"/>
              </a:xfrm>
              <a:custGeom>
                <a:avLst/>
                <a:gdLst/>
                <a:ahLst/>
                <a:cxnLst>
                  <a:cxn ang="0">
                    <a:pos x="30" y="16"/>
                  </a:cxn>
                  <a:cxn ang="0">
                    <a:pos x="18" y="22"/>
                  </a:cxn>
                  <a:cxn ang="0">
                    <a:pos x="0" y="4"/>
                  </a:cxn>
                  <a:cxn ang="0">
                    <a:pos x="16" y="0"/>
                  </a:cxn>
                  <a:cxn ang="0">
                    <a:pos x="30" y="16"/>
                  </a:cxn>
                </a:cxnLst>
                <a:rect l="0" t="0" r="r" b="b"/>
                <a:pathLst>
                  <a:path w="31" h="23">
                    <a:moveTo>
                      <a:pt x="30" y="16"/>
                    </a:moveTo>
                    <a:lnTo>
                      <a:pt x="18" y="22"/>
                    </a:lnTo>
                    <a:lnTo>
                      <a:pt x="0" y="4"/>
                    </a:lnTo>
                    <a:lnTo>
                      <a:pt x="16" y="0"/>
                    </a:lnTo>
                    <a:lnTo>
                      <a:pt x="30" y="16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66" name="Freeform 354"/>
              <p:cNvSpPr>
                <a:spLocks/>
              </p:cNvSpPr>
              <p:nvPr/>
            </p:nvSpPr>
            <p:spPr bwMode="auto">
              <a:xfrm>
                <a:off x="3924" y="2075"/>
                <a:ext cx="19" cy="19"/>
              </a:xfrm>
              <a:custGeom>
                <a:avLst/>
                <a:gdLst/>
                <a:ahLst/>
                <a:cxnLst>
                  <a:cxn ang="0">
                    <a:pos x="18" y="14"/>
                  </a:cxn>
                  <a:cxn ang="0">
                    <a:pos x="3" y="18"/>
                  </a:cxn>
                  <a:cxn ang="0">
                    <a:pos x="0" y="5"/>
                  </a:cxn>
                  <a:cxn ang="0">
                    <a:pos x="13" y="0"/>
                  </a:cxn>
                  <a:cxn ang="0">
                    <a:pos x="18" y="14"/>
                  </a:cxn>
                </a:cxnLst>
                <a:rect l="0" t="0" r="r" b="b"/>
                <a:pathLst>
                  <a:path w="19" h="19">
                    <a:moveTo>
                      <a:pt x="18" y="14"/>
                    </a:moveTo>
                    <a:lnTo>
                      <a:pt x="3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18" y="14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67" name="Freeform 355"/>
              <p:cNvSpPr>
                <a:spLocks/>
              </p:cNvSpPr>
              <p:nvPr/>
            </p:nvSpPr>
            <p:spPr bwMode="auto">
              <a:xfrm>
                <a:off x="3918" y="1902"/>
                <a:ext cx="33" cy="64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8"/>
                  </a:cxn>
                  <a:cxn ang="0">
                    <a:pos x="0" y="63"/>
                  </a:cxn>
                  <a:cxn ang="0">
                    <a:pos x="32" y="45"/>
                  </a:cxn>
                  <a:cxn ang="0">
                    <a:pos x="32" y="0"/>
                  </a:cxn>
                </a:cxnLst>
                <a:rect l="0" t="0" r="r" b="b"/>
                <a:pathLst>
                  <a:path w="33" h="64">
                    <a:moveTo>
                      <a:pt x="32" y="0"/>
                    </a:moveTo>
                    <a:lnTo>
                      <a:pt x="0" y="18"/>
                    </a:lnTo>
                    <a:lnTo>
                      <a:pt x="0" y="63"/>
                    </a:lnTo>
                    <a:lnTo>
                      <a:pt x="32" y="45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68" name="Freeform 356"/>
              <p:cNvSpPr>
                <a:spLocks/>
              </p:cNvSpPr>
              <p:nvPr/>
            </p:nvSpPr>
            <p:spPr bwMode="auto">
              <a:xfrm>
                <a:off x="3793" y="1809"/>
                <a:ext cx="166" cy="152"/>
              </a:xfrm>
              <a:custGeom>
                <a:avLst/>
                <a:gdLst/>
                <a:ahLst/>
                <a:cxnLst>
                  <a:cxn ang="0">
                    <a:pos x="165" y="55"/>
                  </a:cxn>
                  <a:cxn ang="0">
                    <a:pos x="165" y="0"/>
                  </a:cxn>
                  <a:cxn ang="0">
                    <a:pos x="0" y="93"/>
                  </a:cxn>
                  <a:cxn ang="0">
                    <a:pos x="0" y="151"/>
                  </a:cxn>
                  <a:cxn ang="0">
                    <a:pos x="165" y="55"/>
                  </a:cxn>
                </a:cxnLst>
                <a:rect l="0" t="0" r="r" b="b"/>
                <a:pathLst>
                  <a:path w="166" h="152">
                    <a:moveTo>
                      <a:pt x="165" y="55"/>
                    </a:moveTo>
                    <a:lnTo>
                      <a:pt x="165" y="0"/>
                    </a:lnTo>
                    <a:lnTo>
                      <a:pt x="0" y="93"/>
                    </a:lnTo>
                    <a:lnTo>
                      <a:pt x="0" y="151"/>
                    </a:lnTo>
                    <a:lnTo>
                      <a:pt x="165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69" name="Freeform 357"/>
              <p:cNvSpPr>
                <a:spLocks/>
              </p:cNvSpPr>
              <p:nvPr/>
            </p:nvSpPr>
            <p:spPr bwMode="auto">
              <a:xfrm>
                <a:off x="3628" y="1716"/>
                <a:ext cx="167" cy="153"/>
              </a:xfrm>
              <a:custGeom>
                <a:avLst/>
                <a:gdLst/>
                <a:ahLst/>
                <a:cxnLst>
                  <a:cxn ang="0">
                    <a:pos x="166" y="55"/>
                  </a:cxn>
                  <a:cxn ang="0">
                    <a:pos x="166" y="0"/>
                  </a:cxn>
                  <a:cxn ang="0">
                    <a:pos x="0" y="93"/>
                  </a:cxn>
                  <a:cxn ang="0">
                    <a:pos x="0" y="152"/>
                  </a:cxn>
                  <a:cxn ang="0">
                    <a:pos x="166" y="55"/>
                  </a:cxn>
                </a:cxnLst>
                <a:rect l="0" t="0" r="r" b="b"/>
                <a:pathLst>
                  <a:path w="167" h="153">
                    <a:moveTo>
                      <a:pt x="166" y="55"/>
                    </a:moveTo>
                    <a:lnTo>
                      <a:pt x="166" y="0"/>
                    </a:lnTo>
                    <a:lnTo>
                      <a:pt x="0" y="93"/>
                    </a:lnTo>
                    <a:lnTo>
                      <a:pt x="0" y="152"/>
                    </a:lnTo>
                    <a:lnTo>
                      <a:pt x="166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4070" name="Group 358"/>
            <p:cNvGrpSpPr>
              <a:grpSpLocks/>
            </p:cNvGrpSpPr>
            <p:nvPr/>
          </p:nvGrpSpPr>
          <p:grpSpPr bwMode="auto">
            <a:xfrm rot="-1931362">
              <a:off x="3102" y="1839"/>
              <a:ext cx="268" cy="368"/>
              <a:chOff x="3126" y="1797"/>
              <a:chExt cx="403" cy="541"/>
            </a:xfrm>
          </p:grpSpPr>
          <p:sp>
            <p:nvSpPr>
              <p:cNvPr id="884071" name="Freeform 359"/>
              <p:cNvSpPr>
                <a:spLocks/>
              </p:cNvSpPr>
              <p:nvPr/>
            </p:nvSpPr>
            <p:spPr bwMode="auto">
              <a:xfrm>
                <a:off x="3347" y="1797"/>
                <a:ext cx="62" cy="277"/>
              </a:xfrm>
              <a:custGeom>
                <a:avLst/>
                <a:gdLst/>
                <a:ahLst/>
                <a:cxnLst>
                  <a:cxn ang="0">
                    <a:pos x="0" y="262"/>
                  </a:cxn>
                  <a:cxn ang="0">
                    <a:pos x="15" y="2"/>
                  </a:cxn>
                  <a:cxn ang="0">
                    <a:pos x="28" y="0"/>
                  </a:cxn>
                  <a:cxn ang="0">
                    <a:pos x="40" y="2"/>
                  </a:cxn>
                  <a:cxn ang="0">
                    <a:pos x="61" y="262"/>
                  </a:cxn>
                  <a:cxn ang="0">
                    <a:pos x="58" y="264"/>
                  </a:cxn>
                  <a:cxn ang="0">
                    <a:pos x="55" y="267"/>
                  </a:cxn>
                  <a:cxn ang="0">
                    <a:pos x="52" y="269"/>
                  </a:cxn>
                  <a:cxn ang="0">
                    <a:pos x="47" y="271"/>
                  </a:cxn>
                  <a:cxn ang="0">
                    <a:pos x="41" y="273"/>
                  </a:cxn>
                  <a:cxn ang="0">
                    <a:pos x="35" y="275"/>
                  </a:cxn>
                  <a:cxn ang="0">
                    <a:pos x="32" y="276"/>
                  </a:cxn>
                  <a:cxn ang="0">
                    <a:pos x="28" y="276"/>
                  </a:cxn>
                  <a:cxn ang="0">
                    <a:pos x="24" y="276"/>
                  </a:cxn>
                  <a:cxn ang="0">
                    <a:pos x="20" y="275"/>
                  </a:cxn>
                  <a:cxn ang="0">
                    <a:pos x="17" y="274"/>
                  </a:cxn>
                  <a:cxn ang="0">
                    <a:pos x="14" y="273"/>
                  </a:cxn>
                  <a:cxn ang="0">
                    <a:pos x="11" y="273"/>
                  </a:cxn>
                  <a:cxn ang="0">
                    <a:pos x="8" y="271"/>
                  </a:cxn>
                  <a:cxn ang="0">
                    <a:pos x="5" y="269"/>
                  </a:cxn>
                  <a:cxn ang="0">
                    <a:pos x="2" y="267"/>
                  </a:cxn>
                  <a:cxn ang="0">
                    <a:pos x="1" y="264"/>
                  </a:cxn>
                  <a:cxn ang="0">
                    <a:pos x="0" y="263"/>
                  </a:cxn>
                  <a:cxn ang="0">
                    <a:pos x="0" y="262"/>
                  </a:cxn>
                </a:cxnLst>
                <a:rect l="0" t="0" r="r" b="b"/>
                <a:pathLst>
                  <a:path w="62" h="277">
                    <a:moveTo>
                      <a:pt x="0" y="262"/>
                    </a:moveTo>
                    <a:lnTo>
                      <a:pt x="15" y="2"/>
                    </a:lnTo>
                    <a:lnTo>
                      <a:pt x="28" y="0"/>
                    </a:lnTo>
                    <a:lnTo>
                      <a:pt x="40" y="2"/>
                    </a:lnTo>
                    <a:lnTo>
                      <a:pt x="61" y="262"/>
                    </a:lnTo>
                    <a:lnTo>
                      <a:pt x="58" y="264"/>
                    </a:lnTo>
                    <a:lnTo>
                      <a:pt x="55" y="267"/>
                    </a:lnTo>
                    <a:lnTo>
                      <a:pt x="52" y="269"/>
                    </a:lnTo>
                    <a:lnTo>
                      <a:pt x="47" y="271"/>
                    </a:lnTo>
                    <a:lnTo>
                      <a:pt x="41" y="273"/>
                    </a:lnTo>
                    <a:lnTo>
                      <a:pt x="35" y="275"/>
                    </a:lnTo>
                    <a:lnTo>
                      <a:pt x="32" y="276"/>
                    </a:lnTo>
                    <a:lnTo>
                      <a:pt x="28" y="276"/>
                    </a:lnTo>
                    <a:lnTo>
                      <a:pt x="24" y="276"/>
                    </a:lnTo>
                    <a:lnTo>
                      <a:pt x="20" y="275"/>
                    </a:lnTo>
                    <a:lnTo>
                      <a:pt x="17" y="274"/>
                    </a:lnTo>
                    <a:lnTo>
                      <a:pt x="14" y="273"/>
                    </a:lnTo>
                    <a:lnTo>
                      <a:pt x="11" y="273"/>
                    </a:lnTo>
                    <a:lnTo>
                      <a:pt x="8" y="271"/>
                    </a:lnTo>
                    <a:lnTo>
                      <a:pt x="5" y="269"/>
                    </a:lnTo>
                    <a:lnTo>
                      <a:pt x="2" y="267"/>
                    </a:lnTo>
                    <a:lnTo>
                      <a:pt x="1" y="264"/>
                    </a:lnTo>
                    <a:lnTo>
                      <a:pt x="0" y="263"/>
                    </a:lnTo>
                    <a:lnTo>
                      <a:pt x="0" y="262"/>
                    </a:lnTo>
                  </a:path>
                </a:pathLst>
              </a:custGeom>
              <a:solidFill>
                <a:srgbClr val="99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72" name="Freeform 360"/>
              <p:cNvSpPr>
                <a:spLocks/>
              </p:cNvSpPr>
              <p:nvPr/>
            </p:nvSpPr>
            <p:spPr bwMode="auto">
              <a:xfrm>
                <a:off x="3405" y="1831"/>
                <a:ext cx="63" cy="277"/>
              </a:xfrm>
              <a:custGeom>
                <a:avLst/>
                <a:gdLst/>
                <a:ahLst/>
                <a:cxnLst>
                  <a:cxn ang="0">
                    <a:pos x="0" y="262"/>
                  </a:cxn>
                  <a:cxn ang="0">
                    <a:pos x="15" y="2"/>
                  </a:cxn>
                  <a:cxn ang="0">
                    <a:pos x="28" y="0"/>
                  </a:cxn>
                  <a:cxn ang="0">
                    <a:pos x="40" y="2"/>
                  </a:cxn>
                  <a:cxn ang="0">
                    <a:pos x="62" y="262"/>
                  </a:cxn>
                  <a:cxn ang="0">
                    <a:pos x="59" y="264"/>
                  </a:cxn>
                  <a:cxn ang="0">
                    <a:pos x="56" y="267"/>
                  </a:cxn>
                  <a:cxn ang="0">
                    <a:pos x="52" y="269"/>
                  </a:cxn>
                  <a:cxn ang="0">
                    <a:pos x="48" y="271"/>
                  </a:cxn>
                  <a:cxn ang="0">
                    <a:pos x="42" y="273"/>
                  </a:cxn>
                  <a:cxn ang="0">
                    <a:pos x="36" y="276"/>
                  </a:cxn>
                  <a:cxn ang="0">
                    <a:pos x="33" y="276"/>
                  </a:cxn>
                  <a:cxn ang="0">
                    <a:pos x="29" y="276"/>
                  </a:cxn>
                  <a:cxn ang="0">
                    <a:pos x="25" y="276"/>
                  </a:cxn>
                  <a:cxn ang="0">
                    <a:pos x="21" y="276"/>
                  </a:cxn>
                  <a:cxn ang="0">
                    <a:pos x="17" y="275"/>
                  </a:cxn>
                  <a:cxn ang="0">
                    <a:pos x="14" y="273"/>
                  </a:cxn>
                  <a:cxn ang="0">
                    <a:pos x="12" y="272"/>
                  </a:cxn>
                  <a:cxn ang="0">
                    <a:pos x="8" y="271"/>
                  </a:cxn>
                  <a:cxn ang="0">
                    <a:pos x="6" y="269"/>
                  </a:cxn>
                  <a:cxn ang="0">
                    <a:pos x="2" y="267"/>
                  </a:cxn>
                  <a:cxn ang="0">
                    <a:pos x="1" y="264"/>
                  </a:cxn>
                  <a:cxn ang="0">
                    <a:pos x="0" y="263"/>
                  </a:cxn>
                  <a:cxn ang="0">
                    <a:pos x="0" y="262"/>
                  </a:cxn>
                </a:cxnLst>
                <a:rect l="0" t="0" r="r" b="b"/>
                <a:pathLst>
                  <a:path w="63" h="277">
                    <a:moveTo>
                      <a:pt x="0" y="262"/>
                    </a:moveTo>
                    <a:lnTo>
                      <a:pt x="15" y="2"/>
                    </a:lnTo>
                    <a:lnTo>
                      <a:pt x="28" y="0"/>
                    </a:lnTo>
                    <a:lnTo>
                      <a:pt x="40" y="2"/>
                    </a:lnTo>
                    <a:lnTo>
                      <a:pt x="62" y="262"/>
                    </a:lnTo>
                    <a:lnTo>
                      <a:pt x="59" y="264"/>
                    </a:lnTo>
                    <a:lnTo>
                      <a:pt x="56" y="267"/>
                    </a:lnTo>
                    <a:lnTo>
                      <a:pt x="52" y="269"/>
                    </a:lnTo>
                    <a:lnTo>
                      <a:pt x="48" y="271"/>
                    </a:lnTo>
                    <a:lnTo>
                      <a:pt x="42" y="273"/>
                    </a:lnTo>
                    <a:lnTo>
                      <a:pt x="36" y="276"/>
                    </a:lnTo>
                    <a:lnTo>
                      <a:pt x="33" y="276"/>
                    </a:lnTo>
                    <a:lnTo>
                      <a:pt x="29" y="276"/>
                    </a:lnTo>
                    <a:lnTo>
                      <a:pt x="25" y="276"/>
                    </a:lnTo>
                    <a:lnTo>
                      <a:pt x="21" y="276"/>
                    </a:lnTo>
                    <a:lnTo>
                      <a:pt x="17" y="275"/>
                    </a:lnTo>
                    <a:lnTo>
                      <a:pt x="14" y="273"/>
                    </a:lnTo>
                    <a:lnTo>
                      <a:pt x="12" y="272"/>
                    </a:lnTo>
                    <a:lnTo>
                      <a:pt x="8" y="271"/>
                    </a:lnTo>
                    <a:lnTo>
                      <a:pt x="6" y="269"/>
                    </a:lnTo>
                    <a:lnTo>
                      <a:pt x="2" y="267"/>
                    </a:lnTo>
                    <a:lnTo>
                      <a:pt x="1" y="264"/>
                    </a:lnTo>
                    <a:lnTo>
                      <a:pt x="0" y="263"/>
                    </a:lnTo>
                    <a:lnTo>
                      <a:pt x="0" y="262"/>
                    </a:lnTo>
                  </a:path>
                </a:pathLst>
              </a:custGeom>
              <a:solidFill>
                <a:srgbClr val="99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73" name="Freeform 361"/>
              <p:cNvSpPr>
                <a:spLocks/>
              </p:cNvSpPr>
              <p:nvPr/>
            </p:nvSpPr>
            <p:spPr bwMode="auto">
              <a:xfrm>
                <a:off x="3374" y="1797"/>
                <a:ext cx="34" cy="277"/>
              </a:xfrm>
              <a:custGeom>
                <a:avLst/>
                <a:gdLst/>
                <a:ahLst/>
                <a:cxnLst>
                  <a:cxn ang="0">
                    <a:pos x="6" y="276"/>
                  </a:cxn>
                  <a:cxn ang="0">
                    <a:pos x="10" y="276"/>
                  </a:cxn>
                  <a:cxn ang="0">
                    <a:pos x="13" y="275"/>
                  </a:cxn>
                  <a:cxn ang="0">
                    <a:pos x="17" y="274"/>
                  </a:cxn>
                  <a:cxn ang="0">
                    <a:pos x="19" y="273"/>
                  </a:cxn>
                  <a:cxn ang="0">
                    <a:pos x="24" y="271"/>
                  </a:cxn>
                  <a:cxn ang="0">
                    <a:pos x="26" y="270"/>
                  </a:cxn>
                  <a:cxn ang="0">
                    <a:pos x="28" y="269"/>
                  </a:cxn>
                  <a:cxn ang="0">
                    <a:pos x="30" y="267"/>
                  </a:cxn>
                  <a:cxn ang="0">
                    <a:pos x="32" y="264"/>
                  </a:cxn>
                  <a:cxn ang="0">
                    <a:pos x="33" y="262"/>
                  </a:cxn>
                  <a:cxn ang="0">
                    <a:pos x="12" y="2"/>
                  </a:cxn>
                  <a:cxn ang="0">
                    <a:pos x="0" y="0"/>
                  </a:cxn>
                  <a:cxn ang="0">
                    <a:pos x="0" y="276"/>
                  </a:cxn>
                  <a:cxn ang="0">
                    <a:pos x="6" y="276"/>
                  </a:cxn>
                </a:cxnLst>
                <a:rect l="0" t="0" r="r" b="b"/>
                <a:pathLst>
                  <a:path w="34" h="277">
                    <a:moveTo>
                      <a:pt x="6" y="276"/>
                    </a:moveTo>
                    <a:lnTo>
                      <a:pt x="10" y="276"/>
                    </a:lnTo>
                    <a:lnTo>
                      <a:pt x="13" y="275"/>
                    </a:lnTo>
                    <a:lnTo>
                      <a:pt x="17" y="274"/>
                    </a:lnTo>
                    <a:lnTo>
                      <a:pt x="19" y="273"/>
                    </a:lnTo>
                    <a:lnTo>
                      <a:pt x="24" y="271"/>
                    </a:lnTo>
                    <a:lnTo>
                      <a:pt x="26" y="270"/>
                    </a:lnTo>
                    <a:lnTo>
                      <a:pt x="28" y="269"/>
                    </a:lnTo>
                    <a:lnTo>
                      <a:pt x="30" y="267"/>
                    </a:lnTo>
                    <a:lnTo>
                      <a:pt x="32" y="264"/>
                    </a:lnTo>
                    <a:lnTo>
                      <a:pt x="33" y="262"/>
                    </a:lnTo>
                    <a:lnTo>
                      <a:pt x="12" y="2"/>
                    </a:lnTo>
                    <a:lnTo>
                      <a:pt x="0" y="0"/>
                    </a:lnTo>
                    <a:lnTo>
                      <a:pt x="0" y="276"/>
                    </a:lnTo>
                    <a:lnTo>
                      <a:pt x="6" y="276"/>
                    </a:lnTo>
                  </a:path>
                </a:pathLst>
              </a:custGeom>
              <a:solidFill>
                <a:srgbClr val="9966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74" name="Freeform 362"/>
              <p:cNvSpPr>
                <a:spLocks/>
              </p:cNvSpPr>
              <p:nvPr/>
            </p:nvSpPr>
            <p:spPr bwMode="auto">
              <a:xfrm>
                <a:off x="3346" y="2092"/>
                <a:ext cx="183" cy="195"/>
              </a:xfrm>
              <a:custGeom>
                <a:avLst/>
                <a:gdLst/>
                <a:ahLst/>
                <a:cxnLst>
                  <a:cxn ang="0">
                    <a:pos x="182" y="0"/>
                  </a:cxn>
                  <a:cxn ang="0">
                    <a:pos x="0" y="103"/>
                  </a:cxn>
                  <a:cxn ang="0">
                    <a:pos x="0" y="194"/>
                  </a:cxn>
                  <a:cxn ang="0">
                    <a:pos x="182" y="89"/>
                  </a:cxn>
                  <a:cxn ang="0">
                    <a:pos x="182" y="0"/>
                  </a:cxn>
                </a:cxnLst>
                <a:rect l="0" t="0" r="r" b="b"/>
                <a:pathLst>
                  <a:path w="183" h="195">
                    <a:moveTo>
                      <a:pt x="182" y="0"/>
                    </a:moveTo>
                    <a:lnTo>
                      <a:pt x="0" y="103"/>
                    </a:lnTo>
                    <a:lnTo>
                      <a:pt x="0" y="194"/>
                    </a:lnTo>
                    <a:lnTo>
                      <a:pt x="182" y="89"/>
                    </a:lnTo>
                    <a:lnTo>
                      <a:pt x="182" y="0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75" name="Freeform 363"/>
              <p:cNvSpPr>
                <a:spLocks/>
              </p:cNvSpPr>
              <p:nvPr/>
            </p:nvSpPr>
            <p:spPr bwMode="auto">
              <a:xfrm>
                <a:off x="3126" y="2069"/>
                <a:ext cx="221" cy="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0" y="126"/>
                  </a:cxn>
                  <a:cxn ang="0">
                    <a:pos x="220" y="217"/>
                  </a:cxn>
                  <a:cxn ang="0">
                    <a:pos x="0" y="90"/>
                  </a:cxn>
                  <a:cxn ang="0">
                    <a:pos x="0" y="0"/>
                  </a:cxn>
                </a:cxnLst>
                <a:rect l="0" t="0" r="r" b="b"/>
                <a:pathLst>
                  <a:path w="221" h="218">
                    <a:moveTo>
                      <a:pt x="0" y="0"/>
                    </a:moveTo>
                    <a:lnTo>
                      <a:pt x="220" y="126"/>
                    </a:lnTo>
                    <a:lnTo>
                      <a:pt x="220" y="217"/>
                    </a:lnTo>
                    <a:lnTo>
                      <a:pt x="0" y="9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76" name="Freeform 364"/>
              <p:cNvSpPr>
                <a:spLocks/>
              </p:cNvSpPr>
              <p:nvPr/>
            </p:nvSpPr>
            <p:spPr bwMode="auto">
              <a:xfrm>
                <a:off x="3126" y="1965"/>
                <a:ext cx="403" cy="231"/>
              </a:xfrm>
              <a:custGeom>
                <a:avLst/>
                <a:gdLst/>
                <a:ahLst/>
                <a:cxnLst>
                  <a:cxn ang="0">
                    <a:pos x="402" y="126"/>
                  </a:cxn>
                  <a:cxn ang="0">
                    <a:pos x="220" y="230"/>
                  </a:cxn>
                  <a:cxn ang="0">
                    <a:pos x="0" y="103"/>
                  </a:cxn>
                  <a:cxn ang="0">
                    <a:pos x="181" y="0"/>
                  </a:cxn>
                  <a:cxn ang="0">
                    <a:pos x="402" y="126"/>
                  </a:cxn>
                </a:cxnLst>
                <a:rect l="0" t="0" r="r" b="b"/>
                <a:pathLst>
                  <a:path w="403" h="231">
                    <a:moveTo>
                      <a:pt x="402" y="126"/>
                    </a:moveTo>
                    <a:lnTo>
                      <a:pt x="220" y="230"/>
                    </a:lnTo>
                    <a:lnTo>
                      <a:pt x="0" y="103"/>
                    </a:lnTo>
                    <a:lnTo>
                      <a:pt x="181" y="0"/>
                    </a:lnTo>
                    <a:lnTo>
                      <a:pt x="402" y="126"/>
                    </a:lnTo>
                  </a:path>
                </a:pathLst>
              </a:custGeom>
              <a:solidFill>
                <a:srgbClr val="CC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77" name="Freeform 365"/>
              <p:cNvSpPr>
                <a:spLocks/>
              </p:cNvSpPr>
              <p:nvPr/>
            </p:nvSpPr>
            <p:spPr bwMode="auto">
              <a:xfrm>
                <a:off x="3207" y="2081"/>
                <a:ext cx="59" cy="69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8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69">
                    <a:moveTo>
                      <a:pt x="58" y="0"/>
                    </a:moveTo>
                    <a:lnTo>
                      <a:pt x="58" y="68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78" name="Freeform 366"/>
              <p:cNvSpPr>
                <a:spLocks/>
              </p:cNvSpPr>
              <p:nvPr/>
            </p:nvSpPr>
            <p:spPr bwMode="auto">
              <a:xfrm>
                <a:off x="3359" y="2196"/>
                <a:ext cx="33" cy="64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8"/>
                  </a:cxn>
                  <a:cxn ang="0">
                    <a:pos x="0" y="63"/>
                  </a:cxn>
                  <a:cxn ang="0">
                    <a:pos x="32" y="45"/>
                  </a:cxn>
                  <a:cxn ang="0">
                    <a:pos x="32" y="0"/>
                  </a:cxn>
                </a:cxnLst>
                <a:rect l="0" t="0" r="r" b="b"/>
                <a:pathLst>
                  <a:path w="33" h="64">
                    <a:moveTo>
                      <a:pt x="32" y="0"/>
                    </a:moveTo>
                    <a:lnTo>
                      <a:pt x="0" y="18"/>
                    </a:lnTo>
                    <a:lnTo>
                      <a:pt x="0" y="63"/>
                    </a:lnTo>
                    <a:lnTo>
                      <a:pt x="32" y="45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79" name="Freeform 367"/>
              <p:cNvSpPr>
                <a:spLocks/>
              </p:cNvSpPr>
              <p:nvPr/>
            </p:nvSpPr>
            <p:spPr bwMode="auto">
              <a:xfrm>
                <a:off x="3147" y="2172"/>
                <a:ext cx="106" cy="10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5" y="61"/>
                  </a:cxn>
                  <a:cxn ang="0">
                    <a:pos x="105" y="104"/>
                  </a:cxn>
                  <a:cxn ang="0">
                    <a:pos x="0" y="42"/>
                  </a:cxn>
                  <a:cxn ang="0">
                    <a:pos x="0" y="0"/>
                  </a:cxn>
                </a:cxnLst>
                <a:rect l="0" t="0" r="r" b="b"/>
                <a:pathLst>
                  <a:path w="106" h="105">
                    <a:moveTo>
                      <a:pt x="0" y="0"/>
                    </a:moveTo>
                    <a:lnTo>
                      <a:pt x="105" y="61"/>
                    </a:lnTo>
                    <a:lnTo>
                      <a:pt x="105" y="104"/>
                    </a:lnTo>
                    <a:lnTo>
                      <a:pt x="0" y="4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80" name="Freeform 368"/>
              <p:cNvSpPr>
                <a:spLocks/>
              </p:cNvSpPr>
              <p:nvPr/>
            </p:nvSpPr>
            <p:spPr bwMode="auto">
              <a:xfrm>
                <a:off x="3251" y="2211"/>
                <a:ext cx="41" cy="67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0" y="22"/>
                  </a:cxn>
                  <a:cxn ang="0">
                    <a:pos x="0" y="66"/>
                  </a:cxn>
                  <a:cxn ang="0">
                    <a:pos x="40" y="43"/>
                  </a:cxn>
                  <a:cxn ang="0">
                    <a:pos x="40" y="0"/>
                  </a:cxn>
                </a:cxnLst>
                <a:rect l="0" t="0" r="r" b="b"/>
                <a:pathLst>
                  <a:path w="41" h="67">
                    <a:moveTo>
                      <a:pt x="40" y="0"/>
                    </a:moveTo>
                    <a:lnTo>
                      <a:pt x="0" y="22"/>
                    </a:lnTo>
                    <a:lnTo>
                      <a:pt x="0" y="66"/>
                    </a:lnTo>
                    <a:lnTo>
                      <a:pt x="40" y="43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FF33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81" name="Freeform 369"/>
              <p:cNvSpPr>
                <a:spLocks/>
              </p:cNvSpPr>
              <p:nvPr/>
            </p:nvSpPr>
            <p:spPr bwMode="auto">
              <a:xfrm>
                <a:off x="3146" y="2151"/>
                <a:ext cx="146" cy="85"/>
              </a:xfrm>
              <a:custGeom>
                <a:avLst/>
                <a:gdLst/>
                <a:ahLst/>
                <a:cxnLst>
                  <a:cxn ang="0">
                    <a:pos x="145" y="61"/>
                  </a:cxn>
                  <a:cxn ang="0">
                    <a:pos x="105" y="84"/>
                  </a:cxn>
                  <a:cxn ang="0">
                    <a:pos x="0" y="22"/>
                  </a:cxn>
                  <a:cxn ang="0">
                    <a:pos x="37" y="0"/>
                  </a:cxn>
                  <a:cxn ang="0">
                    <a:pos x="145" y="61"/>
                  </a:cxn>
                </a:cxnLst>
                <a:rect l="0" t="0" r="r" b="b"/>
                <a:pathLst>
                  <a:path w="146" h="85">
                    <a:moveTo>
                      <a:pt x="145" y="61"/>
                    </a:moveTo>
                    <a:lnTo>
                      <a:pt x="105" y="84"/>
                    </a:lnTo>
                    <a:lnTo>
                      <a:pt x="0" y="22"/>
                    </a:lnTo>
                    <a:lnTo>
                      <a:pt x="37" y="0"/>
                    </a:lnTo>
                    <a:lnTo>
                      <a:pt x="145" y="61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82" name="Freeform 370"/>
              <p:cNvSpPr>
                <a:spLocks/>
              </p:cNvSpPr>
              <p:nvPr/>
            </p:nvSpPr>
            <p:spPr bwMode="auto">
              <a:xfrm>
                <a:off x="3417" y="2163"/>
                <a:ext cx="33" cy="64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8"/>
                  </a:cxn>
                  <a:cxn ang="0">
                    <a:pos x="0" y="63"/>
                  </a:cxn>
                  <a:cxn ang="0">
                    <a:pos x="32" y="45"/>
                  </a:cxn>
                  <a:cxn ang="0">
                    <a:pos x="32" y="0"/>
                  </a:cxn>
                </a:cxnLst>
                <a:rect l="0" t="0" r="r" b="b"/>
                <a:pathLst>
                  <a:path w="33" h="64">
                    <a:moveTo>
                      <a:pt x="32" y="0"/>
                    </a:moveTo>
                    <a:lnTo>
                      <a:pt x="0" y="18"/>
                    </a:lnTo>
                    <a:lnTo>
                      <a:pt x="0" y="63"/>
                    </a:lnTo>
                    <a:lnTo>
                      <a:pt x="32" y="45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83" name="Freeform 371"/>
              <p:cNvSpPr>
                <a:spLocks/>
              </p:cNvSpPr>
              <p:nvPr/>
            </p:nvSpPr>
            <p:spPr bwMode="auto">
              <a:xfrm>
                <a:off x="3126" y="2033"/>
                <a:ext cx="60" cy="71"/>
              </a:xfrm>
              <a:custGeom>
                <a:avLst/>
                <a:gdLst/>
                <a:ahLst/>
                <a:cxnLst>
                  <a:cxn ang="0">
                    <a:pos x="59" y="0"/>
                  </a:cxn>
                  <a:cxn ang="0">
                    <a:pos x="59" y="70"/>
                  </a:cxn>
                  <a:cxn ang="0">
                    <a:pos x="0" y="36"/>
                  </a:cxn>
                  <a:cxn ang="0">
                    <a:pos x="59" y="0"/>
                  </a:cxn>
                </a:cxnLst>
                <a:rect l="0" t="0" r="r" b="b"/>
                <a:pathLst>
                  <a:path w="60" h="71">
                    <a:moveTo>
                      <a:pt x="59" y="0"/>
                    </a:moveTo>
                    <a:lnTo>
                      <a:pt x="59" y="70"/>
                    </a:lnTo>
                    <a:lnTo>
                      <a:pt x="0" y="36"/>
                    </a:lnTo>
                    <a:lnTo>
                      <a:pt x="59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84" name="Freeform 372"/>
              <p:cNvSpPr>
                <a:spLocks/>
              </p:cNvSpPr>
              <p:nvPr/>
            </p:nvSpPr>
            <p:spPr bwMode="auto">
              <a:xfrm>
                <a:off x="3185" y="1930"/>
                <a:ext cx="181" cy="174"/>
              </a:xfrm>
              <a:custGeom>
                <a:avLst/>
                <a:gdLst/>
                <a:ahLst/>
                <a:cxnLst>
                  <a:cxn ang="0">
                    <a:pos x="180" y="68"/>
                  </a:cxn>
                  <a:cxn ang="0">
                    <a:pos x="0" y="173"/>
                  </a:cxn>
                  <a:cxn ang="0">
                    <a:pos x="0" y="103"/>
                  </a:cxn>
                  <a:cxn ang="0">
                    <a:pos x="180" y="0"/>
                  </a:cxn>
                  <a:cxn ang="0">
                    <a:pos x="180" y="68"/>
                  </a:cxn>
                </a:cxnLst>
                <a:rect l="0" t="0" r="r" b="b"/>
                <a:pathLst>
                  <a:path w="181" h="174">
                    <a:moveTo>
                      <a:pt x="180" y="68"/>
                    </a:moveTo>
                    <a:lnTo>
                      <a:pt x="0" y="173"/>
                    </a:lnTo>
                    <a:lnTo>
                      <a:pt x="0" y="103"/>
                    </a:lnTo>
                    <a:lnTo>
                      <a:pt x="180" y="0"/>
                    </a:lnTo>
                    <a:lnTo>
                      <a:pt x="180" y="68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85" name="Freeform 373"/>
              <p:cNvSpPr>
                <a:spLocks/>
              </p:cNvSpPr>
              <p:nvPr/>
            </p:nvSpPr>
            <p:spPr bwMode="auto">
              <a:xfrm>
                <a:off x="3207" y="2081"/>
                <a:ext cx="59" cy="69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8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69">
                    <a:moveTo>
                      <a:pt x="58" y="0"/>
                    </a:moveTo>
                    <a:lnTo>
                      <a:pt x="58" y="68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86" name="Freeform 374"/>
              <p:cNvSpPr>
                <a:spLocks/>
              </p:cNvSpPr>
              <p:nvPr/>
            </p:nvSpPr>
            <p:spPr bwMode="auto">
              <a:xfrm>
                <a:off x="3265" y="1975"/>
                <a:ext cx="182" cy="174"/>
              </a:xfrm>
              <a:custGeom>
                <a:avLst/>
                <a:gdLst/>
                <a:ahLst/>
                <a:cxnLst>
                  <a:cxn ang="0">
                    <a:pos x="181" y="69"/>
                  </a:cxn>
                  <a:cxn ang="0">
                    <a:pos x="0" y="173"/>
                  </a:cxn>
                  <a:cxn ang="0">
                    <a:pos x="0" y="104"/>
                  </a:cxn>
                  <a:cxn ang="0">
                    <a:pos x="181" y="0"/>
                  </a:cxn>
                  <a:cxn ang="0">
                    <a:pos x="181" y="69"/>
                  </a:cxn>
                </a:cxnLst>
                <a:rect l="0" t="0" r="r" b="b"/>
                <a:pathLst>
                  <a:path w="182" h="174">
                    <a:moveTo>
                      <a:pt x="181" y="69"/>
                    </a:moveTo>
                    <a:lnTo>
                      <a:pt x="0" y="173"/>
                    </a:lnTo>
                    <a:lnTo>
                      <a:pt x="0" y="104"/>
                    </a:lnTo>
                    <a:lnTo>
                      <a:pt x="181" y="0"/>
                    </a:lnTo>
                    <a:lnTo>
                      <a:pt x="181" y="69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87" name="Freeform 375"/>
              <p:cNvSpPr>
                <a:spLocks/>
              </p:cNvSpPr>
              <p:nvPr/>
            </p:nvSpPr>
            <p:spPr bwMode="auto">
              <a:xfrm>
                <a:off x="3288" y="2126"/>
                <a:ext cx="58" cy="70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69"/>
                  </a:cxn>
                  <a:cxn ang="0">
                    <a:pos x="0" y="35"/>
                  </a:cxn>
                  <a:cxn ang="0">
                    <a:pos x="57" y="0"/>
                  </a:cxn>
                </a:cxnLst>
                <a:rect l="0" t="0" r="r" b="b"/>
                <a:pathLst>
                  <a:path w="58" h="70">
                    <a:moveTo>
                      <a:pt x="57" y="0"/>
                    </a:moveTo>
                    <a:lnTo>
                      <a:pt x="57" y="69"/>
                    </a:lnTo>
                    <a:lnTo>
                      <a:pt x="0" y="35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88" name="Freeform 376"/>
              <p:cNvSpPr>
                <a:spLocks/>
              </p:cNvSpPr>
              <p:nvPr/>
            </p:nvSpPr>
            <p:spPr bwMode="auto">
              <a:xfrm>
                <a:off x="3346" y="2023"/>
                <a:ext cx="183" cy="173"/>
              </a:xfrm>
              <a:custGeom>
                <a:avLst/>
                <a:gdLst/>
                <a:ahLst/>
                <a:cxnLst>
                  <a:cxn ang="0">
                    <a:pos x="182" y="68"/>
                  </a:cxn>
                  <a:cxn ang="0">
                    <a:pos x="0" y="172"/>
                  </a:cxn>
                  <a:cxn ang="0">
                    <a:pos x="0" y="103"/>
                  </a:cxn>
                  <a:cxn ang="0">
                    <a:pos x="182" y="0"/>
                  </a:cxn>
                  <a:cxn ang="0">
                    <a:pos x="182" y="68"/>
                  </a:cxn>
                </a:cxnLst>
                <a:rect l="0" t="0" r="r" b="b"/>
                <a:pathLst>
                  <a:path w="183" h="173">
                    <a:moveTo>
                      <a:pt x="182" y="68"/>
                    </a:moveTo>
                    <a:lnTo>
                      <a:pt x="0" y="172"/>
                    </a:lnTo>
                    <a:lnTo>
                      <a:pt x="0" y="103"/>
                    </a:lnTo>
                    <a:lnTo>
                      <a:pt x="182" y="0"/>
                    </a:lnTo>
                    <a:lnTo>
                      <a:pt x="182" y="68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89" name="Freeform 377"/>
              <p:cNvSpPr>
                <a:spLocks/>
              </p:cNvSpPr>
              <p:nvPr/>
            </p:nvSpPr>
            <p:spPr bwMode="auto">
              <a:xfrm>
                <a:off x="3271" y="1987"/>
                <a:ext cx="167" cy="152"/>
              </a:xfrm>
              <a:custGeom>
                <a:avLst/>
                <a:gdLst/>
                <a:ahLst/>
                <a:cxnLst>
                  <a:cxn ang="0">
                    <a:pos x="166" y="55"/>
                  </a:cxn>
                  <a:cxn ang="0">
                    <a:pos x="166" y="0"/>
                  </a:cxn>
                  <a:cxn ang="0">
                    <a:pos x="0" y="93"/>
                  </a:cxn>
                  <a:cxn ang="0">
                    <a:pos x="0" y="151"/>
                  </a:cxn>
                  <a:cxn ang="0">
                    <a:pos x="166" y="55"/>
                  </a:cxn>
                </a:cxnLst>
                <a:rect l="0" t="0" r="r" b="b"/>
                <a:pathLst>
                  <a:path w="167" h="152">
                    <a:moveTo>
                      <a:pt x="166" y="55"/>
                    </a:moveTo>
                    <a:lnTo>
                      <a:pt x="166" y="0"/>
                    </a:lnTo>
                    <a:lnTo>
                      <a:pt x="0" y="93"/>
                    </a:lnTo>
                    <a:lnTo>
                      <a:pt x="0" y="151"/>
                    </a:lnTo>
                    <a:lnTo>
                      <a:pt x="166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90" name="Line 378"/>
              <p:cNvSpPr>
                <a:spLocks noChangeShapeType="1"/>
              </p:cNvSpPr>
              <p:nvPr/>
            </p:nvSpPr>
            <p:spPr bwMode="auto">
              <a:xfrm flipV="1">
                <a:off x="3440" y="229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091" name="Freeform 379"/>
              <p:cNvSpPr>
                <a:spLocks/>
              </p:cNvSpPr>
              <p:nvPr/>
            </p:nvSpPr>
            <p:spPr bwMode="auto">
              <a:xfrm>
                <a:off x="3447" y="2303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4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6" y="10"/>
                  </a:cxn>
                  <a:cxn ang="0">
                    <a:pos x="14" y="7"/>
                  </a:cxn>
                  <a:cxn ang="0">
                    <a:pos x="13" y="5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5" y="1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4" y="14"/>
                  </a:cxn>
                  <a:cxn ang="0">
                    <a:pos x="5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4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11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92" name="Freeform 380"/>
              <p:cNvSpPr>
                <a:spLocks/>
              </p:cNvSpPr>
              <p:nvPr/>
            </p:nvSpPr>
            <p:spPr bwMode="auto">
              <a:xfrm>
                <a:off x="3447" y="2305"/>
                <a:ext cx="17" cy="17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6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1" y="3"/>
                  </a:cxn>
                  <a:cxn ang="0">
                    <a:pos x="14" y="4"/>
                  </a:cxn>
                  <a:cxn ang="0">
                    <a:pos x="14" y="9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1" y="16"/>
                  </a:cxn>
                  <a:cxn ang="0">
                    <a:pos x="7" y="14"/>
                  </a:cxn>
                  <a:cxn ang="0">
                    <a:pos x="5" y="13"/>
                  </a:cxn>
                  <a:cxn ang="0">
                    <a:pos x="1" y="10"/>
                  </a:cxn>
                </a:cxnLst>
                <a:rect l="0" t="0" r="r" b="b"/>
                <a:pathLst>
                  <a:path w="17" h="17">
                    <a:moveTo>
                      <a:pt x="1" y="10"/>
                    </a:moveTo>
                    <a:lnTo>
                      <a:pt x="1" y="6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11" y="3"/>
                    </a:lnTo>
                    <a:lnTo>
                      <a:pt x="14" y="4"/>
                    </a:lnTo>
                    <a:lnTo>
                      <a:pt x="14" y="9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1" y="16"/>
                    </a:lnTo>
                    <a:lnTo>
                      <a:pt x="7" y="14"/>
                    </a:lnTo>
                    <a:lnTo>
                      <a:pt x="5" y="13"/>
                    </a:lnTo>
                    <a:lnTo>
                      <a:pt x="1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93" name="Freeform 381"/>
              <p:cNvSpPr>
                <a:spLocks/>
              </p:cNvSpPr>
              <p:nvPr/>
            </p:nvSpPr>
            <p:spPr bwMode="auto">
              <a:xfrm>
                <a:off x="3448" y="2305"/>
                <a:ext cx="17" cy="17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12" y="4"/>
                  </a:cxn>
                  <a:cxn ang="0">
                    <a:pos x="16" y="9"/>
                  </a:cxn>
                  <a:cxn ang="0">
                    <a:pos x="16" y="13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6" y="13"/>
                  </a:cxn>
                  <a:cxn ang="0">
                    <a:pos x="3" y="9"/>
                  </a:cxn>
                </a:cxnLst>
                <a:rect l="0" t="0" r="r" b="b"/>
                <a:pathLst>
                  <a:path w="17" h="17">
                    <a:moveTo>
                      <a:pt x="3" y="9"/>
                    </a:moveTo>
                    <a:lnTo>
                      <a:pt x="0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2" y="4"/>
                    </a:lnTo>
                    <a:lnTo>
                      <a:pt x="16" y="9"/>
                    </a:lnTo>
                    <a:lnTo>
                      <a:pt x="16" y="13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6" y="13"/>
                    </a:lnTo>
                    <a:lnTo>
                      <a:pt x="3" y="9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94" name="Freeform 382"/>
              <p:cNvSpPr>
                <a:spLocks/>
              </p:cNvSpPr>
              <p:nvPr/>
            </p:nvSpPr>
            <p:spPr bwMode="auto">
              <a:xfrm>
                <a:off x="3455" y="2307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6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95" name="Freeform 383"/>
              <p:cNvSpPr>
                <a:spLocks/>
              </p:cNvSpPr>
              <p:nvPr/>
            </p:nvSpPr>
            <p:spPr bwMode="auto">
              <a:xfrm>
                <a:off x="3455" y="2309"/>
                <a:ext cx="17" cy="17"/>
              </a:xfrm>
              <a:custGeom>
                <a:avLst/>
                <a:gdLst/>
                <a:ahLst/>
                <a:cxnLst>
                  <a:cxn ang="0">
                    <a:pos x="2" y="10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3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3" y="14"/>
                  </a:cxn>
                  <a:cxn ang="0">
                    <a:pos x="10" y="16"/>
                  </a:cxn>
                  <a:cxn ang="0">
                    <a:pos x="8" y="14"/>
                  </a:cxn>
                  <a:cxn ang="0">
                    <a:pos x="4" y="12"/>
                  </a:cxn>
                  <a:cxn ang="0">
                    <a:pos x="2" y="10"/>
                  </a:cxn>
                </a:cxnLst>
                <a:rect l="0" t="0" r="r" b="b"/>
                <a:pathLst>
                  <a:path w="17" h="17">
                    <a:moveTo>
                      <a:pt x="2" y="10"/>
                    </a:moveTo>
                    <a:lnTo>
                      <a:pt x="0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10" y="1"/>
                    </a:lnTo>
                    <a:lnTo>
                      <a:pt x="13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0" y="16"/>
                    </a:lnTo>
                    <a:lnTo>
                      <a:pt x="8" y="14"/>
                    </a:lnTo>
                    <a:lnTo>
                      <a:pt x="4" y="12"/>
                    </a:lnTo>
                    <a:lnTo>
                      <a:pt x="2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96" name="Freeform 384"/>
              <p:cNvSpPr>
                <a:spLocks/>
              </p:cNvSpPr>
              <p:nvPr/>
            </p:nvSpPr>
            <p:spPr bwMode="auto">
              <a:xfrm>
                <a:off x="3456" y="2312"/>
                <a:ext cx="17" cy="17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3" y="4"/>
                  </a:cxn>
                  <a:cxn ang="0">
                    <a:pos x="16" y="9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3" y="16"/>
                  </a:cxn>
                  <a:cxn ang="0">
                    <a:pos x="8" y="16"/>
                  </a:cxn>
                  <a:cxn ang="0">
                    <a:pos x="2" y="11"/>
                  </a:cxn>
                </a:cxnLst>
                <a:rect l="0" t="0" r="r" b="b"/>
                <a:pathLst>
                  <a:path w="17" h="17">
                    <a:moveTo>
                      <a:pt x="2" y="11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3" y="4"/>
                    </a:lnTo>
                    <a:lnTo>
                      <a:pt x="16" y="9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3" y="16"/>
                    </a:lnTo>
                    <a:lnTo>
                      <a:pt x="8" y="16"/>
                    </a:lnTo>
                    <a:lnTo>
                      <a:pt x="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97" name="Freeform 385"/>
              <p:cNvSpPr>
                <a:spLocks/>
              </p:cNvSpPr>
              <p:nvPr/>
            </p:nvSpPr>
            <p:spPr bwMode="auto">
              <a:xfrm>
                <a:off x="3441" y="2305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3" y="4"/>
                  </a:cxn>
                  <a:cxn ang="0">
                    <a:pos x="11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5"/>
                  </a:cxn>
                  <a:cxn ang="0">
                    <a:pos x="7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98" name="Freeform 386"/>
              <p:cNvSpPr>
                <a:spLocks/>
              </p:cNvSpPr>
              <p:nvPr/>
            </p:nvSpPr>
            <p:spPr bwMode="auto">
              <a:xfrm>
                <a:off x="3451" y="2309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4" y="14"/>
                  </a:cxn>
                  <a:cxn ang="0">
                    <a:pos x="14" y="13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7"/>
                  </a:cxn>
                  <a:cxn ang="0">
                    <a:pos x="14" y="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3" y="14"/>
                  </a:cxn>
                  <a:cxn ang="0">
                    <a:pos x="5" y="15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4" y="14"/>
                    </a:lnTo>
                    <a:lnTo>
                      <a:pt x="14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099" name="Freeform 387"/>
              <p:cNvSpPr>
                <a:spLocks/>
              </p:cNvSpPr>
              <p:nvPr/>
            </p:nvSpPr>
            <p:spPr bwMode="auto">
              <a:xfrm>
                <a:off x="3453" y="2270"/>
                <a:ext cx="23" cy="4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2" y="0"/>
                  </a:cxn>
                  <a:cxn ang="0">
                    <a:pos x="22" y="26"/>
                  </a:cxn>
                  <a:cxn ang="0">
                    <a:pos x="0" y="39"/>
                  </a:cxn>
                  <a:cxn ang="0">
                    <a:pos x="0" y="13"/>
                  </a:cxn>
                </a:cxnLst>
                <a:rect l="0" t="0" r="r" b="b"/>
                <a:pathLst>
                  <a:path w="23" h="40">
                    <a:moveTo>
                      <a:pt x="0" y="13"/>
                    </a:moveTo>
                    <a:lnTo>
                      <a:pt x="22" y="0"/>
                    </a:lnTo>
                    <a:lnTo>
                      <a:pt x="22" y="26"/>
                    </a:lnTo>
                    <a:lnTo>
                      <a:pt x="0" y="3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7F7F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00" name="Freeform 388"/>
              <p:cNvSpPr>
                <a:spLocks/>
              </p:cNvSpPr>
              <p:nvPr/>
            </p:nvSpPr>
            <p:spPr bwMode="auto">
              <a:xfrm>
                <a:off x="3365" y="2218"/>
                <a:ext cx="111" cy="6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2" y="0"/>
                  </a:cxn>
                  <a:cxn ang="0">
                    <a:pos x="110" y="50"/>
                  </a:cxn>
                  <a:cxn ang="0">
                    <a:pos x="87" y="64"/>
                  </a:cxn>
                  <a:cxn ang="0">
                    <a:pos x="0" y="13"/>
                  </a:cxn>
                </a:cxnLst>
                <a:rect l="0" t="0" r="r" b="b"/>
                <a:pathLst>
                  <a:path w="111" h="65">
                    <a:moveTo>
                      <a:pt x="0" y="13"/>
                    </a:moveTo>
                    <a:lnTo>
                      <a:pt x="22" y="0"/>
                    </a:lnTo>
                    <a:lnTo>
                      <a:pt x="110" y="50"/>
                    </a:lnTo>
                    <a:lnTo>
                      <a:pt x="87" y="64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E6E6E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01" name="Freeform 389"/>
              <p:cNvSpPr>
                <a:spLocks/>
              </p:cNvSpPr>
              <p:nvPr/>
            </p:nvSpPr>
            <p:spPr bwMode="auto">
              <a:xfrm>
                <a:off x="3365" y="2232"/>
                <a:ext cx="89" cy="7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8" y="50"/>
                  </a:cxn>
                  <a:cxn ang="0">
                    <a:pos x="88" y="77"/>
                  </a:cxn>
                  <a:cxn ang="0">
                    <a:pos x="0" y="25"/>
                  </a:cxn>
                  <a:cxn ang="0">
                    <a:pos x="0" y="0"/>
                  </a:cxn>
                </a:cxnLst>
                <a:rect l="0" t="0" r="r" b="b"/>
                <a:pathLst>
                  <a:path w="89" h="78">
                    <a:moveTo>
                      <a:pt x="0" y="0"/>
                    </a:moveTo>
                    <a:lnTo>
                      <a:pt x="88" y="50"/>
                    </a:lnTo>
                    <a:lnTo>
                      <a:pt x="88" y="77"/>
                    </a:lnTo>
                    <a:lnTo>
                      <a:pt x="0" y="2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02" name="Freeform 390"/>
              <p:cNvSpPr>
                <a:spLocks/>
              </p:cNvSpPr>
              <p:nvPr/>
            </p:nvSpPr>
            <p:spPr bwMode="auto">
              <a:xfrm>
                <a:off x="3460" y="2283"/>
                <a:ext cx="33" cy="19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2" y="6"/>
                  </a:cxn>
                  <a:cxn ang="0">
                    <a:pos x="11" y="18"/>
                  </a:cxn>
                  <a:cxn ang="0">
                    <a:pos x="0" y="11"/>
                  </a:cxn>
                  <a:cxn ang="0">
                    <a:pos x="20" y="0"/>
                  </a:cxn>
                </a:cxnLst>
                <a:rect l="0" t="0" r="r" b="b"/>
                <a:pathLst>
                  <a:path w="33" h="19">
                    <a:moveTo>
                      <a:pt x="20" y="0"/>
                    </a:moveTo>
                    <a:lnTo>
                      <a:pt x="32" y="6"/>
                    </a:lnTo>
                    <a:lnTo>
                      <a:pt x="11" y="18"/>
                    </a:lnTo>
                    <a:lnTo>
                      <a:pt x="0" y="11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03" name="Freeform 391"/>
              <p:cNvSpPr>
                <a:spLocks/>
              </p:cNvSpPr>
              <p:nvPr/>
            </p:nvSpPr>
            <p:spPr bwMode="auto">
              <a:xfrm>
                <a:off x="3461" y="2295"/>
                <a:ext cx="17" cy="3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6" y="31"/>
                  </a:cxn>
                  <a:cxn ang="0">
                    <a:pos x="16" y="6"/>
                  </a:cxn>
                  <a:cxn ang="0">
                    <a:pos x="0" y="0"/>
                  </a:cxn>
                  <a:cxn ang="0">
                    <a:pos x="0" y="24"/>
                  </a:cxn>
                </a:cxnLst>
                <a:rect l="0" t="0" r="r" b="b"/>
                <a:pathLst>
                  <a:path w="17" h="32">
                    <a:moveTo>
                      <a:pt x="0" y="24"/>
                    </a:moveTo>
                    <a:lnTo>
                      <a:pt x="16" y="31"/>
                    </a:lnTo>
                    <a:lnTo>
                      <a:pt x="16" y="6"/>
                    </a:lnTo>
                    <a:lnTo>
                      <a:pt x="0" y="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04" name="Freeform 392"/>
              <p:cNvSpPr>
                <a:spLocks/>
              </p:cNvSpPr>
              <p:nvPr/>
            </p:nvSpPr>
            <p:spPr bwMode="auto">
              <a:xfrm>
                <a:off x="3472" y="2291"/>
                <a:ext cx="22" cy="36"/>
              </a:xfrm>
              <a:custGeom>
                <a:avLst/>
                <a:gdLst/>
                <a:ahLst/>
                <a:cxnLst>
                  <a:cxn ang="0">
                    <a:pos x="21" y="24"/>
                  </a:cxn>
                  <a:cxn ang="0">
                    <a:pos x="0" y="35"/>
                  </a:cxn>
                  <a:cxn ang="0">
                    <a:pos x="0" y="11"/>
                  </a:cxn>
                  <a:cxn ang="0">
                    <a:pos x="20" y="0"/>
                  </a:cxn>
                  <a:cxn ang="0">
                    <a:pos x="21" y="24"/>
                  </a:cxn>
                </a:cxnLst>
                <a:rect l="0" t="0" r="r" b="b"/>
                <a:pathLst>
                  <a:path w="22" h="36">
                    <a:moveTo>
                      <a:pt x="21" y="24"/>
                    </a:moveTo>
                    <a:lnTo>
                      <a:pt x="0" y="35"/>
                    </a:lnTo>
                    <a:lnTo>
                      <a:pt x="0" y="11"/>
                    </a:lnTo>
                    <a:lnTo>
                      <a:pt x="20" y="0"/>
                    </a:lnTo>
                    <a:lnTo>
                      <a:pt x="21" y="24"/>
                    </a:lnTo>
                  </a:path>
                </a:pathLst>
              </a:custGeom>
              <a:solidFill>
                <a:srgbClr val="CC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05" name="Freeform 393"/>
              <p:cNvSpPr>
                <a:spLocks/>
              </p:cNvSpPr>
              <p:nvPr/>
            </p:nvSpPr>
            <p:spPr bwMode="auto">
              <a:xfrm>
                <a:off x="3473" y="2296"/>
                <a:ext cx="24" cy="1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3" y="4"/>
                  </a:cxn>
                  <a:cxn ang="0">
                    <a:pos x="19" y="12"/>
                  </a:cxn>
                  <a:cxn ang="0">
                    <a:pos x="8" y="16"/>
                  </a:cxn>
                  <a:cxn ang="0">
                    <a:pos x="0" y="11"/>
                  </a:cxn>
                  <a:cxn ang="0">
                    <a:pos x="15" y="0"/>
                  </a:cxn>
                </a:cxnLst>
                <a:rect l="0" t="0" r="r" b="b"/>
                <a:pathLst>
                  <a:path w="24" h="17">
                    <a:moveTo>
                      <a:pt x="15" y="0"/>
                    </a:moveTo>
                    <a:lnTo>
                      <a:pt x="23" y="4"/>
                    </a:lnTo>
                    <a:lnTo>
                      <a:pt x="19" y="12"/>
                    </a:lnTo>
                    <a:lnTo>
                      <a:pt x="8" y="16"/>
                    </a:lnTo>
                    <a:lnTo>
                      <a:pt x="0" y="11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06" name="Freeform 394"/>
              <p:cNvSpPr>
                <a:spLocks/>
              </p:cNvSpPr>
              <p:nvPr/>
            </p:nvSpPr>
            <p:spPr bwMode="auto">
              <a:xfrm>
                <a:off x="3473" y="2305"/>
                <a:ext cx="17" cy="27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16" y="26"/>
                  </a:cxn>
                  <a:cxn ang="0">
                    <a:pos x="16" y="11"/>
                  </a:cxn>
                  <a:cxn ang="0">
                    <a:pos x="12" y="4"/>
                  </a:cxn>
                  <a:cxn ang="0">
                    <a:pos x="0" y="0"/>
                  </a:cxn>
                  <a:cxn ang="0">
                    <a:pos x="0" y="18"/>
                  </a:cxn>
                </a:cxnLst>
                <a:rect l="0" t="0" r="r" b="b"/>
                <a:pathLst>
                  <a:path w="17" h="27">
                    <a:moveTo>
                      <a:pt x="0" y="18"/>
                    </a:moveTo>
                    <a:lnTo>
                      <a:pt x="16" y="26"/>
                    </a:lnTo>
                    <a:lnTo>
                      <a:pt x="16" y="11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07" name="Freeform 395"/>
              <p:cNvSpPr>
                <a:spLocks/>
              </p:cNvSpPr>
              <p:nvPr/>
            </p:nvSpPr>
            <p:spPr bwMode="auto">
              <a:xfrm>
                <a:off x="3484" y="2317"/>
                <a:ext cx="17" cy="21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" y="10"/>
                  </a:cxn>
                  <a:cxn ang="0">
                    <a:pos x="9" y="12"/>
                  </a:cxn>
                  <a:cxn ang="0">
                    <a:pos x="14" y="20"/>
                  </a:cxn>
                  <a:cxn ang="0">
                    <a:pos x="16" y="18"/>
                  </a:cxn>
                  <a:cxn ang="0">
                    <a:pos x="13" y="8"/>
                  </a:cxn>
                  <a:cxn ang="0">
                    <a:pos x="0" y="0"/>
                  </a:cxn>
                  <a:cxn ang="0">
                    <a:pos x="0" y="14"/>
                  </a:cxn>
                </a:cxnLst>
                <a:rect l="0" t="0" r="r" b="b"/>
                <a:pathLst>
                  <a:path w="17" h="21">
                    <a:moveTo>
                      <a:pt x="0" y="14"/>
                    </a:moveTo>
                    <a:lnTo>
                      <a:pt x="1" y="10"/>
                    </a:lnTo>
                    <a:lnTo>
                      <a:pt x="9" y="12"/>
                    </a:lnTo>
                    <a:lnTo>
                      <a:pt x="14" y="20"/>
                    </a:lnTo>
                    <a:lnTo>
                      <a:pt x="16" y="18"/>
                    </a:lnTo>
                    <a:lnTo>
                      <a:pt x="13" y="8"/>
                    </a:lnTo>
                    <a:lnTo>
                      <a:pt x="0" y="0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08" name="Freeform 396"/>
              <p:cNvSpPr>
                <a:spLocks/>
              </p:cNvSpPr>
              <p:nvPr/>
            </p:nvSpPr>
            <p:spPr bwMode="auto">
              <a:xfrm>
                <a:off x="3497" y="2319"/>
                <a:ext cx="17" cy="18"/>
              </a:xfrm>
              <a:custGeom>
                <a:avLst/>
                <a:gdLst/>
                <a:ahLst/>
                <a:cxnLst>
                  <a:cxn ang="0">
                    <a:pos x="16" y="12"/>
                  </a:cxn>
                  <a:cxn ang="0">
                    <a:pos x="3" y="17"/>
                  </a:cxn>
                  <a:cxn ang="0">
                    <a:pos x="0" y="6"/>
                  </a:cxn>
                  <a:cxn ang="0">
                    <a:pos x="10" y="3"/>
                  </a:cxn>
                  <a:cxn ang="0">
                    <a:pos x="14" y="0"/>
                  </a:cxn>
                  <a:cxn ang="0">
                    <a:pos x="16" y="12"/>
                  </a:cxn>
                </a:cxnLst>
                <a:rect l="0" t="0" r="r" b="b"/>
                <a:pathLst>
                  <a:path w="17" h="18">
                    <a:moveTo>
                      <a:pt x="16" y="12"/>
                    </a:moveTo>
                    <a:lnTo>
                      <a:pt x="3" y="17"/>
                    </a:lnTo>
                    <a:lnTo>
                      <a:pt x="0" y="6"/>
                    </a:lnTo>
                    <a:lnTo>
                      <a:pt x="10" y="3"/>
                    </a:lnTo>
                    <a:lnTo>
                      <a:pt x="14" y="0"/>
                    </a:lnTo>
                    <a:lnTo>
                      <a:pt x="16" y="12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09" name="Freeform 397"/>
              <p:cNvSpPr>
                <a:spLocks/>
              </p:cNvSpPr>
              <p:nvPr/>
            </p:nvSpPr>
            <p:spPr bwMode="auto">
              <a:xfrm>
                <a:off x="3475" y="2308"/>
                <a:ext cx="17" cy="17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6" y="16"/>
                  </a:cxn>
                  <a:cxn ang="0">
                    <a:pos x="10" y="4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r" b="b"/>
                <a:pathLst>
                  <a:path w="17" h="17">
                    <a:moveTo>
                      <a:pt x="0" y="9"/>
                    </a:moveTo>
                    <a:lnTo>
                      <a:pt x="16" y="16"/>
                    </a:lnTo>
                    <a:lnTo>
                      <a:pt x="10" y="4"/>
                    </a:lnTo>
                    <a:lnTo>
                      <a:pt x="0" y="0"/>
                    </a:lnTo>
                    <a:lnTo>
                      <a:pt x="0" y="9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10" name="Freeform 398"/>
              <p:cNvSpPr>
                <a:spLocks/>
              </p:cNvSpPr>
              <p:nvPr/>
            </p:nvSpPr>
            <p:spPr bwMode="auto">
              <a:xfrm>
                <a:off x="3480" y="2307"/>
                <a:ext cx="30" cy="22"/>
              </a:xfrm>
              <a:custGeom>
                <a:avLst/>
                <a:gdLst/>
                <a:ahLst/>
                <a:cxnLst>
                  <a:cxn ang="0">
                    <a:pos x="29" y="15"/>
                  </a:cxn>
                  <a:cxn ang="0">
                    <a:pos x="17" y="21"/>
                  </a:cxn>
                  <a:cxn ang="0">
                    <a:pos x="0" y="4"/>
                  </a:cxn>
                  <a:cxn ang="0">
                    <a:pos x="15" y="0"/>
                  </a:cxn>
                  <a:cxn ang="0">
                    <a:pos x="29" y="15"/>
                  </a:cxn>
                </a:cxnLst>
                <a:rect l="0" t="0" r="r" b="b"/>
                <a:pathLst>
                  <a:path w="30" h="22">
                    <a:moveTo>
                      <a:pt x="29" y="15"/>
                    </a:moveTo>
                    <a:lnTo>
                      <a:pt x="17" y="21"/>
                    </a:lnTo>
                    <a:lnTo>
                      <a:pt x="0" y="4"/>
                    </a:lnTo>
                    <a:lnTo>
                      <a:pt x="15" y="0"/>
                    </a:lnTo>
                    <a:lnTo>
                      <a:pt x="29" y="15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11" name="Freeform 399"/>
              <p:cNvSpPr>
                <a:spLocks/>
              </p:cNvSpPr>
              <p:nvPr/>
            </p:nvSpPr>
            <p:spPr bwMode="auto">
              <a:xfrm>
                <a:off x="3483" y="2301"/>
                <a:ext cx="19" cy="19"/>
              </a:xfrm>
              <a:custGeom>
                <a:avLst/>
                <a:gdLst/>
                <a:ahLst/>
                <a:cxnLst>
                  <a:cxn ang="0">
                    <a:pos x="18" y="14"/>
                  </a:cxn>
                  <a:cxn ang="0">
                    <a:pos x="3" y="18"/>
                  </a:cxn>
                  <a:cxn ang="0">
                    <a:pos x="0" y="5"/>
                  </a:cxn>
                  <a:cxn ang="0">
                    <a:pos x="13" y="0"/>
                  </a:cxn>
                  <a:cxn ang="0">
                    <a:pos x="18" y="14"/>
                  </a:cxn>
                </a:cxnLst>
                <a:rect l="0" t="0" r="r" b="b"/>
                <a:pathLst>
                  <a:path w="19" h="19">
                    <a:moveTo>
                      <a:pt x="18" y="14"/>
                    </a:moveTo>
                    <a:lnTo>
                      <a:pt x="3" y="18"/>
                    </a:lnTo>
                    <a:lnTo>
                      <a:pt x="0" y="5"/>
                    </a:lnTo>
                    <a:lnTo>
                      <a:pt x="13" y="0"/>
                    </a:lnTo>
                    <a:lnTo>
                      <a:pt x="18" y="14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12" name="Freeform 400"/>
              <p:cNvSpPr>
                <a:spLocks/>
              </p:cNvSpPr>
              <p:nvPr/>
            </p:nvSpPr>
            <p:spPr bwMode="auto">
              <a:xfrm>
                <a:off x="3476" y="2128"/>
                <a:ext cx="33" cy="64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8"/>
                  </a:cxn>
                  <a:cxn ang="0">
                    <a:pos x="0" y="63"/>
                  </a:cxn>
                  <a:cxn ang="0">
                    <a:pos x="32" y="45"/>
                  </a:cxn>
                  <a:cxn ang="0">
                    <a:pos x="32" y="0"/>
                  </a:cxn>
                </a:cxnLst>
                <a:rect l="0" t="0" r="r" b="b"/>
                <a:pathLst>
                  <a:path w="33" h="64">
                    <a:moveTo>
                      <a:pt x="32" y="0"/>
                    </a:moveTo>
                    <a:lnTo>
                      <a:pt x="0" y="18"/>
                    </a:lnTo>
                    <a:lnTo>
                      <a:pt x="0" y="63"/>
                    </a:lnTo>
                    <a:lnTo>
                      <a:pt x="32" y="45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13" name="Freeform 401"/>
              <p:cNvSpPr>
                <a:spLocks/>
              </p:cNvSpPr>
              <p:nvPr/>
            </p:nvSpPr>
            <p:spPr bwMode="auto">
              <a:xfrm>
                <a:off x="3351" y="2035"/>
                <a:ext cx="167" cy="152"/>
              </a:xfrm>
              <a:custGeom>
                <a:avLst/>
                <a:gdLst/>
                <a:ahLst/>
                <a:cxnLst>
                  <a:cxn ang="0">
                    <a:pos x="166" y="55"/>
                  </a:cxn>
                  <a:cxn ang="0">
                    <a:pos x="166" y="0"/>
                  </a:cxn>
                  <a:cxn ang="0">
                    <a:pos x="0" y="93"/>
                  </a:cxn>
                  <a:cxn ang="0">
                    <a:pos x="0" y="151"/>
                  </a:cxn>
                  <a:cxn ang="0">
                    <a:pos x="166" y="55"/>
                  </a:cxn>
                </a:cxnLst>
                <a:rect l="0" t="0" r="r" b="b"/>
                <a:pathLst>
                  <a:path w="167" h="152">
                    <a:moveTo>
                      <a:pt x="166" y="55"/>
                    </a:moveTo>
                    <a:lnTo>
                      <a:pt x="166" y="0"/>
                    </a:lnTo>
                    <a:lnTo>
                      <a:pt x="0" y="93"/>
                    </a:lnTo>
                    <a:lnTo>
                      <a:pt x="0" y="151"/>
                    </a:lnTo>
                    <a:lnTo>
                      <a:pt x="166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14" name="Freeform 402"/>
              <p:cNvSpPr>
                <a:spLocks/>
              </p:cNvSpPr>
              <p:nvPr/>
            </p:nvSpPr>
            <p:spPr bwMode="auto">
              <a:xfrm>
                <a:off x="3187" y="1942"/>
                <a:ext cx="166" cy="152"/>
              </a:xfrm>
              <a:custGeom>
                <a:avLst/>
                <a:gdLst/>
                <a:ahLst/>
                <a:cxnLst>
                  <a:cxn ang="0">
                    <a:pos x="165" y="55"/>
                  </a:cxn>
                  <a:cxn ang="0">
                    <a:pos x="165" y="0"/>
                  </a:cxn>
                  <a:cxn ang="0">
                    <a:pos x="0" y="93"/>
                  </a:cxn>
                  <a:cxn ang="0">
                    <a:pos x="0" y="151"/>
                  </a:cxn>
                  <a:cxn ang="0">
                    <a:pos x="165" y="55"/>
                  </a:cxn>
                </a:cxnLst>
                <a:rect l="0" t="0" r="r" b="b"/>
                <a:pathLst>
                  <a:path w="166" h="152">
                    <a:moveTo>
                      <a:pt x="165" y="55"/>
                    </a:moveTo>
                    <a:lnTo>
                      <a:pt x="165" y="0"/>
                    </a:lnTo>
                    <a:lnTo>
                      <a:pt x="0" y="93"/>
                    </a:lnTo>
                    <a:lnTo>
                      <a:pt x="0" y="151"/>
                    </a:lnTo>
                    <a:lnTo>
                      <a:pt x="165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84115" name="Line 403"/>
            <p:cNvSpPr>
              <a:spLocks noChangeShapeType="1"/>
            </p:cNvSpPr>
            <p:nvPr/>
          </p:nvSpPr>
          <p:spPr bwMode="auto">
            <a:xfrm rot="-1931362">
              <a:off x="2509" y="2382"/>
              <a:ext cx="1202" cy="0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84116" name="Group 404"/>
            <p:cNvGrpSpPr>
              <a:grpSpLocks/>
            </p:cNvGrpSpPr>
            <p:nvPr/>
          </p:nvGrpSpPr>
          <p:grpSpPr bwMode="auto">
            <a:xfrm rot="-1931362">
              <a:off x="2922" y="2167"/>
              <a:ext cx="268" cy="367"/>
              <a:chOff x="2635" y="2064"/>
              <a:chExt cx="402" cy="541"/>
            </a:xfrm>
          </p:grpSpPr>
          <p:sp>
            <p:nvSpPr>
              <p:cNvPr id="884117" name="Freeform 405"/>
              <p:cNvSpPr>
                <a:spLocks/>
              </p:cNvSpPr>
              <p:nvPr/>
            </p:nvSpPr>
            <p:spPr bwMode="auto">
              <a:xfrm>
                <a:off x="2856" y="2064"/>
                <a:ext cx="62" cy="277"/>
              </a:xfrm>
              <a:custGeom>
                <a:avLst/>
                <a:gdLst/>
                <a:ahLst/>
                <a:cxnLst>
                  <a:cxn ang="0">
                    <a:pos x="0" y="262"/>
                  </a:cxn>
                  <a:cxn ang="0">
                    <a:pos x="15" y="2"/>
                  </a:cxn>
                  <a:cxn ang="0">
                    <a:pos x="28" y="0"/>
                  </a:cxn>
                  <a:cxn ang="0">
                    <a:pos x="40" y="2"/>
                  </a:cxn>
                  <a:cxn ang="0">
                    <a:pos x="61" y="262"/>
                  </a:cxn>
                  <a:cxn ang="0">
                    <a:pos x="58" y="264"/>
                  </a:cxn>
                  <a:cxn ang="0">
                    <a:pos x="55" y="267"/>
                  </a:cxn>
                  <a:cxn ang="0">
                    <a:pos x="52" y="269"/>
                  </a:cxn>
                  <a:cxn ang="0">
                    <a:pos x="47" y="271"/>
                  </a:cxn>
                  <a:cxn ang="0">
                    <a:pos x="41" y="273"/>
                  </a:cxn>
                  <a:cxn ang="0">
                    <a:pos x="35" y="275"/>
                  </a:cxn>
                  <a:cxn ang="0">
                    <a:pos x="32" y="276"/>
                  </a:cxn>
                  <a:cxn ang="0">
                    <a:pos x="28" y="276"/>
                  </a:cxn>
                  <a:cxn ang="0">
                    <a:pos x="24" y="276"/>
                  </a:cxn>
                  <a:cxn ang="0">
                    <a:pos x="20" y="275"/>
                  </a:cxn>
                  <a:cxn ang="0">
                    <a:pos x="17" y="274"/>
                  </a:cxn>
                  <a:cxn ang="0">
                    <a:pos x="14" y="273"/>
                  </a:cxn>
                  <a:cxn ang="0">
                    <a:pos x="11" y="273"/>
                  </a:cxn>
                  <a:cxn ang="0">
                    <a:pos x="8" y="271"/>
                  </a:cxn>
                  <a:cxn ang="0">
                    <a:pos x="5" y="269"/>
                  </a:cxn>
                  <a:cxn ang="0">
                    <a:pos x="2" y="267"/>
                  </a:cxn>
                  <a:cxn ang="0">
                    <a:pos x="1" y="264"/>
                  </a:cxn>
                  <a:cxn ang="0">
                    <a:pos x="0" y="263"/>
                  </a:cxn>
                  <a:cxn ang="0">
                    <a:pos x="0" y="262"/>
                  </a:cxn>
                </a:cxnLst>
                <a:rect l="0" t="0" r="r" b="b"/>
                <a:pathLst>
                  <a:path w="62" h="277">
                    <a:moveTo>
                      <a:pt x="0" y="262"/>
                    </a:moveTo>
                    <a:lnTo>
                      <a:pt x="15" y="2"/>
                    </a:lnTo>
                    <a:lnTo>
                      <a:pt x="28" y="0"/>
                    </a:lnTo>
                    <a:lnTo>
                      <a:pt x="40" y="2"/>
                    </a:lnTo>
                    <a:lnTo>
                      <a:pt x="61" y="262"/>
                    </a:lnTo>
                    <a:lnTo>
                      <a:pt x="58" y="264"/>
                    </a:lnTo>
                    <a:lnTo>
                      <a:pt x="55" y="267"/>
                    </a:lnTo>
                    <a:lnTo>
                      <a:pt x="52" y="269"/>
                    </a:lnTo>
                    <a:lnTo>
                      <a:pt x="47" y="271"/>
                    </a:lnTo>
                    <a:lnTo>
                      <a:pt x="41" y="273"/>
                    </a:lnTo>
                    <a:lnTo>
                      <a:pt x="35" y="275"/>
                    </a:lnTo>
                    <a:lnTo>
                      <a:pt x="32" y="276"/>
                    </a:lnTo>
                    <a:lnTo>
                      <a:pt x="28" y="276"/>
                    </a:lnTo>
                    <a:lnTo>
                      <a:pt x="24" y="276"/>
                    </a:lnTo>
                    <a:lnTo>
                      <a:pt x="20" y="275"/>
                    </a:lnTo>
                    <a:lnTo>
                      <a:pt x="17" y="274"/>
                    </a:lnTo>
                    <a:lnTo>
                      <a:pt x="14" y="273"/>
                    </a:lnTo>
                    <a:lnTo>
                      <a:pt x="11" y="273"/>
                    </a:lnTo>
                    <a:lnTo>
                      <a:pt x="8" y="271"/>
                    </a:lnTo>
                    <a:lnTo>
                      <a:pt x="5" y="269"/>
                    </a:lnTo>
                    <a:lnTo>
                      <a:pt x="2" y="267"/>
                    </a:lnTo>
                    <a:lnTo>
                      <a:pt x="1" y="264"/>
                    </a:lnTo>
                    <a:lnTo>
                      <a:pt x="0" y="263"/>
                    </a:lnTo>
                    <a:lnTo>
                      <a:pt x="0" y="262"/>
                    </a:lnTo>
                  </a:path>
                </a:pathLst>
              </a:custGeom>
              <a:solidFill>
                <a:srgbClr val="99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18" name="Freeform 406"/>
              <p:cNvSpPr>
                <a:spLocks/>
              </p:cNvSpPr>
              <p:nvPr/>
            </p:nvSpPr>
            <p:spPr bwMode="auto">
              <a:xfrm>
                <a:off x="2913" y="2098"/>
                <a:ext cx="64" cy="277"/>
              </a:xfrm>
              <a:custGeom>
                <a:avLst/>
                <a:gdLst/>
                <a:ahLst/>
                <a:cxnLst>
                  <a:cxn ang="0">
                    <a:pos x="0" y="262"/>
                  </a:cxn>
                  <a:cxn ang="0">
                    <a:pos x="16" y="2"/>
                  </a:cxn>
                  <a:cxn ang="0">
                    <a:pos x="29" y="0"/>
                  </a:cxn>
                  <a:cxn ang="0">
                    <a:pos x="41" y="2"/>
                  </a:cxn>
                  <a:cxn ang="0">
                    <a:pos x="63" y="262"/>
                  </a:cxn>
                  <a:cxn ang="0">
                    <a:pos x="60" y="264"/>
                  </a:cxn>
                  <a:cxn ang="0">
                    <a:pos x="57" y="267"/>
                  </a:cxn>
                  <a:cxn ang="0">
                    <a:pos x="53" y="269"/>
                  </a:cxn>
                  <a:cxn ang="0">
                    <a:pos x="49" y="271"/>
                  </a:cxn>
                  <a:cxn ang="0">
                    <a:pos x="42" y="273"/>
                  </a:cxn>
                  <a:cxn ang="0">
                    <a:pos x="37" y="276"/>
                  </a:cxn>
                  <a:cxn ang="0">
                    <a:pos x="33" y="276"/>
                  </a:cxn>
                  <a:cxn ang="0">
                    <a:pos x="30" y="276"/>
                  </a:cxn>
                  <a:cxn ang="0">
                    <a:pos x="25" y="276"/>
                  </a:cxn>
                  <a:cxn ang="0">
                    <a:pos x="21" y="276"/>
                  </a:cxn>
                  <a:cxn ang="0">
                    <a:pos x="18" y="275"/>
                  </a:cxn>
                  <a:cxn ang="0">
                    <a:pos x="14" y="273"/>
                  </a:cxn>
                  <a:cxn ang="0">
                    <a:pos x="12" y="272"/>
                  </a:cxn>
                  <a:cxn ang="0">
                    <a:pos x="9" y="271"/>
                  </a:cxn>
                  <a:cxn ang="0">
                    <a:pos x="6" y="269"/>
                  </a:cxn>
                  <a:cxn ang="0">
                    <a:pos x="2" y="267"/>
                  </a:cxn>
                  <a:cxn ang="0">
                    <a:pos x="1" y="264"/>
                  </a:cxn>
                  <a:cxn ang="0">
                    <a:pos x="0" y="263"/>
                  </a:cxn>
                  <a:cxn ang="0">
                    <a:pos x="0" y="262"/>
                  </a:cxn>
                </a:cxnLst>
                <a:rect l="0" t="0" r="r" b="b"/>
                <a:pathLst>
                  <a:path w="64" h="277">
                    <a:moveTo>
                      <a:pt x="0" y="262"/>
                    </a:moveTo>
                    <a:lnTo>
                      <a:pt x="16" y="2"/>
                    </a:lnTo>
                    <a:lnTo>
                      <a:pt x="29" y="0"/>
                    </a:lnTo>
                    <a:lnTo>
                      <a:pt x="41" y="2"/>
                    </a:lnTo>
                    <a:lnTo>
                      <a:pt x="63" y="262"/>
                    </a:lnTo>
                    <a:lnTo>
                      <a:pt x="60" y="264"/>
                    </a:lnTo>
                    <a:lnTo>
                      <a:pt x="57" y="267"/>
                    </a:lnTo>
                    <a:lnTo>
                      <a:pt x="53" y="269"/>
                    </a:lnTo>
                    <a:lnTo>
                      <a:pt x="49" y="271"/>
                    </a:lnTo>
                    <a:lnTo>
                      <a:pt x="42" y="273"/>
                    </a:lnTo>
                    <a:lnTo>
                      <a:pt x="37" y="276"/>
                    </a:lnTo>
                    <a:lnTo>
                      <a:pt x="33" y="276"/>
                    </a:lnTo>
                    <a:lnTo>
                      <a:pt x="30" y="276"/>
                    </a:lnTo>
                    <a:lnTo>
                      <a:pt x="25" y="276"/>
                    </a:lnTo>
                    <a:lnTo>
                      <a:pt x="21" y="276"/>
                    </a:lnTo>
                    <a:lnTo>
                      <a:pt x="18" y="275"/>
                    </a:lnTo>
                    <a:lnTo>
                      <a:pt x="14" y="273"/>
                    </a:lnTo>
                    <a:lnTo>
                      <a:pt x="12" y="272"/>
                    </a:lnTo>
                    <a:lnTo>
                      <a:pt x="9" y="271"/>
                    </a:lnTo>
                    <a:lnTo>
                      <a:pt x="6" y="269"/>
                    </a:lnTo>
                    <a:lnTo>
                      <a:pt x="2" y="267"/>
                    </a:lnTo>
                    <a:lnTo>
                      <a:pt x="1" y="264"/>
                    </a:lnTo>
                    <a:lnTo>
                      <a:pt x="0" y="263"/>
                    </a:lnTo>
                    <a:lnTo>
                      <a:pt x="0" y="262"/>
                    </a:lnTo>
                  </a:path>
                </a:pathLst>
              </a:custGeom>
              <a:solidFill>
                <a:srgbClr val="99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19" name="Freeform 407"/>
              <p:cNvSpPr>
                <a:spLocks/>
              </p:cNvSpPr>
              <p:nvPr/>
            </p:nvSpPr>
            <p:spPr bwMode="auto">
              <a:xfrm>
                <a:off x="2883" y="2064"/>
                <a:ext cx="34" cy="277"/>
              </a:xfrm>
              <a:custGeom>
                <a:avLst/>
                <a:gdLst/>
                <a:ahLst/>
                <a:cxnLst>
                  <a:cxn ang="0">
                    <a:pos x="6" y="276"/>
                  </a:cxn>
                  <a:cxn ang="0">
                    <a:pos x="10" y="276"/>
                  </a:cxn>
                  <a:cxn ang="0">
                    <a:pos x="13" y="275"/>
                  </a:cxn>
                  <a:cxn ang="0">
                    <a:pos x="17" y="274"/>
                  </a:cxn>
                  <a:cxn ang="0">
                    <a:pos x="19" y="273"/>
                  </a:cxn>
                  <a:cxn ang="0">
                    <a:pos x="24" y="271"/>
                  </a:cxn>
                  <a:cxn ang="0">
                    <a:pos x="26" y="270"/>
                  </a:cxn>
                  <a:cxn ang="0">
                    <a:pos x="28" y="269"/>
                  </a:cxn>
                  <a:cxn ang="0">
                    <a:pos x="30" y="267"/>
                  </a:cxn>
                  <a:cxn ang="0">
                    <a:pos x="32" y="264"/>
                  </a:cxn>
                  <a:cxn ang="0">
                    <a:pos x="33" y="262"/>
                  </a:cxn>
                  <a:cxn ang="0">
                    <a:pos x="12" y="2"/>
                  </a:cxn>
                  <a:cxn ang="0">
                    <a:pos x="0" y="0"/>
                  </a:cxn>
                  <a:cxn ang="0">
                    <a:pos x="0" y="276"/>
                  </a:cxn>
                  <a:cxn ang="0">
                    <a:pos x="6" y="276"/>
                  </a:cxn>
                </a:cxnLst>
                <a:rect l="0" t="0" r="r" b="b"/>
                <a:pathLst>
                  <a:path w="34" h="277">
                    <a:moveTo>
                      <a:pt x="6" y="276"/>
                    </a:moveTo>
                    <a:lnTo>
                      <a:pt x="10" y="276"/>
                    </a:lnTo>
                    <a:lnTo>
                      <a:pt x="13" y="275"/>
                    </a:lnTo>
                    <a:lnTo>
                      <a:pt x="17" y="274"/>
                    </a:lnTo>
                    <a:lnTo>
                      <a:pt x="19" y="273"/>
                    </a:lnTo>
                    <a:lnTo>
                      <a:pt x="24" y="271"/>
                    </a:lnTo>
                    <a:lnTo>
                      <a:pt x="26" y="270"/>
                    </a:lnTo>
                    <a:lnTo>
                      <a:pt x="28" y="269"/>
                    </a:lnTo>
                    <a:lnTo>
                      <a:pt x="30" y="267"/>
                    </a:lnTo>
                    <a:lnTo>
                      <a:pt x="32" y="264"/>
                    </a:lnTo>
                    <a:lnTo>
                      <a:pt x="33" y="262"/>
                    </a:lnTo>
                    <a:lnTo>
                      <a:pt x="12" y="2"/>
                    </a:lnTo>
                    <a:lnTo>
                      <a:pt x="0" y="0"/>
                    </a:lnTo>
                    <a:lnTo>
                      <a:pt x="0" y="276"/>
                    </a:lnTo>
                    <a:lnTo>
                      <a:pt x="6" y="276"/>
                    </a:lnTo>
                  </a:path>
                </a:pathLst>
              </a:custGeom>
              <a:solidFill>
                <a:srgbClr val="9966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20" name="Freeform 408"/>
              <p:cNvSpPr>
                <a:spLocks/>
              </p:cNvSpPr>
              <p:nvPr/>
            </p:nvSpPr>
            <p:spPr bwMode="auto">
              <a:xfrm>
                <a:off x="2855" y="2359"/>
                <a:ext cx="182" cy="195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0" y="103"/>
                  </a:cxn>
                  <a:cxn ang="0">
                    <a:pos x="0" y="194"/>
                  </a:cxn>
                  <a:cxn ang="0">
                    <a:pos x="181" y="89"/>
                  </a:cxn>
                  <a:cxn ang="0">
                    <a:pos x="181" y="0"/>
                  </a:cxn>
                </a:cxnLst>
                <a:rect l="0" t="0" r="r" b="b"/>
                <a:pathLst>
                  <a:path w="182" h="195">
                    <a:moveTo>
                      <a:pt x="181" y="0"/>
                    </a:moveTo>
                    <a:lnTo>
                      <a:pt x="0" y="103"/>
                    </a:lnTo>
                    <a:lnTo>
                      <a:pt x="0" y="194"/>
                    </a:lnTo>
                    <a:lnTo>
                      <a:pt x="181" y="89"/>
                    </a:lnTo>
                    <a:lnTo>
                      <a:pt x="181" y="0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21" name="Freeform 409"/>
              <p:cNvSpPr>
                <a:spLocks/>
              </p:cNvSpPr>
              <p:nvPr/>
            </p:nvSpPr>
            <p:spPr bwMode="auto">
              <a:xfrm>
                <a:off x="2635" y="2336"/>
                <a:ext cx="221" cy="2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20" y="126"/>
                  </a:cxn>
                  <a:cxn ang="0">
                    <a:pos x="220" y="217"/>
                  </a:cxn>
                  <a:cxn ang="0">
                    <a:pos x="0" y="90"/>
                  </a:cxn>
                  <a:cxn ang="0">
                    <a:pos x="0" y="0"/>
                  </a:cxn>
                </a:cxnLst>
                <a:rect l="0" t="0" r="r" b="b"/>
                <a:pathLst>
                  <a:path w="221" h="218">
                    <a:moveTo>
                      <a:pt x="0" y="0"/>
                    </a:moveTo>
                    <a:lnTo>
                      <a:pt x="220" y="126"/>
                    </a:lnTo>
                    <a:lnTo>
                      <a:pt x="220" y="217"/>
                    </a:lnTo>
                    <a:lnTo>
                      <a:pt x="0" y="9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22" name="Freeform 410"/>
              <p:cNvSpPr>
                <a:spLocks/>
              </p:cNvSpPr>
              <p:nvPr/>
            </p:nvSpPr>
            <p:spPr bwMode="auto">
              <a:xfrm>
                <a:off x="2635" y="2232"/>
                <a:ext cx="402" cy="231"/>
              </a:xfrm>
              <a:custGeom>
                <a:avLst/>
                <a:gdLst/>
                <a:ahLst/>
                <a:cxnLst>
                  <a:cxn ang="0">
                    <a:pos x="401" y="126"/>
                  </a:cxn>
                  <a:cxn ang="0">
                    <a:pos x="219" y="230"/>
                  </a:cxn>
                  <a:cxn ang="0">
                    <a:pos x="0" y="103"/>
                  </a:cxn>
                  <a:cxn ang="0">
                    <a:pos x="181" y="0"/>
                  </a:cxn>
                  <a:cxn ang="0">
                    <a:pos x="401" y="126"/>
                  </a:cxn>
                </a:cxnLst>
                <a:rect l="0" t="0" r="r" b="b"/>
                <a:pathLst>
                  <a:path w="402" h="231">
                    <a:moveTo>
                      <a:pt x="401" y="126"/>
                    </a:moveTo>
                    <a:lnTo>
                      <a:pt x="219" y="230"/>
                    </a:lnTo>
                    <a:lnTo>
                      <a:pt x="0" y="103"/>
                    </a:lnTo>
                    <a:lnTo>
                      <a:pt x="181" y="0"/>
                    </a:lnTo>
                    <a:lnTo>
                      <a:pt x="401" y="126"/>
                    </a:lnTo>
                  </a:path>
                </a:pathLst>
              </a:custGeom>
              <a:solidFill>
                <a:srgbClr val="CC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23" name="Freeform 411"/>
              <p:cNvSpPr>
                <a:spLocks/>
              </p:cNvSpPr>
              <p:nvPr/>
            </p:nvSpPr>
            <p:spPr bwMode="auto">
              <a:xfrm>
                <a:off x="2716" y="2348"/>
                <a:ext cx="59" cy="69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8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69">
                    <a:moveTo>
                      <a:pt x="58" y="0"/>
                    </a:moveTo>
                    <a:lnTo>
                      <a:pt x="58" y="68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24" name="Freeform 412"/>
              <p:cNvSpPr>
                <a:spLocks/>
              </p:cNvSpPr>
              <p:nvPr/>
            </p:nvSpPr>
            <p:spPr bwMode="auto">
              <a:xfrm>
                <a:off x="2868" y="2463"/>
                <a:ext cx="33" cy="64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8"/>
                  </a:cxn>
                  <a:cxn ang="0">
                    <a:pos x="0" y="63"/>
                  </a:cxn>
                  <a:cxn ang="0">
                    <a:pos x="32" y="45"/>
                  </a:cxn>
                  <a:cxn ang="0">
                    <a:pos x="32" y="0"/>
                  </a:cxn>
                </a:cxnLst>
                <a:rect l="0" t="0" r="r" b="b"/>
                <a:pathLst>
                  <a:path w="33" h="64">
                    <a:moveTo>
                      <a:pt x="32" y="0"/>
                    </a:moveTo>
                    <a:lnTo>
                      <a:pt x="0" y="18"/>
                    </a:lnTo>
                    <a:lnTo>
                      <a:pt x="0" y="63"/>
                    </a:lnTo>
                    <a:lnTo>
                      <a:pt x="32" y="45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25" name="Freeform 413"/>
              <p:cNvSpPr>
                <a:spLocks/>
              </p:cNvSpPr>
              <p:nvPr/>
            </p:nvSpPr>
            <p:spPr bwMode="auto">
              <a:xfrm>
                <a:off x="2656" y="2439"/>
                <a:ext cx="106" cy="10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5" y="61"/>
                  </a:cxn>
                  <a:cxn ang="0">
                    <a:pos x="105" y="104"/>
                  </a:cxn>
                  <a:cxn ang="0">
                    <a:pos x="0" y="42"/>
                  </a:cxn>
                  <a:cxn ang="0">
                    <a:pos x="0" y="0"/>
                  </a:cxn>
                </a:cxnLst>
                <a:rect l="0" t="0" r="r" b="b"/>
                <a:pathLst>
                  <a:path w="106" h="105">
                    <a:moveTo>
                      <a:pt x="0" y="0"/>
                    </a:moveTo>
                    <a:lnTo>
                      <a:pt x="105" y="61"/>
                    </a:lnTo>
                    <a:lnTo>
                      <a:pt x="105" y="104"/>
                    </a:lnTo>
                    <a:lnTo>
                      <a:pt x="0" y="4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FF66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26" name="Freeform 414"/>
              <p:cNvSpPr>
                <a:spLocks/>
              </p:cNvSpPr>
              <p:nvPr/>
            </p:nvSpPr>
            <p:spPr bwMode="auto">
              <a:xfrm>
                <a:off x="2760" y="2478"/>
                <a:ext cx="41" cy="67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0" y="22"/>
                  </a:cxn>
                  <a:cxn ang="0">
                    <a:pos x="0" y="66"/>
                  </a:cxn>
                  <a:cxn ang="0">
                    <a:pos x="40" y="43"/>
                  </a:cxn>
                  <a:cxn ang="0">
                    <a:pos x="40" y="0"/>
                  </a:cxn>
                </a:cxnLst>
                <a:rect l="0" t="0" r="r" b="b"/>
                <a:pathLst>
                  <a:path w="41" h="67">
                    <a:moveTo>
                      <a:pt x="40" y="0"/>
                    </a:moveTo>
                    <a:lnTo>
                      <a:pt x="0" y="22"/>
                    </a:lnTo>
                    <a:lnTo>
                      <a:pt x="0" y="66"/>
                    </a:lnTo>
                    <a:lnTo>
                      <a:pt x="40" y="43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FF33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27" name="Freeform 415"/>
              <p:cNvSpPr>
                <a:spLocks/>
              </p:cNvSpPr>
              <p:nvPr/>
            </p:nvSpPr>
            <p:spPr bwMode="auto">
              <a:xfrm>
                <a:off x="2655" y="2418"/>
                <a:ext cx="146" cy="85"/>
              </a:xfrm>
              <a:custGeom>
                <a:avLst/>
                <a:gdLst/>
                <a:ahLst/>
                <a:cxnLst>
                  <a:cxn ang="0">
                    <a:pos x="145" y="61"/>
                  </a:cxn>
                  <a:cxn ang="0">
                    <a:pos x="105" y="84"/>
                  </a:cxn>
                  <a:cxn ang="0">
                    <a:pos x="0" y="22"/>
                  </a:cxn>
                  <a:cxn ang="0">
                    <a:pos x="37" y="0"/>
                  </a:cxn>
                  <a:cxn ang="0">
                    <a:pos x="145" y="61"/>
                  </a:cxn>
                </a:cxnLst>
                <a:rect l="0" t="0" r="r" b="b"/>
                <a:pathLst>
                  <a:path w="146" h="85">
                    <a:moveTo>
                      <a:pt x="145" y="61"/>
                    </a:moveTo>
                    <a:lnTo>
                      <a:pt x="105" y="84"/>
                    </a:lnTo>
                    <a:lnTo>
                      <a:pt x="0" y="22"/>
                    </a:lnTo>
                    <a:lnTo>
                      <a:pt x="37" y="0"/>
                    </a:lnTo>
                    <a:lnTo>
                      <a:pt x="145" y="61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28" name="Freeform 416"/>
              <p:cNvSpPr>
                <a:spLocks/>
              </p:cNvSpPr>
              <p:nvPr/>
            </p:nvSpPr>
            <p:spPr bwMode="auto">
              <a:xfrm>
                <a:off x="2926" y="2430"/>
                <a:ext cx="33" cy="65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8"/>
                  </a:cxn>
                  <a:cxn ang="0">
                    <a:pos x="0" y="64"/>
                  </a:cxn>
                  <a:cxn ang="0">
                    <a:pos x="32" y="45"/>
                  </a:cxn>
                  <a:cxn ang="0">
                    <a:pos x="32" y="0"/>
                  </a:cxn>
                </a:cxnLst>
                <a:rect l="0" t="0" r="r" b="b"/>
                <a:pathLst>
                  <a:path w="33" h="65">
                    <a:moveTo>
                      <a:pt x="32" y="0"/>
                    </a:moveTo>
                    <a:lnTo>
                      <a:pt x="0" y="18"/>
                    </a:lnTo>
                    <a:lnTo>
                      <a:pt x="0" y="64"/>
                    </a:lnTo>
                    <a:lnTo>
                      <a:pt x="32" y="45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29" name="Freeform 417"/>
              <p:cNvSpPr>
                <a:spLocks/>
              </p:cNvSpPr>
              <p:nvPr/>
            </p:nvSpPr>
            <p:spPr bwMode="auto">
              <a:xfrm>
                <a:off x="2635" y="2300"/>
                <a:ext cx="60" cy="71"/>
              </a:xfrm>
              <a:custGeom>
                <a:avLst/>
                <a:gdLst/>
                <a:ahLst/>
                <a:cxnLst>
                  <a:cxn ang="0">
                    <a:pos x="59" y="0"/>
                  </a:cxn>
                  <a:cxn ang="0">
                    <a:pos x="59" y="70"/>
                  </a:cxn>
                  <a:cxn ang="0">
                    <a:pos x="0" y="36"/>
                  </a:cxn>
                  <a:cxn ang="0">
                    <a:pos x="59" y="0"/>
                  </a:cxn>
                </a:cxnLst>
                <a:rect l="0" t="0" r="r" b="b"/>
                <a:pathLst>
                  <a:path w="60" h="71">
                    <a:moveTo>
                      <a:pt x="59" y="0"/>
                    </a:moveTo>
                    <a:lnTo>
                      <a:pt x="59" y="70"/>
                    </a:lnTo>
                    <a:lnTo>
                      <a:pt x="0" y="36"/>
                    </a:lnTo>
                    <a:lnTo>
                      <a:pt x="59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30" name="Freeform 418"/>
              <p:cNvSpPr>
                <a:spLocks/>
              </p:cNvSpPr>
              <p:nvPr/>
            </p:nvSpPr>
            <p:spPr bwMode="auto">
              <a:xfrm>
                <a:off x="2694" y="2197"/>
                <a:ext cx="181" cy="174"/>
              </a:xfrm>
              <a:custGeom>
                <a:avLst/>
                <a:gdLst/>
                <a:ahLst/>
                <a:cxnLst>
                  <a:cxn ang="0">
                    <a:pos x="180" y="68"/>
                  </a:cxn>
                  <a:cxn ang="0">
                    <a:pos x="0" y="173"/>
                  </a:cxn>
                  <a:cxn ang="0">
                    <a:pos x="0" y="103"/>
                  </a:cxn>
                  <a:cxn ang="0">
                    <a:pos x="180" y="0"/>
                  </a:cxn>
                  <a:cxn ang="0">
                    <a:pos x="180" y="68"/>
                  </a:cxn>
                </a:cxnLst>
                <a:rect l="0" t="0" r="r" b="b"/>
                <a:pathLst>
                  <a:path w="181" h="174">
                    <a:moveTo>
                      <a:pt x="180" y="68"/>
                    </a:moveTo>
                    <a:lnTo>
                      <a:pt x="0" y="173"/>
                    </a:lnTo>
                    <a:lnTo>
                      <a:pt x="0" y="103"/>
                    </a:lnTo>
                    <a:lnTo>
                      <a:pt x="180" y="0"/>
                    </a:lnTo>
                    <a:lnTo>
                      <a:pt x="180" y="68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31" name="Freeform 419"/>
              <p:cNvSpPr>
                <a:spLocks/>
              </p:cNvSpPr>
              <p:nvPr/>
            </p:nvSpPr>
            <p:spPr bwMode="auto">
              <a:xfrm>
                <a:off x="2716" y="2348"/>
                <a:ext cx="59" cy="69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8" y="68"/>
                  </a:cxn>
                  <a:cxn ang="0">
                    <a:pos x="0" y="35"/>
                  </a:cxn>
                  <a:cxn ang="0">
                    <a:pos x="58" y="0"/>
                  </a:cxn>
                </a:cxnLst>
                <a:rect l="0" t="0" r="r" b="b"/>
                <a:pathLst>
                  <a:path w="59" h="69">
                    <a:moveTo>
                      <a:pt x="58" y="0"/>
                    </a:moveTo>
                    <a:lnTo>
                      <a:pt x="58" y="68"/>
                    </a:lnTo>
                    <a:lnTo>
                      <a:pt x="0" y="35"/>
                    </a:lnTo>
                    <a:lnTo>
                      <a:pt x="58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32" name="Freeform 420"/>
              <p:cNvSpPr>
                <a:spLocks/>
              </p:cNvSpPr>
              <p:nvPr/>
            </p:nvSpPr>
            <p:spPr bwMode="auto">
              <a:xfrm>
                <a:off x="2774" y="2242"/>
                <a:ext cx="182" cy="175"/>
              </a:xfrm>
              <a:custGeom>
                <a:avLst/>
                <a:gdLst/>
                <a:ahLst/>
                <a:cxnLst>
                  <a:cxn ang="0">
                    <a:pos x="181" y="69"/>
                  </a:cxn>
                  <a:cxn ang="0">
                    <a:pos x="0" y="174"/>
                  </a:cxn>
                  <a:cxn ang="0">
                    <a:pos x="0" y="104"/>
                  </a:cxn>
                  <a:cxn ang="0">
                    <a:pos x="181" y="0"/>
                  </a:cxn>
                  <a:cxn ang="0">
                    <a:pos x="181" y="69"/>
                  </a:cxn>
                </a:cxnLst>
                <a:rect l="0" t="0" r="r" b="b"/>
                <a:pathLst>
                  <a:path w="182" h="175">
                    <a:moveTo>
                      <a:pt x="181" y="69"/>
                    </a:moveTo>
                    <a:lnTo>
                      <a:pt x="0" y="174"/>
                    </a:lnTo>
                    <a:lnTo>
                      <a:pt x="0" y="104"/>
                    </a:lnTo>
                    <a:lnTo>
                      <a:pt x="181" y="0"/>
                    </a:lnTo>
                    <a:lnTo>
                      <a:pt x="181" y="69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33" name="Freeform 421"/>
              <p:cNvSpPr>
                <a:spLocks/>
              </p:cNvSpPr>
              <p:nvPr/>
            </p:nvSpPr>
            <p:spPr bwMode="auto">
              <a:xfrm>
                <a:off x="2797" y="2394"/>
                <a:ext cx="58" cy="69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7" y="68"/>
                  </a:cxn>
                  <a:cxn ang="0">
                    <a:pos x="0" y="35"/>
                  </a:cxn>
                  <a:cxn ang="0">
                    <a:pos x="57" y="0"/>
                  </a:cxn>
                </a:cxnLst>
                <a:rect l="0" t="0" r="r" b="b"/>
                <a:pathLst>
                  <a:path w="58" h="69">
                    <a:moveTo>
                      <a:pt x="57" y="0"/>
                    </a:moveTo>
                    <a:lnTo>
                      <a:pt x="57" y="68"/>
                    </a:lnTo>
                    <a:lnTo>
                      <a:pt x="0" y="35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34" name="Freeform 422"/>
              <p:cNvSpPr>
                <a:spLocks/>
              </p:cNvSpPr>
              <p:nvPr/>
            </p:nvSpPr>
            <p:spPr bwMode="auto">
              <a:xfrm>
                <a:off x="2855" y="2290"/>
                <a:ext cx="182" cy="173"/>
              </a:xfrm>
              <a:custGeom>
                <a:avLst/>
                <a:gdLst/>
                <a:ahLst/>
                <a:cxnLst>
                  <a:cxn ang="0">
                    <a:pos x="181" y="68"/>
                  </a:cxn>
                  <a:cxn ang="0">
                    <a:pos x="0" y="172"/>
                  </a:cxn>
                  <a:cxn ang="0">
                    <a:pos x="0" y="103"/>
                  </a:cxn>
                  <a:cxn ang="0">
                    <a:pos x="181" y="0"/>
                  </a:cxn>
                  <a:cxn ang="0">
                    <a:pos x="181" y="68"/>
                  </a:cxn>
                </a:cxnLst>
                <a:rect l="0" t="0" r="r" b="b"/>
                <a:pathLst>
                  <a:path w="182" h="173">
                    <a:moveTo>
                      <a:pt x="181" y="68"/>
                    </a:moveTo>
                    <a:lnTo>
                      <a:pt x="0" y="172"/>
                    </a:lnTo>
                    <a:lnTo>
                      <a:pt x="0" y="103"/>
                    </a:lnTo>
                    <a:lnTo>
                      <a:pt x="181" y="0"/>
                    </a:lnTo>
                    <a:lnTo>
                      <a:pt x="181" y="68"/>
                    </a:lnTo>
                  </a:path>
                </a:pathLst>
              </a:custGeom>
              <a:solidFill>
                <a:srgbClr val="4C4C4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35" name="Freeform 423"/>
              <p:cNvSpPr>
                <a:spLocks/>
              </p:cNvSpPr>
              <p:nvPr/>
            </p:nvSpPr>
            <p:spPr bwMode="auto">
              <a:xfrm>
                <a:off x="2780" y="2254"/>
                <a:ext cx="167" cy="152"/>
              </a:xfrm>
              <a:custGeom>
                <a:avLst/>
                <a:gdLst/>
                <a:ahLst/>
                <a:cxnLst>
                  <a:cxn ang="0">
                    <a:pos x="166" y="55"/>
                  </a:cxn>
                  <a:cxn ang="0">
                    <a:pos x="166" y="0"/>
                  </a:cxn>
                  <a:cxn ang="0">
                    <a:pos x="0" y="93"/>
                  </a:cxn>
                  <a:cxn ang="0">
                    <a:pos x="0" y="151"/>
                  </a:cxn>
                  <a:cxn ang="0">
                    <a:pos x="166" y="55"/>
                  </a:cxn>
                </a:cxnLst>
                <a:rect l="0" t="0" r="r" b="b"/>
                <a:pathLst>
                  <a:path w="167" h="152">
                    <a:moveTo>
                      <a:pt x="166" y="55"/>
                    </a:moveTo>
                    <a:lnTo>
                      <a:pt x="166" y="0"/>
                    </a:lnTo>
                    <a:lnTo>
                      <a:pt x="0" y="93"/>
                    </a:lnTo>
                    <a:lnTo>
                      <a:pt x="0" y="151"/>
                    </a:lnTo>
                    <a:lnTo>
                      <a:pt x="166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36" name="Line 424"/>
              <p:cNvSpPr>
                <a:spLocks noChangeShapeType="1"/>
              </p:cNvSpPr>
              <p:nvPr/>
            </p:nvSpPr>
            <p:spPr bwMode="auto">
              <a:xfrm flipV="1">
                <a:off x="2949" y="256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137" name="Freeform 425"/>
              <p:cNvSpPr>
                <a:spLocks/>
              </p:cNvSpPr>
              <p:nvPr/>
            </p:nvSpPr>
            <p:spPr bwMode="auto">
              <a:xfrm>
                <a:off x="2956" y="2570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4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6" y="10"/>
                  </a:cxn>
                  <a:cxn ang="0">
                    <a:pos x="14" y="7"/>
                  </a:cxn>
                  <a:cxn ang="0">
                    <a:pos x="13" y="5"/>
                  </a:cxn>
                  <a:cxn ang="0">
                    <a:pos x="11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5" y="1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6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4" y="14"/>
                  </a:cxn>
                  <a:cxn ang="0">
                    <a:pos x="5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4"/>
                    </a:lnTo>
                    <a:lnTo>
                      <a:pt x="14" y="13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5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1" y="8"/>
                    </a:lnTo>
                    <a:lnTo>
                      <a:pt x="1" y="11"/>
                    </a:lnTo>
                    <a:lnTo>
                      <a:pt x="4" y="14"/>
                    </a:lnTo>
                    <a:lnTo>
                      <a:pt x="5" y="15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38" name="Freeform 426"/>
              <p:cNvSpPr>
                <a:spLocks/>
              </p:cNvSpPr>
              <p:nvPr/>
            </p:nvSpPr>
            <p:spPr bwMode="auto">
              <a:xfrm>
                <a:off x="2956" y="2572"/>
                <a:ext cx="17" cy="17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6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1" y="3"/>
                  </a:cxn>
                  <a:cxn ang="0">
                    <a:pos x="14" y="4"/>
                  </a:cxn>
                  <a:cxn ang="0">
                    <a:pos x="14" y="9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1" y="16"/>
                  </a:cxn>
                  <a:cxn ang="0">
                    <a:pos x="7" y="14"/>
                  </a:cxn>
                  <a:cxn ang="0">
                    <a:pos x="5" y="13"/>
                  </a:cxn>
                  <a:cxn ang="0">
                    <a:pos x="1" y="10"/>
                  </a:cxn>
                </a:cxnLst>
                <a:rect l="0" t="0" r="r" b="b"/>
                <a:pathLst>
                  <a:path w="17" h="17">
                    <a:moveTo>
                      <a:pt x="1" y="10"/>
                    </a:moveTo>
                    <a:lnTo>
                      <a:pt x="1" y="6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11" y="3"/>
                    </a:lnTo>
                    <a:lnTo>
                      <a:pt x="14" y="4"/>
                    </a:lnTo>
                    <a:lnTo>
                      <a:pt x="14" y="9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1" y="16"/>
                    </a:lnTo>
                    <a:lnTo>
                      <a:pt x="7" y="14"/>
                    </a:lnTo>
                    <a:lnTo>
                      <a:pt x="5" y="13"/>
                    </a:lnTo>
                    <a:lnTo>
                      <a:pt x="1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39" name="Freeform 427"/>
              <p:cNvSpPr>
                <a:spLocks/>
              </p:cNvSpPr>
              <p:nvPr/>
            </p:nvSpPr>
            <p:spPr bwMode="auto">
              <a:xfrm>
                <a:off x="2957" y="2573"/>
                <a:ext cx="17" cy="17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12" y="4"/>
                  </a:cxn>
                  <a:cxn ang="0">
                    <a:pos x="16" y="9"/>
                  </a:cxn>
                  <a:cxn ang="0">
                    <a:pos x="16" y="13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6" y="13"/>
                  </a:cxn>
                  <a:cxn ang="0">
                    <a:pos x="3" y="9"/>
                  </a:cxn>
                </a:cxnLst>
                <a:rect l="0" t="0" r="r" b="b"/>
                <a:pathLst>
                  <a:path w="17" h="17">
                    <a:moveTo>
                      <a:pt x="3" y="9"/>
                    </a:moveTo>
                    <a:lnTo>
                      <a:pt x="0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12" y="4"/>
                    </a:lnTo>
                    <a:lnTo>
                      <a:pt x="16" y="9"/>
                    </a:lnTo>
                    <a:lnTo>
                      <a:pt x="16" y="13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6" y="13"/>
                    </a:lnTo>
                    <a:lnTo>
                      <a:pt x="3" y="9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40" name="Freeform 428"/>
              <p:cNvSpPr>
                <a:spLocks/>
              </p:cNvSpPr>
              <p:nvPr/>
            </p:nvSpPr>
            <p:spPr bwMode="auto">
              <a:xfrm>
                <a:off x="2964" y="2574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7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6" y="15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6" y="15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41" name="Freeform 429"/>
              <p:cNvSpPr>
                <a:spLocks/>
              </p:cNvSpPr>
              <p:nvPr/>
            </p:nvSpPr>
            <p:spPr bwMode="auto">
              <a:xfrm>
                <a:off x="2964" y="2576"/>
                <a:ext cx="17" cy="17"/>
              </a:xfrm>
              <a:custGeom>
                <a:avLst/>
                <a:gdLst/>
                <a:ahLst/>
                <a:cxnLst>
                  <a:cxn ang="0">
                    <a:pos x="2" y="10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2" y="0"/>
                  </a:cxn>
                  <a:cxn ang="0">
                    <a:pos x="4" y="0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3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3" y="14"/>
                  </a:cxn>
                  <a:cxn ang="0">
                    <a:pos x="10" y="16"/>
                  </a:cxn>
                  <a:cxn ang="0">
                    <a:pos x="8" y="14"/>
                  </a:cxn>
                  <a:cxn ang="0">
                    <a:pos x="4" y="12"/>
                  </a:cxn>
                  <a:cxn ang="0">
                    <a:pos x="2" y="10"/>
                  </a:cxn>
                </a:cxnLst>
                <a:rect l="0" t="0" r="r" b="b"/>
                <a:pathLst>
                  <a:path w="17" h="17">
                    <a:moveTo>
                      <a:pt x="2" y="10"/>
                    </a:moveTo>
                    <a:lnTo>
                      <a:pt x="0" y="5"/>
                    </a:lnTo>
                    <a:lnTo>
                      <a:pt x="0" y="3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0"/>
                    </a:lnTo>
                    <a:lnTo>
                      <a:pt x="10" y="1"/>
                    </a:lnTo>
                    <a:lnTo>
                      <a:pt x="13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0" y="16"/>
                    </a:lnTo>
                    <a:lnTo>
                      <a:pt x="8" y="14"/>
                    </a:lnTo>
                    <a:lnTo>
                      <a:pt x="4" y="12"/>
                    </a:lnTo>
                    <a:lnTo>
                      <a:pt x="2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42" name="Freeform 430"/>
              <p:cNvSpPr>
                <a:spLocks/>
              </p:cNvSpPr>
              <p:nvPr/>
            </p:nvSpPr>
            <p:spPr bwMode="auto">
              <a:xfrm>
                <a:off x="2965" y="2579"/>
                <a:ext cx="17" cy="17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3" y="4"/>
                  </a:cxn>
                  <a:cxn ang="0">
                    <a:pos x="16" y="9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3" y="16"/>
                  </a:cxn>
                  <a:cxn ang="0">
                    <a:pos x="8" y="16"/>
                  </a:cxn>
                  <a:cxn ang="0">
                    <a:pos x="2" y="11"/>
                  </a:cxn>
                </a:cxnLst>
                <a:rect l="0" t="0" r="r" b="b"/>
                <a:pathLst>
                  <a:path w="17" h="17">
                    <a:moveTo>
                      <a:pt x="2" y="11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3" y="4"/>
                    </a:lnTo>
                    <a:lnTo>
                      <a:pt x="16" y="9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3" y="16"/>
                    </a:lnTo>
                    <a:lnTo>
                      <a:pt x="8" y="16"/>
                    </a:lnTo>
                    <a:lnTo>
                      <a:pt x="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43" name="Freeform 431"/>
              <p:cNvSpPr>
                <a:spLocks/>
              </p:cNvSpPr>
              <p:nvPr/>
            </p:nvSpPr>
            <p:spPr bwMode="auto">
              <a:xfrm>
                <a:off x="2950" y="2572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3" y="4"/>
                  </a:cxn>
                  <a:cxn ang="0">
                    <a:pos x="11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5"/>
                  </a:cxn>
                  <a:cxn ang="0">
                    <a:pos x="7" y="16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5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44" name="Freeform 432"/>
              <p:cNvSpPr>
                <a:spLocks/>
              </p:cNvSpPr>
              <p:nvPr/>
            </p:nvSpPr>
            <p:spPr bwMode="auto">
              <a:xfrm>
                <a:off x="2960" y="2576"/>
                <a:ext cx="17" cy="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14" y="14"/>
                  </a:cxn>
                  <a:cxn ang="0">
                    <a:pos x="14" y="13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7"/>
                  </a:cxn>
                  <a:cxn ang="0">
                    <a:pos x="14" y="4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3" y="14"/>
                  </a:cxn>
                  <a:cxn ang="0">
                    <a:pos x="5" y="15"/>
                  </a:cxn>
                  <a:cxn ang="0">
                    <a:pos x="9" y="16"/>
                  </a:cxn>
                  <a:cxn ang="0">
                    <a:pos x="10" y="15"/>
                  </a:cxn>
                </a:cxnLst>
                <a:rect l="0" t="0" r="r" b="b"/>
                <a:pathLst>
                  <a:path w="17" h="17">
                    <a:moveTo>
                      <a:pt x="10" y="15"/>
                    </a:moveTo>
                    <a:lnTo>
                      <a:pt x="14" y="14"/>
                    </a:lnTo>
                    <a:lnTo>
                      <a:pt x="14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7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4"/>
                    </a:lnTo>
                    <a:lnTo>
                      <a:pt x="5" y="15"/>
                    </a:lnTo>
                    <a:lnTo>
                      <a:pt x="9" y="16"/>
                    </a:lnTo>
                    <a:lnTo>
                      <a:pt x="10" y="15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45" name="Freeform 433"/>
              <p:cNvSpPr>
                <a:spLocks/>
              </p:cNvSpPr>
              <p:nvPr/>
            </p:nvSpPr>
            <p:spPr bwMode="auto">
              <a:xfrm>
                <a:off x="2962" y="2537"/>
                <a:ext cx="23" cy="4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2" y="0"/>
                  </a:cxn>
                  <a:cxn ang="0">
                    <a:pos x="22" y="26"/>
                  </a:cxn>
                  <a:cxn ang="0">
                    <a:pos x="0" y="39"/>
                  </a:cxn>
                  <a:cxn ang="0">
                    <a:pos x="0" y="13"/>
                  </a:cxn>
                </a:cxnLst>
                <a:rect l="0" t="0" r="r" b="b"/>
                <a:pathLst>
                  <a:path w="23" h="40">
                    <a:moveTo>
                      <a:pt x="0" y="13"/>
                    </a:moveTo>
                    <a:lnTo>
                      <a:pt x="22" y="0"/>
                    </a:lnTo>
                    <a:lnTo>
                      <a:pt x="22" y="26"/>
                    </a:lnTo>
                    <a:lnTo>
                      <a:pt x="0" y="3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7F7F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46" name="Freeform 434"/>
              <p:cNvSpPr>
                <a:spLocks/>
              </p:cNvSpPr>
              <p:nvPr/>
            </p:nvSpPr>
            <p:spPr bwMode="auto">
              <a:xfrm>
                <a:off x="2874" y="2485"/>
                <a:ext cx="111" cy="6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2" y="0"/>
                  </a:cxn>
                  <a:cxn ang="0">
                    <a:pos x="110" y="50"/>
                  </a:cxn>
                  <a:cxn ang="0">
                    <a:pos x="87" y="64"/>
                  </a:cxn>
                  <a:cxn ang="0">
                    <a:pos x="0" y="13"/>
                  </a:cxn>
                </a:cxnLst>
                <a:rect l="0" t="0" r="r" b="b"/>
                <a:pathLst>
                  <a:path w="111" h="65">
                    <a:moveTo>
                      <a:pt x="0" y="13"/>
                    </a:moveTo>
                    <a:lnTo>
                      <a:pt x="22" y="0"/>
                    </a:lnTo>
                    <a:lnTo>
                      <a:pt x="110" y="50"/>
                    </a:lnTo>
                    <a:lnTo>
                      <a:pt x="87" y="64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E6E6E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47" name="Freeform 435"/>
              <p:cNvSpPr>
                <a:spLocks/>
              </p:cNvSpPr>
              <p:nvPr/>
            </p:nvSpPr>
            <p:spPr bwMode="auto">
              <a:xfrm>
                <a:off x="2874" y="2499"/>
                <a:ext cx="89" cy="7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8" y="50"/>
                  </a:cxn>
                  <a:cxn ang="0">
                    <a:pos x="88" y="77"/>
                  </a:cxn>
                  <a:cxn ang="0">
                    <a:pos x="0" y="25"/>
                  </a:cxn>
                  <a:cxn ang="0">
                    <a:pos x="0" y="0"/>
                  </a:cxn>
                </a:cxnLst>
                <a:rect l="0" t="0" r="r" b="b"/>
                <a:pathLst>
                  <a:path w="89" h="78">
                    <a:moveTo>
                      <a:pt x="0" y="0"/>
                    </a:moveTo>
                    <a:lnTo>
                      <a:pt x="88" y="50"/>
                    </a:lnTo>
                    <a:lnTo>
                      <a:pt x="88" y="77"/>
                    </a:lnTo>
                    <a:lnTo>
                      <a:pt x="0" y="2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48" name="Freeform 436"/>
              <p:cNvSpPr>
                <a:spLocks/>
              </p:cNvSpPr>
              <p:nvPr/>
            </p:nvSpPr>
            <p:spPr bwMode="auto">
              <a:xfrm>
                <a:off x="2969" y="2551"/>
                <a:ext cx="33" cy="18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32" y="5"/>
                  </a:cxn>
                  <a:cxn ang="0">
                    <a:pos x="11" y="17"/>
                  </a:cxn>
                  <a:cxn ang="0">
                    <a:pos x="0" y="11"/>
                  </a:cxn>
                  <a:cxn ang="0">
                    <a:pos x="20" y="0"/>
                  </a:cxn>
                </a:cxnLst>
                <a:rect l="0" t="0" r="r" b="b"/>
                <a:pathLst>
                  <a:path w="33" h="18">
                    <a:moveTo>
                      <a:pt x="20" y="0"/>
                    </a:moveTo>
                    <a:lnTo>
                      <a:pt x="32" y="5"/>
                    </a:lnTo>
                    <a:lnTo>
                      <a:pt x="11" y="17"/>
                    </a:lnTo>
                    <a:lnTo>
                      <a:pt x="0" y="11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49" name="Freeform 437"/>
              <p:cNvSpPr>
                <a:spLocks/>
              </p:cNvSpPr>
              <p:nvPr/>
            </p:nvSpPr>
            <p:spPr bwMode="auto">
              <a:xfrm>
                <a:off x="2969" y="2562"/>
                <a:ext cx="17" cy="3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6" y="31"/>
                  </a:cxn>
                  <a:cxn ang="0">
                    <a:pos x="16" y="6"/>
                  </a:cxn>
                  <a:cxn ang="0">
                    <a:pos x="0" y="0"/>
                  </a:cxn>
                  <a:cxn ang="0">
                    <a:pos x="0" y="24"/>
                  </a:cxn>
                </a:cxnLst>
                <a:rect l="0" t="0" r="r" b="b"/>
                <a:pathLst>
                  <a:path w="17" h="32">
                    <a:moveTo>
                      <a:pt x="0" y="24"/>
                    </a:moveTo>
                    <a:lnTo>
                      <a:pt x="16" y="31"/>
                    </a:lnTo>
                    <a:lnTo>
                      <a:pt x="16" y="6"/>
                    </a:lnTo>
                    <a:lnTo>
                      <a:pt x="0" y="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50" name="Freeform 438"/>
              <p:cNvSpPr>
                <a:spLocks/>
              </p:cNvSpPr>
              <p:nvPr/>
            </p:nvSpPr>
            <p:spPr bwMode="auto">
              <a:xfrm>
                <a:off x="2980" y="2558"/>
                <a:ext cx="23" cy="36"/>
              </a:xfrm>
              <a:custGeom>
                <a:avLst/>
                <a:gdLst/>
                <a:ahLst/>
                <a:cxnLst>
                  <a:cxn ang="0">
                    <a:pos x="22" y="24"/>
                  </a:cxn>
                  <a:cxn ang="0">
                    <a:pos x="0" y="35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22" y="24"/>
                  </a:cxn>
                </a:cxnLst>
                <a:rect l="0" t="0" r="r" b="b"/>
                <a:pathLst>
                  <a:path w="23" h="36">
                    <a:moveTo>
                      <a:pt x="22" y="24"/>
                    </a:moveTo>
                    <a:lnTo>
                      <a:pt x="0" y="35"/>
                    </a:lnTo>
                    <a:lnTo>
                      <a:pt x="0" y="11"/>
                    </a:lnTo>
                    <a:lnTo>
                      <a:pt x="21" y="0"/>
                    </a:lnTo>
                    <a:lnTo>
                      <a:pt x="22" y="24"/>
                    </a:lnTo>
                  </a:path>
                </a:pathLst>
              </a:custGeom>
              <a:solidFill>
                <a:srgbClr val="CC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51" name="Freeform 439"/>
              <p:cNvSpPr>
                <a:spLocks/>
              </p:cNvSpPr>
              <p:nvPr/>
            </p:nvSpPr>
            <p:spPr bwMode="auto">
              <a:xfrm>
                <a:off x="2982" y="2563"/>
                <a:ext cx="24" cy="17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3" y="4"/>
                  </a:cxn>
                  <a:cxn ang="0">
                    <a:pos x="19" y="12"/>
                  </a:cxn>
                  <a:cxn ang="0">
                    <a:pos x="8" y="16"/>
                  </a:cxn>
                  <a:cxn ang="0">
                    <a:pos x="0" y="11"/>
                  </a:cxn>
                  <a:cxn ang="0">
                    <a:pos x="15" y="0"/>
                  </a:cxn>
                </a:cxnLst>
                <a:rect l="0" t="0" r="r" b="b"/>
                <a:pathLst>
                  <a:path w="24" h="17">
                    <a:moveTo>
                      <a:pt x="15" y="0"/>
                    </a:moveTo>
                    <a:lnTo>
                      <a:pt x="23" y="4"/>
                    </a:lnTo>
                    <a:lnTo>
                      <a:pt x="19" y="12"/>
                    </a:lnTo>
                    <a:lnTo>
                      <a:pt x="8" y="16"/>
                    </a:lnTo>
                    <a:lnTo>
                      <a:pt x="0" y="11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52" name="Freeform 440"/>
              <p:cNvSpPr>
                <a:spLocks/>
              </p:cNvSpPr>
              <p:nvPr/>
            </p:nvSpPr>
            <p:spPr bwMode="auto">
              <a:xfrm>
                <a:off x="2982" y="2573"/>
                <a:ext cx="17" cy="26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16" y="25"/>
                  </a:cxn>
                  <a:cxn ang="0">
                    <a:pos x="16" y="11"/>
                  </a:cxn>
                  <a:cxn ang="0">
                    <a:pos x="12" y="4"/>
                  </a:cxn>
                  <a:cxn ang="0">
                    <a:pos x="0" y="0"/>
                  </a:cxn>
                  <a:cxn ang="0">
                    <a:pos x="0" y="18"/>
                  </a:cxn>
                </a:cxnLst>
                <a:rect l="0" t="0" r="r" b="b"/>
                <a:pathLst>
                  <a:path w="17" h="26">
                    <a:moveTo>
                      <a:pt x="0" y="18"/>
                    </a:moveTo>
                    <a:lnTo>
                      <a:pt x="16" y="25"/>
                    </a:lnTo>
                    <a:lnTo>
                      <a:pt x="16" y="11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53" name="Freeform 441"/>
              <p:cNvSpPr>
                <a:spLocks/>
              </p:cNvSpPr>
              <p:nvPr/>
            </p:nvSpPr>
            <p:spPr bwMode="auto">
              <a:xfrm>
                <a:off x="2993" y="2584"/>
                <a:ext cx="17" cy="21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" y="10"/>
                  </a:cxn>
                  <a:cxn ang="0">
                    <a:pos x="9" y="12"/>
                  </a:cxn>
                  <a:cxn ang="0">
                    <a:pos x="14" y="20"/>
                  </a:cxn>
                  <a:cxn ang="0">
                    <a:pos x="16" y="18"/>
                  </a:cxn>
                  <a:cxn ang="0">
                    <a:pos x="13" y="8"/>
                  </a:cxn>
                  <a:cxn ang="0">
                    <a:pos x="0" y="0"/>
                  </a:cxn>
                  <a:cxn ang="0">
                    <a:pos x="0" y="14"/>
                  </a:cxn>
                </a:cxnLst>
                <a:rect l="0" t="0" r="r" b="b"/>
                <a:pathLst>
                  <a:path w="17" h="21">
                    <a:moveTo>
                      <a:pt x="0" y="14"/>
                    </a:moveTo>
                    <a:lnTo>
                      <a:pt x="1" y="10"/>
                    </a:lnTo>
                    <a:lnTo>
                      <a:pt x="9" y="12"/>
                    </a:lnTo>
                    <a:lnTo>
                      <a:pt x="14" y="20"/>
                    </a:lnTo>
                    <a:lnTo>
                      <a:pt x="16" y="18"/>
                    </a:lnTo>
                    <a:lnTo>
                      <a:pt x="13" y="8"/>
                    </a:lnTo>
                    <a:lnTo>
                      <a:pt x="0" y="0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54" name="Freeform 442"/>
              <p:cNvSpPr>
                <a:spLocks/>
              </p:cNvSpPr>
              <p:nvPr/>
            </p:nvSpPr>
            <p:spPr bwMode="auto">
              <a:xfrm>
                <a:off x="3006" y="2586"/>
                <a:ext cx="17" cy="18"/>
              </a:xfrm>
              <a:custGeom>
                <a:avLst/>
                <a:gdLst/>
                <a:ahLst/>
                <a:cxnLst>
                  <a:cxn ang="0">
                    <a:pos x="16" y="12"/>
                  </a:cxn>
                  <a:cxn ang="0">
                    <a:pos x="3" y="17"/>
                  </a:cxn>
                  <a:cxn ang="0">
                    <a:pos x="0" y="6"/>
                  </a:cxn>
                  <a:cxn ang="0">
                    <a:pos x="10" y="3"/>
                  </a:cxn>
                  <a:cxn ang="0">
                    <a:pos x="14" y="0"/>
                  </a:cxn>
                  <a:cxn ang="0">
                    <a:pos x="16" y="12"/>
                  </a:cxn>
                </a:cxnLst>
                <a:rect l="0" t="0" r="r" b="b"/>
                <a:pathLst>
                  <a:path w="17" h="18">
                    <a:moveTo>
                      <a:pt x="16" y="12"/>
                    </a:moveTo>
                    <a:lnTo>
                      <a:pt x="3" y="17"/>
                    </a:lnTo>
                    <a:lnTo>
                      <a:pt x="0" y="6"/>
                    </a:lnTo>
                    <a:lnTo>
                      <a:pt x="10" y="3"/>
                    </a:lnTo>
                    <a:lnTo>
                      <a:pt x="14" y="0"/>
                    </a:lnTo>
                    <a:lnTo>
                      <a:pt x="16" y="12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55" name="Freeform 443"/>
              <p:cNvSpPr>
                <a:spLocks/>
              </p:cNvSpPr>
              <p:nvPr/>
            </p:nvSpPr>
            <p:spPr bwMode="auto">
              <a:xfrm>
                <a:off x="2984" y="2575"/>
                <a:ext cx="17" cy="17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6" y="16"/>
                  </a:cxn>
                  <a:cxn ang="0">
                    <a:pos x="10" y="4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r" b="b"/>
                <a:pathLst>
                  <a:path w="17" h="17">
                    <a:moveTo>
                      <a:pt x="0" y="9"/>
                    </a:moveTo>
                    <a:lnTo>
                      <a:pt x="16" y="16"/>
                    </a:lnTo>
                    <a:lnTo>
                      <a:pt x="10" y="4"/>
                    </a:lnTo>
                    <a:lnTo>
                      <a:pt x="0" y="0"/>
                    </a:lnTo>
                    <a:lnTo>
                      <a:pt x="0" y="9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56" name="Freeform 444"/>
              <p:cNvSpPr>
                <a:spLocks/>
              </p:cNvSpPr>
              <p:nvPr/>
            </p:nvSpPr>
            <p:spPr bwMode="auto">
              <a:xfrm>
                <a:off x="2989" y="2574"/>
                <a:ext cx="30" cy="23"/>
              </a:xfrm>
              <a:custGeom>
                <a:avLst/>
                <a:gdLst/>
                <a:ahLst/>
                <a:cxnLst>
                  <a:cxn ang="0">
                    <a:pos x="29" y="16"/>
                  </a:cxn>
                  <a:cxn ang="0">
                    <a:pos x="17" y="22"/>
                  </a:cxn>
                  <a:cxn ang="0">
                    <a:pos x="0" y="4"/>
                  </a:cxn>
                  <a:cxn ang="0">
                    <a:pos x="15" y="0"/>
                  </a:cxn>
                  <a:cxn ang="0">
                    <a:pos x="29" y="16"/>
                  </a:cxn>
                </a:cxnLst>
                <a:rect l="0" t="0" r="r" b="b"/>
                <a:pathLst>
                  <a:path w="30" h="23">
                    <a:moveTo>
                      <a:pt x="29" y="16"/>
                    </a:moveTo>
                    <a:lnTo>
                      <a:pt x="17" y="22"/>
                    </a:lnTo>
                    <a:lnTo>
                      <a:pt x="0" y="4"/>
                    </a:lnTo>
                    <a:lnTo>
                      <a:pt x="15" y="0"/>
                    </a:lnTo>
                    <a:lnTo>
                      <a:pt x="29" y="16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57" name="Freeform 445"/>
              <p:cNvSpPr>
                <a:spLocks/>
              </p:cNvSpPr>
              <p:nvPr/>
            </p:nvSpPr>
            <p:spPr bwMode="auto">
              <a:xfrm>
                <a:off x="2991" y="2568"/>
                <a:ext cx="20" cy="19"/>
              </a:xfrm>
              <a:custGeom>
                <a:avLst/>
                <a:gdLst/>
                <a:ahLst/>
                <a:cxnLst>
                  <a:cxn ang="0">
                    <a:pos x="19" y="14"/>
                  </a:cxn>
                  <a:cxn ang="0">
                    <a:pos x="3" y="18"/>
                  </a:cxn>
                  <a:cxn ang="0">
                    <a:pos x="0" y="5"/>
                  </a:cxn>
                  <a:cxn ang="0">
                    <a:pos x="14" y="0"/>
                  </a:cxn>
                  <a:cxn ang="0">
                    <a:pos x="19" y="14"/>
                  </a:cxn>
                </a:cxnLst>
                <a:rect l="0" t="0" r="r" b="b"/>
                <a:pathLst>
                  <a:path w="20" h="19">
                    <a:moveTo>
                      <a:pt x="19" y="14"/>
                    </a:moveTo>
                    <a:lnTo>
                      <a:pt x="3" y="18"/>
                    </a:lnTo>
                    <a:lnTo>
                      <a:pt x="0" y="5"/>
                    </a:lnTo>
                    <a:lnTo>
                      <a:pt x="14" y="0"/>
                    </a:lnTo>
                    <a:lnTo>
                      <a:pt x="19" y="14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58" name="Freeform 446"/>
              <p:cNvSpPr>
                <a:spLocks/>
              </p:cNvSpPr>
              <p:nvPr/>
            </p:nvSpPr>
            <p:spPr bwMode="auto">
              <a:xfrm>
                <a:off x="2985" y="2395"/>
                <a:ext cx="33" cy="64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0" y="18"/>
                  </a:cxn>
                  <a:cxn ang="0">
                    <a:pos x="0" y="63"/>
                  </a:cxn>
                  <a:cxn ang="0">
                    <a:pos x="32" y="45"/>
                  </a:cxn>
                  <a:cxn ang="0">
                    <a:pos x="32" y="0"/>
                  </a:cxn>
                </a:cxnLst>
                <a:rect l="0" t="0" r="r" b="b"/>
                <a:pathLst>
                  <a:path w="33" h="64">
                    <a:moveTo>
                      <a:pt x="32" y="0"/>
                    </a:moveTo>
                    <a:lnTo>
                      <a:pt x="0" y="18"/>
                    </a:lnTo>
                    <a:lnTo>
                      <a:pt x="0" y="63"/>
                    </a:lnTo>
                    <a:lnTo>
                      <a:pt x="32" y="45"/>
                    </a:lnTo>
                    <a:lnTo>
                      <a:pt x="32" y="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59" name="Freeform 447"/>
              <p:cNvSpPr>
                <a:spLocks/>
              </p:cNvSpPr>
              <p:nvPr/>
            </p:nvSpPr>
            <p:spPr bwMode="auto">
              <a:xfrm>
                <a:off x="2860" y="2302"/>
                <a:ext cx="166" cy="152"/>
              </a:xfrm>
              <a:custGeom>
                <a:avLst/>
                <a:gdLst/>
                <a:ahLst/>
                <a:cxnLst>
                  <a:cxn ang="0">
                    <a:pos x="165" y="55"/>
                  </a:cxn>
                  <a:cxn ang="0">
                    <a:pos x="165" y="0"/>
                  </a:cxn>
                  <a:cxn ang="0">
                    <a:pos x="0" y="93"/>
                  </a:cxn>
                  <a:cxn ang="0">
                    <a:pos x="0" y="151"/>
                  </a:cxn>
                  <a:cxn ang="0">
                    <a:pos x="165" y="55"/>
                  </a:cxn>
                </a:cxnLst>
                <a:rect l="0" t="0" r="r" b="b"/>
                <a:pathLst>
                  <a:path w="166" h="152">
                    <a:moveTo>
                      <a:pt x="165" y="55"/>
                    </a:moveTo>
                    <a:lnTo>
                      <a:pt x="165" y="0"/>
                    </a:lnTo>
                    <a:lnTo>
                      <a:pt x="0" y="93"/>
                    </a:lnTo>
                    <a:lnTo>
                      <a:pt x="0" y="151"/>
                    </a:lnTo>
                    <a:lnTo>
                      <a:pt x="165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60" name="Freeform 448"/>
              <p:cNvSpPr>
                <a:spLocks/>
              </p:cNvSpPr>
              <p:nvPr/>
            </p:nvSpPr>
            <p:spPr bwMode="auto">
              <a:xfrm>
                <a:off x="2696" y="2209"/>
                <a:ext cx="166" cy="152"/>
              </a:xfrm>
              <a:custGeom>
                <a:avLst/>
                <a:gdLst/>
                <a:ahLst/>
                <a:cxnLst>
                  <a:cxn ang="0">
                    <a:pos x="165" y="55"/>
                  </a:cxn>
                  <a:cxn ang="0">
                    <a:pos x="165" y="0"/>
                  </a:cxn>
                  <a:cxn ang="0">
                    <a:pos x="0" y="93"/>
                  </a:cxn>
                  <a:cxn ang="0">
                    <a:pos x="0" y="151"/>
                  </a:cxn>
                  <a:cxn ang="0">
                    <a:pos x="165" y="55"/>
                  </a:cxn>
                </a:cxnLst>
                <a:rect l="0" t="0" r="r" b="b"/>
                <a:pathLst>
                  <a:path w="166" h="152">
                    <a:moveTo>
                      <a:pt x="165" y="55"/>
                    </a:moveTo>
                    <a:lnTo>
                      <a:pt x="165" y="0"/>
                    </a:lnTo>
                    <a:lnTo>
                      <a:pt x="0" y="93"/>
                    </a:lnTo>
                    <a:lnTo>
                      <a:pt x="0" y="151"/>
                    </a:lnTo>
                    <a:lnTo>
                      <a:pt x="165" y="55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4161" name="Group 449"/>
            <p:cNvGrpSpPr>
              <a:grpSpLocks/>
            </p:cNvGrpSpPr>
            <p:nvPr/>
          </p:nvGrpSpPr>
          <p:grpSpPr bwMode="auto">
            <a:xfrm rot="-1931362">
              <a:off x="3403" y="2269"/>
              <a:ext cx="240" cy="195"/>
              <a:chOff x="3237" y="2577"/>
              <a:chExt cx="362" cy="287"/>
            </a:xfrm>
          </p:grpSpPr>
          <p:sp>
            <p:nvSpPr>
              <p:cNvPr id="884162" name="Line 450"/>
              <p:cNvSpPr>
                <a:spLocks noChangeShapeType="1"/>
              </p:cNvSpPr>
              <p:nvPr/>
            </p:nvSpPr>
            <p:spPr bwMode="auto">
              <a:xfrm flipV="1">
                <a:off x="3418" y="2764"/>
                <a:ext cx="0" cy="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163" name="Freeform 451"/>
              <p:cNvSpPr>
                <a:spLocks/>
              </p:cNvSpPr>
              <p:nvPr/>
            </p:nvSpPr>
            <p:spPr bwMode="auto">
              <a:xfrm>
                <a:off x="3450" y="2700"/>
                <a:ext cx="57" cy="9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6" y="0"/>
                  </a:cxn>
                  <a:cxn ang="0">
                    <a:pos x="56" y="62"/>
                  </a:cxn>
                  <a:cxn ang="0">
                    <a:pos x="0" y="94"/>
                  </a:cxn>
                  <a:cxn ang="0">
                    <a:pos x="0" y="31"/>
                  </a:cxn>
                </a:cxnLst>
                <a:rect l="0" t="0" r="r" b="b"/>
                <a:pathLst>
                  <a:path w="57" h="95">
                    <a:moveTo>
                      <a:pt x="0" y="31"/>
                    </a:moveTo>
                    <a:lnTo>
                      <a:pt x="56" y="0"/>
                    </a:lnTo>
                    <a:lnTo>
                      <a:pt x="56" y="62"/>
                    </a:lnTo>
                    <a:lnTo>
                      <a:pt x="0" y="94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7F7F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64" name="Freeform 452"/>
              <p:cNvSpPr>
                <a:spLocks/>
              </p:cNvSpPr>
              <p:nvPr/>
            </p:nvSpPr>
            <p:spPr bwMode="auto">
              <a:xfrm>
                <a:off x="3259" y="2695"/>
                <a:ext cx="18" cy="24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4" y="0"/>
                  </a:cxn>
                  <a:cxn ang="0">
                    <a:pos x="9" y="1"/>
                  </a:cxn>
                  <a:cxn ang="0">
                    <a:pos x="11" y="3"/>
                  </a:cxn>
                  <a:cxn ang="0">
                    <a:pos x="14" y="8"/>
                  </a:cxn>
                  <a:cxn ang="0">
                    <a:pos x="17" y="12"/>
                  </a:cxn>
                  <a:cxn ang="0">
                    <a:pos x="17" y="17"/>
                  </a:cxn>
                  <a:cxn ang="0">
                    <a:pos x="17" y="20"/>
                  </a:cxn>
                  <a:cxn ang="0">
                    <a:pos x="15" y="21"/>
                  </a:cxn>
                  <a:cxn ang="0">
                    <a:pos x="14" y="23"/>
                  </a:cxn>
                  <a:cxn ang="0">
                    <a:pos x="11" y="23"/>
                  </a:cxn>
                  <a:cxn ang="0">
                    <a:pos x="9" y="21"/>
                  </a:cxn>
                  <a:cxn ang="0">
                    <a:pos x="4" y="19"/>
                  </a:cxn>
                  <a:cxn ang="0">
                    <a:pos x="2" y="15"/>
                  </a:cxn>
                </a:cxnLst>
                <a:rect l="0" t="0" r="r" b="b"/>
                <a:pathLst>
                  <a:path w="18" h="24">
                    <a:moveTo>
                      <a:pt x="2" y="15"/>
                    </a:moveTo>
                    <a:lnTo>
                      <a:pt x="1" y="10"/>
                    </a:lnTo>
                    <a:lnTo>
                      <a:pt x="0" y="7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0"/>
                    </a:lnTo>
                    <a:lnTo>
                      <a:pt x="9" y="1"/>
                    </a:lnTo>
                    <a:lnTo>
                      <a:pt x="11" y="3"/>
                    </a:lnTo>
                    <a:lnTo>
                      <a:pt x="14" y="8"/>
                    </a:lnTo>
                    <a:lnTo>
                      <a:pt x="17" y="12"/>
                    </a:lnTo>
                    <a:lnTo>
                      <a:pt x="17" y="17"/>
                    </a:lnTo>
                    <a:lnTo>
                      <a:pt x="17" y="20"/>
                    </a:lnTo>
                    <a:lnTo>
                      <a:pt x="15" y="21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9" y="21"/>
                    </a:lnTo>
                    <a:lnTo>
                      <a:pt x="4" y="19"/>
                    </a:lnTo>
                    <a:lnTo>
                      <a:pt x="2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65" name="Freeform 453"/>
              <p:cNvSpPr>
                <a:spLocks/>
              </p:cNvSpPr>
              <p:nvPr/>
            </p:nvSpPr>
            <p:spPr bwMode="auto">
              <a:xfrm>
                <a:off x="3281" y="2707"/>
                <a:ext cx="20" cy="25"/>
              </a:xfrm>
              <a:custGeom>
                <a:avLst/>
                <a:gdLst/>
                <a:ahLst/>
                <a:cxnLst>
                  <a:cxn ang="0">
                    <a:pos x="3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3" y="4"/>
                  </a:cxn>
                  <a:cxn ang="0">
                    <a:pos x="15" y="8"/>
                  </a:cxn>
                  <a:cxn ang="0">
                    <a:pos x="17" y="12"/>
                  </a:cxn>
                  <a:cxn ang="0">
                    <a:pos x="19" y="16"/>
                  </a:cxn>
                  <a:cxn ang="0">
                    <a:pos x="17" y="21"/>
                  </a:cxn>
                  <a:cxn ang="0">
                    <a:pos x="17" y="22"/>
                  </a:cxn>
                  <a:cxn ang="0">
                    <a:pos x="15" y="24"/>
                  </a:cxn>
                  <a:cxn ang="0">
                    <a:pos x="13" y="24"/>
                  </a:cxn>
                  <a:cxn ang="0">
                    <a:pos x="8" y="22"/>
                  </a:cxn>
                  <a:cxn ang="0">
                    <a:pos x="5" y="19"/>
                  </a:cxn>
                  <a:cxn ang="0">
                    <a:pos x="3" y="15"/>
                  </a:cxn>
                </a:cxnLst>
                <a:rect l="0" t="0" r="r" b="b"/>
                <a:pathLst>
                  <a:path w="20" h="25">
                    <a:moveTo>
                      <a:pt x="3" y="15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3" y="4"/>
                    </a:lnTo>
                    <a:lnTo>
                      <a:pt x="15" y="8"/>
                    </a:lnTo>
                    <a:lnTo>
                      <a:pt x="17" y="12"/>
                    </a:lnTo>
                    <a:lnTo>
                      <a:pt x="19" y="16"/>
                    </a:lnTo>
                    <a:lnTo>
                      <a:pt x="17" y="21"/>
                    </a:lnTo>
                    <a:lnTo>
                      <a:pt x="17" y="22"/>
                    </a:lnTo>
                    <a:lnTo>
                      <a:pt x="15" y="24"/>
                    </a:lnTo>
                    <a:lnTo>
                      <a:pt x="13" y="24"/>
                    </a:lnTo>
                    <a:lnTo>
                      <a:pt x="8" y="22"/>
                    </a:lnTo>
                    <a:lnTo>
                      <a:pt x="5" y="19"/>
                    </a:lnTo>
                    <a:lnTo>
                      <a:pt x="3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66" name="Freeform 454"/>
              <p:cNvSpPr>
                <a:spLocks/>
              </p:cNvSpPr>
              <p:nvPr/>
            </p:nvSpPr>
            <p:spPr bwMode="auto">
              <a:xfrm>
                <a:off x="3237" y="2577"/>
                <a:ext cx="270" cy="15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5" y="0"/>
                  </a:cxn>
                  <a:cxn ang="0">
                    <a:pos x="269" y="122"/>
                  </a:cxn>
                  <a:cxn ang="0">
                    <a:pos x="213" y="154"/>
                  </a:cxn>
                  <a:cxn ang="0">
                    <a:pos x="0" y="31"/>
                  </a:cxn>
                </a:cxnLst>
                <a:rect l="0" t="0" r="r" b="b"/>
                <a:pathLst>
                  <a:path w="270" h="155">
                    <a:moveTo>
                      <a:pt x="0" y="31"/>
                    </a:moveTo>
                    <a:lnTo>
                      <a:pt x="55" y="0"/>
                    </a:lnTo>
                    <a:lnTo>
                      <a:pt x="269" y="122"/>
                    </a:lnTo>
                    <a:lnTo>
                      <a:pt x="213" y="154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E6E6E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67" name="Freeform 455"/>
              <p:cNvSpPr>
                <a:spLocks/>
              </p:cNvSpPr>
              <p:nvPr/>
            </p:nvSpPr>
            <p:spPr bwMode="auto">
              <a:xfrm>
                <a:off x="3237" y="2608"/>
                <a:ext cx="214" cy="1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3" y="122"/>
                  </a:cxn>
                  <a:cxn ang="0">
                    <a:pos x="213" y="186"/>
                  </a:cxn>
                  <a:cxn ang="0">
                    <a:pos x="0" y="63"/>
                  </a:cxn>
                  <a:cxn ang="0">
                    <a:pos x="0" y="0"/>
                  </a:cxn>
                </a:cxnLst>
                <a:rect l="0" t="0" r="r" b="b"/>
                <a:pathLst>
                  <a:path w="214" h="187">
                    <a:moveTo>
                      <a:pt x="0" y="0"/>
                    </a:moveTo>
                    <a:lnTo>
                      <a:pt x="213" y="122"/>
                    </a:lnTo>
                    <a:lnTo>
                      <a:pt x="213" y="186"/>
                    </a:lnTo>
                    <a:lnTo>
                      <a:pt x="0" y="6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68" name="Freeform 456"/>
              <p:cNvSpPr>
                <a:spLocks/>
              </p:cNvSpPr>
              <p:nvPr/>
            </p:nvSpPr>
            <p:spPr bwMode="auto">
              <a:xfrm>
                <a:off x="3469" y="2734"/>
                <a:ext cx="77" cy="44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76" y="14"/>
                  </a:cxn>
                  <a:cxn ang="0">
                    <a:pos x="26" y="43"/>
                  </a:cxn>
                  <a:cxn ang="0">
                    <a:pos x="0" y="28"/>
                  </a:cxn>
                  <a:cxn ang="0">
                    <a:pos x="49" y="0"/>
                  </a:cxn>
                </a:cxnLst>
                <a:rect l="0" t="0" r="r" b="b"/>
                <a:pathLst>
                  <a:path w="77" h="44">
                    <a:moveTo>
                      <a:pt x="49" y="0"/>
                    </a:moveTo>
                    <a:lnTo>
                      <a:pt x="76" y="14"/>
                    </a:lnTo>
                    <a:lnTo>
                      <a:pt x="26" y="43"/>
                    </a:lnTo>
                    <a:lnTo>
                      <a:pt x="0" y="28"/>
                    </a:lnTo>
                    <a:lnTo>
                      <a:pt x="49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69" name="Freeform 457"/>
              <p:cNvSpPr>
                <a:spLocks/>
              </p:cNvSpPr>
              <p:nvPr/>
            </p:nvSpPr>
            <p:spPr bwMode="auto">
              <a:xfrm>
                <a:off x="3469" y="2762"/>
                <a:ext cx="28" cy="74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27" y="73"/>
                  </a:cxn>
                  <a:cxn ang="0">
                    <a:pos x="27" y="14"/>
                  </a:cxn>
                  <a:cxn ang="0">
                    <a:pos x="0" y="0"/>
                  </a:cxn>
                  <a:cxn ang="0">
                    <a:pos x="0" y="57"/>
                  </a:cxn>
                </a:cxnLst>
                <a:rect l="0" t="0" r="r" b="b"/>
                <a:pathLst>
                  <a:path w="28" h="74">
                    <a:moveTo>
                      <a:pt x="0" y="57"/>
                    </a:moveTo>
                    <a:lnTo>
                      <a:pt x="27" y="73"/>
                    </a:lnTo>
                    <a:lnTo>
                      <a:pt x="27" y="14"/>
                    </a:lnTo>
                    <a:lnTo>
                      <a:pt x="0" y="0"/>
                    </a:lnTo>
                    <a:lnTo>
                      <a:pt x="0" y="57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70" name="Freeform 458"/>
              <p:cNvSpPr>
                <a:spLocks/>
              </p:cNvSpPr>
              <p:nvPr/>
            </p:nvSpPr>
            <p:spPr bwMode="auto">
              <a:xfrm>
                <a:off x="3496" y="2748"/>
                <a:ext cx="53" cy="88"/>
              </a:xfrm>
              <a:custGeom>
                <a:avLst/>
                <a:gdLst/>
                <a:ahLst/>
                <a:cxnLst>
                  <a:cxn ang="0">
                    <a:pos x="52" y="60"/>
                  </a:cxn>
                  <a:cxn ang="0">
                    <a:pos x="0" y="87"/>
                  </a:cxn>
                  <a:cxn ang="0">
                    <a:pos x="0" y="29"/>
                  </a:cxn>
                  <a:cxn ang="0">
                    <a:pos x="50" y="0"/>
                  </a:cxn>
                  <a:cxn ang="0">
                    <a:pos x="52" y="60"/>
                  </a:cxn>
                </a:cxnLst>
                <a:rect l="0" t="0" r="r" b="b"/>
                <a:pathLst>
                  <a:path w="53" h="88">
                    <a:moveTo>
                      <a:pt x="52" y="60"/>
                    </a:moveTo>
                    <a:lnTo>
                      <a:pt x="0" y="87"/>
                    </a:lnTo>
                    <a:lnTo>
                      <a:pt x="0" y="29"/>
                    </a:lnTo>
                    <a:lnTo>
                      <a:pt x="50" y="0"/>
                    </a:lnTo>
                    <a:lnTo>
                      <a:pt x="52" y="60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71" name="Freeform 459"/>
              <p:cNvSpPr>
                <a:spLocks/>
              </p:cNvSpPr>
              <p:nvPr/>
            </p:nvSpPr>
            <p:spPr bwMode="auto">
              <a:xfrm>
                <a:off x="3500" y="2764"/>
                <a:ext cx="59" cy="37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8" y="10"/>
                  </a:cxn>
                  <a:cxn ang="0">
                    <a:pos x="48" y="28"/>
                  </a:cxn>
                  <a:cxn ang="0">
                    <a:pos x="20" y="36"/>
                  </a:cxn>
                  <a:cxn ang="0">
                    <a:pos x="0" y="25"/>
                  </a:cxn>
                  <a:cxn ang="0">
                    <a:pos x="40" y="0"/>
                  </a:cxn>
                </a:cxnLst>
                <a:rect l="0" t="0" r="r" b="b"/>
                <a:pathLst>
                  <a:path w="59" h="37">
                    <a:moveTo>
                      <a:pt x="40" y="0"/>
                    </a:moveTo>
                    <a:lnTo>
                      <a:pt x="58" y="10"/>
                    </a:lnTo>
                    <a:lnTo>
                      <a:pt x="48" y="28"/>
                    </a:lnTo>
                    <a:lnTo>
                      <a:pt x="20" y="36"/>
                    </a:lnTo>
                    <a:lnTo>
                      <a:pt x="0" y="25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72" name="Freeform 460"/>
              <p:cNvSpPr>
                <a:spLocks/>
              </p:cNvSpPr>
              <p:nvPr/>
            </p:nvSpPr>
            <p:spPr bwMode="auto">
              <a:xfrm>
                <a:off x="3500" y="2789"/>
                <a:ext cx="29" cy="6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28" y="61"/>
                  </a:cxn>
                  <a:cxn ang="0">
                    <a:pos x="28" y="27"/>
                  </a:cxn>
                  <a:cxn ang="0">
                    <a:pos x="20" y="10"/>
                  </a:cxn>
                  <a:cxn ang="0">
                    <a:pos x="0" y="0"/>
                  </a:cxn>
                  <a:cxn ang="0">
                    <a:pos x="0" y="44"/>
                  </a:cxn>
                </a:cxnLst>
                <a:rect l="0" t="0" r="r" b="b"/>
                <a:pathLst>
                  <a:path w="29" h="62">
                    <a:moveTo>
                      <a:pt x="0" y="44"/>
                    </a:moveTo>
                    <a:lnTo>
                      <a:pt x="28" y="61"/>
                    </a:lnTo>
                    <a:lnTo>
                      <a:pt x="28" y="27"/>
                    </a:lnTo>
                    <a:lnTo>
                      <a:pt x="20" y="10"/>
                    </a:lnTo>
                    <a:lnTo>
                      <a:pt x="0" y="0"/>
                    </a:lnTo>
                    <a:lnTo>
                      <a:pt x="0" y="44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73" name="Freeform 461"/>
              <p:cNvSpPr>
                <a:spLocks/>
              </p:cNvSpPr>
              <p:nvPr/>
            </p:nvSpPr>
            <p:spPr bwMode="auto">
              <a:xfrm>
                <a:off x="3528" y="2816"/>
                <a:ext cx="38" cy="48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32" y="47"/>
                  </a:cxn>
                  <a:cxn ang="0">
                    <a:pos x="37" y="44"/>
                  </a:cxn>
                  <a:cxn ang="0">
                    <a:pos x="31" y="20"/>
                  </a:cxn>
                  <a:cxn ang="0">
                    <a:pos x="0" y="0"/>
                  </a:cxn>
                  <a:cxn ang="0">
                    <a:pos x="0" y="33"/>
                  </a:cxn>
                </a:cxnLst>
                <a:rect l="0" t="0" r="r" b="b"/>
                <a:pathLst>
                  <a:path w="38" h="48">
                    <a:moveTo>
                      <a:pt x="0" y="33"/>
                    </a:moveTo>
                    <a:lnTo>
                      <a:pt x="32" y="47"/>
                    </a:lnTo>
                    <a:lnTo>
                      <a:pt x="37" y="44"/>
                    </a:lnTo>
                    <a:lnTo>
                      <a:pt x="31" y="20"/>
                    </a:lnTo>
                    <a:lnTo>
                      <a:pt x="0" y="0"/>
                    </a:lnTo>
                    <a:lnTo>
                      <a:pt x="0" y="33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74" name="Freeform 462"/>
              <p:cNvSpPr>
                <a:spLocks/>
              </p:cNvSpPr>
              <p:nvPr/>
            </p:nvSpPr>
            <p:spPr bwMode="auto">
              <a:xfrm>
                <a:off x="3561" y="2821"/>
                <a:ext cx="38" cy="43"/>
              </a:xfrm>
              <a:custGeom>
                <a:avLst/>
                <a:gdLst/>
                <a:ahLst/>
                <a:cxnLst>
                  <a:cxn ang="0">
                    <a:pos x="37" y="22"/>
                  </a:cxn>
                  <a:cxn ang="0">
                    <a:pos x="4" y="42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7" y="22"/>
                  </a:cxn>
                </a:cxnLst>
                <a:rect l="0" t="0" r="r" b="b"/>
                <a:pathLst>
                  <a:path w="38" h="43">
                    <a:moveTo>
                      <a:pt x="37" y="22"/>
                    </a:moveTo>
                    <a:lnTo>
                      <a:pt x="4" y="42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7" y="22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75" name="Freeform 463"/>
              <p:cNvSpPr>
                <a:spLocks/>
              </p:cNvSpPr>
              <p:nvPr/>
            </p:nvSpPr>
            <p:spPr bwMode="auto">
              <a:xfrm>
                <a:off x="3504" y="2794"/>
                <a:ext cx="21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0" y="24"/>
                  </a:cxn>
                  <a:cxn ang="0">
                    <a:pos x="14" y="7"/>
                  </a:cxn>
                  <a:cxn ang="0">
                    <a:pos x="0" y="0"/>
                  </a:cxn>
                  <a:cxn ang="0">
                    <a:pos x="0" y="14"/>
                  </a:cxn>
                </a:cxnLst>
                <a:rect l="0" t="0" r="r" b="b"/>
                <a:pathLst>
                  <a:path w="21" h="25">
                    <a:moveTo>
                      <a:pt x="0" y="14"/>
                    </a:moveTo>
                    <a:lnTo>
                      <a:pt x="20" y="24"/>
                    </a:lnTo>
                    <a:lnTo>
                      <a:pt x="14" y="7"/>
                    </a:lnTo>
                    <a:lnTo>
                      <a:pt x="0" y="0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76" name="Freeform 464"/>
              <p:cNvSpPr>
                <a:spLocks/>
              </p:cNvSpPr>
              <p:nvPr/>
            </p:nvSpPr>
            <p:spPr bwMode="auto">
              <a:xfrm>
                <a:off x="3528" y="2795"/>
                <a:ext cx="66" cy="43"/>
              </a:xfrm>
              <a:custGeom>
                <a:avLst/>
                <a:gdLst/>
                <a:ahLst/>
                <a:cxnLst>
                  <a:cxn ang="0">
                    <a:pos x="65" y="24"/>
                  </a:cxn>
                  <a:cxn ang="0">
                    <a:pos x="31" y="42"/>
                  </a:cxn>
                  <a:cxn ang="0">
                    <a:pos x="0" y="21"/>
                  </a:cxn>
                  <a:cxn ang="0">
                    <a:pos x="40" y="0"/>
                  </a:cxn>
                  <a:cxn ang="0">
                    <a:pos x="65" y="24"/>
                  </a:cxn>
                </a:cxnLst>
                <a:rect l="0" t="0" r="r" b="b"/>
                <a:pathLst>
                  <a:path w="66" h="43">
                    <a:moveTo>
                      <a:pt x="65" y="24"/>
                    </a:moveTo>
                    <a:lnTo>
                      <a:pt x="31" y="42"/>
                    </a:lnTo>
                    <a:lnTo>
                      <a:pt x="0" y="21"/>
                    </a:lnTo>
                    <a:lnTo>
                      <a:pt x="40" y="0"/>
                    </a:lnTo>
                    <a:lnTo>
                      <a:pt x="65" y="24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77" name="Freeform 465"/>
              <p:cNvSpPr>
                <a:spLocks/>
              </p:cNvSpPr>
              <p:nvPr/>
            </p:nvSpPr>
            <p:spPr bwMode="auto">
              <a:xfrm>
                <a:off x="3520" y="2776"/>
                <a:ext cx="50" cy="41"/>
              </a:xfrm>
              <a:custGeom>
                <a:avLst/>
                <a:gdLst/>
                <a:ahLst/>
                <a:cxnLst>
                  <a:cxn ang="0">
                    <a:pos x="49" y="20"/>
                  </a:cxn>
                  <a:cxn ang="0">
                    <a:pos x="8" y="40"/>
                  </a:cxn>
                  <a:cxn ang="0">
                    <a:pos x="0" y="22"/>
                  </a:cxn>
                  <a:cxn ang="0">
                    <a:pos x="39" y="0"/>
                  </a:cxn>
                  <a:cxn ang="0">
                    <a:pos x="49" y="20"/>
                  </a:cxn>
                </a:cxnLst>
                <a:rect l="0" t="0" r="r" b="b"/>
                <a:pathLst>
                  <a:path w="50" h="41">
                    <a:moveTo>
                      <a:pt x="49" y="20"/>
                    </a:moveTo>
                    <a:lnTo>
                      <a:pt x="8" y="40"/>
                    </a:lnTo>
                    <a:lnTo>
                      <a:pt x="0" y="22"/>
                    </a:lnTo>
                    <a:lnTo>
                      <a:pt x="39" y="0"/>
                    </a:lnTo>
                    <a:lnTo>
                      <a:pt x="49" y="20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78" name="Freeform 466"/>
              <p:cNvSpPr>
                <a:spLocks/>
              </p:cNvSpPr>
              <p:nvPr/>
            </p:nvSpPr>
            <p:spPr bwMode="auto">
              <a:xfrm>
                <a:off x="3420" y="2786"/>
                <a:ext cx="19" cy="24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5" y="0"/>
                  </a:cxn>
                  <a:cxn ang="0">
                    <a:pos x="9" y="1"/>
                  </a:cxn>
                  <a:cxn ang="0">
                    <a:pos x="12" y="3"/>
                  </a:cxn>
                  <a:cxn ang="0">
                    <a:pos x="15" y="8"/>
                  </a:cxn>
                  <a:cxn ang="0">
                    <a:pos x="18" y="12"/>
                  </a:cxn>
                  <a:cxn ang="0">
                    <a:pos x="18" y="17"/>
                  </a:cxn>
                  <a:cxn ang="0">
                    <a:pos x="18" y="20"/>
                  </a:cxn>
                  <a:cxn ang="0">
                    <a:pos x="16" y="21"/>
                  </a:cxn>
                  <a:cxn ang="0">
                    <a:pos x="15" y="23"/>
                  </a:cxn>
                  <a:cxn ang="0">
                    <a:pos x="12" y="23"/>
                  </a:cxn>
                  <a:cxn ang="0">
                    <a:pos x="9" y="21"/>
                  </a:cxn>
                  <a:cxn ang="0">
                    <a:pos x="5" y="19"/>
                  </a:cxn>
                  <a:cxn ang="0">
                    <a:pos x="2" y="15"/>
                  </a:cxn>
                </a:cxnLst>
                <a:rect l="0" t="0" r="r" b="b"/>
                <a:pathLst>
                  <a:path w="19" h="24">
                    <a:moveTo>
                      <a:pt x="2" y="15"/>
                    </a:moveTo>
                    <a:lnTo>
                      <a:pt x="1" y="10"/>
                    </a:lnTo>
                    <a:lnTo>
                      <a:pt x="0" y="7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9" y="1"/>
                    </a:lnTo>
                    <a:lnTo>
                      <a:pt x="12" y="3"/>
                    </a:lnTo>
                    <a:lnTo>
                      <a:pt x="15" y="8"/>
                    </a:lnTo>
                    <a:lnTo>
                      <a:pt x="18" y="12"/>
                    </a:lnTo>
                    <a:lnTo>
                      <a:pt x="18" y="17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3"/>
                    </a:lnTo>
                    <a:lnTo>
                      <a:pt x="12" y="23"/>
                    </a:lnTo>
                    <a:lnTo>
                      <a:pt x="9" y="21"/>
                    </a:lnTo>
                    <a:lnTo>
                      <a:pt x="5" y="19"/>
                    </a:lnTo>
                    <a:lnTo>
                      <a:pt x="2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79" name="Freeform 467"/>
              <p:cNvSpPr>
                <a:spLocks/>
              </p:cNvSpPr>
              <p:nvPr/>
            </p:nvSpPr>
            <p:spPr bwMode="auto">
              <a:xfrm>
                <a:off x="3442" y="2798"/>
                <a:ext cx="19" cy="25"/>
              </a:xfrm>
              <a:custGeom>
                <a:avLst/>
                <a:gdLst/>
                <a:ahLst/>
                <a:cxnLst>
                  <a:cxn ang="0">
                    <a:pos x="3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8" y="16"/>
                  </a:cxn>
                  <a:cxn ang="0">
                    <a:pos x="16" y="21"/>
                  </a:cxn>
                  <a:cxn ang="0">
                    <a:pos x="16" y="22"/>
                  </a:cxn>
                  <a:cxn ang="0">
                    <a:pos x="14" y="24"/>
                  </a:cxn>
                  <a:cxn ang="0">
                    <a:pos x="12" y="24"/>
                  </a:cxn>
                  <a:cxn ang="0">
                    <a:pos x="8" y="22"/>
                  </a:cxn>
                  <a:cxn ang="0">
                    <a:pos x="5" y="19"/>
                  </a:cxn>
                  <a:cxn ang="0">
                    <a:pos x="3" y="15"/>
                  </a:cxn>
                </a:cxnLst>
                <a:rect l="0" t="0" r="r" b="b"/>
                <a:pathLst>
                  <a:path w="19" h="25">
                    <a:moveTo>
                      <a:pt x="3" y="15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8" y="16"/>
                    </a:lnTo>
                    <a:lnTo>
                      <a:pt x="16" y="21"/>
                    </a:lnTo>
                    <a:lnTo>
                      <a:pt x="16" y="22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8" y="22"/>
                    </a:lnTo>
                    <a:lnTo>
                      <a:pt x="5" y="19"/>
                    </a:lnTo>
                    <a:lnTo>
                      <a:pt x="3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80" name="Freeform 468"/>
              <p:cNvSpPr>
                <a:spLocks/>
              </p:cNvSpPr>
              <p:nvPr/>
            </p:nvSpPr>
            <p:spPr bwMode="auto">
              <a:xfrm>
                <a:off x="3533" y="2838"/>
                <a:ext cx="19" cy="25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8" y="16"/>
                  </a:cxn>
                  <a:cxn ang="0">
                    <a:pos x="16" y="21"/>
                  </a:cxn>
                  <a:cxn ang="0">
                    <a:pos x="16" y="22"/>
                  </a:cxn>
                  <a:cxn ang="0">
                    <a:pos x="14" y="24"/>
                  </a:cxn>
                  <a:cxn ang="0">
                    <a:pos x="12" y="24"/>
                  </a:cxn>
                  <a:cxn ang="0">
                    <a:pos x="8" y="22"/>
                  </a:cxn>
                  <a:cxn ang="0">
                    <a:pos x="5" y="20"/>
                  </a:cxn>
                  <a:cxn ang="0">
                    <a:pos x="2" y="15"/>
                  </a:cxn>
                </a:cxnLst>
                <a:rect l="0" t="0" r="r" b="b"/>
                <a:pathLst>
                  <a:path w="19" h="25">
                    <a:moveTo>
                      <a:pt x="2" y="15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8" y="16"/>
                    </a:lnTo>
                    <a:lnTo>
                      <a:pt x="16" y="21"/>
                    </a:lnTo>
                    <a:lnTo>
                      <a:pt x="16" y="22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8" y="22"/>
                    </a:lnTo>
                    <a:lnTo>
                      <a:pt x="5" y="20"/>
                    </a:lnTo>
                    <a:lnTo>
                      <a:pt x="2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84181" name="Line 469"/>
            <p:cNvSpPr>
              <a:spLocks noChangeShapeType="1"/>
            </p:cNvSpPr>
            <p:nvPr/>
          </p:nvSpPr>
          <p:spPr bwMode="auto">
            <a:xfrm rot="-1931362">
              <a:off x="4209" y="1969"/>
              <a:ext cx="1" cy="714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4182" name="Line 470"/>
            <p:cNvSpPr>
              <a:spLocks noChangeShapeType="1"/>
            </p:cNvSpPr>
            <p:nvPr/>
          </p:nvSpPr>
          <p:spPr bwMode="auto">
            <a:xfrm rot="19668638" flipV="1">
              <a:off x="3628" y="2387"/>
              <a:ext cx="1100" cy="2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4183" name="Line 471"/>
            <p:cNvSpPr>
              <a:spLocks noChangeShapeType="1"/>
            </p:cNvSpPr>
            <p:nvPr/>
          </p:nvSpPr>
          <p:spPr bwMode="auto">
            <a:xfrm rot="-1931362">
              <a:off x="3371" y="2413"/>
              <a:ext cx="837" cy="525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4184" name="Line 472"/>
            <p:cNvSpPr>
              <a:spLocks noChangeShapeType="1"/>
            </p:cNvSpPr>
            <p:nvPr/>
          </p:nvSpPr>
          <p:spPr bwMode="auto">
            <a:xfrm rot="-1931362">
              <a:off x="4142" y="1917"/>
              <a:ext cx="444" cy="252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84185" name="Group 473"/>
            <p:cNvGrpSpPr>
              <a:grpSpLocks/>
            </p:cNvGrpSpPr>
            <p:nvPr/>
          </p:nvGrpSpPr>
          <p:grpSpPr bwMode="auto">
            <a:xfrm rot="-1931362">
              <a:off x="4203" y="2101"/>
              <a:ext cx="241" cy="195"/>
              <a:chOff x="4390" y="2997"/>
              <a:chExt cx="362" cy="287"/>
            </a:xfrm>
          </p:grpSpPr>
          <p:sp>
            <p:nvSpPr>
              <p:cNvPr id="884186" name="Line 474"/>
              <p:cNvSpPr>
                <a:spLocks noChangeShapeType="1"/>
              </p:cNvSpPr>
              <p:nvPr/>
            </p:nvSpPr>
            <p:spPr bwMode="auto">
              <a:xfrm flipV="1">
                <a:off x="4571" y="3184"/>
                <a:ext cx="0" cy="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187" name="Freeform 475"/>
              <p:cNvSpPr>
                <a:spLocks/>
              </p:cNvSpPr>
              <p:nvPr/>
            </p:nvSpPr>
            <p:spPr bwMode="auto">
              <a:xfrm>
                <a:off x="4603" y="3120"/>
                <a:ext cx="57" cy="9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6" y="0"/>
                  </a:cxn>
                  <a:cxn ang="0">
                    <a:pos x="56" y="62"/>
                  </a:cxn>
                  <a:cxn ang="0">
                    <a:pos x="0" y="94"/>
                  </a:cxn>
                  <a:cxn ang="0">
                    <a:pos x="0" y="31"/>
                  </a:cxn>
                </a:cxnLst>
                <a:rect l="0" t="0" r="r" b="b"/>
                <a:pathLst>
                  <a:path w="57" h="95">
                    <a:moveTo>
                      <a:pt x="0" y="31"/>
                    </a:moveTo>
                    <a:lnTo>
                      <a:pt x="56" y="0"/>
                    </a:lnTo>
                    <a:lnTo>
                      <a:pt x="56" y="62"/>
                    </a:lnTo>
                    <a:lnTo>
                      <a:pt x="0" y="94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7F7F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88" name="Freeform 476"/>
              <p:cNvSpPr>
                <a:spLocks/>
              </p:cNvSpPr>
              <p:nvPr/>
            </p:nvSpPr>
            <p:spPr bwMode="auto">
              <a:xfrm>
                <a:off x="4412" y="3115"/>
                <a:ext cx="19" cy="24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5" y="0"/>
                  </a:cxn>
                  <a:cxn ang="0">
                    <a:pos x="9" y="1"/>
                  </a:cxn>
                  <a:cxn ang="0">
                    <a:pos x="12" y="3"/>
                  </a:cxn>
                  <a:cxn ang="0">
                    <a:pos x="15" y="8"/>
                  </a:cxn>
                  <a:cxn ang="0">
                    <a:pos x="18" y="12"/>
                  </a:cxn>
                  <a:cxn ang="0">
                    <a:pos x="18" y="17"/>
                  </a:cxn>
                  <a:cxn ang="0">
                    <a:pos x="18" y="20"/>
                  </a:cxn>
                  <a:cxn ang="0">
                    <a:pos x="16" y="21"/>
                  </a:cxn>
                  <a:cxn ang="0">
                    <a:pos x="15" y="23"/>
                  </a:cxn>
                  <a:cxn ang="0">
                    <a:pos x="12" y="23"/>
                  </a:cxn>
                  <a:cxn ang="0">
                    <a:pos x="9" y="21"/>
                  </a:cxn>
                  <a:cxn ang="0">
                    <a:pos x="5" y="19"/>
                  </a:cxn>
                  <a:cxn ang="0">
                    <a:pos x="2" y="15"/>
                  </a:cxn>
                </a:cxnLst>
                <a:rect l="0" t="0" r="r" b="b"/>
                <a:pathLst>
                  <a:path w="19" h="24">
                    <a:moveTo>
                      <a:pt x="2" y="15"/>
                    </a:moveTo>
                    <a:lnTo>
                      <a:pt x="1" y="10"/>
                    </a:lnTo>
                    <a:lnTo>
                      <a:pt x="0" y="7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9" y="1"/>
                    </a:lnTo>
                    <a:lnTo>
                      <a:pt x="12" y="3"/>
                    </a:lnTo>
                    <a:lnTo>
                      <a:pt x="15" y="8"/>
                    </a:lnTo>
                    <a:lnTo>
                      <a:pt x="18" y="12"/>
                    </a:lnTo>
                    <a:lnTo>
                      <a:pt x="18" y="17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3"/>
                    </a:lnTo>
                    <a:lnTo>
                      <a:pt x="12" y="23"/>
                    </a:lnTo>
                    <a:lnTo>
                      <a:pt x="9" y="21"/>
                    </a:lnTo>
                    <a:lnTo>
                      <a:pt x="5" y="19"/>
                    </a:lnTo>
                    <a:lnTo>
                      <a:pt x="2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89" name="Freeform 477"/>
              <p:cNvSpPr>
                <a:spLocks/>
              </p:cNvSpPr>
              <p:nvPr/>
            </p:nvSpPr>
            <p:spPr bwMode="auto">
              <a:xfrm>
                <a:off x="4434" y="3127"/>
                <a:ext cx="21" cy="25"/>
              </a:xfrm>
              <a:custGeom>
                <a:avLst/>
                <a:gdLst/>
                <a:ahLst/>
                <a:cxnLst>
                  <a:cxn ang="0">
                    <a:pos x="3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2" y="1"/>
                  </a:cxn>
                  <a:cxn ang="0">
                    <a:pos x="3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3" y="4"/>
                  </a:cxn>
                  <a:cxn ang="0">
                    <a:pos x="16" y="8"/>
                  </a:cxn>
                  <a:cxn ang="0">
                    <a:pos x="17" y="12"/>
                  </a:cxn>
                  <a:cxn ang="0">
                    <a:pos x="20" y="16"/>
                  </a:cxn>
                  <a:cxn ang="0">
                    <a:pos x="17" y="21"/>
                  </a:cxn>
                  <a:cxn ang="0">
                    <a:pos x="17" y="22"/>
                  </a:cxn>
                  <a:cxn ang="0">
                    <a:pos x="16" y="24"/>
                  </a:cxn>
                  <a:cxn ang="0">
                    <a:pos x="13" y="24"/>
                  </a:cxn>
                  <a:cxn ang="0">
                    <a:pos x="8" y="22"/>
                  </a:cxn>
                  <a:cxn ang="0">
                    <a:pos x="6" y="19"/>
                  </a:cxn>
                  <a:cxn ang="0">
                    <a:pos x="3" y="15"/>
                  </a:cxn>
                </a:cxnLst>
                <a:rect l="0" t="0" r="r" b="b"/>
                <a:pathLst>
                  <a:path w="21" h="25">
                    <a:moveTo>
                      <a:pt x="3" y="15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3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3" y="4"/>
                    </a:lnTo>
                    <a:lnTo>
                      <a:pt x="16" y="8"/>
                    </a:lnTo>
                    <a:lnTo>
                      <a:pt x="17" y="12"/>
                    </a:lnTo>
                    <a:lnTo>
                      <a:pt x="20" y="16"/>
                    </a:lnTo>
                    <a:lnTo>
                      <a:pt x="17" y="21"/>
                    </a:lnTo>
                    <a:lnTo>
                      <a:pt x="17" y="22"/>
                    </a:lnTo>
                    <a:lnTo>
                      <a:pt x="16" y="24"/>
                    </a:lnTo>
                    <a:lnTo>
                      <a:pt x="13" y="24"/>
                    </a:lnTo>
                    <a:lnTo>
                      <a:pt x="8" y="22"/>
                    </a:lnTo>
                    <a:lnTo>
                      <a:pt x="6" y="19"/>
                    </a:lnTo>
                    <a:lnTo>
                      <a:pt x="3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90" name="Freeform 478"/>
              <p:cNvSpPr>
                <a:spLocks/>
              </p:cNvSpPr>
              <p:nvPr/>
            </p:nvSpPr>
            <p:spPr bwMode="auto">
              <a:xfrm>
                <a:off x="4390" y="2997"/>
                <a:ext cx="270" cy="155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5" y="0"/>
                  </a:cxn>
                  <a:cxn ang="0">
                    <a:pos x="269" y="122"/>
                  </a:cxn>
                  <a:cxn ang="0">
                    <a:pos x="213" y="154"/>
                  </a:cxn>
                  <a:cxn ang="0">
                    <a:pos x="0" y="31"/>
                  </a:cxn>
                </a:cxnLst>
                <a:rect l="0" t="0" r="r" b="b"/>
                <a:pathLst>
                  <a:path w="270" h="155">
                    <a:moveTo>
                      <a:pt x="0" y="31"/>
                    </a:moveTo>
                    <a:lnTo>
                      <a:pt x="55" y="0"/>
                    </a:lnTo>
                    <a:lnTo>
                      <a:pt x="269" y="122"/>
                    </a:lnTo>
                    <a:lnTo>
                      <a:pt x="213" y="154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E6E6E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91" name="Freeform 479"/>
              <p:cNvSpPr>
                <a:spLocks/>
              </p:cNvSpPr>
              <p:nvPr/>
            </p:nvSpPr>
            <p:spPr bwMode="auto">
              <a:xfrm>
                <a:off x="4390" y="3028"/>
                <a:ext cx="214" cy="1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3" y="122"/>
                  </a:cxn>
                  <a:cxn ang="0">
                    <a:pos x="213" y="186"/>
                  </a:cxn>
                  <a:cxn ang="0">
                    <a:pos x="0" y="63"/>
                  </a:cxn>
                  <a:cxn ang="0">
                    <a:pos x="0" y="0"/>
                  </a:cxn>
                </a:cxnLst>
                <a:rect l="0" t="0" r="r" b="b"/>
                <a:pathLst>
                  <a:path w="214" h="187">
                    <a:moveTo>
                      <a:pt x="0" y="0"/>
                    </a:moveTo>
                    <a:lnTo>
                      <a:pt x="213" y="122"/>
                    </a:lnTo>
                    <a:lnTo>
                      <a:pt x="213" y="186"/>
                    </a:lnTo>
                    <a:lnTo>
                      <a:pt x="0" y="6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92" name="Freeform 480"/>
              <p:cNvSpPr>
                <a:spLocks/>
              </p:cNvSpPr>
              <p:nvPr/>
            </p:nvSpPr>
            <p:spPr bwMode="auto">
              <a:xfrm>
                <a:off x="4623" y="3154"/>
                <a:ext cx="77" cy="44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76" y="14"/>
                  </a:cxn>
                  <a:cxn ang="0">
                    <a:pos x="26" y="43"/>
                  </a:cxn>
                  <a:cxn ang="0">
                    <a:pos x="0" y="28"/>
                  </a:cxn>
                  <a:cxn ang="0">
                    <a:pos x="49" y="0"/>
                  </a:cxn>
                </a:cxnLst>
                <a:rect l="0" t="0" r="r" b="b"/>
                <a:pathLst>
                  <a:path w="77" h="44">
                    <a:moveTo>
                      <a:pt x="49" y="0"/>
                    </a:moveTo>
                    <a:lnTo>
                      <a:pt x="76" y="14"/>
                    </a:lnTo>
                    <a:lnTo>
                      <a:pt x="26" y="43"/>
                    </a:lnTo>
                    <a:lnTo>
                      <a:pt x="0" y="28"/>
                    </a:lnTo>
                    <a:lnTo>
                      <a:pt x="49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93" name="Freeform 481"/>
              <p:cNvSpPr>
                <a:spLocks/>
              </p:cNvSpPr>
              <p:nvPr/>
            </p:nvSpPr>
            <p:spPr bwMode="auto">
              <a:xfrm>
                <a:off x="4623" y="3182"/>
                <a:ext cx="27" cy="74"/>
              </a:xfrm>
              <a:custGeom>
                <a:avLst/>
                <a:gdLst/>
                <a:ahLst/>
                <a:cxnLst>
                  <a:cxn ang="0">
                    <a:pos x="0" y="57"/>
                  </a:cxn>
                  <a:cxn ang="0">
                    <a:pos x="26" y="73"/>
                  </a:cxn>
                  <a:cxn ang="0">
                    <a:pos x="26" y="14"/>
                  </a:cxn>
                  <a:cxn ang="0">
                    <a:pos x="0" y="0"/>
                  </a:cxn>
                  <a:cxn ang="0">
                    <a:pos x="0" y="57"/>
                  </a:cxn>
                </a:cxnLst>
                <a:rect l="0" t="0" r="r" b="b"/>
                <a:pathLst>
                  <a:path w="27" h="74">
                    <a:moveTo>
                      <a:pt x="0" y="57"/>
                    </a:moveTo>
                    <a:lnTo>
                      <a:pt x="26" y="73"/>
                    </a:lnTo>
                    <a:lnTo>
                      <a:pt x="26" y="14"/>
                    </a:lnTo>
                    <a:lnTo>
                      <a:pt x="0" y="0"/>
                    </a:lnTo>
                    <a:lnTo>
                      <a:pt x="0" y="57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94" name="Freeform 482"/>
              <p:cNvSpPr>
                <a:spLocks/>
              </p:cNvSpPr>
              <p:nvPr/>
            </p:nvSpPr>
            <p:spPr bwMode="auto">
              <a:xfrm>
                <a:off x="4649" y="3168"/>
                <a:ext cx="53" cy="88"/>
              </a:xfrm>
              <a:custGeom>
                <a:avLst/>
                <a:gdLst/>
                <a:ahLst/>
                <a:cxnLst>
                  <a:cxn ang="0">
                    <a:pos x="52" y="60"/>
                  </a:cxn>
                  <a:cxn ang="0">
                    <a:pos x="0" y="87"/>
                  </a:cxn>
                  <a:cxn ang="0">
                    <a:pos x="0" y="29"/>
                  </a:cxn>
                  <a:cxn ang="0">
                    <a:pos x="50" y="0"/>
                  </a:cxn>
                  <a:cxn ang="0">
                    <a:pos x="52" y="60"/>
                  </a:cxn>
                </a:cxnLst>
                <a:rect l="0" t="0" r="r" b="b"/>
                <a:pathLst>
                  <a:path w="53" h="88">
                    <a:moveTo>
                      <a:pt x="52" y="60"/>
                    </a:moveTo>
                    <a:lnTo>
                      <a:pt x="0" y="87"/>
                    </a:lnTo>
                    <a:lnTo>
                      <a:pt x="0" y="29"/>
                    </a:lnTo>
                    <a:lnTo>
                      <a:pt x="50" y="0"/>
                    </a:lnTo>
                    <a:lnTo>
                      <a:pt x="52" y="60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95" name="Freeform 483"/>
              <p:cNvSpPr>
                <a:spLocks/>
              </p:cNvSpPr>
              <p:nvPr/>
            </p:nvSpPr>
            <p:spPr bwMode="auto">
              <a:xfrm>
                <a:off x="4654" y="3184"/>
                <a:ext cx="59" cy="37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58" y="10"/>
                  </a:cxn>
                  <a:cxn ang="0">
                    <a:pos x="48" y="28"/>
                  </a:cxn>
                  <a:cxn ang="0">
                    <a:pos x="20" y="36"/>
                  </a:cxn>
                  <a:cxn ang="0">
                    <a:pos x="0" y="25"/>
                  </a:cxn>
                  <a:cxn ang="0">
                    <a:pos x="40" y="0"/>
                  </a:cxn>
                </a:cxnLst>
                <a:rect l="0" t="0" r="r" b="b"/>
                <a:pathLst>
                  <a:path w="59" h="37">
                    <a:moveTo>
                      <a:pt x="40" y="0"/>
                    </a:moveTo>
                    <a:lnTo>
                      <a:pt x="58" y="10"/>
                    </a:lnTo>
                    <a:lnTo>
                      <a:pt x="48" y="28"/>
                    </a:lnTo>
                    <a:lnTo>
                      <a:pt x="20" y="36"/>
                    </a:lnTo>
                    <a:lnTo>
                      <a:pt x="0" y="25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96" name="Freeform 484"/>
              <p:cNvSpPr>
                <a:spLocks/>
              </p:cNvSpPr>
              <p:nvPr/>
            </p:nvSpPr>
            <p:spPr bwMode="auto">
              <a:xfrm>
                <a:off x="4654" y="3209"/>
                <a:ext cx="28" cy="62"/>
              </a:xfrm>
              <a:custGeom>
                <a:avLst/>
                <a:gdLst/>
                <a:ahLst/>
                <a:cxnLst>
                  <a:cxn ang="0">
                    <a:pos x="0" y="44"/>
                  </a:cxn>
                  <a:cxn ang="0">
                    <a:pos x="27" y="61"/>
                  </a:cxn>
                  <a:cxn ang="0">
                    <a:pos x="27" y="27"/>
                  </a:cxn>
                  <a:cxn ang="0">
                    <a:pos x="20" y="10"/>
                  </a:cxn>
                  <a:cxn ang="0">
                    <a:pos x="0" y="0"/>
                  </a:cxn>
                  <a:cxn ang="0">
                    <a:pos x="0" y="44"/>
                  </a:cxn>
                </a:cxnLst>
                <a:rect l="0" t="0" r="r" b="b"/>
                <a:pathLst>
                  <a:path w="28" h="62">
                    <a:moveTo>
                      <a:pt x="0" y="44"/>
                    </a:moveTo>
                    <a:lnTo>
                      <a:pt x="27" y="61"/>
                    </a:lnTo>
                    <a:lnTo>
                      <a:pt x="27" y="27"/>
                    </a:lnTo>
                    <a:lnTo>
                      <a:pt x="20" y="10"/>
                    </a:lnTo>
                    <a:lnTo>
                      <a:pt x="0" y="0"/>
                    </a:lnTo>
                    <a:lnTo>
                      <a:pt x="0" y="44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97" name="Freeform 485"/>
              <p:cNvSpPr>
                <a:spLocks/>
              </p:cNvSpPr>
              <p:nvPr/>
            </p:nvSpPr>
            <p:spPr bwMode="auto">
              <a:xfrm>
                <a:off x="4681" y="3236"/>
                <a:ext cx="39" cy="48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33" y="47"/>
                  </a:cxn>
                  <a:cxn ang="0">
                    <a:pos x="38" y="44"/>
                  </a:cxn>
                  <a:cxn ang="0">
                    <a:pos x="32" y="20"/>
                  </a:cxn>
                  <a:cxn ang="0">
                    <a:pos x="0" y="0"/>
                  </a:cxn>
                  <a:cxn ang="0">
                    <a:pos x="0" y="33"/>
                  </a:cxn>
                </a:cxnLst>
                <a:rect l="0" t="0" r="r" b="b"/>
                <a:pathLst>
                  <a:path w="39" h="48">
                    <a:moveTo>
                      <a:pt x="0" y="33"/>
                    </a:moveTo>
                    <a:lnTo>
                      <a:pt x="33" y="47"/>
                    </a:lnTo>
                    <a:lnTo>
                      <a:pt x="38" y="44"/>
                    </a:lnTo>
                    <a:lnTo>
                      <a:pt x="32" y="20"/>
                    </a:lnTo>
                    <a:lnTo>
                      <a:pt x="0" y="0"/>
                    </a:lnTo>
                    <a:lnTo>
                      <a:pt x="0" y="33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98" name="Freeform 486"/>
              <p:cNvSpPr>
                <a:spLocks/>
              </p:cNvSpPr>
              <p:nvPr/>
            </p:nvSpPr>
            <p:spPr bwMode="auto">
              <a:xfrm>
                <a:off x="4714" y="3241"/>
                <a:ext cx="38" cy="43"/>
              </a:xfrm>
              <a:custGeom>
                <a:avLst/>
                <a:gdLst/>
                <a:ahLst/>
                <a:cxnLst>
                  <a:cxn ang="0">
                    <a:pos x="37" y="22"/>
                  </a:cxn>
                  <a:cxn ang="0">
                    <a:pos x="4" y="42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7" y="22"/>
                  </a:cxn>
                </a:cxnLst>
                <a:rect l="0" t="0" r="r" b="b"/>
                <a:pathLst>
                  <a:path w="38" h="43">
                    <a:moveTo>
                      <a:pt x="37" y="22"/>
                    </a:moveTo>
                    <a:lnTo>
                      <a:pt x="4" y="42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7" y="22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199" name="Freeform 487"/>
              <p:cNvSpPr>
                <a:spLocks/>
              </p:cNvSpPr>
              <p:nvPr/>
            </p:nvSpPr>
            <p:spPr bwMode="auto">
              <a:xfrm>
                <a:off x="4657" y="3214"/>
                <a:ext cx="22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1" y="24"/>
                  </a:cxn>
                  <a:cxn ang="0">
                    <a:pos x="14" y="7"/>
                  </a:cxn>
                  <a:cxn ang="0">
                    <a:pos x="0" y="0"/>
                  </a:cxn>
                  <a:cxn ang="0">
                    <a:pos x="0" y="14"/>
                  </a:cxn>
                </a:cxnLst>
                <a:rect l="0" t="0" r="r" b="b"/>
                <a:pathLst>
                  <a:path w="22" h="25">
                    <a:moveTo>
                      <a:pt x="0" y="14"/>
                    </a:moveTo>
                    <a:lnTo>
                      <a:pt x="21" y="24"/>
                    </a:lnTo>
                    <a:lnTo>
                      <a:pt x="14" y="7"/>
                    </a:lnTo>
                    <a:lnTo>
                      <a:pt x="0" y="0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00" name="Freeform 488"/>
              <p:cNvSpPr>
                <a:spLocks/>
              </p:cNvSpPr>
              <p:nvPr/>
            </p:nvSpPr>
            <p:spPr bwMode="auto">
              <a:xfrm>
                <a:off x="4681" y="3215"/>
                <a:ext cx="66" cy="43"/>
              </a:xfrm>
              <a:custGeom>
                <a:avLst/>
                <a:gdLst/>
                <a:ahLst/>
                <a:cxnLst>
                  <a:cxn ang="0">
                    <a:pos x="65" y="24"/>
                  </a:cxn>
                  <a:cxn ang="0">
                    <a:pos x="31" y="42"/>
                  </a:cxn>
                  <a:cxn ang="0">
                    <a:pos x="0" y="21"/>
                  </a:cxn>
                  <a:cxn ang="0">
                    <a:pos x="40" y="0"/>
                  </a:cxn>
                  <a:cxn ang="0">
                    <a:pos x="65" y="24"/>
                  </a:cxn>
                </a:cxnLst>
                <a:rect l="0" t="0" r="r" b="b"/>
                <a:pathLst>
                  <a:path w="66" h="43">
                    <a:moveTo>
                      <a:pt x="65" y="24"/>
                    </a:moveTo>
                    <a:lnTo>
                      <a:pt x="31" y="42"/>
                    </a:lnTo>
                    <a:lnTo>
                      <a:pt x="0" y="21"/>
                    </a:lnTo>
                    <a:lnTo>
                      <a:pt x="40" y="0"/>
                    </a:lnTo>
                    <a:lnTo>
                      <a:pt x="65" y="24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01" name="Freeform 489"/>
              <p:cNvSpPr>
                <a:spLocks/>
              </p:cNvSpPr>
              <p:nvPr/>
            </p:nvSpPr>
            <p:spPr bwMode="auto">
              <a:xfrm>
                <a:off x="4674" y="3196"/>
                <a:ext cx="50" cy="41"/>
              </a:xfrm>
              <a:custGeom>
                <a:avLst/>
                <a:gdLst/>
                <a:ahLst/>
                <a:cxnLst>
                  <a:cxn ang="0">
                    <a:pos x="49" y="20"/>
                  </a:cxn>
                  <a:cxn ang="0">
                    <a:pos x="8" y="40"/>
                  </a:cxn>
                  <a:cxn ang="0">
                    <a:pos x="0" y="22"/>
                  </a:cxn>
                  <a:cxn ang="0">
                    <a:pos x="39" y="0"/>
                  </a:cxn>
                  <a:cxn ang="0">
                    <a:pos x="49" y="20"/>
                  </a:cxn>
                </a:cxnLst>
                <a:rect l="0" t="0" r="r" b="b"/>
                <a:pathLst>
                  <a:path w="50" h="41">
                    <a:moveTo>
                      <a:pt x="49" y="20"/>
                    </a:moveTo>
                    <a:lnTo>
                      <a:pt x="8" y="40"/>
                    </a:lnTo>
                    <a:lnTo>
                      <a:pt x="0" y="22"/>
                    </a:lnTo>
                    <a:lnTo>
                      <a:pt x="39" y="0"/>
                    </a:lnTo>
                    <a:lnTo>
                      <a:pt x="49" y="20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02" name="Freeform 490"/>
              <p:cNvSpPr>
                <a:spLocks/>
              </p:cNvSpPr>
              <p:nvPr/>
            </p:nvSpPr>
            <p:spPr bwMode="auto">
              <a:xfrm>
                <a:off x="4574" y="3206"/>
                <a:ext cx="18" cy="24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4" y="0"/>
                  </a:cxn>
                  <a:cxn ang="0">
                    <a:pos x="9" y="1"/>
                  </a:cxn>
                  <a:cxn ang="0">
                    <a:pos x="11" y="3"/>
                  </a:cxn>
                  <a:cxn ang="0">
                    <a:pos x="14" y="8"/>
                  </a:cxn>
                  <a:cxn ang="0">
                    <a:pos x="17" y="12"/>
                  </a:cxn>
                  <a:cxn ang="0">
                    <a:pos x="17" y="17"/>
                  </a:cxn>
                  <a:cxn ang="0">
                    <a:pos x="17" y="20"/>
                  </a:cxn>
                  <a:cxn ang="0">
                    <a:pos x="15" y="21"/>
                  </a:cxn>
                  <a:cxn ang="0">
                    <a:pos x="14" y="23"/>
                  </a:cxn>
                  <a:cxn ang="0">
                    <a:pos x="11" y="23"/>
                  </a:cxn>
                  <a:cxn ang="0">
                    <a:pos x="9" y="21"/>
                  </a:cxn>
                  <a:cxn ang="0">
                    <a:pos x="4" y="19"/>
                  </a:cxn>
                  <a:cxn ang="0">
                    <a:pos x="2" y="15"/>
                  </a:cxn>
                </a:cxnLst>
                <a:rect l="0" t="0" r="r" b="b"/>
                <a:pathLst>
                  <a:path w="18" h="24">
                    <a:moveTo>
                      <a:pt x="2" y="15"/>
                    </a:moveTo>
                    <a:lnTo>
                      <a:pt x="1" y="10"/>
                    </a:lnTo>
                    <a:lnTo>
                      <a:pt x="0" y="7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0"/>
                    </a:lnTo>
                    <a:lnTo>
                      <a:pt x="9" y="1"/>
                    </a:lnTo>
                    <a:lnTo>
                      <a:pt x="11" y="3"/>
                    </a:lnTo>
                    <a:lnTo>
                      <a:pt x="14" y="8"/>
                    </a:lnTo>
                    <a:lnTo>
                      <a:pt x="17" y="12"/>
                    </a:lnTo>
                    <a:lnTo>
                      <a:pt x="17" y="17"/>
                    </a:lnTo>
                    <a:lnTo>
                      <a:pt x="17" y="20"/>
                    </a:lnTo>
                    <a:lnTo>
                      <a:pt x="15" y="21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9" y="21"/>
                    </a:lnTo>
                    <a:lnTo>
                      <a:pt x="4" y="19"/>
                    </a:lnTo>
                    <a:lnTo>
                      <a:pt x="2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03" name="Freeform 491"/>
              <p:cNvSpPr>
                <a:spLocks/>
              </p:cNvSpPr>
              <p:nvPr/>
            </p:nvSpPr>
            <p:spPr bwMode="auto">
              <a:xfrm>
                <a:off x="4595" y="3218"/>
                <a:ext cx="19" cy="25"/>
              </a:xfrm>
              <a:custGeom>
                <a:avLst/>
                <a:gdLst/>
                <a:ahLst/>
                <a:cxnLst>
                  <a:cxn ang="0">
                    <a:pos x="3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8" y="16"/>
                  </a:cxn>
                  <a:cxn ang="0">
                    <a:pos x="16" y="21"/>
                  </a:cxn>
                  <a:cxn ang="0">
                    <a:pos x="16" y="22"/>
                  </a:cxn>
                  <a:cxn ang="0">
                    <a:pos x="14" y="24"/>
                  </a:cxn>
                  <a:cxn ang="0">
                    <a:pos x="12" y="24"/>
                  </a:cxn>
                  <a:cxn ang="0">
                    <a:pos x="8" y="22"/>
                  </a:cxn>
                  <a:cxn ang="0">
                    <a:pos x="5" y="19"/>
                  </a:cxn>
                  <a:cxn ang="0">
                    <a:pos x="3" y="15"/>
                  </a:cxn>
                </a:cxnLst>
                <a:rect l="0" t="0" r="r" b="b"/>
                <a:pathLst>
                  <a:path w="19" h="25">
                    <a:moveTo>
                      <a:pt x="3" y="15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8" y="16"/>
                    </a:lnTo>
                    <a:lnTo>
                      <a:pt x="16" y="21"/>
                    </a:lnTo>
                    <a:lnTo>
                      <a:pt x="16" y="22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8" y="22"/>
                    </a:lnTo>
                    <a:lnTo>
                      <a:pt x="5" y="19"/>
                    </a:lnTo>
                    <a:lnTo>
                      <a:pt x="3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04" name="Freeform 492"/>
              <p:cNvSpPr>
                <a:spLocks/>
              </p:cNvSpPr>
              <p:nvPr/>
            </p:nvSpPr>
            <p:spPr bwMode="auto">
              <a:xfrm>
                <a:off x="4687" y="3258"/>
                <a:ext cx="18" cy="25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4" y="0"/>
                  </a:cxn>
                  <a:cxn ang="0">
                    <a:pos x="7" y="1"/>
                  </a:cxn>
                  <a:cxn ang="0">
                    <a:pos x="11" y="4"/>
                  </a:cxn>
                  <a:cxn ang="0">
                    <a:pos x="13" y="8"/>
                  </a:cxn>
                  <a:cxn ang="0">
                    <a:pos x="15" y="12"/>
                  </a:cxn>
                  <a:cxn ang="0">
                    <a:pos x="17" y="16"/>
                  </a:cxn>
                  <a:cxn ang="0">
                    <a:pos x="15" y="21"/>
                  </a:cxn>
                  <a:cxn ang="0">
                    <a:pos x="15" y="22"/>
                  </a:cxn>
                  <a:cxn ang="0">
                    <a:pos x="13" y="24"/>
                  </a:cxn>
                  <a:cxn ang="0">
                    <a:pos x="11" y="24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2" y="15"/>
                  </a:cxn>
                </a:cxnLst>
                <a:rect l="0" t="0" r="r" b="b"/>
                <a:pathLst>
                  <a:path w="18" h="25">
                    <a:moveTo>
                      <a:pt x="2" y="15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0"/>
                    </a:lnTo>
                    <a:lnTo>
                      <a:pt x="7" y="1"/>
                    </a:lnTo>
                    <a:lnTo>
                      <a:pt x="11" y="4"/>
                    </a:lnTo>
                    <a:lnTo>
                      <a:pt x="13" y="8"/>
                    </a:lnTo>
                    <a:lnTo>
                      <a:pt x="15" y="12"/>
                    </a:lnTo>
                    <a:lnTo>
                      <a:pt x="17" y="16"/>
                    </a:lnTo>
                    <a:lnTo>
                      <a:pt x="15" y="21"/>
                    </a:lnTo>
                    <a:lnTo>
                      <a:pt x="15" y="22"/>
                    </a:lnTo>
                    <a:lnTo>
                      <a:pt x="13" y="24"/>
                    </a:lnTo>
                    <a:lnTo>
                      <a:pt x="11" y="24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2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4205" name="Group 493"/>
            <p:cNvGrpSpPr>
              <a:grpSpLocks/>
            </p:cNvGrpSpPr>
            <p:nvPr/>
          </p:nvGrpSpPr>
          <p:grpSpPr bwMode="auto">
            <a:xfrm rot="-1931362">
              <a:off x="4022" y="2443"/>
              <a:ext cx="241" cy="196"/>
              <a:chOff x="3886" y="3282"/>
              <a:chExt cx="362" cy="288"/>
            </a:xfrm>
          </p:grpSpPr>
          <p:sp>
            <p:nvSpPr>
              <p:cNvPr id="884206" name="Line 494"/>
              <p:cNvSpPr>
                <a:spLocks noChangeShapeType="1"/>
              </p:cNvSpPr>
              <p:nvPr/>
            </p:nvSpPr>
            <p:spPr bwMode="auto">
              <a:xfrm flipV="1">
                <a:off x="4067" y="3470"/>
                <a:ext cx="0" cy="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207" name="Freeform 495"/>
              <p:cNvSpPr>
                <a:spLocks/>
              </p:cNvSpPr>
              <p:nvPr/>
            </p:nvSpPr>
            <p:spPr bwMode="auto">
              <a:xfrm>
                <a:off x="4099" y="3405"/>
                <a:ext cx="57" cy="96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6" y="0"/>
                  </a:cxn>
                  <a:cxn ang="0">
                    <a:pos x="56" y="63"/>
                  </a:cxn>
                  <a:cxn ang="0">
                    <a:pos x="0" y="95"/>
                  </a:cxn>
                  <a:cxn ang="0">
                    <a:pos x="0" y="31"/>
                  </a:cxn>
                </a:cxnLst>
                <a:rect l="0" t="0" r="r" b="b"/>
                <a:pathLst>
                  <a:path w="57" h="96">
                    <a:moveTo>
                      <a:pt x="0" y="31"/>
                    </a:moveTo>
                    <a:lnTo>
                      <a:pt x="56" y="0"/>
                    </a:lnTo>
                    <a:lnTo>
                      <a:pt x="56" y="63"/>
                    </a:lnTo>
                    <a:lnTo>
                      <a:pt x="0" y="95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7F7F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08" name="Freeform 496"/>
              <p:cNvSpPr>
                <a:spLocks/>
              </p:cNvSpPr>
              <p:nvPr/>
            </p:nvSpPr>
            <p:spPr bwMode="auto">
              <a:xfrm>
                <a:off x="3908" y="3401"/>
                <a:ext cx="19" cy="24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5" y="0"/>
                  </a:cxn>
                  <a:cxn ang="0">
                    <a:pos x="9" y="1"/>
                  </a:cxn>
                  <a:cxn ang="0">
                    <a:pos x="12" y="3"/>
                  </a:cxn>
                  <a:cxn ang="0">
                    <a:pos x="15" y="8"/>
                  </a:cxn>
                  <a:cxn ang="0">
                    <a:pos x="18" y="12"/>
                  </a:cxn>
                  <a:cxn ang="0">
                    <a:pos x="18" y="17"/>
                  </a:cxn>
                  <a:cxn ang="0">
                    <a:pos x="18" y="20"/>
                  </a:cxn>
                  <a:cxn ang="0">
                    <a:pos x="16" y="21"/>
                  </a:cxn>
                  <a:cxn ang="0">
                    <a:pos x="15" y="23"/>
                  </a:cxn>
                  <a:cxn ang="0">
                    <a:pos x="12" y="23"/>
                  </a:cxn>
                  <a:cxn ang="0">
                    <a:pos x="9" y="21"/>
                  </a:cxn>
                  <a:cxn ang="0">
                    <a:pos x="5" y="19"/>
                  </a:cxn>
                  <a:cxn ang="0">
                    <a:pos x="2" y="15"/>
                  </a:cxn>
                </a:cxnLst>
                <a:rect l="0" t="0" r="r" b="b"/>
                <a:pathLst>
                  <a:path w="19" h="24">
                    <a:moveTo>
                      <a:pt x="2" y="15"/>
                    </a:moveTo>
                    <a:lnTo>
                      <a:pt x="1" y="10"/>
                    </a:lnTo>
                    <a:lnTo>
                      <a:pt x="0" y="7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5" y="0"/>
                    </a:lnTo>
                    <a:lnTo>
                      <a:pt x="9" y="1"/>
                    </a:lnTo>
                    <a:lnTo>
                      <a:pt x="12" y="3"/>
                    </a:lnTo>
                    <a:lnTo>
                      <a:pt x="15" y="8"/>
                    </a:lnTo>
                    <a:lnTo>
                      <a:pt x="18" y="12"/>
                    </a:lnTo>
                    <a:lnTo>
                      <a:pt x="18" y="17"/>
                    </a:lnTo>
                    <a:lnTo>
                      <a:pt x="18" y="20"/>
                    </a:lnTo>
                    <a:lnTo>
                      <a:pt x="16" y="21"/>
                    </a:lnTo>
                    <a:lnTo>
                      <a:pt x="15" y="23"/>
                    </a:lnTo>
                    <a:lnTo>
                      <a:pt x="12" y="23"/>
                    </a:lnTo>
                    <a:lnTo>
                      <a:pt x="9" y="21"/>
                    </a:lnTo>
                    <a:lnTo>
                      <a:pt x="5" y="19"/>
                    </a:lnTo>
                    <a:lnTo>
                      <a:pt x="2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09" name="Freeform 497"/>
              <p:cNvSpPr>
                <a:spLocks/>
              </p:cNvSpPr>
              <p:nvPr/>
            </p:nvSpPr>
            <p:spPr bwMode="auto">
              <a:xfrm>
                <a:off x="3930" y="3413"/>
                <a:ext cx="20" cy="25"/>
              </a:xfrm>
              <a:custGeom>
                <a:avLst/>
                <a:gdLst/>
                <a:ahLst/>
                <a:cxnLst>
                  <a:cxn ang="0">
                    <a:pos x="3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3" y="4"/>
                  </a:cxn>
                  <a:cxn ang="0">
                    <a:pos x="15" y="8"/>
                  </a:cxn>
                  <a:cxn ang="0">
                    <a:pos x="17" y="12"/>
                  </a:cxn>
                  <a:cxn ang="0">
                    <a:pos x="19" y="16"/>
                  </a:cxn>
                  <a:cxn ang="0">
                    <a:pos x="17" y="21"/>
                  </a:cxn>
                  <a:cxn ang="0">
                    <a:pos x="17" y="22"/>
                  </a:cxn>
                  <a:cxn ang="0">
                    <a:pos x="15" y="24"/>
                  </a:cxn>
                  <a:cxn ang="0">
                    <a:pos x="13" y="24"/>
                  </a:cxn>
                  <a:cxn ang="0">
                    <a:pos x="8" y="22"/>
                  </a:cxn>
                  <a:cxn ang="0">
                    <a:pos x="5" y="19"/>
                  </a:cxn>
                  <a:cxn ang="0">
                    <a:pos x="3" y="15"/>
                  </a:cxn>
                </a:cxnLst>
                <a:rect l="0" t="0" r="r" b="b"/>
                <a:pathLst>
                  <a:path w="20" h="25">
                    <a:moveTo>
                      <a:pt x="3" y="15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3" y="4"/>
                    </a:lnTo>
                    <a:lnTo>
                      <a:pt x="15" y="8"/>
                    </a:lnTo>
                    <a:lnTo>
                      <a:pt x="17" y="12"/>
                    </a:lnTo>
                    <a:lnTo>
                      <a:pt x="19" y="16"/>
                    </a:lnTo>
                    <a:lnTo>
                      <a:pt x="17" y="21"/>
                    </a:lnTo>
                    <a:lnTo>
                      <a:pt x="17" y="22"/>
                    </a:lnTo>
                    <a:lnTo>
                      <a:pt x="15" y="24"/>
                    </a:lnTo>
                    <a:lnTo>
                      <a:pt x="13" y="24"/>
                    </a:lnTo>
                    <a:lnTo>
                      <a:pt x="8" y="22"/>
                    </a:lnTo>
                    <a:lnTo>
                      <a:pt x="5" y="19"/>
                    </a:lnTo>
                    <a:lnTo>
                      <a:pt x="3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10" name="Freeform 498"/>
              <p:cNvSpPr>
                <a:spLocks/>
              </p:cNvSpPr>
              <p:nvPr/>
            </p:nvSpPr>
            <p:spPr bwMode="auto">
              <a:xfrm>
                <a:off x="3886" y="3282"/>
                <a:ext cx="270" cy="156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55" y="0"/>
                  </a:cxn>
                  <a:cxn ang="0">
                    <a:pos x="269" y="123"/>
                  </a:cxn>
                  <a:cxn ang="0">
                    <a:pos x="213" y="155"/>
                  </a:cxn>
                  <a:cxn ang="0">
                    <a:pos x="0" y="31"/>
                  </a:cxn>
                </a:cxnLst>
                <a:rect l="0" t="0" r="r" b="b"/>
                <a:pathLst>
                  <a:path w="270" h="156">
                    <a:moveTo>
                      <a:pt x="0" y="31"/>
                    </a:moveTo>
                    <a:lnTo>
                      <a:pt x="55" y="0"/>
                    </a:lnTo>
                    <a:lnTo>
                      <a:pt x="269" y="123"/>
                    </a:lnTo>
                    <a:lnTo>
                      <a:pt x="213" y="155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E6E6E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11" name="Freeform 499"/>
              <p:cNvSpPr>
                <a:spLocks/>
              </p:cNvSpPr>
              <p:nvPr/>
            </p:nvSpPr>
            <p:spPr bwMode="auto">
              <a:xfrm>
                <a:off x="3886" y="3314"/>
                <a:ext cx="214" cy="1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3" y="122"/>
                  </a:cxn>
                  <a:cxn ang="0">
                    <a:pos x="213" y="186"/>
                  </a:cxn>
                  <a:cxn ang="0">
                    <a:pos x="0" y="63"/>
                  </a:cxn>
                  <a:cxn ang="0">
                    <a:pos x="0" y="0"/>
                  </a:cxn>
                </a:cxnLst>
                <a:rect l="0" t="0" r="r" b="b"/>
                <a:pathLst>
                  <a:path w="214" h="187">
                    <a:moveTo>
                      <a:pt x="0" y="0"/>
                    </a:moveTo>
                    <a:lnTo>
                      <a:pt x="213" y="122"/>
                    </a:lnTo>
                    <a:lnTo>
                      <a:pt x="213" y="186"/>
                    </a:lnTo>
                    <a:lnTo>
                      <a:pt x="0" y="6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B3B3B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12" name="Freeform 500"/>
              <p:cNvSpPr>
                <a:spLocks/>
              </p:cNvSpPr>
              <p:nvPr/>
            </p:nvSpPr>
            <p:spPr bwMode="auto">
              <a:xfrm>
                <a:off x="4118" y="3439"/>
                <a:ext cx="78" cy="45"/>
              </a:xfrm>
              <a:custGeom>
                <a:avLst/>
                <a:gdLst/>
                <a:ahLst/>
                <a:cxnLst>
                  <a:cxn ang="0">
                    <a:pos x="50" y="0"/>
                  </a:cxn>
                  <a:cxn ang="0">
                    <a:pos x="77" y="15"/>
                  </a:cxn>
                  <a:cxn ang="0">
                    <a:pos x="26" y="44"/>
                  </a:cxn>
                  <a:cxn ang="0">
                    <a:pos x="0" y="29"/>
                  </a:cxn>
                  <a:cxn ang="0">
                    <a:pos x="50" y="0"/>
                  </a:cxn>
                </a:cxnLst>
                <a:rect l="0" t="0" r="r" b="b"/>
                <a:pathLst>
                  <a:path w="78" h="45">
                    <a:moveTo>
                      <a:pt x="50" y="0"/>
                    </a:moveTo>
                    <a:lnTo>
                      <a:pt x="77" y="15"/>
                    </a:lnTo>
                    <a:lnTo>
                      <a:pt x="26" y="44"/>
                    </a:lnTo>
                    <a:lnTo>
                      <a:pt x="0" y="29"/>
                    </a:lnTo>
                    <a:lnTo>
                      <a:pt x="50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13" name="Freeform 501"/>
              <p:cNvSpPr>
                <a:spLocks/>
              </p:cNvSpPr>
              <p:nvPr/>
            </p:nvSpPr>
            <p:spPr bwMode="auto">
              <a:xfrm>
                <a:off x="4118" y="3468"/>
                <a:ext cx="28" cy="73"/>
              </a:xfrm>
              <a:custGeom>
                <a:avLst/>
                <a:gdLst/>
                <a:ahLst/>
                <a:cxnLst>
                  <a:cxn ang="0">
                    <a:pos x="0" y="56"/>
                  </a:cxn>
                  <a:cxn ang="0">
                    <a:pos x="27" y="72"/>
                  </a:cxn>
                  <a:cxn ang="0">
                    <a:pos x="27" y="14"/>
                  </a:cxn>
                  <a:cxn ang="0">
                    <a:pos x="0" y="0"/>
                  </a:cxn>
                  <a:cxn ang="0">
                    <a:pos x="0" y="56"/>
                  </a:cxn>
                </a:cxnLst>
                <a:rect l="0" t="0" r="r" b="b"/>
                <a:pathLst>
                  <a:path w="28" h="73">
                    <a:moveTo>
                      <a:pt x="0" y="56"/>
                    </a:moveTo>
                    <a:lnTo>
                      <a:pt x="27" y="72"/>
                    </a:lnTo>
                    <a:lnTo>
                      <a:pt x="27" y="14"/>
                    </a:lnTo>
                    <a:lnTo>
                      <a:pt x="0" y="0"/>
                    </a:lnTo>
                    <a:lnTo>
                      <a:pt x="0" y="56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14" name="Freeform 502"/>
              <p:cNvSpPr>
                <a:spLocks/>
              </p:cNvSpPr>
              <p:nvPr/>
            </p:nvSpPr>
            <p:spPr bwMode="auto">
              <a:xfrm>
                <a:off x="4145" y="3454"/>
                <a:ext cx="53" cy="87"/>
              </a:xfrm>
              <a:custGeom>
                <a:avLst/>
                <a:gdLst/>
                <a:ahLst/>
                <a:cxnLst>
                  <a:cxn ang="0">
                    <a:pos x="52" y="59"/>
                  </a:cxn>
                  <a:cxn ang="0">
                    <a:pos x="0" y="86"/>
                  </a:cxn>
                  <a:cxn ang="0">
                    <a:pos x="0" y="28"/>
                  </a:cxn>
                  <a:cxn ang="0">
                    <a:pos x="50" y="0"/>
                  </a:cxn>
                  <a:cxn ang="0">
                    <a:pos x="52" y="59"/>
                  </a:cxn>
                </a:cxnLst>
                <a:rect l="0" t="0" r="r" b="b"/>
                <a:pathLst>
                  <a:path w="53" h="87">
                    <a:moveTo>
                      <a:pt x="52" y="59"/>
                    </a:moveTo>
                    <a:lnTo>
                      <a:pt x="0" y="86"/>
                    </a:lnTo>
                    <a:lnTo>
                      <a:pt x="0" y="28"/>
                    </a:lnTo>
                    <a:lnTo>
                      <a:pt x="50" y="0"/>
                    </a:lnTo>
                    <a:lnTo>
                      <a:pt x="52" y="59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15" name="Freeform 503"/>
              <p:cNvSpPr>
                <a:spLocks/>
              </p:cNvSpPr>
              <p:nvPr/>
            </p:nvSpPr>
            <p:spPr bwMode="auto">
              <a:xfrm>
                <a:off x="4150" y="3470"/>
                <a:ext cx="58" cy="36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57" y="10"/>
                  </a:cxn>
                  <a:cxn ang="0">
                    <a:pos x="47" y="28"/>
                  </a:cxn>
                  <a:cxn ang="0">
                    <a:pos x="20" y="35"/>
                  </a:cxn>
                  <a:cxn ang="0">
                    <a:pos x="0" y="24"/>
                  </a:cxn>
                  <a:cxn ang="0">
                    <a:pos x="39" y="0"/>
                  </a:cxn>
                </a:cxnLst>
                <a:rect l="0" t="0" r="r" b="b"/>
                <a:pathLst>
                  <a:path w="58" h="36">
                    <a:moveTo>
                      <a:pt x="39" y="0"/>
                    </a:moveTo>
                    <a:lnTo>
                      <a:pt x="57" y="10"/>
                    </a:lnTo>
                    <a:lnTo>
                      <a:pt x="47" y="28"/>
                    </a:lnTo>
                    <a:lnTo>
                      <a:pt x="20" y="35"/>
                    </a:lnTo>
                    <a:lnTo>
                      <a:pt x="0" y="24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16" name="Freeform 504"/>
              <p:cNvSpPr>
                <a:spLocks/>
              </p:cNvSpPr>
              <p:nvPr/>
            </p:nvSpPr>
            <p:spPr bwMode="auto">
              <a:xfrm>
                <a:off x="4150" y="3494"/>
                <a:ext cx="28" cy="63"/>
              </a:xfrm>
              <a:custGeom>
                <a:avLst/>
                <a:gdLst/>
                <a:ahLst/>
                <a:cxnLst>
                  <a:cxn ang="0">
                    <a:pos x="0" y="45"/>
                  </a:cxn>
                  <a:cxn ang="0">
                    <a:pos x="27" y="62"/>
                  </a:cxn>
                  <a:cxn ang="0">
                    <a:pos x="27" y="28"/>
                  </a:cxn>
                  <a:cxn ang="0">
                    <a:pos x="20" y="11"/>
                  </a:cxn>
                  <a:cxn ang="0">
                    <a:pos x="0" y="0"/>
                  </a:cxn>
                  <a:cxn ang="0">
                    <a:pos x="0" y="45"/>
                  </a:cxn>
                </a:cxnLst>
                <a:rect l="0" t="0" r="r" b="b"/>
                <a:pathLst>
                  <a:path w="28" h="63">
                    <a:moveTo>
                      <a:pt x="0" y="45"/>
                    </a:moveTo>
                    <a:lnTo>
                      <a:pt x="27" y="62"/>
                    </a:lnTo>
                    <a:lnTo>
                      <a:pt x="27" y="28"/>
                    </a:lnTo>
                    <a:lnTo>
                      <a:pt x="20" y="11"/>
                    </a:lnTo>
                    <a:lnTo>
                      <a:pt x="0" y="0"/>
                    </a:lnTo>
                    <a:lnTo>
                      <a:pt x="0" y="45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17" name="Freeform 505"/>
              <p:cNvSpPr>
                <a:spLocks/>
              </p:cNvSpPr>
              <p:nvPr/>
            </p:nvSpPr>
            <p:spPr bwMode="auto">
              <a:xfrm>
                <a:off x="4177" y="3522"/>
                <a:ext cx="39" cy="48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33" y="47"/>
                  </a:cxn>
                  <a:cxn ang="0">
                    <a:pos x="38" y="44"/>
                  </a:cxn>
                  <a:cxn ang="0">
                    <a:pos x="32" y="20"/>
                  </a:cxn>
                  <a:cxn ang="0">
                    <a:pos x="0" y="0"/>
                  </a:cxn>
                  <a:cxn ang="0">
                    <a:pos x="0" y="33"/>
                  </a:cxn>
                </a:cxnLst>
                <a:rect l="0" t="0" r="r" b="b"/>
                <a:pathLst>
                  <a:path w="39" h="48">
                    <a:moveTo>
                      <a:pt x="0" y="33"/>
                    </a:moveTo>
                    <a:lnTo>
                      <a:pt x="33" y="47"/>
                    </a:lnTo>
                    <a:lnTo>
                      <a:pt x="38" y="44"/>
                    </a:lnTo>
                    <a:lnTo>
                      <a:pt x="32" y="20"/>
                    </a:lnTo>
                    <a:lnTo>
                      <a:pt x="0" y="0"/>
                    </a:lnTo>
                    <a:lnTo>
                      <a:pt x="0" y="33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18" name="Freeform 506"/>
              <p:cNvSpPr>
                <a:spLocks/>
              </p:cNvSpPr>
              <p:nvPr/>
            </p:nvSpPr>
            <p:spPr bwMode="auto">
              <a:xfrm>
                <a:off x="4210" y="3527"/>
                <a:ext cx="38" cy="43"/>
              </a:xfrm>
              <a:custGeom>
                <a:avLst/>
                <a:gdLst/>
                <a:ahLst/>
                <a:cxnLst>
                  <a:cxn ang="0">
                    <a:pos x="37" y="22"/>
                  </a:cxn>
                  <a:cxn ang="0">
                    <a:pos x="4" y="42"/>
                  </a:cxn>
                  <a:cxn ang="0">
                    <a:pos x="0" y="14"/>
                  </a:cxn>
                  <a:cxn ang="0">
                    <a:pos x="31" y="0"/>
                  </a:cxn>
                  <a:cxn ang="0">
                    <a:pos x="37" y="22"/>
                  </a:cxn>
                </a:cxnLst>
                <a:rect l="0" t="0" r="r" b="b"/>
                <a:pathLst>
                  <a:path w="38" h="43">
                    <a:moveTo>
                      <a:pt x="37" y="22"/>
                    </a:moveTo>
                    <a:lnTo>
                      <a:pt x="4" y="42"/>
                    </a:lnTo>
                    <a:lnTo>
                      <a:pt x="0" y="14"/>
                    </a:lnTo>
                    <a:lnTo>
                      <a:pt x="31" y="0"/>
                    </a:lnTo>
                    <a:lnTo>
                      <a:pt x="37" y="22"/>
                    </a:lnTo>
                  </a:path>
                </a:pathLst>
              </a:custGeom>
              <a:solidFill>
                <a:srgbClr val="8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19" name="Freeform 507"/>
              <p:cNvSpPr>
                <a:spLocks/>
              </p:cNvSpPr>
              <p:nvPr/>
            </p:nvSpPr>
            <p:spPr bwMode="auto">
              <a:xfrm>
                <a:off x="4153" y="3500"/>
                <a:ext cx="21" cy="2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0" y="24"/>
                  </a:cxn>
                  <a:cxn ang="0">
                    <a:pos x="14" y="7"/>
                  </a:cxn>
                  <a:cxn ang="0">
                    <a:pos x="0" y="0"/>
                  </a:cxn>
                  <a:cxn ang="0">
                    <a:pos x="0" y="14"/>
                  </a:cxn>
                </a:cxnLst>
                <a:rect l="0" t="0" r="r" b="b"/>
                <a:pathLst>
                  <a:path w="21" h="25">
                    <a:moveTo>
                      <a:pt x="0" y="14"/>
                    </a:moveTo>
                    <a:lnTo>
                      <a:pt x="20" y="24"/>
                    </a:lnTo>
                    <a:lnTo>
                      <a:pt x="14" y="7"/>
                    </a:lnTo>
                    <a:lnTo>
                      <a:pt x="0" y="0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20" name="Freeform 508"/>
              <p:cNvSpPr>
                <a:spLocks/>
              </p:cNvSpPr>
              <p:nvPr/>
            </p:nvSpPr>
            <p:spPr bwMode="auto">
              <a:xfrm>
                <a:off x="4177" y="3501"/>
                <a:ext cx="66" cy="43"/>
              </a:xfrm>
              <a:custGeom>
                <a:avLst/>
                <a:gdLst/>
                <a:ahLst/>
                <a:cxnLst>
                  <a:cxn ang="0">
                    <a:pos x="65" y="24"/>
                  </a:cxn>
                  <a:cxn ang="0">
                    <a:pos x="31" y="42"/>
                  </a:cxn>
                  <a:cxn ang="0">
                    <a:pos x="0" y="21"/>
                  </a:cxn>
                  <a:cxn ang="0">
                    <a:pos x="40" y="0"/>
                  </a:cxn>
                  <a:cxn ang="0">
                    <a:pos x="65" y="24"/>
                  </a:cxn>
                </a:cxnLst>
                <a:rect l="0" t="0" r="r" b="b"/>
                <a:pathLst>
                  <a:path w="66" h="43">
                    <a:moveTo>
                      <a:pt x="65" y="24"/>
                    </a:moveTo>
                    <a:lnTo>
                      <a:pt x="31" y="42"/>
                    </a:lnTo>
                    <a:lnTo>
                      <a:pt x="0" y="21"/>
                    </a:lnTo>
                    <a:lnTo>
                      <a:pt x="40" y="0"/>
                    </a:lnTo>
                    <a:lnTo>
                      <a:pt x="65" y="24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21" name="Freeform 509"/>
              <p:cNvSpPr>
                <a:spLocks/>
              </p:cNvSpPr>
              <p:nvPr/>
            </p:nvSpPr>
            <p:spPr bwMode="auto">
              <a:xfrm>
                <a:off x="4170" y="3482"/>
                <a:ext cx="49" cy="41"/>
              </a:xfrm>
              <a:custGeom>
                <a:avLst/>
                <a:gdLst/>
                <a:ahLst/>
                <a:cxnLst>
                  <a:cxn ang="0">
                    <a:pos x="48" y="20"/>
                  </a:cxn>
                  <a:cxn ang="0">
                    <a:pos x="8" y="40"/>
                  </a:cxn>
                  <a:cxn ang="0">
                    <a:pos x="0" y="22"/>
                  </a:cxn>
                  <a:cxn ang="0">
                    <a:pos x="38" y="0"/>
                  </a:cxn>
                  <a:cxn ang="0">
                    <a:pos x="48" y="20"/>
                  </a:cxn>
                </a:cxnLst>
                <a:rect l="0" t="0" r="r" b="b"/>
                <a:pathLst>
                  <a:path w="49" h="41">
                    <a:moveTo>
                      <a:pt x="48" y="20"/>
                    </a:moveTo>
                    <a:lnTo>
                      <a:pt x="8" y="40"/>
                    </a:lnTo>
                    <a:lnTo>
                      <a:pt x="0" y="22"/>
                    </a:lnTo>
                    <a:lnTo>
                      <a:pt x="38" y="0"/>
                    </a:lnTo>
                    <a:lnTo>
                      <a:pt x="48" y="20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22" name="Freeform 510"/>
              <p:cNvSpPr>
                <a:spLocks/>
              </p:cNvSpPr>
              <p:nvPr/>
            </p:nvSpPr>
            <p:spPr bwMode="auto">
              <a:xfrm>
                <a:off x="4070" y="3492"/>
                <a:ext cx="18" cy="24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4" y="0"/>
                  </a:cxn>
                  <a:cxn ang="0">
                    <a:pos x="9" y="1"/>
                  </a:cxn>
                  <a:cxn ang="0">
                    <a:pos x="11" y="3"/>
                  </a:cxn>
                  <a:cxn ang="0">
                    <a:pos x="14" y="8"/>
                  </a:cxn>
                  <a:cxn ang="0">
                    <a:pos x="17" y="12"/>
                  </a:cxn>
                  <a:cxn ang="0">
                    <a:pos x="17" y="17"/>
                  </a:cxn>
                  <a:cxn ang="0">
                    <a:pos x="17" y="20"/>
                  </a:cxn>
                  <a:cxn ang="0">
                    <a:pos x="15" y="21"/>
                  </a:cxn>
                  <a:cxn ang="0">
                    <a:pos x="14" y="23"/>
                  </a:cxn>
                  <a:cxn ang="0">
                    <a:pos x="11" y="23"/>
                  </a:cxn>
                  <a:cxn ang="0">
                    <a:pos x="9" y="21"/>
                  </a:cxn>
                  <a:cxn ang="0">
                    <a:pos x="4" y="19"/>
                  </a:cxn>
                  <a:cxn ang="0">
                    <a:pos x="2" y="15"/>
                  </a:cxn>
                </a:cxnLst>
                <a:rect l="0" t="0" r="r" b="b"/>
                <a:pathLst>
                  <a:path w="18" h="24">
                    <a:moveTo>
                      <a:pt x="2" y="15"/>
                    </a:moveTo>
                    <a:lnTo>
                      <a:pt x="1" y="10"/>
                    </a:lnTo>
                    <a:lnTo>
                      <a:pt x="0" y="7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0"/>
                    </a:lnTo>
                    <a:lnTo>
                      <a:pt x="9" y="1"/>
                    </a:lnTo>
                    <a:lnTo>
                      <a:pt x="11" y="3"/>
                    </a:lnTo>
                    <a:lnTo>
                      <a:pt x="14" y="8"/>
                    </a:lnTo>
                    <a:lnTo>
                      <a:pt x="17" y="12"/>
                    </a:lnTo>
                    <a:lnTo>
                      <a:pt x="17" y="17"/>
                    </a:lnTo>
                    <a:lnTo>
                      <a:pt x="17" y="20"/>
                    </a:lnTo>
                    <a:lnTo>
                      <a:pt x="15" y="21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9" y="21"/>
                    </a:lnTo>
                    <a:lnTo>
                      <a:pt x="4" y="19"/>
                    </a:lnTo>
                    <a:lnTo>
                      <a:pt x="2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23" name="Freeform 511"/>
              <p:cNvSpPr>
                <a:spLocks/>
              </p:cNvSpPr>
              <p:nvPr/>
            </p:nvSpPr>
            <p:spPr bwMode="auto">
              <a:xfrm>
                <a:off x="4091" y="3504"/>
                <a:ext cx="19" cy="25"/>
              </a:xfrm>
              <a:custGeom>
                <a:avLst/>
                <a:gdLst/>
                <a:ahLst/>
                <a:cxnLst>
                  <a:cxn ang="0">
                    <a:pos x="3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8" y="16"/>
                  </a:cxn>
                  <a:cxn ang="0">
                    <a:pos x="16" y="21"/>
                  </a:cxn>
                  <a:cxn ang="0">
                    <a:pos x="16" y="22"/>
                  </a:cxn>
                  <a:cxn ang="0">
                    <a:pos x="14" y="24"/>
                  </a:cxn>
                  <a:cxn ang="0">
                    <a:pos x="12" y="24"/>
                  </a:cxn>
                  <a:cxn ang="0">
                    <a:pos x="8" y="22"/>
                  </a:cxn>
                  <a:cxn ang="0">
                    <a:pos x="5" y="19"/>
                  </a:cxn>
                  <a:cxn ang="0">
                    <a:pos x="3" y="15"/>
                  </a:cxn>
                </a:cxnLst>
                <a:rect l="0" t="0" r="r" b="b"/>
                <a:pathLst>
                  <a:path w="19" h="25">
                    <a:moveTo>
                      <a:pt x="3" y="15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8" y="16"/>
                    </a:lnTo>
                    <a:lnTo>
                      <a:pt x="16" y="21"/>
                    </a:lnTo>
                    <a:lnTo>
                      <a:pt x="16" y="22"/>
                    </a:lnTo>
                    <a:lnTo>
                      <a:pt x="14" y="24"/>
                    </a:lnTo>
                    <a:lnTo>
                      <a:pt x="12" y="24"/>
                    </a:lnTo>
                    <a:lnTo>
                      <a:pt x="8" y="22"/>
                    </a:lnTo>
                    <a:lnTo>
                      <a:pt x="5" y="19"/>
                    </a:lnTo>
                    <a:lnTo>
                      <a:pt x="3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24" name="Freeform 512"/>
              <p:cNvSpPr>
                <a:spLocks/>
              </p:cNvSpPr>
              <p:nvPr/>
            </p:nvSpPr>
            <p:spPr bwMode="auto">
              <a:xfrm>
                <a:off x="4183" y="3544"/>
                <a:ext cx="18" cy="25"/>
              </a:xfrm>
              <a:custGeom>
                <a:avLst/>
                <a:gdLst/>
                <a:ahLst/>
                <a:cxnLst>
                  <a:cxn ang="0">
                    <a:pos x="2" y="15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1"/>
                  </a:cxn>
                  <a:cxn ang="0">
                    <a:pos x="4" y="0"/>
                  </a:cxn>
                  <a:cxn ang="0">
                    <a:pos x="7" y="1"/>
                  </a:cxn>
                  <a:cxn ang="0">
                    <a:pos x="11" y="4"/>
                  </a:cxn>
                  <a:cxn ang="0">
                    <a:pos x="13" y="8"/>
                  </a:cxn>
                  <a:cxn ang="0">
                    <a:pos x="15" y="12"/>
                  </a:cxn>
                  <a:cxn ang="0">
                    <a:pos x="17" y="16"/>
                  </a:cxn>
                  <a:cxn ang="0">
                    <a:pos x="15" y="21"/>
                  </a:cxn>
                  <a:cxn ang="0">
                    <a:pos x="15" y="22"/>
                  </a:cxn>
                  <a:cxn ang="0">
                    <a:pos x="13" y="24"/>
                  </a:cxn>
                  <a:cxn ang="0">
                    <a:pos x="11" y="24"/>
                  </a:cxn>
                  <a:cxn ang="0">
                    <a:pos x="7" y="22"/>
                  </a:cxn>
                  <a:cxn ang="0">
                    <a:pos x="4" y="20"/>
                  </a:cxn>
                  <a:cxn ang="0">
                    <a:pos x="2" y="15"/>
                  </a:cxn>
                </a:cxnLst>
                <a:rect l="0" t="0" r="r" b="b"/>
                <a:pathLst>
                  <a:path w="18" h="25">
                    <a:moveTo>
                      <a:pt x="2" y="15"/>
                    </a:moveTo>
                    <a:lnTo>
                      <a:pt x="0" y="11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1"/>
                    </a:lnTo>
                    <a:lnTo>
                      <a:pt x="4" y="0"/>
                    </a:lnTo>
                    <a:lnTo>
                      <a:pt x="7" y="1"/>
                    </a:lnTo>
                    <a:lnTo>
                      <a:pt x="11" y="4"/>
                    </a:lnTo>
                    <a:lnTo>
                      <a:pt x="13" y="8"/>
                    </a:lnTo>
                    <a:lnTo>
                      <a:pt x="15" y="12"/>
                    </a:lnTo>
                    <a:lnTo>
                      <a:pt x="17" y="16"/>
                    </a:lnTo>
                    <a:lnTo>
                      <a:pt x="15" y="21"/>
                    </a:lnTo>
                    <a:lnTo>
                      <a:pt x="15" y="22"/>
                    </a:lnTo>
                    <a:lnTo>
                      <a:pt x="13" y="24"/>
                    </a:lnTo>
                    <a:lnTo>
                      <a:pt x="11" y="24"/>
                    </a:lnTo>
                    <a:lnTo>
                      <a:pt x="7" y="22"/>
                    </a:lnTo>
                    <a:lnTo>
                      <a:pt x="4" y="20"/>
                    </a:lnTo>
                    <a:lnTo>
                      <a:pt x="2" y="15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4225" name="Group 513"/>
            <p:cNvGrpSpPr>
              <a:grpSpLocks/>
            </p:cNvGrpSpPr>
            <p:nvPr/>
          </p:nvGrpSpPr>
          <p:grpSpPr bwMode="auto">
            <a:xfrm rot="-1931362">
              <a:off x="4279" y="2445"/>
              <a:ext cx="366" cy="289"/>
              <a:chOff x="4160" y="3523"/>
              <a:chExt cx="550" cy="426"/>
            </a:xfrm>
          </p:grpSpPr>
          <p:sp>
            <p:nvSpPr>
              <p:cNvPr id="884226" name="Line 514"/>
              <p:cNvSpPr>
                <a:spLocks noChangeShapeType="1"/>
              </p:cNvSpPr>
              <p:nvPr/>
            </p:nvSpPr>
            <p:spPr bwMode="auto">
              <a:xfrm flipV="1">
                <a:off x="4685" y="3744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227" name="Freeform 515"/>
              <p:cNvSpPr>
                <a:spLocks/>
              </p:cNvSpPr>
              <p:nvPr/>
            </p:nvSpPr>
            <p:spPr bwMode="auto">
              <a:xfrm>
                <a:off x="4542" y="3724"/>
                <a:ext cx="26" cy="44"/>
              </a:xfrm>
              <a:custGeom>
                <a:avLst/>
                <a:gdLst/>
                <a:ahLst/>
                <a:cxnLst>
                  <a:cxn ang="0">
                    <a:pos x="25" y="13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5" y="43"/>
                  </a:cxn>
                  <a:cxn ang="0">
                    <a:pos x="25" y="13"/>
                  </a:cxn>
                </a:cxnLst>
                <a:rect l="0" t="0" r="r" b="b"/>
                <a:pathLst>
                  <a:path w="26" h="44">
                    <a:moveTo>
                      <a:pt x="25" y="13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5" y="43"/>
                    </a:lnTo>
                    <a:lnTo>
                      <a:pt x="25" y="13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28" name="Freeform 516"/>
              <p:cNvSpPr>
                <a:spLocks/>
              </p:cNvSpPr>
              <p:nvPr/>
            </p:nvSpPr>
            <p:spPr bwMode="auto">
              <a:xfrm>
                <a:off x="4567" y="3682"/>
                <a:ext cx="97" cy="86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55"/>
                  </a:cxn>
                  <a:cxn ang="0">
                    <a:pos x="0" y="85"/>
                  </a:cxn>
                  <a:cxn ang="0">
                    <a:pos x="96" y="29"/>
                  </a:cxn>
                  <a:cxn ang="0">
                    <a:pos x="96" y="0"/>
                  </a:cxn>
                </a:cxnLst>
                <a:rect l="0" t="0" r="r" b="b"/>
                <a:pathLst>
                  <a:path w="97" h="86">
                    <a:moveTo>
                      <a:pt x="96" y="0"/>
                    </a:moveTo>
                    <a:lnTo>
                      <a:pt x="0" y="55"/>
                    </a:lnTo>
                    <a:lnTo>
                      <a:pt x="0" y="85"/>
                    </a:lnTo>
                    <a:lnTo>
                      <a:pt x="96" y="29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29" name="Line 517"/>
              <p:cNvSpPr>
                <a:spLocks noChangeShapeType="1"/>
              </p:cNvSpPr>
              <p:nvPr/>
            </p:nvSpPr>
            <p:spPr bwMode="auto">
              <a:xfrm flipV="1">
                <a:off x="4642" y="3718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230" name="Freeform 518"/>
              <p:cNvSpPr>
                <a:spLocks/>
              </p:cNvSpPr>
              <p:nvPr/>
            </p:nvSpPr>
            <p:spPr bwMode="auto">
              <a:xfrm>
                <a:off x="4642" y="3726"/>
                <a:ext cx="17" cy="17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13"/>
                  </a:cxn>
                  <a:cxn ang="0">
                    <a:pos x="0" y="10"/>
                  </a:cxn>
                  <a:cxn ang="0">
                    <a:pos x="0" y="5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9" y="0"/>
                  </a:cxn>
                  <a:cxn ang="0">
                    <a:pos x="12" y="2"/>
                  </a:cxn>
                  <a:cxn ang="0">
                    <a:pos x="16" y="5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6" y="16"/>
                  </a:cxn>
                  <a:cxn ang="0">
                    <a:pos x="3" y="16"/>
                  </a:cxn>
                </a:cxnLst>
                <a:rect l="0" t="0" r="r" b="b"/>
                <a:pathLst>
                  <a:path w="17" h="17">
                    <a:moveTo>
                      <a:pt x="3" y="16"/>
                    </a:moveTo>
                    <a:lnTo>
                      <a:pt x="0" y="13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2" y="2"/>
                    </a:lnTo>
                    <a:lnTo>
                      <a:pt x="16" y="5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6" y="16"/>
                    </a:lnTo>
                    <a:lnTo>
                      <a:pt x="3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31" name="Freeform 519"/>
              <p:cNvSpPr>
                <a:spLocks/>
              </p:cNvSpPr>
              <p:nvPr/>
            </p:nvSpPr>
            <p:spPr bwMode="auto">
              <a:xfrm>
                <a:off x="4642" y="3726"/>
                <a:ext cx="17" cy="17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6" y="3"/>
                  </a:cxn>
                  <a:cxn ang="0">
                    <a:pos x="12" y="0"/>
                  </a:cxn>
                  <a:cxn ang="0">
                    <a:pos x="9" y="3"/>
                  </a:cxn>
                  <a:cxn ang="0">
                    <a:pos x="3" y="6"/>
                  </a:cxn>
                  <a:cxn ang="0">
                    <a:pos x="0" y="12"/>
                  </a:cxn>
                  <a:cxn ang="0">
                    <a:pos x="3" y="16"/>
                  </a:cxn>
                  <a:cxn ang="0">
                    <a:pos x="6" y="16"/>
                  </a:cxn>
                  <a:cxn ang="0">
                    <a:pos x="9" y="16"/>
                  </a:cxn>
                  <a:cxn ang="0">
                    <a:pos x="12" y="12"/>
                  </a:cxn>
                </a:cxnLst>
                <a:rect l="0" t="0" r="r" b="b"/>
                <a:pathLst>
                  <a:path w="17" h="17">
                    <a:moveTo>
                      <a:pt x="12" y="12"/>
                    </a:moveTo>
                    <a:lnTo>
                      <a:pt x="16" y="3"/>
                    </a:lnTo>
                    <a:lnTo>
                      <a:pt x="12" y="0"/>
                    </a:lnTo>
                    <a:lnTo>
                      <a:pt x="9" y="3"/>
                    </a:lnTo>
                    <a:lnTo>
                      <a:pt x="3" y="6"/>
                    </a:lnTo>
                    <a:lnTo>
                      <a:pt x="0" y="12"/>
                    </a:lnTo>
                    <a:lnTo>
                      <a:pt x="3" y="16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2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32" name="Freeform 520"/>
              <p:cNvSpPr>
                <a:spLocks/>
              </p:cNvSpPr>
              <p:nvPr/>
            </p:nvSpPr>
            <p:spPr bwMode="auto">
              <a:xfrm>
                <a:off x="4586" y="3693"/>
                <a:ext cx="121" cy="71"/>
              </a:xfrm>
              <a:custGeom>
                <a:avLst/>
                <a:gdLst/>
                <a:ahLst/>
                <a:cxnLst>
                  <a:cxn ang="0">
                    <a:pos x="120" y="14"/>
                  </a:cxn>
                  <a:cxn ang="0">
                    <a:pos x="95" y="0"/>
                  </a:cxn>
                  <a:cxn ang="0">
                    <a:pos x="0" y="55"/>
                  </a:cxn>
                  <a:cxn ang="0">
                    <a:pos x="24" y="70"/>
                  </a:cxn>
                  <a:cxn ang="0">
                    <a:pos x="120" y="14"/>
                  </a:cxn>
                </a:cxnLst>
                <a:rect l="0" t="0" r="r" b="b"/>
                <a:pathLst>
                  <a:path w="121" h="71">
                    <a:moveTo>
                      <a:pt x="120" y="14"/>
                    </a:moveTo>
                    <a:lnTo>
                      <a:pt x="95" y="0"/>
                    </a:lnTo>
                    <a:lnTo>
                      <a:pt x="0" y="55"/>
                    </a:lnTo>
                    <a:lnTo>
                      <a:pt x="24" y="70"/>
                    </a:lnTo>
                    <a:lnTo>
                      <a:pt x="120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33" name="Freeform 521"/>
              <p:cNvSpPr>
                <a:spLocks/>
              </p:cNvSpPr>
              <p:nvPr/>
            </p:nvSpPr>
            <p:spPr bwMode="auto">
              <a:xfrm>
                <a:off x="4610" y="3708"/>
                <a:ext cx="97" cy="85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55"/>
                  </a:cxn>
                  <a:cxn ang="0">
                    <a:pos x="0" y="84"/>
                  </a:cxn>
                  <a:cxn ang="0">
                    <a:pos x="96" y="28"/>
                  </a:cxn>
                  <a:cxn ang="0">
                    <a:pos x="96" y="0"/>
                  </a:cxn>
                </a:cxnLst>
                <a:rect l="0" t="0" r="r" b="b"/>
                <a:pathLst>
                  <a:path w="97" h="85">
                    <a:moveTo>
                      <a:pt x="96" y="0"/>
                    </a:moveTo>
                    <a:lnTo>
                      <a:pt x="0" y="55"/>
                    </a:lnTo>
                    <a:lnTo>
                      <a:pt x="0" y="84"/>
                    </a:lnTo>
                    <a:lnTo>
                      <a:pt x="96" y="28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34" name="Line 522"/>
              <p:cNvSpPr>
                <a:spLocks noChangeShapeType="1"/>
              </p:cNvSpPr>
              <p:nvPr/>
            </p:nvSpPr>
            <p:spPr bwMode="auto">
              <a:xfrm flipV="1">
                <a:off x="4629" y="3621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235" name="Freeform 523"/>
              <p:cNvSpPr>
                <a:spLocks/>
              </p:cNvSpPr>
              <p:nvPr/>
            </p:nvSpPr>
            <p:spPr bwMode="auto">
              <a:xfrm>
                <a:off x="4625" y="3629"/>
                <a:ext cx="17" cy="17"/>
              </a:xfrm>
              <a:custGeom>
                <a:avLst/>
                <a:gdLst/>
                <a:ahLst/>
                <a:cxnLst>
                  <a:cxn ang="0">
                    <a:pos x="9" y="13"/>
                  </a:cxn>
                  <a:cxn ang="0">
                    <a:pos x="16" y="11"/>
                  </a:cxn>
                  <a:cxn ang="0">
                    <a:pos x="16" y="9"/>
                  </a:cxn>
                  <a:cxn ang="0">
                    <a:pos x="16" y="4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6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3" y="11"/>
                  </a:cxn>
                  <a:cxn ang="0">
                    <a:pos x="6" y="13"/>
                  </a:cxn>
                  <a:cxn ang="0">
                    <a:pos x="6" y="16"/>
                  </a:cxn>
                  <a:cxn ang="0">
                    <a:pos x="9" y="13"/>
                  </a:cxn>
                </a:cxnLst>
                <a:rect l="0" t="0" r="r" b="b"/>
                <a:pathLst>
                  <a:path w="17" h="17">
                    <a:moveTo>
                      <a:pt x="9" y="13"/>
                    </a:moveTo>
                    <a:lnTo>
                      <a:pt x="16" y="11"/>
                    </a:lnTo>
                    <a:lnTo>
                      <a:pt x="16" y="9"/>
                    </a:lnTo>
                    <a:lnTo>
                      <a:pt x="16" y="4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3" y="11"/>
                    </a:lnTo>
                    <a:lnTo>
                      <a:pt x="6" y="13"/>
                    </a:lnTo>
                    <a:lnTo>
                      <a:pt x="6" y="16"/>
                    </a:lnTo>
                    <a:lnTo>
                      <a:pt x="9" y="13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36" name="Freeform 524"/>
              <p:cNvSpPr>
                <a:spLocks/>
              </p:cNvSpPr>
              <p:nvPr/>
            </p:nvSpPr>
            <p:spPr bwMode="auto">
              <a:xfrm>
                <a:off x="4625" y="3630"/>
                <a:ext cx="17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2" y="5"/>
                  </a:cxn>
                  <a:cxn ang="0">
                    <a:pos x="16" y="10"/>
                  </a:cxn>
                  <a:cxn ang="0">
                    <a:pos x="16" y="13"/>
                  </a:cxn>
                  <a:cxn ang="0">
                    <a:pos x="12" y="13"/>
                  </a:cxn>
                  <a:cxn ang="0">
                    <a:pos x="8" y="16"/>
                  </a:cxn>
                  <a:cxn ang="0">
                    <a:pos x="8" y="13"/>
                  </a:cxn>
                  <a:cxn ang="0">
                    <a:pos x="0" y="8"/>
                  </a:cxn>
                </a:cxnLst>
                <a:rect l="0" t="0" r="r" b="b"/>
                <a:pathLst>
                  <a:path w="17" h="17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2" y="5"/>
                    </a:lnTo>
                    <a:lnTo>
                      <a:pt x="16" y="10"/>
                    </a:lnTo>
                    <a:lnTo>
                      <a:pt x="16" y="13"/>
                    </a:lnTo>
                    <a:lnTo>
                      <a:pt x="12" y="13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37" name="Freeform 525"/>
              <p:cNvSpPr>
                <a:spLocks/>
              </p:cNvSpPr>
              <p:nvPr/>
            </p:nvSpPr>
            <p:spPr bwMode="auto">
              <a:xfrm>
                <a:off x="4636" y="3629"/>
                <a:ext cx="17" cy="17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8"/>
                  </a:cxn>
                  <a:cxn ang="0">
                    <a:pos x="13" y="3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1" y="11"/>
                  </a:cxn>
                  <a:cxn ang="0">
                    <a:pos x="3" y="13"/>
                  </a:cxn>
                  <a:cxn ang="0">
                    <a:pos x="6" y="14"/>
                  </a:cxn>
                  <a:cxn ang="0">
                    <a:pos x="8" y="16"/>
                  </a:cxn>
                  <a:cxn ang="0">
                    <a:pos x="9" y="16"/>
                  </a:cxn>
                </a:cxnLst>
                <a:rect l="0" t="0" r="r" b="b"/>
                <a:pathLst>
                  <a:path w="17" h="17">
                    <a:moveTo>
                      <a:pt x="9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3" y="13"/>
                    </a:lnTo>
                    <a:lnTo>
                      <a:pt x="6" y="14"/>
                    </a:lnTo>
                    <a:lnTo>
                      <a:pt x="8" y="16"/>
                    </a:lnTo>
                    <a:lnTo>
                      <a:pt x="9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38" name="Freeform 526"/>
              <p:cNvSpPr>
                <a:spLocks/>
              </p:cNvSpPr>
              <p:nvPr/>
            </p:nvSpPr>
            <p:spPr bwMode="auto">
              <a:xfrm>
                <a:off x="4636" y="3630"/>
                <a:ext cx="17" cy="17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4" y="0"/>
                  </a:cxn>
                  <a:cxn ang="0">
                    <a:pos x="8" y="1"/>
                  </a:cxn>
                  <a:cxn ang="0">
                    <a:pos x="11" y="2"/>
                  </a:cxn>
                  <a:cxn ang="0">
                    <a:pos x="12" y="6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4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11" y="16"/>
                  </a:cxn>
                  <a:cxn ang="0">
                    <a:pos x="8" y="14"/>
                  </a:cxn>
                  <a:cxn ang="0">
                    <a:pos x="4" y="13"/>
                  </a:cxn>
                  <a:cxn ang="0">
                    <a:pos x="1" y="11"/>
                  </a:cxn>
                </a:cxnLst>
                <a:rect l="0" t="0" r="r" b="b"/>
                <a:pathLst>
                  <a:path w="17" h="17">
                    <a:moveTo>
                      <a:pt x="1" y="11"/>
                    </a:move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4" y="0"/>
                    </a:lnTo>
                    <a:lnTo>
                      <a:pt x="8" y="1"/>
                    </a:lnTo>
                    <a:lnTo>
                      <a:pt x="11" y="2"/>
                    </a:lnTo>
                    <a:lnTo>
                      <a:pt x="12" y="6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8" y="14"/>
                    </a:lnTo>
                    <a:lnTo>
                      <a:pt x="4" y="13"/>
                    </a:lnTo>
                    <a:lnTo>
                      <a:pt x="1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39" name="Freeform 527"/>
              <p:cNvSpPr>
                <a:spLocks/>
              </p:cNvSpPr>
              <p:nvPr/>
            </p:nvSpPr>
            <p:spPr bwMode="auto">
              <a:xfrm>
                <a:off x="4638" y="3632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6" y="2"/>
                  </a:cxn>
                  <a:cxn ang="0">
                    <a:pos x="16" y="6"/>
                  </a:cxn>
                  <a:cxn ang="0">
                    <a:pos x="16" y="9"/>
                  </a:cxn>
                  <a:cxn ang="0">
                    <a:pos x="16" y="13"/>
                  </a:cxn>
                  <a:cxn ang="0">
                    <a:pos x="16" y="16"/>
                  </a:cxn>
                  <a:cxn ang="0">
                    <a:pos x="12" y="16"/>
                  </a:cxn>
                  <a:cxn ang="0">
                    <a:pos x="9" y="16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6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16" y="6"/>
                    </a:lnTo>
                    <a:lnTo>
                      <a:pt x="16" y="9"/>
                    </a:lnTo>
                    <a:lnTo>
                      <a:pt x="16" y="13"/>
                    </a:lnTo>
                    <a:lnTo>
                      <a:pt x="16" y="16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40" name="Freeform 528"/>
              <p:cNvSpPr>
                <a:spLocks/>
              </p:cNvSpPr>
              <p:nvPr/>
            </p:nvSpPr>
            <p:spPr bwMode="auto">
              <a:xfrm>
                <a:off x="4645" y="3635"/>
                <a:ext cx="17" cy="17"/>
              </a:xfrm>
              <a:custGeom>
                <a:avLst/>
                <a:gdLst/>
                <a:ahLst/>
                <a:cxnLst>
                  <a:cxn ang="0">
                    <a:pos x="11" y="16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4" y="3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2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0"/>
                  </a:cxn>
                  <a:cxn ang="0">
                    <a:pos x="4" y="13"/>
                  </a:cxn>
                  <a:cxn ang="0">
                    <a:pos x="6" y="14"/>
                  </a:cxn>
                  <a:cxn ang="0">
                    <a:pos x="9" y="16"/>
                  </a:cxn>
                  <a:cxn ang="0">
                    <a:pos x="10" y="16"/>
                  </a:cxn>
                  <a:cxn ang="0">
                    <a:pos x="11" y="16"/>
                  </a:cxn>
                </a:cxnLst>
                <a:rect l="0" t="0" r="r" b="b"/>
                <a:pathLst>
                  <a:path w="17" h="17">
                    <a:moveTo>
                      <a:pt x="11" y="16"/>
                    </a:moveTo>
                    <a:lnTo>
                      <a:pt x="14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4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6" y="14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1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41" name="Freeform 529"/>
              <p:cNvSpPr>
                <a:spLocks/>
              </p:cNvSpPr>
              <p:nvPr/>
            </p:nvSpPr>
            <p:spPr bwMode="auto">
              <a:xfrm>
                <a:off x="4645" y="3636"/>
                <a:ext cx="17" cy="17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1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4" y="6"/>
                  </a:cxn>
                  <a:cxn ang="0">
                    <a:pos x="14" y="8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8" y="14"/>
                  </a:cxn>
                  <a:cxn ang="0">
                    <a:pos x="5" y="13"/>
                  </a:cxn>
                  <a:cxn ang="0">
                    <a:pos x="2" y="9"/>
                  </a:cxn>
                </a:cxnLst>
                <a:rect l="0" t="0" r="r" b="b"/>
                <a:pathLst>
                  <a:path w="17" h="17">
                    <a:moveTo>
                      <a:pt x="2" y="9"/>
                    </a:move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8" y="14"/>
                    </a:lnTo>
                    <a:lnTo>
                      <a:pt x="5" y="13"/>
                    </a:lnTo>
                    <a:lnTo>
                      <a:pt x="2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42" name="Freeform 530"/>
              <p:cNvSpPr>
                <a:spLocks/>
              </p:cNvSpPr>
              <p:nvPr/>
            </p:nvSpPr>
            <p:spPr bwMode="auto">
              <a:xfrm>
                <a:off x="4648" y="3637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9" y="2"/>
                  </a:cxn>
                  <a:cxn ang="0">
                    <a:pos x="12" y="4"/>
                  </a:cxn>
                  <a:cxn ang="0">
                    <a:pos x="16" y="9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2" y="16"/>
                  </a:cxn>
                  <a:cxn ang="0">
                    <a:pos x="9" y="16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2" y="4"/>
                    </a:lnTo>
                    <a:lnTo>
                      <a:pt x="16" y="9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43" name="Freeform 531"/>
              <p:cNvSpPr>
                <a:spLocks/>
              </p:cNvSpPr>
              <p:nvPr/>
            </p:nvSpPr>
            <p:spPr bwMode="auto">
              <a:xfrm>
                <a:off x="4631" y="3632"/>
                <a:ext cx="17" cy="17"/>
              </a:xfrm>
              <a:custGeom>
                <a:avLst/>
                <a:gdLst/>
                <a:ahLst/>
                <a:cxnLst>
                  <a:cxn ang="0">
                    <a:pos x="11" y="16"/>
                  </a:cxn>
                  <a:cxn ang="0">
                    <a:pos x="14" y="13"/>
                  </a:cxn>
                  <a:cxn ang="0">
                    <a:pos x="16" y="13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8"/>
                  </a:cxn>
                  <a:cxn ang="0">
                    <a:pos x="14" y="4"/>
                  </a:cxn>
                  <a:cxn ang="0">
                    <a:pos x="12" y="2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7" y="14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1" y="16"/>
                  </a:cxn>
                </a:cxnLst>
                <a:rect l="0" t="0" r="r" b="b"/>
                <a:pathLst>
                  <a:path w="17" h="17">
                    <a:moveTo>
                      <a:pt x="11" y="16"/>
                    </a:moveTo>
                    <a:lnTo>
                      <a:pt x="14" y="13"/>
                    </a:lnTo>
                    <a:lnTo>
                      <a:pt x="16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1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44" name="Freeform 532"/>
              <p:cNvSpPr>
                <a:spLocks/>
              </p:cNvSpPr>
              <p:nvPr/>
            </p:nvSpPr>
            <p:spPr bwMode="auto">
              <a:xfrm>
                <a:off x="4631" y="3632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6" y="0"/>
                  </a:cxn>
                  <a:cxn ang="0">
                    <a:pos x="9" y="1"/>
                  </a:cxn>
                  <a:cxn ang="0">
                    <a:pos x="11" y="3"/>
                  </a:cxn>
                  <a:cxn ang="0">
                    <a:pos x="14" y="6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9" y="14"/>
                  </a:cxn>
                  <a:cxn ang="0">
                    <a:pos x="6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6" y="0"/>
                    </a:lnTo>
                    <a:lnTo>
                      <a:pt x="9" y="1"/>
                    </a:lnTo>
                    <a:lnTo>
                      <a:pt x="11" y="3"/>
                    </a:lnTo>
                    <a:lnTo>
                      <a:pt x="14" y="6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9" y="14"/>
                    </a:lnTo>
                    <a:lnTo>
                      <a:pt x="6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45" name="Freeform 533"/>
              <p:cNvSpPr>
                <a:spLocks/>
              </p:cNvSpPr>
              <p:nvPr/>
            </p:nvSpPr>
            <p:spPr bwMode="auto">
              <a:xfrm>
                <a:off x="4641" y="3637"/>
                <a:ext cx="17" cy="17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3" y="3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4" y="13"/>
                  </a:cxn>
                  <a:cxn ang="0">
                    <a:pos x="5" y="14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6"/>
                  </a:cxn>
                </a:cxnLst>
                <a:rect l="0" t="0" r="r" b="b"/>
                <a:pathLst>
                  <a:path w="17" h="17">
                    <a:moveTo>
                      <a:pt x="10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1" y="11"/>
                    </a:lnTo>
                    <a:lnTo>
                      <a:pt x="4" y="13"/>
                    </a:lnTo>
                    <a:lnTo>
                      <a:pt x="5" y="14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46" name="Freeform 534"/>
              <p:cNvSpPr>
                <a:spLocks/>
              </p:cNvSpPr>
              <p:nvPr/>
            </p:nvSpPr>
            <p:spPr bwMode="auto">
              <a:xfrm>
                <a:off x="4641" y="3637"/>
                <a:ext cx="17" cy="17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1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0" y="2"/>
                  </a:cxn>
                  <a:cxn ang="0">
                    <a:pos x="13" y="6"/>
                  </a:cxn>
                  <a:cxn ang="0">
                    <a:pos x="14" y="8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3" y="14"/>
                  </a:cxn>
                  <a:cxn ang="0">
                    <a:pos x="13" y="16"/>
                  </a:cxn>
                  <a:cxn ang="0">
                    <a:pos x="10" y="16"/>
                  </a:cxn>
                  <a:cxn ang="0">
                    <a:pos x="7" y="14"/>
                  </a:cxn>
                  <a:cxn ang="0">
                    <a:pos x="5" y="13"/>
                  </a:cxn>
                  <a:cxn ang="0">
                    <a:pos x="1" y="11"/>
                  </a:cxn>
                </a:cxnLst>
                <a:rect l="0" t="0" r="r" b="b"/>
                <a:pathLst>
                  <a:path w="17" h="17">
                    <a:moveTo>
                      <a:pt x="1" y="11"/>
                    </a:move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10" y="2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3" y="14"/>
                    </a:lnTo>
                    <a:lnTo>
                      <a:pt x="13" y="16"/>
                    </a:lnTo>
                    <a:lnTo>
                      <a:pt x="10" y="16"/>
                    </a:lnTo>
                    <a:lnTo>
                      <a:pt x="7" y="14"/>
                    </a:lnTo>
                    <a:lnTo>
                      <a:pt x="5" y="13"/>
                    </a:lnTo>
                    <a:lnTo>
                      <a:pt x="1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47" name="Freeform 535"/>
              <p:cNvSpPr>
                <a:spLocks/>
              </p:cNvSpPr>
              <p:nvPr/>
            </p:nvSpPr>
            <p:spPr bwMode="auto">
              <a:xfrm>
                <a:off x="4678" y="3657"/>
                <a:ext cx="17" cy="17"/>
              </a:xfrm>
              <a:custGeom>
                <a:avLst/>
                <a:gdLst/>
                <a:ahLst/>
                <a:cxnLst>
                  <a:cxn ang="0">
                    <a:pos x="1" y="9"/>
                  </a:cxn>
                  <a:cxn ang="0">
                    <a:pos x="1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1"/>
                  </a:cxn>
                  <a:cxn ang="0">
                    <a:pos x="12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4" y="13"/>
                  </a:cxn>
                  <a:cxn ang="0">
                    <a:pos x="12" y="14"/>
                  </a:cxn>
                  <a:cxn ang="0">
                    <a:pos x="11" y="16"/>
                  </a:cxn>
                  <a:cxn ang="0">
                    <a:pos x="8" y="14"/>
                  </a:cxn>
                  <a:cxn ang="0">
                    <a:pos x="4" y="13"/>
                  </a:cxn>
                  <a:cxn ang="0">
                    <a:pos x="1" y="9"/>
                  </a:cxn>
                </a:cxnLst>
                <a:rect l="0" t="0" r="r" b="b"/>
                <a:pathLst>
                  <a:path w="17" h="17">
                    <a:moveTo>
                      <a:pt x="1" y="9"/>
                    </a:moveTo>
                    <a:lnTo>
                      <a:pt x="1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1"/>
                    </a:lnTo>
                    <a:lnTo>
                      <a:pt x="12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4" y="13"/>
                    </a:lnTo>
                    <a:lnTo>
                      <a:pt x="12" y="14"/>
                    </a:lnTo>
                    <a:lnTo>
                      <a:pt x="11" y="16"/>
                    </a:lnTo>
                    <a:lnTo>
                      <a:pt x="8" y="14"/>
                    </a:lnTo>
                    <a:lnTo>
                      <a:pt x="4" y="13"/>
                    </a:lnTo>
                    <a:lnTo>
                      <a:pt x="1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48" name="Freeform 536"/>
              <p:cNvSpPr>
                <a:spLocks/>
              </p:cNvSpPr>
              <p:nvPr/>
            </p:nvSpPr>
            <p:spPr bwMode="auto">
              <a:xfrm>
                <a:off x="4643" y="3592"/>
                <a:ext cx="27" cy="4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6" y="0"/>
                  </a:cxn>
                  <a:cxn ang="0">
                    <a:pos x="26" y="29"/>
                  </a:cxn>
                  <a:cxn ang="0">
                    <a:pos x="0" y="44"/>
                  </a:cxn>
                  <a:cxn ang="0">
                    <a:pos x="0" y="14"/>
                  </a:cxn>
                </a:cxnLst>
                <a:rect l="0" t="0" r="r" b="b"/>
                <a:pathLst>
                  <a:path w="27" h="45">
                    <a:moveTo>
                      <a:pt x="0" y="14"/>
                    </a:moveTo>
                    <a:lnTo>
                      <a:pt x="26" y="0"/>
                    </a:lnTo>
                    <a:lnTo>
                      <a:pt x="26" y="29"/>
                    </a:lnTo>
                    <a:lnTo>
                      <a:pt x="0" y="4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49" name="Freeform 537"/>
              <p:cNvSpPr>
                <a:spLocks/>
              </p:cNvSpPr>
              <p:nvPr/>
            </p:nvSpPr>
            <p:spPr bwMode="auto">
              <a:xfrm>
                <a:off x="4562" y="3584"/>
                <a:ext cx="17" cy="17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5"/>
                  </a:cxn>
                  <a:cxn ang="0">
                    <a:pos x="12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6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6" y="16"/>
                  </a:cxn>
                  <a:cxn ang="0">
                    <a:pos x="8" y="16"/>
                  </a:cxn>
                  <a:cxn ang="0">
                    <a:pos x="9" y="16"/>
                  </a:cxn>
                </a:cxnLst>
                <a:rect l="0" t="0" r="r" b="b"/>
                <a:pathLst>
                  <a:path w="17" h="17">
                    <a:moveTo>
                      <a:pt x="9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5"/>
                    </a:lnTo>
                    <a:lnTo>
                      <a:pt x="12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9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50" name="Freeform 538"/>
              <p:cNvSpPr>
                <a:spLocks/>
              </p:cNvSpPr>
              <p:nvPr/>
            </p:nvSpPr>
            <p:spPr bwMode="auto">
              <a:xfrm>
                <a:off x="4562" y="3587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2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11" y="16"/>
                  </a:cxn>
                  <a:cxn ang="0">
                    <a:pos x="8" y="16"/>
                  </a:cxn>
                  <a:cxn ang="0">
                    <a:pos x="4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7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2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8" y="16"/>
                    </a:lnTo>
                    <a:lnTo>
                      <a:pt x="4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51" name="Freeform 539"/>
              <p:cNvSpPr>
                <a:spLocks/>
              </p:cNvSpPr>
              <p:nvPr/>
            </p:nvSpPr>
            <p:spPr bwMode="auto">
              <a:xfrm>
                <a:off x="4563" y="3589"/>
                <a:ext cx="17" cy="17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3" y="6"/>
                  </a:cxn>
                  <a:cxn ang="0">
                    <a:pos x="13" y="9"/>
                  </a:cxn>
                  <a:cxn ang="0">
                    <a:pos x="16" y="11"/>
                  </a:cxn>
                  <a:cxn ang="0">
                    <a:pos x="13" y="13"/>
                  </a:cxn>
                  <a:cxn ang="0">
                    <a:pos x="13" y="16"/>
                  </a:cxn>
                  <a:cxn ang="0">
                    <a:pos x="10" y="16"/>
                  </a:cxn>
                  <a:cxn ang="0">
                    <a:pos x="8" y="16"/>
                  </a:cxn>
                  <a:cxn ang="0">
                    <a:pos x="2" y="11"/>
                  </a:cxn>
                </a:cxnLst>
                <a:rect l="0" t="0" r="r" b="b"/>
                <a:pathLst>
                  <a:path w="17" h="17">
                    <a:moveTo>
                      <a:pt x="2" y="11"/>
                    </a:moveTo>
                    <a:lnTo>
                      <a:pt x="0" y="9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3" y="6"/>
                    </a:lnTo>
                    <a:lnTo>
                      <a:pt x="13" y="9"/>
                    </a:lnTo>
                    <a:lnTo>
                      <a:pt x="16" y="11"/>
                    </a:lnTo>
                    <a:lnTo>
                      <a:pt x="13" y="13"/>
                    </a:lnTo>
                    <a:lnTo>
                      <a:pt x="13" y="16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52" name="Freeform 540"/>
              <p:cNvSpPr>
                <a:spLocks/>
              </p:cNvSpPr>
              <p:nvPr/>
            </p:nvSpPr>
            <p:spPr bwMode="auto">
              <a:xfrm>
                <a:off x="4570" y="3591"/>
                <a:ext cx="17" cy="17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9"/>
                  </a:cxn>
                  <a:cxn ang="0">
                    <a:pos x="14" y="7"/>
                  </a:cxn>
                  <a:cxn ang="0">
                    <a:pos x="14" y="5"/>
                  </a:cxn>
                  <a:cxn ang="0">
                    <a:pos x="11" y="2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6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6"/>
                  </a:cxn>
                </a:cxnLst>
                <a:rect l="0" t="0" r="r" b="b"/>
                <a:pathLst>
                  <a:path w="17" h="17">
                    <a:moveTo>
                      <a:pt x="10" y="16"/>
                    </a:moveTo>
                    <a:lnTo>
                      <a:pt x="14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4" y="5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53" name="Freeform 541"/>
              <p:cNvSpPr>
                <a:spLocks/>
              </p:cNvSpPr>
              <p:nvPr/>
            </p:nvSpPr>
            <p:spPr bwMode="auto">
              <a:xfrm>
                <a:off x="4570" y="3592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1" y="7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9" y="0"/>
                  </a:cxn>
                  <a:cxn ang="0">
                    <a:pos x="11" y="2"/>
                  </a:cxn>
                  <a:cxn ang="0">
                    <a:pos x="14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6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9" y="16"/>
                  </a:cxn>
                  <a:cxn ang="0">
                    <a:pos x="6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1" y="7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1" y="2"/>
                    </a:lnTo>
                    <a:lnTo>
                      <a:pt x="14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6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54" name="Freeform 542"/>
              <p:cNvSpPr>
                <a:spLocks/>
              </p:cNvSpPr>
              <p:nvPr/>
            </p:nvSpPr>
            <p:spPr bwMode="auto">
              <a:xfrm>
                <a:off x="4573" y="3594"/>
                <a:ext cx="17" cy="17"/>
              </a:xfrm>
              <a:custGeom>
                <a:avLst/>
                <a:gdLst/>
                <a:ahLst/>
                <a:cxnLst>
                  <a:cxn ang="0">
                    <a:pos x="3" y="10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3" y="2"/>
                  </a:cxn>
                  <a:cxn ang="0">
                    <a:pos x="3" y="0"/>
                  </a:cxn>
                  <a:cxn ang="0">
                    <a:pos x="9" y="0"/>
                  </a:cxn>
                  <a:cxn ang="0">
                    <a:pos x="12" y="8"/>
                  </a:cxn>
                  <a:cxn ang="0">
                    <a:pos x="16" y="8"/>
                  </a:cxn>
                  <a:cxn ang="0">
                    <a:pos x="16" y="13"/>
                  </a:cxn>
                  <a:cxn ang="0">
                    <a:pos x="16" y="16"/>
                  </a:cxn>
                  <a:cxn ang="0">
                    <a:pos x="12" y="16"/>
                  </a:cxn>
                  <a:cxn ang="0">
                    <a:pos x="9" y="16"/>
                  </a:cxn>
                  <a:cxn ang="0">
                    <a:pos x="3" y="10"/>
                  </a:cxn>
                </a:cxnLst>
                <a:rect l="0" t="0" r="r" b="b"/>
                <a:pathLst>
                  <a:path w="17" h="17">
                    <a:moveTo>
                      <a:pt x="3" y="10"/>
                    </a:moveTo>
                    <a:lnTo>
                      <a:pt x="3" y="8"/>
                    </a:lnTo>
                    <a:lnTo>
                      <a:pt x="0" y="5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9" y="0"/>
                    </a:lnTo>
                    <a:lnTo>
                      <a:pt x="12" y="8"/>
                    </a:lnTo>
                    <a:lnTo>
                      <a:pt x="16" y="8"/>
                    </a:lnTo>
                    <a:lnTo>
                      <a:pt x="16" y="13"/>
                    </a:lnTo>
                    <a:lnTo>
                      <a:pt x="16" y="16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3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55" name="Freeform 543"/>
              <p:cNvSpPr>
                <a:spLocks/>
              </p:cNvSpPr>
              <p:nvPr/>
            </p:nvSpPr>
            <p:spPr bwMode="auto">
              <a:xfrm>
                <a:off x="4557" y="3587"/>
                <a:ext cx="17" cy="17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5"/>
                  </a:cxn>
                  <a:cxn ang="0">
                    <a:pos x="12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1" y="11"/>
                  </a:cxn>
                  <a:cxn ang="0">
                    <a:pos x="3" y="13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9" y="16"/>
                  </a:cxn>
                </a:cxnLst>
                <a:rect l="0" t="0" r="r" b="b"/>
                <a:pathLst>
                  <a:path w="17" h="17">
                    <a:moveTo>
                      <a:pt x="9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5"/>
                    </a:lnTo>
                    <a:lnTo>
                      <a:pt x="12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3" y="13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9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56" name="Freeform 544"/>
              <p:cNvSpPr>
                <a:spLocks/>
              </p:cNvSpPr>
              <p:nvPr/>
            </p:nvSpPr>
            <p:spPr bwMode="auto">
              <a:xfrm>
                <a:off x="4557" y="3589"/>
                <a:ext cx="17" cy="17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6" y="1"/>
                  </a:cxn>
                  <a:cxn ang="0">
                    <a:pos x="11" y="3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11" y="16"/>
                  </a:cxn>
                  <a:cxn ang="0">
                    <a:pos x="6" y="16"/>
                  </a:cxn>
                  <a:cxn ang="0">
                    <a:pos x="4" y="13"/>
                  </a:cxn>
                  <a:cxn ang="0">
                    <a:pos x="1" y="11"/>
                  </a:cxn>
                </a:cxnLst>
                <a:rect l="0" t="0" r="r" b="b"/>
                <a:pathLst>
                  <a:path w="17" h="17">
                    <a:moveTo>
                      <a:pt x="1" y="11"/>
                    </a:move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11" y="3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6" y="16"/>
                    </a:lnTo>
                    <a:lnTo>
                      <a:pt x="4" y="13"/>
                    </a:lnTo>
                    <a:lnTo>
                      <a:pt x="1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57" name="Freeform 545"/>
              <p:cNvSpPr>
                <a:spLocks/>
              </p:cNvSpPr>
              <p:nvPr/>
            </p:nvSpPr>
            <p:spPr bwMode="auto">
              <a:xfrm>
                <a:off x="4566" y="3593"/>
                <a:ext cx="17" cy="17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3" y="13"/>
                  </a:cxn>
                  <a:cxn ang="0">
                    <a:pos x="13" y="12"/>
                  </a:cxn>
                  <a:cxn ang="0">
                    <a:pos x="14" y="12"/>
                  </a:cxn>
                  <a:cxn ang="0">
                    <a:pos x="16" y="9"/>
                  </a:cxn>
                  <a:cxn ang="0">
                    <a:pos x="14" y="7"/>
                  </a:cxn>
                  <a:cxn ang="0">
                    <a:pos x="13" y="5"/>
                  </a:cxn>
                  <a:cxn ang="0">
                    <a:pos x="11" y="2"/>
                  </a:cxn>
                  <a:cxn ang="0">
                    <a:pos x="10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5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5" y="16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6"/>
                  </a:cxn>
                </a:cxnLst>
                <a:rect l="0" t="0" r="r" b="b"/>
                <a:pathLst>
                  <a:path w="17" h="17">
                    <a:moveTo>
                      <a:pt x="10" y="16"/>
                    </a:moveTo>
                    <a:lnTo>
                      <a:pt x="13" y="13"/>
                    </a:lnTo>
                    <a:lnTo>
                      <a:pt x="13" y="12"/>
                    </a:lnTo>
                    <a:lnTo>
                      <a:pt x="14" y="12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58" name="Freeform 546"/>
              <p:cNvSpPr>
                <a:spLocks/>
              </p:cNvSpPr>
              <p:nvPr/>
            </p:nvSpPr>
            <p:spPr bwMode="auto">
              <a:xfrm>
                <a:off x="4566" y="3594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1" y="7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2"/>
                  </a:cxn>
                  <a:cxn ang="0">
                    <a:pos x="14" y="4"/>
                  </a:cxn>
                  <a:cxn ang="0">
                    <a:pos x="16" y="8"/>
                  </a:cxn>
                  <a:cxn ang="0">
                    <a:pos x="16" y="12"/>
                  </a:cxn>
                  <a:cxn ang="0">
                    <a:pos x="16" y="13"/>
                  </a:cxn>
                  <a:cxn ang="0">
                    <a:pos x="14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8" y="16"/>
                  </a:cxn>
                  <a:cxn ang="0">
                    <a:pos x="4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1" y="7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2"/>
                    </a:lnTo>
                    <a:lnTo>
                      <a:pt x="14" y="4"/>
                    </a:lnTo>
                    <a:lnTo>
                      <a:pt x="16" y="8"/>
                    </a:lnTo>
                    <a:lnTo>
                      <a:pt x="16" y="12"/>
                    </a:lnTo>
                    <a:lnTo>
                      <a:pt x="16" y="13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8" y="16"/>
                    </a:lnTo>
                    <a:lnTo>
                      <a:pt x="4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59" name="Freeform 547"/>
              <p:cNvSpPr>
                <a:spLocks/>
              </p:cNvSpPr>
              <p:nvPr/>
            </p:nvSpPr>
            <p:spPr bwMode="auto">
              <a:xfrm>
                <a:off x="4547" y="3538"/>
                <a:ext cx="123" cy="7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4" y="0"/>
                  </a:cxn>
                  <a:cxn ang="0">
                    <a:pos x="122" y="54"/>
                  </a:cxn>
                  <a:cxn ang="0">
                    <a:pos x="96" y="69"/>
                  </a:cxn>
                  <a:cxn ang="0">
                    <a:pos x="0" y="13"/>
                  </a:cxn>
                </a:cxnLst>
                <a:rect l="0" t="0" r="r" b="b"/>
                <a:pathLst>
                  <a:path w="123" h="70">
                    <a:moveTo>
                      <a:pt x="0" y="13"/>
                    </a:moveTo>
                    <a:lnTo>
                      <a:pt x="24" y="0"/>
                    </a:lnTo>
                    <a:lnTo>
                      <a:pt x="122" y="54"/>
                    </a:lnTo>
                    <a:lnTo>
                      <a:pt x="96" y="6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60" name="Freeform 548"/>
              <p:cNvSpPr>
                <a:spLocks/>
              </p:cNvSpPr>
              <p:nvPr/>
            </p:nvSpPr>
            <p:spPr bwMode="auto">
              <a:xfrm>
                <a:off x="4547" y="3550"/>
                <a:ext cx="97" cy="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57"/>
                  </a:cxn>
                  <a:cxn ang="0">
                    <a:pos x="96" y="86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97" h="87">
                    <a:moveTo>
                      <a:pt x="0" y="0"/>
                    </a:moveTo>
                    <a:lnTo>
                      <a:pt x="96" y="57"/>
                    </a:lnTo>
                    <a:lnTo>
                      <a:pt x="96" y="86"/>
                    </a:lnTo>
                    <a:lnTo>
                      <a:pt x="0" y="2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61" name="Freeform 549"/>
              <p:cNvSpPr>
                <a:spLocks/>
              </p:cNvSpPr>
              <p:nvPr/>
            </p:nvSpPr>
            <p:spPr bwMode="auto">
              <a:xfrm>
                <a:off x="4457" y="3674"/>
                <a:ext cx="26" cy="45"/>
              </a:xfrm>
              <a:custGeom>
                <a:avLst/>
                <a:gdLst/>
                <a:ahLst/>
                <a:cxnLst>
                  <a:cxn ang="0">
                    <a:pos x="25" y="14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25" y="44"/>
                  </a:cxn>
                  <a:cxn ang="0">
                    <a:pos x="25" y="14"/>
                  </a:cxn>
                </a:cxnLst>
                <a:rect l="0" t="0" r="r" b="b"/>
                <a:pathLst>
                  <a:path w="26" h="45">
                    <a:moveTo>
                      <a:pt x="25" y="14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25" y="44"/>
                    </a:lnTo>
                    <a:lnTo>
                      <a:pt x="25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62" name="Freeform 550"/>
              <p:cNvSpPr>
                <a:spLocks/>
              </p:cNvSpPr>
              <p:nvPr/>
            </p:nvSpPr>
            <p:spPr bwMode="auto">
              <a:xfrm>
                <a:off x="4586" y="3748"/>
                <a:ext cx="25" cy="45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24" y="44"/>
                  </a:cxn>
                  <a:cxn ang="0">
                    <a:pos x="24" y="14"/>
                  </a:cxn>
                </a:cxnLst>
                <a:rect l="0" t="0" r="r" b="b"/>
                <a:pathLst>
                  <a:path w="25" h="45">
                    <a:moveTo>
                      <a:pt x="24" y="14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24" y="44"/>
                    </a:lnTo>
                    <a:lnTo>
                      <a:pt x="24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63" name="Freeform 551"/>
              <p:cNvSpPr>
                <a:spLocks/>
              </p:cNvSpPr>
              <p:nvPr/>
            </p:nvSpPr>
            <p:spPr bwMode="auto">
              <a:xfrm>
                <a:off x="4482" y="3634"/>
                <a:ext cx="96" cy="85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0" y="55"/>
                  </a:cxn>
                  <a:cxn ang="0">
                    <a:pos x="0" y="84"/>
                  </a:cxn>
                  <a:cxn ang="0">
                    <a:pos x="95" y="28"/>
                  </a:cxn>
                  <a:cxn ang="0">
                    <a:pos x="94" y="0"/>
                  </a:cxn>
                </a:cxnLst>
                <a:rect l="0" t="0" r="r" b="b"/>
                <a:pathLst>
                  <a:path w="96" h="85">
                    <a:moveTo>
                      <a:pt x="94" y="0"/>
                    </a:moveTo>
                    <a:lnTo>
                      <a:pt x="0" y="55"/>
                    </a:lnTo>
                    <a:lnTo>
                      <a:pt x="0" y="84"/>
                    </a:lnTo>
                    <a:lnTo>
                      <a:pt x="95" y="28"/>
                    </a:lnTo>
                    <a:lnTo>
                      <a:pt x="94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64" name="Freeform 552"/>
              <p:cNvSpPr>
                <a:spLocks/>
              </p:cNvSpPr>
              <p:nvPr/>
            </p:nvSpPr>
            <p:spPr bwMode="auto">
              <a:xfrm>
                <a:off x="4693" y="3640"/>
                <a:ext cx="17" cy="1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6" y="9"/>
                  </a:cxn>
                  <a:cxn ang="0">
                    <a:pos x="12" y="16"/>
                  </a:cxn>
                  <a:cxn ang="0">
                    <a:pos x="0" y="5"/>
                  </a:cxn>
                  <a:cxn ang="0">
                    <a:pos x="4" y="0"/>
                  </a:cxn>
                </a:cxnLst>
                <a:rect l="0" t="0" r="r" b="b"/>
                <a:pathLst>
                  <a:path w="17" h="17">
                    <a:moveTo>
                      <a:pt x="4" y="0"/>
                    </a:moveTo>
                    <a:lnTo>
                      <a:pt x="16" y="9"/>
                    </a:lnTo>
                    <a:lnTo>
                      <a:pt x="12" y="16"/>
                    </a:lnTo>
                    <a:lnTo>
                      <a:pt x="0" y="5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65" name="Freeform 553"/>
              <p:cNvSpPr>
                <a:spLocks/>
              </p:cNvSpPr>
              <p:nvPr/>
            </p:nvSpPr>
            <p:spPr bwMode="auto">
              <a:xfrm>
                <a:off x="4651" y="3608"/>
                <a:ext cx="36" cy="21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35" y="7"/>
                  </a:cxn>
                  <a:cxn ang="0">
                    <a:pos x="12" y="20"/>
                  </a:cxn>
                  <a:cxn ang="0">
                    <a:pos x="0" y="12"/>
                  </a:cxn>
                  <a:cxn ang="0">
                    <a:pos x="23" y="0"/>
                  </a:cxn>
                </a:cxnLst>
                <a:rect l="0" t="0" r="r" b="b"/>
                <a:pathLst>
                  <a:path w="36" h="21">
                    <a:moveTo>
                      <a:pt x="23" y="0"/>
                    </a:moveTo>
                    <a:lnTo>
                      <a:pt x="35" y="7"/>
                    </a:lnTo>
                    <a:lnTo>
                      <a:pt x="12" y="20"/>
                    </a:lnTo>
                    <a:lnTo>
                      <a:pt x="0" y="12"/>
                    </a:lnTo>
                    <a:lnTo>
                      <a:pt x="23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66" name="Freeform 554"/>
              <p:cNvSpPr>
                <a:spLocks/>
              </p:cNvSpPr>
              <p:nvPr/>
            </p:nvSpPr>
            <p:spPr bwMode="auto">
              <a:xfrm>
                <a:off x="4651" y="3621"/>
                <a:ext cx="17" cy="33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16" y="32"/>
                  </a:cxn>
                  <a:cxn ang="0">
                    <a:pos x="16" y="7"/>
                  </a:cxn>
                  <a:cxn ang="0">
                    <a:pos x="0" y="0"/>
                  </a:cxn>
                  <a:cxn ang="0">
                    <a:pos x="0" y="26"/>
                  </a:cxn>
                </a:cxnLst>
                <a:rect l="0" t="0" r="r" b="b"/>
                <a:pathLst>
                  <a:path w="17" h="33">
                    <a:moveTo>
                      <a:pt x="0" y="26"/>
                    </a:moveTo>
                    <a:lnTo>
                      <a:pt x="16" y="32"/>
                    </a:lnTo>
                    <a:lnTo>
                      <a:pt x="16" y="7"/>
                    </a:lnTo>
                    <a:lnTo>
                      <a:pt x="0" y="0"/>
                    </a:lnTo>
                    <a:lnTo>
                      <a:pt x="0" y="26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67" name="Freeform 555"/>
              <p:cNvSpPr>
                <a:spLocks/>
              </p:cNvSpPr>
              <p:nvPr/>
            </p:nvSpPr>
            <p:spPr bwMode="auto">
              <a:xfrm>
                <a:off x="4663" y="3615"/>
                <a:ext cx="24" cy="39"/>
              </a:xfrm>
              <a:custGeom>
                <a:avLst/>
                <a:gdLst/>
                <a:ahLst/>
                <a:cxnLst>
                  <a:cxn ang="0">
                    <a:pos x="23" y="26"/>
                  </a:cxn>
                  <a:cxn ang="0">
                    <a:pos x="0" y="38"/>
                  </a:cxn>
                  <a:cxn ang="0">
                    <a:pos x="0" y="13"/>
                  </a:cxn>
                  <a:cxn ang="0">
                    <a:pos x="23" y="0"/>
                  </a:cxn>
                  <a:cxn ang="0">
                    <a:pos x="23" y="26"/>
                  </a:cxn>
                </a:cxnLst>
                <a:rect l="0" t="0" r="r" b="b"/>
                <a:pathLst>
                  <a:path w="24" h="39">
                    <a:moveTo>
                      <a:pt x="23" y="26"/>
                    </a:moveTo>
                    <a:lnTo>
                      <a:pt x="0" y="38"/>
                    </a:lnTo>
                    <a:lnTo>
                      <a:pt x="0" y="13"/>
                    </a:lnTo>
                    <a:lnTo>
                      <a:pt x="23" y="0"/>
                    </a:lnTo>
                    <a:lnTo>
                      <a:pt x="23" y="26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68" name="Freeform 556"/>
              <p:cNvSpPr>
                <a:spLocks/>
              </p:cNvSpPr>
              <p:nvPr/>
            </p:nvSpPr>
            <p:spPr bwMode="auto">
              <a:xfrm>
                <a:off x="4665" y="3622"/>
                <a:ext cx="27" cy="1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6" y="5"/>
                  </a:cxn>
                  <a:cxn ang="0">
                    <a:pos x="21" y="13"/>
                  </a:cxn>
                  <a:cxn ang="0">
                    <a:pos x="9" y="16"/>
                  </a:cxn>
                  <a:cxn ang="0">
                    <a:pos x="0" y="10"/>
                  </a:cxn>
                  <a:cxn ang="0">
                    <a:pos x="18" y="0"/>
                  </a:cxn>
                </a:cxnLst>
                <a:rect l="0" t="0" r="r" b="b"/>
                <a:pathLst>
                  <a:path w="27" h="17">
                    <a:moveTo>
                      <a:pt x="18" y="0"/>
                    </a:moveTo>
                    <a:lnTo>
                      <a:pt x="26" y="5"/>
                    </a:lnTo>
                    <a:lnTo>
                      <a:pt x="21" y="13"/>
                    </a:lnTo>
                    <a:lnTo>
                      <a:pt x="9" y="16"/>
                    </a:lnTo>
                    <a:lnTo>
                      <a:pt x="0" y="1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69" name="Freeform 557"/>
              <p:cNvSpPr>
                <a:spLocks/>
              </p:cNvSpPr>
              <p:nvPr/>
            </p:nvSpPr>
            <p:spPr bwMode="auto">
              <a:xfrm>
                <a:off x="4665" y="3632"/>
                <a:ext cx="17" cy="3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15" y="29"/>
                  </a:cxn>
                  <a:cxn ang="0">
                    <a:pos x="16" y="13"/>
                  </a:cxn>
                  <a:cxn ang="0">
                    <a:pos x="12" y="4"/>
                  </a:cxn>
                  <a:cxn ang="0">
                    <a:pos x="0" y="0"/>
                  </a:cxn>
                  <a:cxn ang="0">
                    <a:pos x="0" y="20"/>
                  </a:cxn>
                </a:cxnLst>
                <a:rect l="0" t="0" r="r" b="b"/>
                <a:pathLst>
                  <a:path w="17" h="30">
                    <a:moveTo>
                      <a:pt x="0" y="20"/>
                    </a:moveTo>
                    <a:lnTo>
                      <a:pt x="15" y="29"/>
                    </a:lnTo>
                    <a:lnTo>
                      <a:pt x="16" y="13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0" y="20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70" name="Freeform 558"/>
              <p:cNvSpPr>
                <a:spLocks/>
              </p:cNvSpPr>
              <p:nvPr/>
            </p:nvSpPr>
            <p:spPr bwMode="auto">
              <a:xfrm>
                <a:off x="4678" y="3645"/>
                <a:ext cx="17" cy="22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" y="10"/>
                  </a:cxn>
                  <a:cxn ang="0">
                    <a:pos x="9" y="12"/>
                  </a:cxn>
                  <a:cxn ang="0">
                    <a:pos x="13" y="21"/>
                  </a:cxn>
                  <a:cxn ang="0">
                    <a:pos x="16" y="20"/>
                  </a:cxn>
                  <a:cxn ang="0">
                    <a:pos x="13" y="8"/>
                  </a:cxn>
                  <a:cxn ang="0">
                    <a:pos x="0" y="0"/>
                  </a:cxn>
                  <a:cxn ang="0">
                    <a:pos x="0" y="15"/>
                  </a:cxn>
                </a:cxnLst>
                <a:rect l="0" t="0" r="r" b="b"/>
                <a:pathLst>
                  <a:path w="17" h="22">
                    <a:moveTo>
                      <a:pt x="0" y="15"/>
                    </a:moveTo>
                    <a:lnTo>
                      <a:pt x="2" y="10"/>
                    </a:lnTo>
                    <a:lnTo>
                      <a:pt x="9" y="12"/>
                    </a:lnTo>
                    <a:lnTo>
                      <a:pt x="13" y="21"/>
                    </a:lnTo>
                    <a:lnTo>
                      <a:pt x="16" y="20"/>
                    </a:lnTo>
                    <a:lnTo>
                      <a:pt x="13" y="8"/>
                    </a:lnTo>
                    <a:lnTo>
                      <a:pt x="0" y="0"/>
                    </a:lnTo>
                    <a:lnTo>
                      <a:pt x="0" y="15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71" name="Freeform 559"/>
              <p:cNvSpPr>
                <a:spLocks/>
              </p:cNvSpPr>
              <p:nvPr/>
            </p:nvSpPr>
            <p:spPr bwMode="auto">
              <a:xfrm>
                <a:off x="4693" y="3647"/>
                <a:ext cx="17" cy="20"/>
              </a:xfrm>
              <a:custGeom>
                <a:avLst/>
                <a:gdLst/>
                <a:ahLst/>
                <a:cxnLst>
                  <a:cxn ang="0">
                    <a:pos x="16" y="13"/>
                  </a:cxn>
                  <a:cxn ang="0">
                    <a:pos x="2" y="19"/>
                  </a:cxn>
                  <a:cxn ang="0">
                    <a:pos x="0" y="6"/>
                  </a:cxn>
                  <a:cxn ang="0">
                    <a:pos x="9" y="4"/>
                  </a:cxn>
                  <a:cxn ang="0">
                    <a:pos x="14" y="0"/>
                  </a:cxn>
                  <a:cxn ang="0">
                    <a:pos x="16" y="13"/>
                  </a:cxn>
                </a:cxnLst>
                <a:rect l="0" t="0" r="r" b="b"/>
                <a:pathLst>
                  <a:path w="17" h="20">
                    <a:moveTo>
                      <a:pt x="16" y="13"/>
                    </a:moveTo>
                    <a:lnTo>
                      <a:pt x="2" y="19"/>
                    </a:lnTo>
                    <a:lnTo>
                      <a:pt x="0" y="6"/>
                    </a:lnTo>
                    <a:lnTo>
                      <a:pt x="9" y="4"/>
                    </a:lnTo>
                    <a:lnTo>
                      <a:pt x="14" y="0"/>
                    </a:lnTo>
                    <a:lnTo>
                      <a:pt x="16" y="13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72" name="Freeform 560"/>
              <p:cNvSpPr>
                <a:spLocks/>
              </p:cNvSpPr>
              <p:nvPr/>
            </p:nvSpPr>
            <p:spPr bwMode="auto">
              <a:xfrm>
                <a:off x="4666" y="3635"/>
                <a:ext cx="17" cy="17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6" y="16"/>
                  </a:cxn>
                  <a:cxn ang="0">
                    <a:pos x="11" y="4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r" b="b"/>
                <a:pathLst>
                  <a:path w="17" h="17">
                    <a:moveTo>
                      <a:pt x="0" y="9"/>
                    </a:moveTo>
                    <a:lnTo>
                      <a:pt x="16" y="16"/>
                    </a:lnTo>
                    <a:lnTo>
                      <a:pt x="11" y="4"/>
                    </a:lnTo>
                    <a:lnTo>
                      <a:pt x="0" y="0"/>
                    </a:lnTo>
                    <a:lnTo>
                      <a:pt x="0" y="9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73" name="Freeform 561"/>
              <p:cNvSpPr>
                <a:spLocks/>
              </p:cNvSpPr>
              <p:nvPr/>
            </p:nvSpPr>
            <p:spPr bwMode="auto">
              <a:xfrm>
                <a:off x="4678" y="3643"/>
                <a:ext cx="24" cy="17"/>
              </a:xfrm>
              <a:custGeom>
                <a:avLst/>
                <a:gdLst/>
                <a:ahLst/>
                <a:cxnLst>
                  <a:cxn ang="0">
                    <a:pos x="23" y="12"/>
                  </a:cxn>
                  <a:cxn ang="0">
                    <a:pos x="14" y="16"/>
                  </a:cxn>
                  <a:cxn ang="0">
                    <a:pos x="0" y="3"/>
                  </a:cxn>
                  <a:cxn ang="0">
                    <a:pos x="13" y="0"/>
                  </a:cxn>
                  <a:cxn ang="0">
                    <a:pos x="23" y="12"/>
                  </a:cxn>
                </a:cxnLst>
                <a:rect l="0" t="0" r="r" b="b"/>
                <a:pathLst>
                  <a:path w="24" h="17">
                    <a:moveTo>
                      <a:pt x="23" y="12"/>
                    </a:moveTo>
                    <a:lnTo>
                      <a:pt x="14" y="16"/>
                    </a:lnTo>
                    <a:lnTo>
                      <a:pt x="0" y="3"/>
                    </a:lnTo>
                    <a:lnTo>
                      <a:pt x="13" y="0"/>
                    </a:lnTo>
                    <a:lnTo>
                      <a:pt x="23" y="12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74" name="Freeform 562"/>
              <p:cNvSpPr>
                <a:spLocks/>
              </p:cNvSpPr>
              <p:nvPr/>
            </p:nvSpPr>
            <p:spPr bwMode="auto">
              <a:xfrm>
                <a:off x="4691" y="3636"/>
                <a:ext cx="17" cy="1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3" y="0"/>
                  </a:cxn>
                  <a:cxn ang="0">
                    <a:pos x="16" y="12"/>
                  </a:cxn>
                  <a:cxn ang="0">
                    <a:pos x="11" y="16"/>
                  </a:cxn>
                  <a:cxn ang="0">
                    <a:pos x="0" y="7"/>
                  </a:cxn>
                </a:cxnLst>
                <a:rect l="0" t="0" r="r" b="b"/>
                <a:pathLst>
                  <a:path w="17" h="17">
                    <a:moveTo>
                      <a:pt x="0" y="7"/>
                    </a:moveTo>
                    <a:lnTo>
                      <a:pt x="3" y="0"/>
                    </a:lnTo>
                    <a:lnTo>
                      <a:pt x="16" y="12"/>
                    </a:lnTo>
                    <a:lnTo>
                      <a:pt x="11" y="16"/>
                    </a:lnTo>
                    <a:lnTo>
                      <a:pt x="0" y="7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75" name="Freeform 563"/>
              <p:cNvSpPr>
                <a:spLocks/>
              </p:cNvSpPr>
              <p:nvPr/>
            </p:nvSpPr>
            <p:spPr bwMode="auto">
              <a:xfrm>
                <a:off x="4675" y="3630"/>
                <a:ext cx="23" cy="19"/>
              </a:xfrm>
              <a:custGeom>
                <a:avLst/>
                <a:gdLst/>
                <a:ahLst/>
                <a:cxnLst>
                  <a:cxn ang="0">
                    <a:pos x="22" y="13"/>
                  </a:cxn>
                  <a:cxn ang="0">
                    <a:pos x="4" y="18"/>
                  </a:cxn>
                  <a:cxn ang="0">
                    <a:pos x="0" y="4"/>
                  </a:cxn>
                  <a:cxn ang="0">
                    <a:pos x="16" y="0"/>
                  </a:cxn>
                  <a:cxn ang="0">
                    <a:pos x="22" y="13"/>
                  </a:cxn>
                </a:cxnLst>
                <a:rect l="0" t="0" r="r" b="b"/>
                <a:pathLst>
                  <a:path w="23" h="19">
                    <a:moveTo>
                      <a:pt x="22" y="13"/>
                    </a:moveTo>
                    <a:lnTo>
                      <a:pt x="4" y="18"/>
                    </a:lnTo>
                    <a:lnTo>
                      <a:pt x="0" y="4"/>
                    </a:lnTo>
                    <a:lnTo>
                      <a:pt x="16" y="0"/>
                    </a:lnTo>
                    <a:lnTo>
                      <a:pt x="22" y="13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76" name="Freeform 564"/>
              <p:cNvSpPr>
                <a:spLocks/>
              </p:cNvSpPr>
              <p:nvPr/>
            </p:nvSpPr>
            <p:spPr bwMode="auto">
              <a:xfrm>
                <a:off x="4542" y="3668"/>
                <a:ext cx="122" cy="71"/>
              </a:xfrm>
              <a:custGeom>
                <a:avLst/>
                <a:gdLst/>
                <a:ahLst/>
                <a:cxnLst>
                  <a:cxn ang="0">
                    <a:pos x="121" y="14"/>
                  </a:cxn>
                  <a:cxn ang="0">
                    <a:pos x="96" y="0"/>
                  </a:cxn>
                  <a:cxn ang="0">
                    <a:pos x="0" y="56"/>
                  </a:cxn>
                  <a:cxn ang="0">
                    <a:pos x="25" y="70"/>
                  </a:cxn>
                  <a:cxn ang="0">
                    <a:pos x="121" y="14"/>
                  </a:cxn>
                </a:cxnLst>
                <a:rect l="0" t="0" r="r" b="b"/>
                <a:pathLst>
                  <a:path w="122" h="71">
                    <a:moveTo>
                      <a:pt x="121" y="14"/>
                    </a:moveTo>
                    <a:lnTo>
                      <a:pt x="96" y="0"/>
                    </a:lnTo>
                    <a:lnTo>
                      <a:pt x="0" y="56"/>
                    </a:lnTo>
                    <a:lnTo>
                      <a:pt x="25" y="70"/>
                    </a:lnTo>
                    <a:lnTo>
                      <a:pt x="121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77" name="Freeform 565"/>
              <p:cNvSpPr>
                <a:spLocks/>
              </p:cNvSpPr>
              <p:nvPr/>
            </p:nvSpPr>
            <p:spPr bwMode="auto">
              <a:xfrm>
                <a:off x="4457" y="3619"/>
                <a:ext cx="121" cy="71"/>
              </a:xfrm>
              <a:custGeom>
                <a:avLst/>
                <a:gdLst/>
                <a:ahLst/>
                <a:cxnLst>
                  <a:cxn ang="0">
                    <a:pos x="120" y="14"/>
                  </a:cxn>
                  <a:cxn ang="0">
                    <a:pos x="95" y="0"/>
                  </a:cxn>
                  <a:cxn ang="0">
                    <a:pos x="0" y="55"/>
                  </a:cxn>
                  <a:cxn ang="0">
                    <a:pos x="24" y="70"/>
                  </a:cxn>
                  <a:cxn ang="0">
                    <a:pos x="120" y="14"/>
                  </a:cxn>
                </a:cxnLst>
                <a:rect l="0" t="0" r="r" b="b"/>
                <a:pathLst>
                  <a:path w="121" h="71">
                    <a:moveTo>
                      <a:pt x="120" y="14"/>
                    </a:moveTo>
                    <a:lnTo>
                      <a:pt x="95" y="0"/>
                    </a:lnTo>
                    <a:lnTo>
                      <a:pt x="0" y="55"/>
                    </a:lnTo>
                    <a:lnTo>
                      <a:pt x="24" y="70"/>
                    </a:lnTo>
                    <a:lnTo>
                      <a:pt x="120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78" name="Freeform 566"/>
              <p:cNvSpPr>
                <a:spLocks/>
              </p:cNvSpPr>
              <p:nvPr/>
            </p:nvSpPr>
            <p:spPr bwMode="auto">
              <a:xfrm>
                <a:off x="4163" y="3645"/>
                <a:ext cx="92" cy="17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0" y="0"/>
                  </a:cxn>
                  <a:cxn ang="0">
                    <a:pos x="0" y="121"/>
                  </a:cxn>
                  <a:cxn ang="0">
                    <a:pos x="91" y="174"/>
                  </a:cxn>
                  <a:cxn ang="0">
                    <a:pos x="91" y="52"/>
                  </a:cxn>
                </a:cxnLst>
                <a:rect l="0" t="0" r="r" b="b"/>
                <a:pathLst>
                  <a:path w="92" h="175">
                    <a:moveTo>
                      <a:pt x="91" y="52"/>
                    </a:moveTo>
                    <a:lnTo>
                      <a:pt x="0" y="0"/>
                    </a:lnTo>
                    <a:lnTo>
                      <a:pt x="0" y="121"/>
                    </a:lnTo>
                    <a:lnTo>
                      <a:pt x="91" y="174"/>
                    </a:lnTo>
                    <a:lnTo>
                      <a:pt x="91" y="52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79" name="Freeform 567"/>
              <p:cNvSpPr>
                <a:spLocks/>
              </p:cNvSpPr>
              <p:nvPr/>
            </p:nvSpPr>
            <p:spPr bwMode="auto">
              <a:xfrm>
                <a:off x="4163" y="3523"/>
                <a:ext cx="304" cy="176"/>
              </a:xfrm>
              <a:custGeom>
                <a:avLst/>
                <a:gdLst/>
                <a:ahLst/>
                <a:cxnLst>
                  <a:cxn ang="0">
                    <a:pos x="303" y="53"/>
                  </a:cxn>
                  <a:cxn ang="0">
                    <a:pos x="210" y="0"/>
                  </a:cxn>
                  <a:cxn ang="0">
                    <a:pos x="0" y="121"/>
                  </a:cxn>
                  <a:cxn ang="0">
                    <a:pos x="91" y="175"/>
                  </a:cxn>
                  <a:cxn ang="0">
                    <a:pos x="303" y="53"/>
                  </a:cxn>
                </a:cxnLst>
                <a:rect l="0" t="0" r="r" b="b"/>
                <a:pathLst>
                  <a:path w="304" h="176">
                    <a:moveTo>
                      <a:pt x="303" y="53"/>
                    </a:moveTo>
                    <a:lnTo>
                      <a:pt x="210" y="0"/>
                    </a:lnTo>
                    <a:lnTo>
                      <a:pt x="0" y="121"/>
                    </a:lnTo>
                    <a:lnTo>
                      <a:pt x="91" y="175"/>
                    </a:lnTo>
                    <a:lnTo>
                      <a:pt x="303" y="53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80" name="Freeform 568"/>
              <p:cNvSpPr>
                <a:spLocks/>
              </p:cNvSpPr>
              <p:nvPr/>
            </p:nvSpPr>
            <p:spPr bwMode="auto">
              <a:xfrm>
                <a:off x="4254" y="3576"/>
                <a:ext cx="213" cy="244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0" y="121"/>
                  </a:cxn>
                  <a:cxn ang="0">
                    <a:pos x="0" y="243"/>
                  </a:cxn>
                  <a:cxn ang="0">
                    <a:pos x="212" y="121"/>
                  </a:cxn>
                  <a:cxn ang="0">
                    <a:pos x="212" y="0"/>
                  </a:cxn>
                </a:cxnLst>
                <a:rect l="0" t="0" r="r" b="b"/>
                <a:pathLst>
                  <a:path w="213" h="244">
                    <a:moveTo>
                      <a:pt x="212" y="0"/>
                    </a:moveTo>
                    <a:lnTo>
                      <a:pt x="0" y="121"/>
                    </a:lnTo>
                    <a:lnTo>
                      <a:pt x="0" y="243"/>
                    </a:lnTo>
                    <a:lnTo>
                      <a:pt x="212" y="121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81" name="Freeform 569"/>
              <p:cNvSpPr>
                <a:spLocks/>
              </p:cNvSpPr>
              <p:nvPr/>
            </p:nvSpPr>
            <p:spPr bwMode="auto">
              <a:xfrm>
                <a:off x="4277" y="3718"/>
                <a:ext cx="185" cy="195"/>
              </a:xfrm>
              <a:custGeom>
                <a:avLst/>
                <a:gdLst/>
                <a:ahLst/>
                <a:cxnLst>
                  <a:cxn ang="0">
                    <a:pos x="184" y="106"/>
                  </a:cxn>
                  <a:cxn ang="0">
                    <a:pos x="0" y="0"/>
                  </a:cxn>
                  <a:cxn ang="0">
                    <a:pos x="0" y="88"/>
                  </a:cxn>
                  <a:cxn ang="0">
                    <a:pos x="184" y="194"/>
                  </a:cxn>
                  <a:cxn ang="0">
                    <a:pos x="184" y="106"/>
                  </a:cxn>
                </a:cxnLst>
                <a:rect l="0" t="0" r="r" b="b"/>
                <a:pathLst>
                  <a:path w="185" h="195">
                    <a:moveTo>
                      <a:pt x="184" y="106"/>
                    </a:moveTo>
                    <a:lnTo>
                      <a:pt x="0" y="0"/>
                    </a:lnTo>
                    <a:lnTo>
                      <a:pt x="0" y="88"/>
                    </a:lnTo>
                    <a:lnTo>
                      <a:pt x="184" y="194"/>
                    </a:lnTo>
                    <a:lnTo>
                      <a:pt x="184" y="106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82" name="Freeform 570"/>
              <p:cNvSpPr>
                <a:spLocks/>
              </p:cNvSpPr>
              <p:nvPr/>
            </p:nvSpPr>
            <p:spPr bwMode="auto">
              <a:xfrm>
                <a:off x="4277" y="3617"/>
                <a:ext cx="360" cy="209"/>
              </a:xfrm>
              <a:custGeom>
                <a:avLst/>
                <a:gdLst/>
                <a:ahLst/>
                <a:cxnLst>
                  <a:cxn ang="0">
                    <a:pos x="359" y="107"/>
                  </a:cxn>
                  <a:cxn ang="0">
                    <a:pos x="174" y="0"/>
                  </a:cxn>
                  <a:cxn ang="0">
                    <a:pos x="0" y="100"/>
                  </a:cxn>
                  <a:cxn ang="0">
                    <a:pos x="184" y="208"/>
                  </a:cxn>
                  <a:cxn ang="0">
                    <a:pos x="359" y="107"/>
                  </a:cxn>
                </a:cxnLst>
                <a:rect l="0" t="0" r="r" b="b"/>
                <a:pathLst>
                  <a:path w="360" h="209">
                    <a:moveTo>
                      <a:pt x="359" y="107"/>
                    </a:moveTo>
                    <a:lnTo>
                      <a:pt x="174" y="0"/>
                    </a:lnTo>
                    <a:lnTo>
                      <a:pt x="0" y="100"/>
                    </a:lnTo>
                    <a:lnTo>
                      <a:pt x="184" y="208"/>
                    </a:lnTo>
                    <a:lnTo>
                      <a:pt x="359" y="107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83" name="Freeform 571"/>
              <p:cNvSpPr>
                <a:spLocks/>
              </p:cNvSpPr>
              <p:nvPr/>
            </p:nvSpPr>
            <p:spPr bwMode="auto">
              <a:xfrm>
                <a:off x="4461" y="3724"/>
                <a:ext cx="176" cy="189"/>
              </a:xfrm>
              <a:custGeom>
                <a:avLst/>
                <a:gdLst/>
                <a:ahLst/>
                <a:cxnLst>
                  <a:cxn ang="0">
                    <a:pos x="175" y="0"/>
                  </a:cxn>
                  <a:cxn ang="0">
                    <a:pos x="0" y="100"/>
                  </a:cxn>
                  <a:cxn ang="0">
                    <a:pos x="0" y="188"/>
                  </a:cxn>
                  <a:cxn ang="0">
                    <a:pos x="175" y="87"/>
                  </a:cxn>
                  <a:cxn ang="0">
                    <a:pos x="175" y="0"/>
                  </a:cxn>
                </a:cxnLst>
                <a:rect l="0" t="0" r="r" b="b"/>
                <a:pathLst>
                  <a:path w="176" h="189">
                    <a:moveTo>
                      <a:pt x="175" y="0"/>
                    </a:moveTo>
                    <a:lnTo>
                      <a:pt x="0" y="100"/>
                    </a:lnTo>
                    <a:lnTo>
                      <a:pt x="0" y="188"/>
                    </a:lnTo>
                    <a:lnTo>
                      <a:pt x="175" y="87"/>
                    </a:lnTo>
                    <a:lnTo>
                      <a:pt x="175" y="0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84" name="Freeform 572"/>
              <p:cNvSpPr>
                <a:spLocks/>
              </p:cNvSpPr>
              <p:nvPr/>
            </p:nvSpPr>
            <p:spPr bwMode="auto">
              <a:xfrm>
                <a:off x="4289" y="3764"/>
                <a:ext cx="32" cy="62"/>
              </a:xfrm>
              <a:custGeom>
                <a:avLst/>
                <a:gdLst/>
                <a:ahLst/>
                <a:cxnLst>
                  <a:cxn ang="0">
                    <a:pos x="31" y="61"/>
                  </a:cxn>
                  <a:cxn ang="0">
                    <a:pos x="31" y="18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1" y="61"/>
                  </a:cxn>
                </a:cxnLst>
                <a:rect l="0" t="0" r="r" b="b"/>
                <a:pathLst>
                  <a:path w="32" h="62">
                    <a:moveTo>
                      <a:pt x="31" y="61"/>
                    </a:moveTo>
                    <a:lnTo>
                      <a:pt x="31" y="18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1" y="6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85" name="Freeform 573"/>
              <p:cNvSpPr>
                <a:spLocks/>
              </p:cNvSpPr>
              <p:nvPr/>
            </p:nvSpPr>
            <p:spPr bwMode="auto">
              <a:xfrm>
                <a:off x="4289" y="3804"/>
                <a:ext cx="32" cy="22"/>
              </a:xfrm>
              <a:custGeom>
                <a:avLst/>
                <a:gdLst/>
                <a:ahLst/>
                <a:cxnLst>
                  <a:cxn ang="0">
                    <a:pos x="31" y="14"/>
                  </a:cxn>
                  <a:cxn ang="0">
                    <a:pos x="5" y="0"/>
                  </a:cxn>
                  <a:cxn ang="0">
                    <a:pos x="0" y="3"/>
                  </a:cxn>
                  <a:cxn ang="0">
                    <a:pos x="31" y="21"/>
                  </a:cxn>
                  <a:cxn ang="0">
                    <a:pos x="31" y="14"/>
                  </a:cxn>
                </a:cxnLst>
                <a:rect l="0" t="0" r="r" b="b"/>
                <a:pathLst>
                  <a:path w="32" h="22">
                    <a:moveTo>
                      <a:pt x="31" y="14"/>
                    </a:moveTo>
                    <a:lnTo>
                      <a:pt x="5" y="0"/>
                    </a:lnTo>
                    <a:lnTo>
                      <a:pt x="0" y="3"/>
                    </a:lnTo>
                    <a:lnTo>
                      <a:pt x="31" y="21"/>
                    </a:lnTo>
                    <a:lnTo>
                      <a:pt x="31" y="14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86" name="Freeform 574"/>
              <p:cNvSpPr>
                <a:spLocks/>
              </p:cNvSpPr>
              <p:nvPr/>
            </p:nvSpPr>
            <p:spPr bwMode="auto">
              <a:xfrm>
                <a:off x="4329" y="3788"/>
                <a:ext cx="32" cy="61"/>
              </a:xfrm>
              <a:custGeom>
                <a:avLst/>
                <a:gdLst/>
                <a:ahLst/>
                <a:cxnLst>
                  <a:cxn ang="0">
                    <a:pos x="31" y="60"/>
                  </a:cxn>
                  <a:cxn ang="0">
                    <a:pos x="31" y="17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1" y="60"/>
                  </a:cxn>
                </a:cxnLst>
                <a:rect l="0" t="0" r="r" b="b"/>
                <a:pathLst>
                  <a:path w="32" h="61">
                    <a:moveTo>
                      <a:pt x="31" y="60"/>
                    </a:moveTo>
                    <a:lnTo>
                      <a:pt x="31" y="17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1" y="6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87" name="Freeform 575"/>
              <p:cNvSpPr>
                <a:spLocks/>
              </p:cNvSpPr>
              <p:nvPr/>
            </p:nvSpPr>
            <p:spPr bwMode="auto">
              <a:xfrm>
                <a:off x="4368" y="3810"/>
                <a:ext cx="32" cy="62"/>
              </a:xfrm>
              <a:custGeom>
                <a:avLst/>
                <a:gdLst/>
                <a:ahLst/>
                <a:cxnLst>
                  <a:cxn ang="0">
                    <a:pos x="31" y="61"/>
                  </a:cxn>
                  <a:cxn ang="0">
                    <a:pos x="31" y="18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1" y="61"/>
                  </a:cxn>
                </a:cxnLst>
                <a:rect l="0" t="0" r="r" b="b"/>
                <a:pathLst>
                  <a:path w="32" h="62">
                    <a:moveTo>
                      <a:pt x="31" y="61"/>
                    </a:moveTo>
                    <a:lnTo>
                      <a:pt x="31" y="18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1" y="6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88" name="Freeform 576"/>
              <p:cNvSpPr>
                <a:spLocks/>
              </p:cNvSpPr>
              <p:nvPr/>
            </p:nvSpPr>
            <p:spPr bwMode="auto">
              <a:xfrm>
                <a:off x="4408" y="3834"/>
                <a:ext cx="33" cy="62"/>
              </a:xfrm>
              <a:custGeom>
                <a:avLst/>
                <a:gdLst/>
                <a:ahLst/>
                <a:cxnLst>
                  <a:cxn ang="0">
                    <a:pos x="32" y="61"/>
                  </a:cxn>
                  <a:cxn ang="0">
                    <a:pos x="32" y="18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2" y="61"/>
                  </a:cxn>
                </a:cxnLst>
                <a:rect l="0" t="0" r="r" b="b"/>
                <a:pathLst>
                  <a:path w="33" h="62">
                    <a:moveTo>
                      <a:pt x="32" y="61"/>
                    </a:moveTo>
                    <a:lnTo>
                      <a:pt x="32" y="18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2" y="6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289" name="Line 577"/>
              <p:cNvSpPr>
                <a:spLocks noChangeShapeType="1"/>
              </p:cNvSpPr>
              <p:nvPr/>
            </p:nvSpPr>
            <p:spPr bwMode="auto">
              <a:xfrm>
                <a:off x="4164" y="3665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290" name="Line 578"/>
              <p:cNvSpPr>
                <a:spLocks noChangeShapeType="1"/>
              </p:cNvSpPr>
              <p:nvPr/>
            </p:nvSpPr>
            <p:spPr bwMode="auto">
              <a:xfrm>
                <a:off x="4164" y="3669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291" name="Line 579"/>
              <p:cNvSpPr>
                <a:spLocks noChangeShapeType="1"/>
              </p:cNvSpPr>
              <p:nvPr/>
            </p:nvSpPr>
            <p:spPr bwMode="auto">
              <a:xfrm>
                <a:off x="4164" y="3674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292" name="Line 580"/>
              <p:cNvSpPr>
                <a:spLocks noChangeShapeType="1"/>
              </p:cNvSpPr>
              <p:nvPr/>
            </p:nvSpPr>
            <p:spPr bwMode="auto">
              <a:xfrm>
                <a:off x="4164" y="3678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293" name="Line 581"/>
              <p:cNvSpPr>
                <a:spLocks noChangeShapeType="1"/>
              </p:cNvSpPr>
              <p:nvPr/>
            </p:nvSpPr>
            <p:spPr bwMode="auto">
              <a:xfrm>
                <a:off x="4164" y="3683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294" name="Line 582"/>
              <p:cNvSpPr>
                <a:spLocks noChangeShapeType="1"/>
              </p:cNvSpPr>
              <p:nvPr/>
            </p:nvSpPr>
            <p:spPr bwMode="auto">
              <a:xfrm>
                <a:off x="4164" y="3688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295" name="Line 583"/>
              <p:cNvSpPr>
                <a:spLocks noChangeShapeType="1"/>
              </p:cNvSpPr>
              <p:nvPr/>
            </p:nvSpPr>
            <p:spPr bwMode="auto">
              <a:xfrm>
                <a:off x="4164" y="3693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296" name="Line 584"/>
              <p:cNvSpPr>
                <a:spLocks noChangeShapeType="1"/>
              </p:cNvSpPr>
              <p:nvPr/>
            </p:nvSpPr>
            <p:spPr bwMode="auto">
              <a:xfrm>
                <a:off x="4164" y="3698"/>
                <a:ext cx="90" cy="53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297" name="Line 585"/>
              <p:cNvSpPr>
                <a:spLocks noChangeShapeType="1"/>
              </p:cNvSpPr>
              <p:nvPr/>
            </p:nvSpPr>
            <p:spPr bwMode="auto">
              <a:xfrm>
                <a:off x="4164" y="3703"/>
                <a:ext cx="90" cy="50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298" name="Line 586"/>
              <p:cNvSpPr>
                <a:spLocks noChangeShapeType="1"/>
              </p:cNvSpPr>
              <p:nvPr/>
            </p:nvSpPr>
            <p:spPr bwMode="auto">
              <a:xfrm>
                <a:off x="4164" y="3707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299" name="Line 587"/>
              <p:cNvSpPr>
                <a:spLocks noChangeShapeType="1"/>
              </p:cNvSpPr>
              <p:nvPr/>
            </p:nvSpPr>
            <p:spPr bwMode="auto">
              <a:xfrm>
                <a:off x="4164" y="3712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00" name="Line 588"/>
              <p:cNvSpPr>
                <a:spLocks noChangeShapeType="1"/>
              </p:cNvSpPr>
              <p:nvPr/>
            </p:nvSpPr>
            <p:spPr bwMode="auto">
              <a:xfrm>
                <a:off x="4164" y="3717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01" name="Line 589"/>
              <p:cNvSpPr>
                <a:spLocks noChangeShapeType="1"/>
              </p:cNvSpPr>
              <p:nvPr/>
            </p:nvSpPr>
            <p:spPr bwMode="auto">
              <a:xfrm>
                <a:off x="4164" y="3721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02" name="Line 590"/>
              <p:cNvSpPr>
                <a:spLocks noChangeShapeType="1"/>
              </p:cNvSpPr>
              <p:nvPr/>
            </p:nvSpPr>
            <p:spPr bwMode="auto">
              <a:xfrm>
                <a:off x="4164" y="3727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03" name="Line 591"/>
              <p:cNvSpPr>
                <a:spLocks noChangeShapeType="1"/>
              </p:cNvSpPr>
              <p:nvPr/>
            </p:nvSpPr>
            <p:spPr bwMode="auto">
              <a:xfrm>
                <a:off x="4164" y="3731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04" name="Line 592"/>
              <p:cNvSpPr>
                <a:spLocks noChangeShapeType="1"/>
              </p:cNvSpPr>
              <p:nvPr/>
            </p:nvSpPr>
            <p:spPr bwMode="auto">
              <a:xfrm>
                <a:off x="4164" y="3736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05" name="Line 593"/>
              <p:cNvSpPr>
                <a:spLocks noChangeShapeType="1"/>
              </p:cNvSpPr>
              <p:nvPr/>
            </p:nvSpPr>
            <p:spPr bwMode="auto">
              <a:xfrm>
                <a:off x="4164" y="3740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06" name="Line 594"/>
              <p:cNvSpPr>
                <a:spLocks noChangeShapeType="1"/>
              </p:cNvSpPr>
              <p:nvPr/>
            </p:nvSpPr>
            <p:spPr bwMode="auto">
              <a:xfrm>
                <a:off x="4164" y="3745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07" name="Line 595"/>
              <p:cNvSpPr>
                <a:spLocks noChangeShapeType="1"/>
              </p:cNvSpPr>
              <p:nvPr/>
            </p:nvSpPr>
            <p:spPr bwMode="auto">
              <a:xfrm>
                <a:off x="4164" y="3750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08" name="Line 596"/>
              <p:cNvSpPr>
                <a:spLocks noChangeShapeType="1"/>
              </p:cNvSpPr>
              <p:nvPr/>
            </p:nvSpPr>
            <p:spPr bwMode="auto">
              <a:xfrm>
                <a:off x="4164" y="3754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09" name="Line 597"/>
              <p:cNvSpPr>
                <a:spLocks noChangeShapeType="1"/>
              </p:cNvSpPr>
              <p:nvPr/>
            </p:nvSpPr>
            <p:spPr bwMode="auto">
              <a:xfrm>
                <a:off x="4164" y="3760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10" name="Line 598"/>
              <p:cNvSpPr>
                <a:spLocks noChangeShapeType="1"/>
              </p:cNvSpPr>
              <p:nvPr/>
            </p:nvSpPr>
            <p:spPr bwMode="auto">
              <a:xfrm>
                <a:off x="4164" y="3764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11" name="Freeform 599"/>
              <p:cNvSpPr>
                <a:spLocks/>
              </p:cNvSpPr>
              <p:nvPr/>
            </p:nvSpPr>
            <p:spPr bwMode="auto">
              <a:xfrm>
                <a:off x="4160" y="3646"/>
                <a:ext cx="17" cy="127"/>
              </a:xfrm>
              <a:custGeom>
                <a:avLst/>
                <a:gdLst/>
                <a:ahLst/>
                <a:cxnLst>
                  <a:cxn ang="0">
                    <a:pos x="0" y="122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6"/>
                  </a:cxn>
                  <a:cxn ang="0">
                    <a:pos x="0" y="122"/>
                  </a:cxn>
                </a:cxnLst>
                <a:rect l="0" t="0" r="r" b="b"/>
                <a:pathLst>
                  <a:path w="17" h="127">
                    <a:moveTo>
                      <a:pt x="0" y="122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6"/>
                    </a:lnTo>
                    <a:lnTo>
                      <a:pt x="0" y="122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12" name="Freeform 600"/>
              <p:cNvSpPr>
                <a:spLocks/>
              </p:cNvSpPr>
              <p:nvPr/>
            </p:nvSpPr>
            <p:spPr bwMode="auto">
              <a:xfrm>
                <a:off x="4181" y="3660"/>
                <a:ext cx="17" cy="126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5"/>
                  </a:cxn>
                  <a:cxn ang="0">
                    <a:pos x="0" y="120"/>
                  </a:cxn>
                </a:cxnLst>
                <a:rect l="0" t="0" r="r" b="b"/>
                <a:pathLst>
                  <a:path w="17" h="126">
                    <a:moveTo>
                      <a:pt x="0" y="120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5"/>
                    </a:lnTo>
                    <a:lnTo>
                      <a:pt x="0" y="120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13" name="Freeform 601"/>
              <p:cNvSpPr>
                <a:spLocks/>
              </p:cNvSpPr>
              <p:nvPr/>
            </p:nvSpPr>
            <p:spPr bwMode="auto">
              <a:xfrm>
                <a:off x="4203" y="3671"/>
                <a:ext cx="17" cy="125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0"/>
                  </a:cxn>
                  <a:cxn ang="0">
                    <a:pos x="16" y="2"/>
                  </a:cxn>
                  <a:cxn ang="0">
                    <a:pos x="16" y="124"/>
                  </a:cxn>
                  <a:cxn ang="0">
                    <a:pos x="0" y="120"/>
                  </a:cxn>
                </a:cxnLst>
                <a:rect l="0" t="0" r="r" b="b"/>
                <a:pathLst>
                  <a:path w="17" h="125">
                    <a:moveTo>
                      <a:pt x="0" y="120"/>
                    </a:moveTo>
                    <a:lnTo>
                      <a:pt x="0" y="0"/>
                    </a:lnTo>
                    <a:lnTo>
                      <a:pt x="16" y="2"/>
                    </a:lnTo>
                    <a:lnTo>
                      <a:pt x="16" y="124"/>
                    </a:lnTo>
                    <a:lnTo>
                      <a:pt x="0" y="120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14" name="Freeform 602"/>
              <p:cNvSpPr>
                <a:spLocks/>
              </p:cNvSpPr>
              <p:nvPr/>
            </p:nvSpPr>
            <p:spPr bwMode="auto">
              <a:xfrm>
                <a:off x="4223" y="3683"/>
                <a:ext cx="17" cy="127"/>
              </a:xfrm>
              <a:custGeom>
                <a:avLst/>
                <a:gdLst/>
                <a:ahLst/>
                <a:cxnLst>
                  <a:cxn ang="0">
                    <a:pos x="1" y="122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6"/>
                  </a:cxn>
                  <a:cxn ang="0">
                    <a:pos x="1" y="122"/>
                  </a:cxn>
                </a:cxnLst>
                <a:rect l="0" t="0" r="r" b="b"/>
                <a:pathLst>
                  <a:path w="17" h="127">
                    <a:moveTo>
                      <a:pt x="1" y="122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6"/>
                    </a:lnTo>
                    <a:lnTo>
                      <a:pt x="1" y="122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15" name="Freeform 603"/>
              <p:cNvSpPr>
                <a:spLocks/>
              </p:cNvSpPr>
              <p:nvPr/>
            </p:nvSpPr>
            <p:spPr bwMode="auto">
              <a:xfrm>
                <a:off x="4246" y="3695"/>
                <a:ext cx="17" cy="127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6"/>
                  </a:cxn>
                  <a:cxn ang="0">
                    <a:pos x="0" y="121"/>
                  </a:cxn>
                </a:cxnLst>
                <a:rect l="0" t="0" r="r" b="b"/>
                <a:pathLst>
                  <a:path w="17" h="127">
                    <a:moveTo>
                      <a:pt x="0" y="121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6"/>
                    </a:lnTo>
                    <a:lnTo>
                      <a:pt x="0" y="121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16" name="Freeform 604"/>
              <p:cNvSpPr>
                <a:spLocks/>
              </p:cNvSpPr>
              <p:nvPr/>
            </p:nvSpPr>
            <p:spPr bwMode="auto">
              <a:xfrm>
                <a:off x="4195" y="3780"/>
                <a:ext cx="122" cy="72"/>
              </a:xfrm>
              <a:custGeom>
                <a:avLst/>
                <a:gdLst/>
                <a:ahLst/>
                <a:cxnLst>
                  <a:cxn ang="0">
                    <a:pos x="121" y="14"/>
                  </a:cxn>
                  <a:cxn ang="0">
                    <a:pos x="97" y="0"/>
                  </a:cxn>
                  <a:cxn ang="0">
                    <a:pos x="0" y="56"/>
                  </a:cxn>
                  <a:cxn ang="0">
                    <a:pos x="24" y="71"/>
                  </a:cxn>
                  <a:cxn ang="0">
                    <a:pos x="121" y="14"/>
                  </a:cxn>
                </a:cxnLst>
                <a:rect l="0" t="0" r="r" b="b"/>
                <a:pathLst>
                  <a:path w="122" h="72">
                    <a:moveTo>
                      <a:pt x="121" y="14"/>
                    </a:moveTo>
                    <a:lnTo>
                      <a:pt x="97" y="0"/>
                    </a:lnTo>
                    <a:lnTo>
                      <a:pt x="0" y="56"/>
                    </a:lnTo>
                    <a:lnTo>
                      <a:pt x="24" y="71"/>
                    </a:lnTo>
                    <a:lnTo>
                      <a:pt x="121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17" name="Freeform 605"/>
              <p:cNvSpPr>
                <a:spLocks/>
              </p:cNvSpPr>
              <p:nvPr/>
            </p:nvSpPr>
            <p:spPr bwMode="auto">
              <a:xfrm>
                <a:off x="4195" y="3836"/>
                <a:ext cx="25" cy="4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4" y="43"/>
                  </a:cxn>
                  <a:cxn ang="0">
                    <a:pos x="24" y="14"/>
                  </a:cxn>
                </a:cxnLst>
                <a:rect l="0" t="0" r="r" b="b"/>
                <a:pathLst>
                  <a:path w="25" h="44">
                    <a:moveTo>
                      <a:pt x="24" y="14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4" y="43"/>
                    </a:lnTo>
                    <a:lnTo>
                      <a:pt x="24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18" name="Freeform 606"/>
              <p:cNvSpPr>
                <a:spLocks/>
              </p:cNvSpPr>
              <p:nvPr/>
            </p:nvSpPr>
            <p:spPr bwMode="auto">
              <a:xfrm>
                <a:off x="4219" y="3794"/>
                <a:ext cx="98" cy="86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0" y="56"/>
                  </a:cxn>
                  <a:cxn ang="0">
                    <a:pos x="0" y="85"/>
                  </a:cxn>
                  <a:cxn ang="0">
                    <a:pos x="97" y="28"/>
                  </a:cxn>
                  <a:cxn ang="0">
                    <a:pos x="97" y="0"/>
                  </a:cxn>
                </a:cxnLst>
                <a:rect l="0" t="0" r="r" b="b"/>
                <a:pathLst>
                  <a:path w="98" h="86">
                    <a:moveTo>
                      <a:pt x="97" y="0"/>
                    </a:moveTo>
                    <a:lnTo>
                      <a:pt x="0" y="56"/>
                    </a:lnTo>
                    <a:lnTo>
                      <a:pt x="0" y="85"/>
                    </a:lnTo>
                    <a:lnTo>
                      <a:pt x="97" y="28"/>
                    </a:lnTo>
                    <a:lnTo>
                      <a:pt x="97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19" name="Freeform 607"/>
              <p:cNvSpPr>
                <a:spLocks/>
              </p:cNvSpPr>
              <p:nvPr/>
            </p:nvSpPr>
            <p:spPr bwMode="auto">
              <a:xfrm>
                <a:off x="4292" y="3829"/>
                <a:ext cx="17" cy="17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1" y="13"/>
                  </a:cxn>
                  <a:cxn ang="0">
                    <a:pos x="1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1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5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2"/>
                  </a:cxn>
                  <a:cxn ang="0">
                    <a:pos x="13" y="3"/>
                  </a:cxn>
                  <a:cxn ang="0">
                    <a:pos x="14" y="4"/>
                  </a:cxn>
                  <a:cxn ang="0">
                    <a:pos x="16" y="5"/>
                  </a:cxn>
                  <a:cxn ang="0">
                    <a:pos x="14" y="8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9" y="16"/>
                  </a:cxn>
                  <a:cxn ang="0">
                    <a:pos x="6" y="16"/>
                  </a:cxn>
                  <a:cxn ang="0">
                    <a:pos x="5" y="16"/>
                  </a:cxn>
                  <a:cxn ang="0">
                    <a:pos x="4" y="16"/>
                  </a:cxn>
                </a:cxnLst>
                <a:rect l="0" t="0" r="r" b="b"/>
                <a:pathLst>
                  <a:path w="17" h="17">
                    <a:moveTo>
                      <a:pt x="4" y="16"/>
                    </a:moveTo>
                    <a:lnTo>
                      <a:pt x="1" y="13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4"/>
                    </a:lnTo>
                    <a:lnTo>
                      <a:pt x="16" y="5"/>
                    </a:lnTo>
                    <a:lnTo>
                      <a:pt x="14" y="8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9" y="16"/>
                    </a:lnTo>
                    <a:lnTo>
                      <a:pt x="6" y="16"/>
                    </a:lnTo>
                    <a:lnTo>
                      <a:pt x="5" y="16"/>
                    </a:lnTo>
                    <a:lnTo>
                      <a:pt x="4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20" name="Freeform 608"/>
              <p:cNvSpPr>
                <a:spLocks/>
              </p:cNvSpPr>
              <p:nvPr/>
            </p:nvSpPr>
            <p:spPr bwMode="auto">
              <a:xfrm>
                <a:off x="4294" y="3831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4" y="7"/>
                  </a:cxn>
                  <a:cxn ang="0">
                    <a:pos x="16" y="3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4" y="2"/>
                  </a:cxn>
                  <a:cxn ang="0">
                    <a:pos x="1" y="4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3"/>
                  </a:cxn>
                  <a:cxn ang="0">
                    <a:pos x="1" y="14"/>
                  </a:cxn>
                  <a:cxn ang="0">
                    <a:pos x="1" y="16"/>
                  </a:cxn>
                  <a:cxn ang="0">
                    <a:pos x="4" y="16"/>
                  </a:cxn>
                  <a:cxn ang="0">
                    <a:pos x="7" y="16"/>
                  </a:cxn>
                  <a:cxn ang="0">
                    <a:pos x="10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4" y="7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4" y="16"/>
                    </a:lnTo>
                    <a:lnTo>
                      <a:pt x="7" y="16"/>
                    </a:lnTo>
                    <a:lnTo>
                      <a:pt x="10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21" name="Freeform 609"/>
              <p:cNvSpPr>
                <a:spLocks/>
              </p:cNvSpPr>
              <p:nvPr/>
            </p:nvSpPr>
            <p:spPr bwMode="auto">
              <a:xfrm>
                <a:off x="4296" y="3834"/>
                <a:ext cx="17" cy="17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6" y="8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4" y="8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" y="10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lnTo>
                      <a:pt x="16" y="8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22" name="Freeform 610"/>
              <p:cNvSpPr>
                <a:spLocks/>
              </p:cNvSpPr>
              <p:nvPr/>
            </p:nvSpPr>
            <p:spPr bwMode="auto">
              <a:xfrm>
                <a:off x="4281" y="3835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2" y="13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4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2"/>
                  </a:cxn>
                  <a:cxn ang="0">
                    <a:pos x="16" y="3"/>
                  </a:cxn>
                  <a:cxn ang="0">
                    <a:pos x="16" y="5"/>
                  </a:cxn>
                  <a:cxn ang="0">
                    <a:pos x="16" y="9"/>
                  </a:cxn>
                  <a:cxn ang="0">
                    <a:pos x="14" y="12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2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2"/>
                    </a:lnTo>
                    <a:lnTo>
                      <a:pt x="16" y="3"/>
                    </a:lnTo>
                    <a:lnTo>
                      <a:pt x="16" y="5"/>
                    </a:lnTo>
                    <a:lnTo>
                      <a:pt x="16" y="9"/>
                    </a:lnTo>
                    <a:lnTo>
                      <a:pt x="14" y="12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23" name="Freeform 611"/>
              <p:cNvSpPr>
                <a:spLocks/>
              </p:cNvSpPr>
              <p:nvPr/>
            </p:nvSpPr>
            <p:spPr bwMode="auto">
              <a:xfrm>
                <a:off x="4283" y="3835"/>
                <a:ext cx="17" cy="17"/>
              </a:xfrm>
              <a:custGeom>
                <a:avLst/>
                <a:gdLst/>
                <a:ahLst/>
                <a:cxnLst>
                  <a:cxn ang="0">
                    <a:pos x="14" y="12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4" y="1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3"/>
                  </a:cxn>
                  <a:cxn ang="0">
                    <a:pos x="3" y="6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1" y="13"/>
                  </a:cxn>
                  <a:cxn ang="0">
                    <a:pos x="14" y="12"/>
                  </a:cxn>
                </a:cxnLst>
                <a:rect l="0" t="0" r="r" b="b"/>
                <a:pathLst>
                  <a:path w="17" h="17">
                    <a:moveTo>
                      <a:pt x="14" y="12"/>
                    </a:moveTo>
                    <a:lnTo>
                      <a:pt x="16" y="8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1" y="13"/>
                    </a:lnTo>
                    <a:lnTo>
                      <a:pt x="14" y="12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24" name="Freeform 612"/>
              <p:cNvSpPr>
                <a:spLocks/>
              </p:cNvSpPr>
              <p:nvPr/>
            </p:nvSpPr>
            <p:spPr bwMode="auto">
              <a:xfrm>
                <a:off x="4286" y="3839"/>
                <a:ext cx="17" cy="17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16" y="8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3" y="16"/>
                  </a:cxn>
                  <a:cxn ang="0">
                    <a:pos x="9" y="16"/>
                  </a:cxn>
                  <a:cxn ang="0">
                    <a:pos x="12" y="10"/>
                  </a:cxn>
                </a:cxnLst>
                <a:rect l="0" t="0" r="r" b="b"/>
                <a:pathLst>
                  <a:path w="17" h="17">
                    <a:moveTo>
                      <a:pt x="12" y="10"/>
                    </a:moveTo>
                    <a:lnTo>
                      <a:pt x="16" y="8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9" y="16"/>
                    </a:lnTo>
                    <a:lnTo>
                      <a:pt x="12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25" name="Line 613"/>
              <p:cNvSpPr>
                <a:spLocks noChangeShapeType="1"/>
              </p:cNvSpPr>
              <p:nvPr/>
            </p:nvSpPr>
            <p:spPr bwMode="auto">
              <a:xfrm flipV="1">
                <a:off x="4235" y="3865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26" name="Freeform 614"/>
              <p:cNvSpPr>
                <a:spLocks/>
              </p:cNvSpPr>
              <p:nvPr/>
            </p:nvSpPr>
            <p:spPr bwMode="auto">
              <a:xfrm>
                <a:off x="4295" y="3831"/>
                <a:ext cx="17" cy="17"/>
              </a:xfrm>
              <a:custGeom>
                <a:avLst/>
                <a:gdLst/>
                <a:ahLst/>
                <a:cxnLst>
                  <a:cxn ang="0">
                    <a:pos x="5" y="16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9"/>
                  </a:cxn>
                  <a:cxn ang="0">
                    <a:pos x="1" y="7"/>
                  </a:cxn>
                  <a:cxn ang="0">
                    <a:pos x="2" y="5"/>
                  </a:cxn>
                  <a:cxn ang="0">
                    <a:pos x="3" y="2"/>
                  </a:cxn>
                  <a:cxn ang="0">
                    <a:pos x="5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0" y="1"/>
                  </a:cxn>
                  <a:cxn ang="0">
                    <a:pos x="13" y="2"/>
                  </a:cxn>
                  <a:cxn ang="0">
                    <a:pos x="13" y="3"/>
                  </a:cxn>
                  <a:cxn ang="0">
                    <a:pos x="14" y="4"/>
                  </a:cxn>
                  <a:cxn ang="0">
                    <a:pos x="16" y="5"/>
                  </a:cxn>
                  <a:cxn ang="0">
                    <a:pos x="14" y="8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10" y="16"/>
                  </a:cxn>
                  <a:cxn ang="0">
                    <a:pos x="8" y="16"/>
                  </a:cxn>
                  <a:cxn ang="0">
                    <a:pos x="5" y="16"/>
                  </a:cxn>
                </a:cxnLst>
                <a:rect l="0" t="0" r="r" b="b"/>
                <a:pathLst>
                  <a:path w="17" h="17">
                    <a:moveTo>
                      <a:pt x="5" y="16"/>
                    </a:moveTo>
                    <a:lnTo>
                      <a:pt x="2" y="13"/>
                    </a:lnTo>
                    <a:lnTo>
                      <a:pt x="1" y="12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4"/>
                    </a:lnTo>
                    <a:lnTo>
                      <a:pt x="16" y="5"/>
                    </a:lnTo>
                    <a:lnTo>
                      <a:pt x="14" y="8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5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27" name="Freeform 615"/>
              <p:cNvSpPr>
                <a:spLocks/>
              </p:cNvSpPr>
              <p:nvPr/>
            </p:nvSpPr>
            <p:spPr bwMode="auto">
              <a:xfrm>
                <a:off x="4298" y="3834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4" y="7"/>
                  </a:cxn>
                  <a:cxn ang="0">
                    <a:pos x="16" y="3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5" y="2"/>
                  </a:cxn>
                  <a:cxn ang="0">
                    <a:pos x="2" y="4"/>
                  </a:cxn>
                  <a:cxn ang="0">
                    <a:pos x="1" y="8"/>
                  </a:cxn>
                  <a:cxn ang="0">
                    <a:pos x="0" y="12"/>
                  </a:cxn>
                  <a:cxn ang="0">
                    <a:pos x="1" y="13"/>
                  </a:cxn>
                  <a:cxn ang="0">
                    <a:pos x="2" y="14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6"/>
                  </a:cxn>
                  <a:cxn ang="0">
                    <a:pos x="10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4" y="7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2" y="4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6"/>
                    </a:lnTo>
                    <a:lnTo>
                      <a:pt x="10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28" name="Freeform 616"/>
              <p:cNvSpPr>
                <a:spLocks/>
              </p:cNvSpPr>
              <p:nvPr/>
            </p:nvSpPr>
            <p:spPr bwMode="auto">
              <a:xfrm>
                <a:off x="4300" y="3835"/>
                <a:ext cx="17" cy="17"/>
              </a:xfrm>
              <a:custGeom>
                <a:avLst/>
                <a:gdLst/>
                <a:ahLst/>
                <a:cxnLst>
                  <a:cxn ang="0">
                    <a:pos x="12" y="11"/>
                  </a:cxn>
                  <a:cxn ang="0">
                    <a:pos x="16" y="6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3" y="6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13"/>
                  </a:cxn>
                  <a:cxn ang="0">
                    <a:pos x="3" y="16"/>
                  </a:cxn>
                  <a:cxn ang="0">
                    <a:pos x="6" y="16"/>
                  </a:cxn>
                  <a:cxn ang="0">
                    <a:pos x="9" y="16"/>
                  </a:cxn>
                  <a:cxn ang="0">
                    <a:pos x="12" y="11"/>
                  </a:cxn>
                </a:cxnLst>
                <a:rect l="0" t="0" r="r" b="b"/>
                <a:pathLst>
                  <a:path w="17" h="17">
                    <a:moveTo>
                      <a:pt x="12" y="11"/>
                    </a:moveTo>
                    <a:lnTo>
                      <a:pt x="16" y="6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3" y="6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3" y="16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29" name="Freeform 617"/>
              <p:cNvSpPr>
                <a:spLocks/>
              </p:cNvSpPr>
              <p:nvPr/>
            </p:nvSpPr>
            <p:spPr bwMode="auto">
              <a:xfrm>
                <a:off x="4286" y="3837"/>
                <a:ext cx="17" cy="17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1" y="14"/>
                  </a:cxn>
                  <a:cxn ang="0">
                    <a:pos x="0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4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6" y="5"/>
                  </a:cxn>
                  <a:cxn ang="0">
                    <a:pos x="16" y="9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9" y="16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4" y="16"/>
                  </a:cxn>
                </a:cxnLst>
                <a:rect l="0" t="0" r="r" b="b"/>
                <a:pathLst>
                  <a:path w="17" h="17">
                    <a:moveTo>
                      <a:pt x="4" y="16"/>
                    </a:moveTo>
                    <a:lnTo>
                      <a:pt x="1" y="14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9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4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30" name="Freeform 618"/>
              <p:cNvSpPr>
                <a:spLocks/>
              </p:cNvSpPr>
              <p:nvPr/>
            </p:nvSpPr>
            <p:spPr bwMode="auto">
              <a:xfrm>
                <a:off x="4289" y="3837"/>
                <a:ext cx="17" cy="17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6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3"/>
                  </a:cxn>
                  <a:cxn ang="0">
                    <a:pos x="1" y="6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1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1" y="14"/>
                  </a:cxn>
                  <a:cxn ang="0">
                    <a:pos x="12" y="12"/>
                  </a:cxn>
                </a:cxnLst>
                <a:rect l="0" t="0" r="r" b="b"/>
                <a:pathLst>
                  <a:path w="17" h="17">
                    <a:moveTo>
                      <a:pt x="12" y="12"/>
                    </a:moveTo>
                    <a:lnTo>
                      <a:pt x="16" y="8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2" y="12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31" name="Freeform 619"/>
              <p:cNvSpPr>
                <a:spLocks/>
              </p:cNvSpPr>
              <p:nvPr/>
            </p:nvSpPr>
            <p:spPr bwMode="auto">
              <a:xfrm>
                <a:off x="4290" y="3841"/>
                <a:ext cx="17" cy="17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6" y="8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3" y="8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3" y="16"/>
                  </a:cxn>
                  <a:cxn ang="0">
                    <a:pos x="6" y="16"/>
                  </a:cxn>
                  <a:cxn ang="0">
                    <a:pos x="9" y="16"/>
                  </a:cxn>
                  <a:cxn ang="0">
                    <a:pos x="16" y="10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lnTo>
                      <a:pt x="16" y="8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3" y="8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6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32" name="Freeform 620"/>
              <p:cNvSpPr>
                <a:spLocks/>
              </p:cNvSpPr>
              <p:nvPr/>
            </p:nvSpPr>
            <p:spPr bwMode="auto">
              <a:xfrm>
                <a:off x="4233" y="3873"/>
                <a:ext cx="17" cy="1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2" y="13"/>
                  </a:cxn>
                  <a:cxn ang="0">
                    <a:pos x="0" y="10"/>
                  </a:cxn>
                  <a:cxn ang="0">
                    <a:pos x="2" y="5"/>
                  </a:cxn>
                  <a:cxn ang="0">
                    <a:pos x="5" y="2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16" y="2"/>
                  </a:cxn>
                  <a:cxn ang="0">
                    <a:pos x="16" y="5"/>
                  </a:cxn>
                  <a:cxn ang="0">
                    <a:pos x="16" y="10"/>
                  </a:cxn>
                  <a:cxn ang="0">
                    <a:pos x="13" y="13"/>
                  </a:cxn>
                  <a:cxn ang="0">
                    <a:pos x="10" y="16"/>
                  </a:cxn>
                  <a:cxn ang="0">
                    <a:pos x="8" y="16"/>
                  </a:cxn>
                </a:cxnLst>
                <a:rect l="0" t="0" r="r" b="b"/>
                <a:pathLst>
                  <a:path w="17" h="17">
                    <a:moveTo>
                      <a:pt x="8" y="16"/>
                    </a:moveTo>
                    <a:lnTo>
                      <a:pt x="2" y="13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6" y="2"/>
                    </a:lnTo>
                    <a:lnTo>
                      <a:pt x="16" y="5"/>
                    </a:lnTo>
                    <a:lnTo>
                      <a:pt x="16" y="10"/>
                    </a:lnTo>
                    <a:lnTo>
                      <a:pt x="13" y="13"/>
                    </a:lnTo>
                    <a:lnTo>
                      <a:pt x="10" y="16"/>
                    </a:lnTo>
                    <a:lnTo>
                      <a:pt x="8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33" name="Freeform 621"/>
              <p:cNvSpPr>
                <a:spLocks/>
              </p:cNvSpPr>
              <p:nvPr/>
            </p:nvSpPr>
            <p:spPr bwMode="auto">
              <a:xfrm>
                <a:off x="4235" y="3873"/>
                <a:ext cx="17" cy="17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4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" y="10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lnTo>
                      <a:pt x="16" y="5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4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34" name="Line 622"/>
              <p:cNvSpPr>
                <a:spLocks noChangeShapeType="1"/>
              </p:cNvSpPr>
              <p:nvPr/>
            </p:nvSpPr>
            <p:spPr bwMode="auto">
              <a:xfrm flipV="1">
                <a:off x="4273" y="3890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35" name="Freeform 623"/>
              <p:cNvSpPr>
                <a:spLocks/>
              </p:cNvSpPr>
              <p:nvPr/>
            </p:nvSpPr>
            <p:spPr bwMode="auto">
              <a:xfrm>
                <a:off x="4254" y="3895"/>
                <a:ext cx="17" cy="17"/>
              </a:xfrm>
              <a:custGeom>
                <a:avLst/>
                <a:gdLst/>
                <a:ahLst/>
                <a:cxnLst>
                  <a:cxn ang="0">
                    <a:pos x="5" y="16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1" y="8"/>
                  </a:cxn>
                  <a:cxn ang="0">
                    <a:pos x="2" y="5"/>
                  </a:cxn>
                  <a:cxn ang="0">
                    <a:pos x="4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11" y="1"/>
                  </a:cxn>
                  <a:cxn ang="0">
                    <a:pos x="14" y="2"/>
                  </a:cxn>
                  <a:cxn ang="0">
                    <a:pos x="14" y="3"/>
                  </a:cxn>
                  <a:cxn ang="0">
                    <a:pos x="14" y="4"/>
                  </a:cxn>
                  <a:cxn ang="0">
                    <a:pos x="16" y="6"/>
                  </a:cxn>
                  <a:cxn ang="0">
                    <a:pos x="14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10" y="16"/>
                  </a:cxn>
                  <a:cxn ang="0">
                    <a:pos x="8" y="16"/>
                  </a:cxn>
                  <a:cxn ang="0">
                    <a:pos x="6" y="16"/>
                  </a:cxn>
                  <a:cxn ang="0">
                    <a:pos x="5" y="16"/>
                  </a:cxn>
                </a:cxnLst>
                <a:rect l="0" t="0" r="r" b="b"/>
                <a:pathLst>
                  <a:path w="17" h="17">
                    <a:moveTo>
                      <a:pt x="5" y="16"/>
                    </a:moveTo>
                    <a:lnTo>
                      <a:pt x="2" y="13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1"/>
                    </a:lnTo>
                    <a:lnTo>
                      <a:pt x="14" y="2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6" y="6"/>
                    </a:lnTo>
                    <a:lnTo>
                      <a:pt x="14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6" y="16"/>
                    </a:lnTo>
                    <a:lnTo>
                      <a:pt x="5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36" name="Freeform 624"/>
              <p:cNvSpPr>
                <a:spLocks/>
              </p:cNvSpPr>
              <p:nvPr/>
            </p:nvSpPr>
            <p:spPr bwMode="auto">
              <a:xfrm>
                <a:off x="4258" y="3897"/>
                <a:ext cx="17" cy="17"/>
              </a:xfrm>
              <a:custGeom>
                <a:avLst/>
                <a:gdLst/>
                <a:ahLst/>
                <a:cxnLst>
                  <a:cxn ang="0">
                    <a:pos x="14" y="11"/>
                  </a:cxn>
                  <a:cxn ang="0">
                    <a:pos x="14" y="7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4" y="1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3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1" y="13"/>
                  </a:cxn>
                  <a:cxn ang="0">
                    <a:pos x="14" y="11"/>
                  </a:cxn>
                </a:cxnLst>
                <a:rect l="0" t="0" r="r" b="b"/>
                <a:pathLst>
                  <a:path w="17" h="17">
                    <a:moveTo>
                      <a:pt x="14" y="11"/>
                    </a:moveTo>
                    <a:lnTo>
                      <a:pt x="14" y="7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1" y="13"/>
                    </a:lnTo>
                    <a:lnTo>
                      <a:pt x="14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37" name="Freeform 625"/>
              <p:cNvSpPr>
                <a:spLocks/>
              </p:cNvSpPr>
              <p:nvPr/>
            </p:nvSpPr>
            <p:spPr bwMode="auto">
              <a:xfrm>
                <a:off x="4259" y="3900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3" y="6"/>
                  </a:cxn>
                  <a:cxn ang="0">
                    <a:pos x="16" y="6"/>
                  </a:cxn>
                  <a:cxn ang="0">
                    <a:pos x="13" y="2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2"/>
                  </a:cxn>
                  <a:cxn ang="0">
                    <a:pos x="2" y="6"/>
                  </a:cxn>
                  <a:cxn ang="0">
                    <a:pos x="0" y="9"/>
                  </a:cxn>
                  <a:cxn ang="0">
                    <a:pos x="0" y="11"/>
                  </a:cxn>
                  <a:cxn ang="0">
                    <a:pos x="0" y="13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3" y="6"/>
                    </a:lnTo>
                    <a:lnTo>
                      <a:pt x="16" y="6"/>
                    </a:lnTo>
                    <a:lnTo>
                      <a:pt x="13" y="2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38" name="Freeform 626"/>
              <p:cNvSpPr>
                <a:spLocks/>
              </p:cNvSpPr>
              <p:nvPr/>
            </p:nvSpPr>
            <p:spPr bwMode="auto">
              <a:xfrm>
                <a:off x="4246" y="3900"/>
                <a:ext cx="17" cy="17"/>
              </a:xfrm>
              <a:custGeom>
                <a:avLst/>
                <a:gdLst/>
                <a:ahLst/>
                <a:cxnLst>
                  <a:cxn ang="0">
                    <a:pos x="4" y="14"/>
                  </a:cxn>
                  <a:cxn ang="0">
                    <a:pos x="1" y="13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1" y="4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9" y="1"/>
                  </a:cxn>
                  <a:cxn ang="0">
                    <a:pos x="13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6" y="5"/>
                  </a:cxn>
                  <a:cxn ang="0">
                    <a:pos x="16" y="8"/>
                  </a:cxn>
                  <a:cxn ang="0">
                    <a:pos x="13" y="11"/>
                  </a:cxn>
                  <a:cxn ang="0">
                    <a:pos x="12" y="13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4" y="14"/>
                  </a:cxn>
                </a:cxnLst>
                <a:rect l="0" t="0" r="r" b="b"/>
                <a:pathLst>
                  <a:path w="17" h="17">
                    <a:moveTo>
                      <a:pt x="4" y="14"/>
                    </a:moveTo>
                    <a:lnTo>
                      <a:pt x="1" y="13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8"/>
                    </a:lnTo>
                    <a:lnTo>
                      <a:pt x="13" y="11"/>
                    </a:lnTo>
                    <a:lnTo>
                      <a:pt x="12" y="13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4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39" name="Freeform 627"/>
              <p:cNvSpPr>
                <a:spLocks/>
              </p:cNvSpPr>
              <p:nvPr/>
            </p:nvSpPr>
            <p:spPr bwMode="auto">
              <a:xfrm>
                <a:off x="4249" y="3902"/>
                <a:ext cx="17" cy="17"/>
              </a:xfrm>
              <a:custGeom>
                <a:avLst/>
                <a:gdLst/>
                <a:ahLst/>
                <a:cxnLst>
                  <a:cxn ang="0">
                    <a:pos x="12" y="11"/>
                  </a:cxn>
                  <a:cxn ang="0">
                    <a:pos x="16" y="7"/>
                  </a:cxn>
                  <a:cxn ang="0">
                    <a:pos x="16" y="3"/>
                  </a:cxn>
                  <a:cxn ang="0">
                    <a:pos x="16" y="2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2"/>
                  </a:cxn>
                  <a:cxn ang="0">
                    <a:pos x="1" y="6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1" y="13"/>
                  </a:cxn>
                  <a:cxn ang="0">
                    <a:pos x="12" y="11"/>
                  </a:cxn>
                </a:cxnLst>
                <a:rect l="0" t="0" r="r" b="b"/>
                <a:pathLst>
                  <a:path w="17" h="17">
                    <a:moveTo>
                      <a:pt x="12" y="11"/>
                    </a:moveTo>
                    <a:lnTo>
                      <a:pt x="16" y="7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1" y="13"/>
                    </a:lnTo>
                    <a:lnTo>
                      <a:pt x="12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40" name="Freeform 628"/>
              <p:cNvSpPr>
                <a:spLocks/>
              </p:cNvSpPr>
              <p:nvPr/>
            </p:nvSpPr>
            <p:spPr bwMode="auto">
              <a:xfrm>
                <a:off x="4250" y="3905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6" y="6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2"/>
                  </a:cxn>
                  <a:cxn ang="0">
                    <a:pos x="2" y="6"/>
                  </a:cxn>
                  <a:cxn ang="0">
                    <a:pos x="2" y="9"/>
                  </a:cxn>
                  <a:cxn ang="0">
                    <a:pos x="0" y="11"/>
                  </a:cxn>
                  <a:cxn ang="0">
                    <a:pos x="2" y="13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6" y="6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41" name="Freeform 629"/>
              <p:cNvSpPr>
                <a:spLocks/>
              </p:cNvSpPr>
              <p:nvPr/>
            </p:nvSpPr>
            <p:spPr bwMode="auto">
              <a:xfrm>
                <a:off x="4259" y="3898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1" y="13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1" y="4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1"/>
                  </a:cxn>
                  <a:cxn ang="0">
                    <a:pos x="16" y="2"/>
                  </a:cxn>
                  <a:cxn ang="0">
                    <a:pos x="16" y="3"/>
                  </a:cxn>
                  <a:cxn ang="0">
                    <a:pos x="16" y="5"/>
                  </a:cxn>
                  <a:cxn ang="0">
                    <a:pos x="16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8" y="16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1" y="13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4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1"/>
                    </a:lnTo>
                    <a:lnTo>
                      <a:pt x="16" y="2"/>
                    </a:lnTo>
                    <a:lnTo>
                      <a:pt x="16" y="3"/>
                    </a:lnTo>
                    <a:lnTo>
                      <a:pt x="16" y="5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42" name="Freeform 630"/>
              <p:cNvSpPr>
                <a:spLocks/>
              </p:cNvSpPr>
              <p:nvPr/>
            </p:nvSpPr>
            <p:spPr bwMode="auto">
              <a:xfrm>
                <a:off x="4262" y="3900"/>
                <a:ext cx="17" cy="17"/>
              </a:xfrm>
              <a:custGeom>
                <a:avLst/>
                <a:gdLst/>
                <a:ahLst/>
                <a:cxnLst>
                  <a:cxn ang="0">
                    <a:pos x="14" y="11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6" y="1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5" y="3"/>
                  </a:cxn>
                  <a:cxn ang="0">
                    <a:pos x="1" y="6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1" y="16"/>
                  </a:cxn>
                  <a:cxn ang="0">
                    <a:pos x="5" y="16"/>
                  </a:cxn>
                  <a:cxn ang="0">
                    <a:pos x="7" y="16"/>
                  </a:cxn>
                  <a:cxn ang="0">
                    <a:pos x="10" y="13"/>
                  </a:cxn>
                  <a:cxn ang="0">
                    <a:pos x="14" y="11"/>
                  </a:cxn>
                </a:cxnLst>
                <a:rect l="0" t="0" r="r" b="b"/>
                <a:pathLst>
                  <a:path w="17" h="17">
                    <a:moveTo>
                      <a:pt x="14" y="11"/>
                    </a:moveTo>
                    <a:lnTo>
                      <a:pt x="16" y="7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5" y="3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3"/>
                    </a:lnTo>
                    <a:lnTo>
                      <a:pt x="14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43" name="Freeform 631"/>
              <p:cNvSpPr>
                <a:spLocks/>
              </p:cNvSpPr>
              <p:nvPr/>
            </p:nvSpPr>
            <p:spPr bwMode="auto">
              <a:xfrm>
                <a:off x="4250" y="3903"/>
                <a:ext cx="17" cy="17"/>
              </a:xfrm>
              <a:custGeom>
                <a:avLst/>
                <a:gdLst/>
                <a:ahLst/>
                <a:cxnLst>
                  <a:cxn ang="0">
                    <a:pos x="6" y="14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5"/>
                  </a:cxn>
                  <a:cxn ang="0">
                    <a:pos x="3" y="2"/>
                  </a:cxn>
                  <a:cxn ang="0">
                    <a:pos x="7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1"/>
                  </a:cxn>
                  <a:cxn ang="0">
                    <a:pos x="14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11" y="14"/>
                  </a:cxn>
                  <a:cxn ang="0">
                    <a:pos x="7" y="16"/>
                  </a:cxn>
                  <a:cxn ang="0">
                    <a:pos x="6" y="14"/>
                  </a:cxn>
                </a:cxnLst>
                <a:rect l="0" t="0" r="r" b="b"/>
                <a:pathLst>
                  <a:path w="17" h="17">
                    <a:moveTo>
                      <a:pt x="6" y="14"/>
                    </a:moveTo>
                    <a:lnTo>
                      <a:pt x="2" y="13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1"/>
                    </a:lnTo>
                    <a:lnTo>
                      <a:pt x="14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11" y="14"/>
                    </a:lnTo>
                    <a:lnTo>
                      <a:pt x="7" y="16"/>
                    </a:lnTo>
                    <a:lnTo>
                      <a:pt x="6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44" name="Freeform 632"/>
              <p:cNvSpPr>
                <a:spLocks/>
              </p:cNvSpPr>
              <p:nvPr/>
            </p:nvSpPr>
            <p:spPr bwMode="auto">
              <a:xfrm>
                <a:off x="4252" y="3905"/>
                <a:ext cx="17" cy="17"/>
              </a:xfrm>
              <a:custGeom>
                <a:avLst/>
                <a:gdLst/>
                <a:ahLst/>
                <a:cxnLst>
                  <a:cxn ang="0">
                    <a:pos x="14" y="11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4" y="1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9" y="1"/>
                  </a:cxn>
                  <a:cxn ang="0">
                    <a:pos x="4" y="3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3" y="14"/>
                  </a:cxn>
                  <a:cxn ang="0">
                    <a:pos x="4" y="16"/>
                  </a:cxn>
                  <a:cxn ang="0">
                    <a:pos x="9" y="14"/>
                  </a:cxn>
                  <a:cxn ang="0">
                    <a:pos x="11" y="13"/>
                  </a:cxn>
                  <a:cxn ang="0">
                    <a:pos x="14" y="11"/>
                  </a:cxn>
                </a:cxnLst>
                <a:rect l="0" t="0" r="r" b="b"/>
                <a:pathLst>
                  <a:path w="17" h="17">
                    <a:moveTo>
                      <a:pt x="14" y="11"/>
                    </a:moveTo>
                    <a:lnTo>
                      <a:pt x="16" y="7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9" y="14"/>
                    </a:lnTo>
                    <a:lnTo>
                      <a:pt x="11" y="13"/>
                    </a:lnTo>
                    <a:lnTo>
                      <a:pt x="14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45" name="Freeform 633"/>
              <p:cNvSpPr>
                <a:spLocks/>
              </p:cNvSpPr>
              <p:nvPr/>
            </p:nvSpPr>
            <p:spPr bwMode="auto">
              <a:xfrm>
                <a:off x="4330" y="3852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2" y="13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9"/>
                  </a:cxn>
                  <a:cxn ang="0">
                    <a:pos x="0" y="7"/>
                  </a:cxn>
                  <a:cxn ang="0">
                    <a:pos x="2" y="5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3"/>
                  </a:cxn>
                  <a:cxn ang="0">
                    <a:pos x="14" y="3"/>
                  </a:cxn>
                  <a:cxn ang="0">
                    <a:pos x="16" y="6"/>
                  </a:cxn>
                  <a:cxn ang="0">
                    <a:pos x="14" y="8"/>
                  </a:cxn>
                  <a:cxn ang="0">
                    <a:pos x="13" y="10"/>
                  </a:cxn>
                  <a:cxn ang="0">
                    <a:pos x="12" y="13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2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6" y="6"/>
                    </a:lnTo>
                    <a:lnTo>
                      <a:pt x="14" y="8"/>
                    </a:lnTo>
                    <a:lnTo>
                      <a:pt x="13" y="10"/>
                    </a:lnTo>
                    <a:lnTo>
                      <a:pt x="12" y="13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46" name="Freeform 634"/>
              <p:cNvSpPr>
                <a:spLocks/>
              </p:cNvSpPr>
              <p:nvPr/>
            </p:nvSpPr>
            <p:spPr bwMode="auto">
              <a:xfrm>
                <a:off x="4333" y="3854"/>
                <a:ext cx="17" cy="17"/>
              </a:xfrm>
              <a:custGeom>
                <a:avLst/>
                <a:gdLst/>
                <a:ahLst/>
                <a:cxnLst>
                  <a:cxn ang="0">
                    <a:pos x="12" y="9"/>
                  </a:cxn>
                  <a:cxn ang="0">
                    <a:pos x="14" y="7"/>
                  </a:cxn>
                  <a:cxn ang="0">
                    <a:pos x="16" y="4"/>
                  </a:cxn>
                  <a:cxn ang="0">
                    <a:pos x="14" y="1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2"/>
                  </a:cxn>
                  <a:cxn ang="0">
                    <a:pos x="3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3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1" y="13"/>
                  </a:cxn>
                  <a:cxn ang="0">
                    <a:pos x="12" y="9"/>
                  </a:cxn>
                </a:cxnLst>
                <a:rect l="0" t="0" r="r" b="b"/>
                <a:pathLst>
                  <a:path w="17" h="17">
                    <a:moveTo>
                      <a:pt x="12" y="9"/>
                    </a:moveTo>
                    <a:lnTo>
                      <a:pt x="14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1" y="13"/>
                    </a:lnTo>
                    <a:lnTo>
                      <a:pt x="12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47" name="Freeform 635"/>
              <p:cNvSpPr>
                <a:spLocks/>
              </p:cNvSpPr>
              <p:nvPr/>
            </p:nvSpPr>
            <p:spPr bwMode="auto">
              <a:xfrm>
                <a:off x="4334" y="3857"/>
                <a:ext cx="17" cy="17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6" y="8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2" y="5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3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6"/>
                  </a:cxn>
                  <a:cxn ang="0">
                    <a:pos x="13" y="8"/>
                  </a:cxn>
                </a:cxnLst>
                <a:rect l="0" t="0" r="r" b="b"/>
                <a:pathLst>
                  <a:path w="17" h="17">
                    <a:moveTo>
                      <a:pt x="13" y="8"/>
                    </a:moveTo>
                    <a:lnTo>
                      <a:pt x="16" y="8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6"/>
                    </a:lnTo>
                    <a:lnTo>
                      <a:pt x="13" y="8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48" name="Freeform 636"/>
              <p:cNvSpPr>
                <a:spLocks/>
              </p:cNvSpPr>
              <p:nvPr/>
            </p:nvSpPr>
            <p:spPr bwMode="auto">
              <a:xfrm>
                <a:off x="4320" y="3858"/>
                <a:ext cx="17" cy="17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9"/>
                  </a:cxn>
                  <a:cxn ang="0">
                    <a:pos x="0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4" y="2"/>
                  </a:cxn>
                  <a:cxn ang="0">
                    <a:pos x="16" y="3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0"/>
                  </a:cxn>
                  <a:cxn ang="0">
                    <a:pos x="12" y="12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4" y="16"/>
                  </a:cxn>
                </a:cxnLst>
                <a:rect l="0" t="0" r="r" b="b"/>
                <a:pathLst>
                  <a:path w="17" h="17">
                    <a:moveTo>
                      <a:pt x="4" y="16"/>
                    </a:moveTo>
                    <a:lnTo>
                      <a:pt x="1" y="12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4" y="2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4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49" name="Freeform 637"/>
              <p:cNvSpPr>
                <a:spLocks/>
              </p:cNvSpPr>
              <p:nvPr/>
            </p:nvSpPr>
            <p:spPr bwMode="auto">
              <a:xfrm>
                <a:off x="4323" y="3859"/>
                <a:ext cx="17" cy="17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6" y="1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1" y="4"/>
                  </a:cxn>
                  <a:cxn ang="0">
                    <a:pos x="1" y="8"/>
                  </a:cxn>
                  <a:cxn ang="0">
                    <a:pos x="0" y="12"/>
                  </a:cxn>
                  <a:cxn ang="0">
                    <a:pos x="1" y="13"/>
                  </a:cxn>
                  <a:cxn ang="0">
                    <a:pos x="1" y="14"/>
                  </a:cxn>
                  <a:cxn ang="0">
                    <a:pos x="1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1" y="12"/>
                  </a:cxn>
                  <a:cxn ang="0">
                    <a:pos x="14" y="9"/>
                  </a:cxn>
                </a:cxnLst>
                <a:rect l="0" t="0" r="r" b="b"/>
                <a:pathLst>
                  <a:path w="17" h="17">
                    <a:moveTo>
                      <a:pt x="14" y="9"/>
                    </a:moveTo>
                    <a:lnTo>
                      <a:pt x="16" y="7"/>
                    </a:lnTo>
                    <a:lnTo>
                      <a:pt x="16" y="4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1" y="12"/>
                    </a:lnTo>
                    <a:lnTo>
                      <a:pt x="14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50" name="Freeform 638"/>
              <p:cNvSpPr>
                <a:spLocks/>
              </p:cNvSpPr>
              <p:nvPr/>
            </p:nvSpPr>
            <p:spPr bwMode="auto">
              <a:xfrm>
                <a:off x="4325" y="3862"/>
                <a:ext cx="17" cy="17"/>
              </a:xfrm>
              <a:custGeom>
                <a:avLst/>
                <a:gdLst/>
                <a:ahLst/>
                <a:cxnLst>
                  <a:cxn ang="0">
                    <a:pos x="16" y="8"/>
                  </a:cxn>
                  <a:cxn ang="0">
                    <a:pos x="16" y="8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3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" y="8"/>
                  </a:cxn>
                </a:cxnLst>
                <a:rect l="0" t="0" r="r" b="b"/>
                <a:pathLst>
                  <a:path w="17" h="17">
                    <a:moveTo>
                      <a:pt x="16" y="8"/>
                    </a:moveTo>
                    <a:lnTo>
                      <a:pt x="16" y="8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" y="8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51" name="Freeform 639"/>
              <p:cNvSpPr>
                <a:spLocks/>
              </p:cNvSpPr>
              <p:nvPr/>
            </p:nvSpPr>
            <p:spPr bwMode="auto">
              <a:xfrm>
                <a:off x="4334" y="3855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2" y="13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2" y="5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3"/>
                  </a:cxn>
                  <a:cxn ang="0">
                    <a:pos x="16" y="3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2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52" name="Freeform 640"/>
              <p:cNvSpPr>
                <a:spLocks/>
              </p:cNvSpPr>
              <p:nvPr/>
            </p:nvSpPr>
            <p:spPr bwMode="auto">
              <a:xfrm>
                <a:off x="4327" y="3862"/>
                <a:ext cx="17" cy="17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4" y="7"/>
                  </a:cxn>
                  <a:cxn ang="0">
                    <a:pos x="16" y="4"/>
                  </a:cxn>
                  <a:cxn ang="0">
                    <a:pos x="14" y="1"/>
                  </a:cxn>
                  <a:cxn ang="0">
                    <a:pos x="13" y="1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5" y="2"/>
                  </a:cxn>
                  <a:cxn ang="0">
                    <a:pos x="2" y="4"/>
                  </a:cxn>
                  <a:cxn ang="0">
                    <a:pos x="1" y="8"/>
                  </a:cxn>
                  <a:cxn ang="0">
                    <a:pos x="0" y="12"/>
                  </a:cxn>
                  <a:cxn ang="0">
                    <a:pos x="1" y="13"/>
                  </a:cxn>
                  <a:cxn ang="0">
                    <a:pos x="1" y="14"/>
                  </a:cxn>
                  <a:cxn ang="0">
                    <a:pos x="2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0" y="12"/>
                  </a:cxn>
                  <a:cxn ang="0">
                    <a:pos x="13" y="9"/>
                  </a:cxn>
                </a:cxnLst>
                <a:rect l="0" t="0" r="r" b="b"/>
                <a:pathLst>
                  <a:path w="17" h="17">
                    <a:moveTo>
                      <a:pt x="13" y="9"/>
                    </a:moveTo>
                    <a:lnTo>
                      <a:pt x="14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3" y="1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5" y="2"/>
                    </a:lnTo>
                    <a:lnTo>
                      <a:pt x="2" y="4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3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53" name="Freeform 641"/>
              <p:cNvSpPr>
                <a:spLocks/>
              </p:cNvSpPr>
              <p:nvPr/>
            </p:nvSpPr>
            <p:spPr bwMode="auto">
              <a:xfrm>
                <a:off x="4216" y="3880"/>
                <a:ext cx="23" cy="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2" y="41"/>
                  </a:cxn>
                  <a:cxn ang="0">
                    <a:pos x="22" y="13"/>
                  </a:cxn>
                  <a:cxn ang="0">
                    <a:pos x="0" y="0"/>
                  </a:cxn>
                  <a:cxn ang="0">
                    <a:pos x="0" y="28"/>
                  </a:cxn>
                </a:cxnLst>
                <a:rect l="0" t="0" r="r" b="b"/>
                <a:pathLst>
                  <a:path w="23" h="42">
                    <a:moveTo>
                      <a:pt x="0" y="28"/>
                    </a:moveTo>
                    <a:lnTo>
                      <a:pt x="22" y="41"/>
                    </a:lnTo>
                    <a:lnTo>
                      <a:pt x="22" y="13"/>
                    </a:lnTo>
                    <a:lnTo>
                      <a:pt x="0" y="0"/>
                    </a:lnTo>
                    <a:lnTo>
                      <a:pt x="0" y="28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54" name="Freeform 642"/>
              <p:cNvSpPr>
                <a:spLocks/>
              </p:cNvSpPr>
              <p:nvPr/>
            </p:nvSpPr>
            <p:spPr bwMode="auto">
              <a:xfrm>
                <a:off x="4210" y="3889"/>
                <a:ext cx="28" cy="1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5"/>
                  </a:cxn>
                  <a:cxn ang="0">
                    <a:pos x="4" y="13"/>
                  </a:cxn>
                  <a:cxn ang="0">
                    <a:pos x="17" y="16"/>
                  </a:cxn>
                  <a:cxn ang="0">
                    <a:pos x="27" y="10"/>
                  </a:cxn>
                  <a:cxn ang="0">
                    <a:pos x="8" y="0"/>
                  </a:cxn>
                </a:cxnLst>
                <a:rect l="0" t="0" r="r" b="b"/>
                <a:pathLst>
                  <a:path w="28" h="17">
                    <a:moveTo>
                      <a:pt x="8" y="0"/>
                    </a:moveTo>
                    <a:lnTo>
                      <a:pt x="0" y="5"/>
                    </a:lnTo>
                    <a:lnTo>
                      <a:pt x="4" y="13"/>
                    </a:lnTo>
                    <a:lnTo>
                      <a:pt x="17" y="16"/>
                    </a:lnTo>
                    <a:lnTo>
                      <a:pt x="27" y="10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55" name="Freeform 643"/>
              <p:cNvSpPr>
                <a:spLocks/>
              </p:cNvSpPr>
              <p:nvPr/>
            </p:nvSpPr>
            <p:spPr bwMode="auto">
              <a:xfrm>
                <a:off x="4224" y="3900"/>
                <a:ext cx="17" cy="28"/>
              </a:xfrm>
              <a:custGeom>
                <a:avLst/>
                <a:gdLst/>
                <a:ahLst/>
                <a:cxnLst>
                  <a:cxn ang="0">
                    <a:pos x="16" y="19"/>
                  </a:cxn>
                  <a:cxn ang="0">
                    <a:pos x="0" y="27"/>
                  </a:cxn>
                  <a:cxn ang="0">
                    <a:pos x="0" y="12"/>
                  </a:cxn>
                  <a:cxn ang="0">
                    <a:pos x="4" y="4"/>
                  </a:cxn>
                  <a:cxn ang="0">
                    <a:pos x="16" y="0"/>
                  </a:cxn>
                  <a:cxn ang="0">
                    <a:pos x="16" y="19"/>
                  </a:cxn>
                </a:cxnLst>
                <a:rect l="0" t="0" r="r" b="b"/>
                <a:pathLst>
                  <a:path w="17" h="28">
                    <a:moveTo>
                      <a:pt x="16" y="19"/>
                    </a:moveTo>
                    <a:lnTo>
                      <a:pt x="0" y="27"/>
                    </a:lnTo>
                    <a:lnTo>
                      <a:pt x="0" y="12"/>
                    </a:lnTo>
                    <a:lnTo>
                      <a:pt x="4" y="4"/>
                    </a:lnTo>
                    <a:lnTo>
                      <a:pt x="16" y="0"/>
                    </a:lnTo>
                    <a:lnTo>
                      <a:pt x="16" y="19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56" name="Freeform 644"/>
              <p:cNvSpPr>
                <a:spLocks/>
              </p:cNvSpPr>
              <p:nvPr/>
            </p:nvSpPr>
            <p:spPr bwMode="auto">
              <a:xfrm>
                <a:off x="4203" y="3911"/>
                <a:ext cx="22" cy="23"/>
              </a:xfrm>
              <a:custGeom>
                <a:avLst/>
                <a:gdLst/>
                <a:ahLst/>
                <a:cxnLst>
                  <a:cxn ang="0">
                    <a:pos x="21" y="15"/>
                  </a:cxn>
                  <a:cxn ang="0">
                    <a:pos x="19" y="11"/>
                  </a:cxn>
                  <a:cxn ang="0">
                    <a:pos x="9" y="13"/>
                  </a:cxn>
                  <a:cxn ang="0">
                    <a:pos x="2" y="22"/>
                  </a:cxn>
                  <a:cxn ang="0">
                    <a:pos x="0" y="21"/>
                  </a:cxn>
                  <a:cxn ang="0">
                    <a:pos x="3" y="9"/>
                  </a:cxn>
                  <a:cxn ang="0">
                    <a:pos x="21" y="0"/>
                  </a:cxn>
                  <a:cxn ang="0">
                    <a:pos x="21" y="15"/>
                  </a:cxn>
                </a:cxnLst>
                <a:rect l="0" t="0" r="r" b="b"/>
                <a:pathLst>
                  <a:path w="22" h="23">
                    <a:moveTo>
                      <a:pt x="21" y="15"/>
                    </a:moveTo>
                    <a:lnTo>
                      <a:pt x="19" y="11"/>
                    </a:lnTo>
                    <a:lnTo>
                      <a:pt x="9" y="13"/>
                    </a:lnTo>
                    <a:lnTo>
                      <a:pt x="2" y="22"/>
                    </a:lnTo>
                    <a:lnTo>
                      <a:pt x="0" y="21"/>
                    </a:lnTo>
                    <a:lnTo>
                      <a:pt x="3" y="9"/>
                    </a:lnTo>
                    <a:lnTo>
                      <a:pt x="21" y="0"/>
                    </a:lnTo>
                    <a:lnTo>
                      <a:pt x="21" y="15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57" name="Freeform 645"/>
              <p:cNvSpPr>
                <a:spLocks/>
              </p:cNvSpPr>
              <p:nvPr/>
            </p:nvSpPr>
            <p:spPr bwMode="auto">
              <a:xfrm>
                <a:off x="4193" y="3915"/>
                <a:ext cx="17" cy="19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18"/>
                  </a:cxn>
                  <a:cxn ang="0">
                    <a:pos x="16" y="6"/>
                  </a:cxn>
                  <a:cxn ang="0">
                    <a:pos x="6" y="3"/>
                  </a:cxn>
                  <a:cxn ang="0">
                    <a:pos x="0" y="0"/>
                  </a:cxn>
                  <a:cxn ang="0">
                    <a:pos x="0" y="12"/>
                  </a:cxn>
                </a:cxnLst>
                <a:rect l="0" t="0" r="r" b="b"/>
                <a:pathLst>
                  <a:path w="17" h="19">
                    <a:moveTo>
                      <a:pt x="0" y="12"/>
                    </a:moveTo>
                    <a:lnTo>
                      <a:pt x="12" y="18"/>
                    </a:lnTo>
                    <a:lnTo>
                      <a:pt x="16" y="6"/>
                    </a:lnTo>
                    <a:lnTo>
                      <a:pt x="6" y="3"/>
                    </a:lnTo>
                    <a:lnTo>
                      <a:pt x="0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58" name="Freeform 646"/>
              <p:cNvSpPr>
                <a:spLocks/>
              </p:cNvSpPr>
              <p:nvPr/>
            </p:nvSpPr>
            <p:spPr bwMode="auto">
              <a:xfrm>
                <a:off x="4226" y="3901"/>
                <a:ext cx="17" cy="17"/>
              </a:xfrm>
              <a:custGeom>
                <a:avLst/>
                <a:gdLst/>
                <a:ahLst/>
                <a:cxnLst>
                  <a:cxn ang="0">
                    <a:pos x="16" y="9"/>
                  </a:cxn>
                  <a:cxn ang="0">
                    <a:pos x="0" y="16"/>
                  </a:cxn>
                  <a:cxn ang="0">
                    <a:pos x="4" y="4"/>
                  </a:cxn>
                  <a:cxn ang="0">
                    <a:pos x="16" y="0"/>
                  </a:cxn>
                  <a:cxn ang="0">
                    <a:pos x="16" y="9"/>
                  </a:cxn>
                </a:cxnLst>
                <a:rect l="0" t="0" r="r" b="b"/>
                <a:pathLst>
                  <a:path w="17" h="17">
                    <a:moveTo>
                      <a:pt x="16" y="9"/>
                    </a:moveTo>
                    <a:lnTo>
                      <a:pt x="0" y="16"/>
                    </a:lnTo>
                    <a:lnTo>
                      <a:pt x="4" y="4"/>
                    </a:lnTo>
                    <a:lnTo>
                      <a:pt x="16" y="0"/>
                    </a:lnTo>
                    <a:lnTo>
                      <a:pt x="16" y="9"/>
                    </a:lnTo>
                  </a:path>
                </a:pathLst>
              </a:custGeom>
              <a:solidFill>
                <a:srgbClr val="6E87C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59" name="Freeform 647"/>
              <p:cNvSpPr>
                <a:spLocks/>
              </p:cNvSpPr>
              <p:nvPr/>
            </p:nvSpPr>
            <p:spPr bwMode="auto">
              <a:xfrm>
                <a:off x="4191" y="3905"/>
                <a:ext cx="34" cy="1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17"/>
                  </a:cxn>
                  <a:cxn ang="0">
                    <a:pos x="33" y="3"/>
                  </a:cxn>
                  <a:cxn ang="0">
                    <a:pos x="14" y="0"/>
                  </a:cxn>
                  <a:cxn ang="0">
                    <a:pos x="0" y="13"/>
                  </a:cxn>
                </a:cxnLst>
                <a:rect l="0" t="0" r="r" b="b"/>
                <a:pathLst>
                  <a:path w="34" h="18">
                    <a:moveTo>
                      <a:pt x="0" y="13"/>
                    </a:moveTo>
                    <a:lnTo>
                      <a:pt x="11" y="17"/>
                    </a:lnTo>
                    <a:lnTo>
                      <a:pt x="33" y="3"/>
                    </a:lnTo>
                    <a:lnTo>
                      <a:pt x="14" y="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60" name="Freeform 648"/>
              <p:cNvSpPr>
                <a:spLocks/>
              </p:cNvSpPr>
              <p:nvPr/>
            </p:nvSpPr>
            <p:spPr bwMode="auto">
              <a:xfrm>
                <a:off x="4208" y="3893"/>
                <a:ext cx="22" cy="21"/>
              </a:xfrm>
              <a:custGeom>
                <a:avLst/>
                <a:gdLst/>
                <a:ahLst/>
                <a:cxnLst>
                  <a:cxn ang="0">
                    <a:pos x="21" y="10"/>
                  </a:cxn>
                  <a:cxn ang="0">
                    <a:pos x="7" y="0"/>
                  </a:cxn>
                  <a:cxn ang="0">
                    <a:pos x="0" y="11"/>
                  </a:cxn>
                  <a:cxn ang="0">
                    <a:pos x="10" y="20"/>
                  </a:cxn>
                  <a:cxn ang="0">
                    <a:pos x="21" y="10"/>
                  </a:cxn>
                </a:cxnLst>
                <a:rect l="0" t="0" r="r" b="b"/>
                <a:pathLst>
                  <a:path w="22" h="21">
                    <a:moveTo>
                      <a:pt x="21" y="10"/>
                    </a:moveTo>
                    <a:lnTo>
                      <a:pt x="7" y="0"/>
                    </a:lnTo>
                    <a:lnTo>
                      <a:pt x="0" y="11"/>
                    </a:lnTo>
                    <a:lnTo>
                      <a:pt x="10" y="20"/>
                    </a:lnTo>
                    <a:lnTo>
                      <a:pt x="21" y="10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61" name="Freeform 649"/>
              <p:cNvSpPr>
                <a:spLocks/>
              </p:cNvSpPr>
              <p:nvPr/>
            </p:nvSpPr>
            <p:spPr bwMode="auto">
              <a:xfrm>
                <a:off x="4234" y="3804"/>
                <a:ext cx="122" cy="70"/>
              </a:xfrm>
              <a:custGeom>
                <a:avLst/>
                <a:gdLst/>
                <a:ahLst/>
                <a:cxnLst>
                  <a:cxn ang="0">
                    <a:pos x="121" y="13"/>
                  </a:cxn>
                  <a:cxn ang="0">
                    <a:pos x="95" y="0"/>
                  </a:cxn>
                  <a:cxn ang="0">
                    <a:pos x="0" y="55"/>
                  </a:cxn>
                  <a:cxn ang="0">
                    <a:pos x="25" y="69"/>
                  </a:cxn>
                  <a:cxn ang="0">
                    <a:pos x="121" y="13"/>
                  </a:cxn>
                </a:cxnLst>
                <a:rect l="0" t="0" r="r" b="b"/>
                <a:pathLst>
                  <a:path w="122" h="70">
                    <a:moveTo>
                      <a:pt x="121" y="13"/>
                    </a:moveTo>
                    <a:lnTo>
                      <a:pt x="95" y="0"/>
                    </a:lnTo>
                    <a:lnTo>
                      <a:pt x="0" y="55"/>
                    </a:lnTo>
                    <a:lnTo>
                      <a:pt x="25" y="69"/>
                    </a:lnTo>
                    <a:lnTo>
                      <a:pt x="121" y="13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62" name="Freeform 650"/>
              <p:cNvSpPr>
                <a:spLocks/>
              </p:cNvSpPr>
              <p:nvPr/>
            </p:nvSpPr>
            <p:spPr bwMode="auto">
              <a:xfrm>
                <a:off x="4259" y="3818"/>
                <a:ext cx="97" cy="84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54"/>
                  </a:cxn>
                  <a:cxn ang="0">
                    <a:pos x="0" y="83"/>
                  </a:cxn>
                  <a:cxn ang="0">
                    <a:pos x="96" y="28"/>
                  </a:cxn>
                  <a:cxn ang="0">
                    <a:pos x="96" y="0"/>
                  </a:cxn>
                </a:cxnLst>
                <a:rect l="0" t="0" r="r" b="b"/>
                <a:pathLst>
                  <a:path w="97" h="84">
                    <a:moveTo>
                      <a:pt x="96" y="0"/>
                    </a:moveTo>
                    <a:lnTo>
                      <a:pt x="0" y="54"/>
                    </a:lnTo>
                    <a:lnTo>
                      <a:pt x="0" y="83"/>
                    </a:lnTo>
                    <a:lnTo>
                      <a:pt x="96" y="28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63" name="Freeform 651"/>
              <p:cNvSpPr>
                <a:spLocks/>
              </p:cNvSpPr>
              <p:nvPr/>
            </p:nvSpPr>
            <p:spPr bwMode="auto">
              <a:xfrm>
                <a:off x="4234" y="3859"/>
                <a:ext cx="26" cy="43"/>
              </a:xfrm>
              <a:custGeom>
                <a:avLst/>
                <a:gdLst/>
                <a:ahLst/>
                <a:cxnLst>
                  <a:cxn ang="0">
                    <a:pos x="25" y="13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5" y="42"/>
                  </a:cxn>
                  <a:cxn ang="0">
                    <a:pos x="25" y="13"/>
                  </a:cxn>
                </a:cxnLst>
                <a:rect l="0" t="0" r="r" b="b"/>
                <a:pathLst>
                  <a:path w="26" h="43">
                    <a:moveTo>
                      <a:pt x="25" y="13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5" y="42"/>
                    </a:lnTo>
                    <a:lnTo>
                      <a:pt x="25" y="13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64" name="Freeform 652"/>
              <p:cNvSpPr>
                <a:spLocks/>
              </p:cNvSpPr>
              <p:nvPr/>
            </p:nvSpPr>
            <p:spPr bwMode="auto">
              <a:xfrm>
                <a:off x="4216" y="3875"/>
                <a:ext cx="35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21" y="20"/>
                  </a:cxn>
                  <a:cxn ang="0">
                    <a:pos x="34" y="13"/>
                  </a:cxn>
                  <a:cxn ang="0">
                    <a:pos x="11" y="0"/>
                  </a:cxn>
                </a:cxnLst>
                <a:rect l="0" t="0" r="r" b="b"/>
                <a:pathLst>
                  <a:path w="35" h="21">
                    <a:moveTo>
                      <a:pt x="11" y="0"/>
                    </a:moveTo>
                    <a:lnTo>
                      <a:pt x="0" y="6"/>
                    </a:lnTo>
                    <a:lnTo>
                      <a:pt x="21" y="20"/>
                    </a:lnTo>
                    <a:lnTo>
                      <a:pt x="34" y="13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65" name="Freeform 653"/>
              <p:cNvSpPr>
                <a:spLocks/>
              </p:cNvSpPr>
              <p:nvPr/>
            </p:nvSpPr>
            <p:spPr bwMode="auto">
              <a:xfrm>
                <a:off x="4238" y="3888"/>
                <a:ext cx="17" cy="34"/>
              </a:xfrm>
              <a:custGeom>
                <a:avLst/>
                <a:gdLst/>
                <a:ahLst/>
                <a:cxnLst>
                  <a:cxn ang="0">
                    <a:pos x="16" y="25"/>
                  </a:cxn>
                  <a:cxn ang="0">
                    <a:pos x="0" y="33"/>
                  </a:cxn>
                  <a:cxn ang="0">
                    <a:pos x="0" y="6"/>
                  </a:cxn>
                  <a:cxn ang="0">
                    <a:pos x="16" y="0"/>
                  </a:cxn>
                  <a:cxn ang="0">
                    <a:pos x="16" y="25"/>
                  </a:cxn>
                </a:cxnLst>
                <a:rect l="0" t="0" r="r" b="b"/>
                <a:pathLst>
                  <a:path w="17" h="34">
                    <a:moveTo>
                      <a:pt x="16" y="25"/>
                    </a:moveTo>
                    <a:lnTo>
                      <a:pt x="0" y="33"/>
                    </a:lnTo>
                    <a:lnTo>
                      <a:pt x="0" y="6"/>
                    </a:lnTo>
                    <a:lnTo>
                      <a:pt x="16" y="0"/>
                    </a:lnTo>
                    <a:lnTo>
                      <a:pt x="16" y="25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66" name="Freeform 654"/>
              <p:cNvSpPr>
                <a:spLocks/>
              </p:cNvSpPr>
              <p:nvPr/>
            </p:nvSpPr>
            <p:spPr bwMode="auto">
              <a:xfrm>
                <a:off x="4314" y="3849"/>
                <a:ext cx="123" cy="72"/>
              </a:xfrm>
              <a:custGeom>
                <a:avLst/>
                <a:gdLst/>
                <a:ahLst/>
                <a:cxnLst>
                  <a:cxn ang="0">
                    <a:pos x="122" y="14"/>
                  </a:cxn>
                  <a:cxn ang="0">
                    <a:pos x="97" y="0"/>
                  </a:cxn>
                  <a:cxn ang="0">
                    <a:pos x="0" y="56"/>
                  </a:cxn>
                  <a:cxn ang="0">
                    <a:pos x="24" y="71"/>
                  </a:cxn>
                  <a:cxn ang="0">
                    <a:pos x="122" y="14"/>
                  </a:cxn>
                </a:cxnLst>
                <a:rect l="0" t="0" r="r" b="b"/>
                <a:pathLst>
                  <a:path w="123" h="72">
                    <a:moveTo>
                      <a:pt x="122" y="14"/>
                    </a:moveTo>
                    <a:lnTo>
                      <a:pt x="97" y="0"/>
                    </a:lnTo>
                    <a:lnTo>
                      <a:pt x="0" y="56"/>
                    </a:lnTo>
                    <a:lnTo>
                      <a:pt x="24" y="71"/>
                    </a:lnTo>
                    <a:lnTo>
                      <a:pt x="122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67" name="Freeform 655"/>
              <p:cNvSpPr>
                <a:spLocks/>
              </p:cNvSpPr>
              <p:nvPr/>
            </p:nvSpPr>
            <p:spPr bwMode="auto">
              <a:xfrm>
                <a:off x="4314" y="3905"/>
                <a:ext cx="26" cy="44"/>
              </a:xfrm>
              <a:custGeom>
                <a:avLst/>
                <a:gdLst/>
                <a:ahLst/>
                <a:cxnLst>
                  <a:cxn ang="0">
                    <a:pos x="25" y="14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5" y="43"/>
                  </a:cxn>
                  <a:cxn ang="0">
                    <a:pos x="25" y="14"/>
                  </a:cxn>
                </a:cxnLst>
                <a:rect l="0" t="0" r="r" b="b"/>
                <a:pathLst>
                  <a:path w="26" h="44">
                    <a:moveTo>
                      <a:pt x="25" y="14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5" y="43"/>
                    </a:lnTo>
                    <a:lnTo>
                      <a:pt x="25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68" name="Freeform 656"/>
              <p:cNvSpPr>
                <a:spLocks/>
              </p:cNvSpPr>
              <p:nvPr/>
            </p:nvSpPr>
            <p:spPr bwMode="auto">
              <a:xfrm>
                <a:off x="4339" y="3864"/>
                <a:ext cx="98" cy="85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0" y="55"/>
                  </a:cxn>
                  <a:cxn ang="0">
                    <a:pos x="0" y="84"/>
                  </a:cxn>
                  <a:cxn ang="0">
                    <a:pos x="97" y="28"/>
                  </a:cxn>
                  <a:cxn ang="0">
                    <a:pos x="97" y="0"/>
                  </a:cxn>
                </a:cxnLst>
                <a:rect l="0" t="0" r="r" b="b"/>
                <a:pathLst>
                  <a:path w="98" h="85">
                    <a:moveTo>
                      <a:pt x="97" y="0"/>
                    </a:moveTo>
                    <a:lnTo>
                      <a:pt x="0" y="55"/>
                    </a:lnTo>
                    <a:lnTo>
                      <a:pt x="0" y="84"/>
                    </a:lnTo>
                    <a:lnTo>
                      <a:pt x="97" y="28"/>
                    </a:lnTo>
                    <a:lnTo>
                      <a:pt x="97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4369" name="Group 657"/>
            <p:cNvGrpSpPr>
              <a:grpSpLocks/>
            </p:cNvGrpSpPr>
            <p:nvPr/>
          </p:nvGrpSpPr>
          <p:grpSpPr bwMode="auto">
            <a:xfrm rot="-1931362">
              <a:off x="4535" y="1957"/>
              <a:ext cx="366" cy="288"/>
              <a:chOff x="4877" y="3115"/>
              <a:chExt cx="550" cy="426"/>
            </a:xfrm>
          </p:grpSpPr>
          <p:sp>
            <p:nvSpPr>
              <p:cNvPr id="884370" name="Line 658"/>
              <p:cNvSpPr>
                <a:spLocks noChangeShapeType="1"/>
              </p:cNvSpPr>
              <p:nvPr/>
            </p:nvSpPr>
            <p:spPr bwMode="auto">
              <a:xfrm flipV="1">
                <a:off x="5402" y="3336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71" name="Freeform 659"/>
              <p:cNvSpPr>
                <a:spLocks/>
              </p:cNvSpPr>
              <p:nvPr/>
            </p:nvSpPr>
            <p:spPr bwMode="auto">
              <a:xfrm>
                <a:off x="5259" y="3316"/>
                <a:ext cx="26" cy="44"/>
              </a:xfrm>
              <a:custGeom>
                <a:avLst/>
                <a:gdLst/>
                <a:ahLst/>
                <a:cxnLst>
                  <a:cxn ang="0">
                    <a:pos x="25" y="13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5" y="43"/>
                  </a:cxn>
                  <a:cxn ang="0">
                    <a:pos x="25" y="13"/>
                  </a:cxn>
                </a:cxnLst>
                <a:rect l="0" t="0" r="r" b="b"/>
                <a:pathLst>
                  <a:path w="26" h="44">
                    <a:moveTo>
                      <a:pt x="25" y="13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5" y="43"/>
                    </a:lnTo>
                    <a:lnTo>
                      <a:pt x="25" y="13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72" name="Freeform 660"/>
              <p:cNvSpPr>
                <a:spLocks/>
              </p:cNvSpPr>
              <p:nvPr/>
            </p:nvSpPr>
            <p:spPr bwMode="auto">
              <a:xfrm>
                <a:off x="5284" y="3274"/>
                <a:ext cx="97" cy="86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55"/>
                  </a:cxn>
                  <a:cxn ang="0">
                    <a:pos x="0" y="85"/>
                  </a:cxn>
                  <a:cxn ang="0">
                    <a:pos x="96" y="29"/>
                  </a:cxn>
                  <a:cxn ang="0">
                    <a:pos x="96" y="0"/>
                  </a:cxn>
                </a:cxnLst>
                <a:rect l="0" t="0" r="r" b="b"/>
                <a:pathLst>
                  <a:path w="97" h="86">
                    <a:moveTo>
                      <a:pt x="96" y="0"/>
                    </a:moveTo>
                    <a:lnTo>
                      <a:pt x="0" y="55"/>
                    </a:lnTo>
                    <a:lnTo>
                      <a:pt x="0" y="85"/>
                    </a:lnTo>
                    <a:lnTo>
                      <a:pt x="96" y="29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73" name="Line 661"/>
              <p:cNvSpPr>
                <a:spLocks noChangeShapeType="1"/>
              </p:cNvSpPr>
              <p:nvPr/>
            </p:nvSpPr>
            <p:spPr bwMode="auto">
              <a:xfrm flipV="1">
                <a:off x="5359" y="3310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74" name="Freeform 662"/>
              <p:cNvSpPr>
                <a:spLocks/>
              </p:cNvSpPr>
              <p:nvPr/>
            </p:nvSpPr>
            <p:spPr bwMode="auto">
              <a:xfrm>
                <a:off x="5359" y="3318"/>
                <a:ext cx="17" cy="17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13"/>
                  </a:cxn>
                  <a:cxn ang="0">
                    <a:pos x="0" y="10"/>
                  </a:cxn>
                  <a:cxn ang="0">
                    <a:pos x="0" y="5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9" y="0"/>
                  </a:cxn>
                  <a:cxn ang="0">
                    <a:pos x="12" y="2"/>
                  </a:cxn>
                  <a:cxn ang="0">
                    <a:pos x="16" y="5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6" y="16"/>
                  </a:cxn>
                  <a:cxn ang="0">
                    <a:pos x="3" y="16"/>
                  </a:cxn>
                </a:cxnLst>
                <a:rect l="0" t="0" r="r" b="b"/>
                <a:pathLst>
                  <a:path w="17" h="17">
                    <a:moveTo>
                      <a:pt x="3" y="16"/>
                    </a:moveTo>
                    <a:lnTo>
                      <a:pt x="0" y="13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2" y="2"/>
                    </a:lnTo>
                    <a:lnTo>
                      <a:pt x="16" y="5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6" y="16"/>
                    </a:lnTo>
                    <a:lnTo>
                      <a:pt x="3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75" name="Freeform 663"/>
              <p:cNvSpPr>
                <a:spLocks/>
              </p:cNvSpPr>
              <p:nvPr/>
            </p:nvSpPr>
            <p:spPr bwMode="auto">
              <a:xfrm>
                <a:off x="5359" y="3318"/>
                <a:ext cx="17" cy="17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6" y="3"/>
                  </a:cxn>
                  <a:cxn ang="0">
                    <a:pos x="12" y="0"/>
                  </a:cxn>
                  <a:cxn ang="0">
                    <a:pos x="9" y="3"/>
                  </a:cxn>
                  <a:cxn ang="0">
                    <a:pos x="3" y="6"/>
                  </a:cxn>
                  <a:cxn ang="0">
                    <a:pos x="0" y="12"/>
                  </a:cxn>
                  <a:cxn ang="0">
                    <a:pos x="3" y="16"/>
                  </a:cxn>
                  <a:cxn ang="0">
                    <a:pos x="6" y="16"/>
                  </a:cxn>
                  <a:cxn ang="0">
                    <a:pos x="9" y="16"/>
                  </a:cxn>
                  <a:cxn ang="0">
                    <a:pos x="12" y="12"/>
                  </a:cxn>
                </a:cxnLst>
                <a:rect l="0" t="0" r="r" b="b"/>
                <a:pathLst>
                  <a:path w="17" h="17">
                    <a:moveTo>
                      <a:pt x="12" y="12"/>
                    </a:moveTo>
                    <a:lnTo>
                      <a:pt x="16" y="3"/>
                    </a:lnTo>
                    <a:lnTo>
                      <a:pt x="12" y="0"/>
                    </a:lnTo>
                    <a:lnTo>
                      <a:pt x="9" y="3"/>
                    </a:lnTo>
                    <a:lnTo>
                      <a:pt x="3" y="6"/>
                    </a:lnTo>
                    <a:lnTo>
                      <a:pt x="0" y="12"/>
                    </a:lnTo>
                    <a:lnTo>
                      <a:pt x="3" y="16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2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76" name="Freeform 664"/>
              <p:cNvSpPr>
                <a:spLocks/>
              </p:cNvSpPr>
              <p:nvPr/>
            </p:nvSpPr>
            <p:spPr bwMode="auto">
              <a:xfrm>
                <a:off x="5303" y="3285"/>
                <a:ext cx="121" cy="71"/>
              </a:xfrm>
              <a:custGeom>
                <a:avLst/>
                <a:gdLst/>
                <a:ahLst/>
                <a:cxnLst>
                  <a:cxn ang="0">
                    <a:pos x="120" y="14"/>
                  </a:cxn>
                  <a:cxn ang="0">
                    <a:pos x="95" y="0"/>
                  </a:cxn>
                  <a:cxn ang="0">
                    <a:pos x="0" y="55"/>
                  </a:cxn>
                  <a:cxn ang="0">
                    <a:pos x="24" y="70"/>
                  </a:cxn>
                  <a:cxn ang="0">
                    <a:pos x="120" y="14"/>
                  </a:cxn>
                </a:cxnLst>
                <a:rect l="0" t="0" r="r" b="b"/>
                <a:pathLst>
                  <a:path w="121" h="71">
                    <a:moveTo>
                      <a:pt x="120" y="14"/>
                    </a:moveTo>
                    <a:lnTo>
                      <a:pt x="95" y="0"/>
                    </a:lnTo>
                    <a:lnTo>
                      <a:pt x="0" y="55"/>
                    </a:lnTo>
                    <a:lnTo>
                      <a:pt x="24" y="70"/>
                    </a:lnTo>
                    <a:lnTo>
                      <a:pt x="120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77" name="Freeform 665"/>
              <p:cNvSpPr>
                <a:spLocks/>
              </p:cNvSpPr>
              <p:nvPr/>
            </p:nvSpPr>
            <p:spPr bwMode="auto">
              <a:xfrm>
                <a:off x="5327" y="3300"/>
                <a:ext cx="97" cy="85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55"/>
                  </a:cxn>
                  <a:cxn ang="0">
                    <a:pos x="0" y="84"/>
                  </a:cxn>
                  <a:cxn ang="0">
                    <a:pos x="96" y="28"/>
                  </a:cxn>
                  <a:cxn ang="0">
                    <a:pos x="96" y="0"/>
                  </a:cxn>
                </a:cxnLst>
                <a:rect l="0" t="0" r="r" b="b"/>
                <a:pathLst>
                  <a:path w="97" h="85">
                    <a:moveTo>
                      <a:pt x="96" y="0"/>
                    </a:moveTo>
                    <a:lnTo>
                      <a:pt x="0" y="55"/>
                    </a:lnTo>
                    <a:lnTo>
                      <a:pt x="0" y="84"/>
                    </a:lnTo>
                    <a:lnTo>
                      <a:pt x="96" y="28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78" name="Line 666"/>
              <p:cNvSpPr>
                <a:spLocks noChangeShapeType="1"/>
              </p:cNvSpPr>
              <p:nvPr/>
            </p:nvSpPr>
            <p:spPr bwMode="auto">
              <a:xfrm flipV="1">
                <a:off x="5346" y="321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379" name="Freeform 667"/>
              <p:cNvSpPr>
                <a:spLocks/>
              </p:cNvSpPr>
              <p:nvPr/>
            </p:nvSpPr>
            <p:spPr bwMode="auto">
              <a:xfrm>
                <a:off x="5342" y="3221"/>
                <a:ext cx="17" cy="17"/>
              </a:xfrm>
              <a:custGeom>
                <a:avLst/>
                <a:gdLst/>
                <a:ahLst/>
                <a:cxnLst>
                  <a:cxn ang="0">
                    <a:pos x="9" y="13"/>
                  </a:cxn>
                  <a:cxn ang="0">
                    <a:pos x="16" y="11"/>
                  </a:cxn>
                  <a:cxn ang="0">
                    <a:pos x="16" y="9"/>
                  </a:cxn>
                  <a:cxn ang="0">
                    <a:pos x="16" y="4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6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3" y="11"/>
                  </a:cxn>
                  <a:cxn ang="0">
                    <a:pos x="6" y="13"/>
                  </a:cxn>
                  <a:cxn ang="0">
                    <a:pos x="6" y="16"/>
                  </a:cxn>
                  <a:cxn ang="0">
                    <a:pos x="9" y="13"/>
                  </a:cxn>
                </a:cxnLst>
                <a:rect l="0" t="0" r="r" b="b"/>
                <a:pathLst>
                  <a:path w="17" h="17">
                    <a:moveTo>
                      <a:pt x="9" y="13"/>
                    </a:moveTo>
                    <a:lnTo>
                      <a:pt x="16" y="11"/>
                    </a:lnTo>
                    <a:lnTo>
                      <a:pt x="16" y="9"/>
                    </a:lnTo>
                    <a:lnTo>
                      <a:pt x="16" y="4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3" y="11"/>
                    </a:lnTo>
                    <a:lnTo>
                      <a:pt x="6" y="13"/>
                    </a:lnTo>
                    <a:lnTo>
                      <a:pt x="6" y="16"/>
                    </a:lnTo>
                    <a:lnTo>
                      <a:pt x="9" y="13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80" name="Freeform 668"/>
              <p:cNvSpPr>
                <a:spLocks/>
              </p:cNvSpPr>
              <p:nvPr/>
            </p:nvSpPr>
            <p:spPr bwMode="auto">
              <a:xfrm>
                <a:off x="5342" y="3222"/>
                <a:ext cx="17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2" y="5"/>
                  </a:cxn>
                  <a:cxn ang="0">
                    <a:pos x="16" y="10"/>
                  </a:cxn>
                  <a:cxn ang="0">
                    <a:pos x="16" y="13"/>
                  </a:cxn>
                  <a:cxn ang="0">
                    <a:pos x="12" y="13"/>
                  </a:cxn>
                  <a:cxn ang="0">
                    <a:pos x="8" y="16"/>
                  </a:cxn>
                  <a:cxn ang="0">
                    <a:pos x="8" y="13"/>
                  </a:cxn>
                  <a:cxn ang="0">
                    <a:pos x="0" y="8"/>
                  </a:cxn>
                </a:cxnLst>
                <a:rect l="0" t="0" r="r" b="b"/>
                <a:pathLst>
                  <a:path w="17" h="17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2" y="5"/>
                    </a:lnTo>
                    <a:lnTo>
                      <a:pt x="16" y="10"/>
                    </a:lnTo>
                    <a:lnTo>
                      <a:pt x="16" y="13"/>
                    </a:lnTo>
                    <a:lnTo>
                      <a:pt x="12" y="13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81" name="Freeform 669"/>
              <p:cNvSpPr>
                <a:spLocks/>
              </p:cNvSpPr>
              <p:nvPr/>
            </p:nvSpPr>
            <p:spPr bwMode="auto">
              <a:xfrm>
                <a:off x="5353" y="3221"/>
                <a:ext cx="17" cy="17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8"/>
                  </a:cxn>
                  <a:cxn ang="0">
                    <a:pos x="13" y="3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1" y="11"/>
                  </a:cxn>
                  <a:cxn ang="0">
                    <a:pos x="3" y="13"/>
                  </a:cxn>
                  <a:cxn ang="0">
                    <a:pos x="6" y="14"/>
                  </a:cxn>
                  <a:cxn ang="0">
                    <a:pos x="8" y="16"/>
                  </a:cxn>
                  <a:cxn ang="0">
                    <a:pos x="9" y="16"/>
                  </a:cxn>
                </a:cxnLst>
                <a:rect l="0" t="0" r="r" b="b"/>
                <a:pathLst>
                  <a:path w="17" h="17">
                    <a:moveTo>
                      <a:pt x="9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3" y="13"/>
                    </a:lnTo>
                    <a:lnTo>
                      <a:pt x="6" y="14"/>
                    </a:lnTo>
                    <a:lnTo>
                      <a:pt x="8" y="16"/>
                    </a:lnTo>
                    <a:lnTo>
                      <a:pt x="9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82" name="Freeform 670"/>
              <p:cNvSpPr>
                <a:spLocks/>
              </p:cNvSpPr>
              <p:nvPr/>
            </p:nvSpPr>
            <p:spPr bwMode="auto">
              <a:xfrm>
                <a:off x="5353" y="3222"/>
                <a:ext cx="17" cy="17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4" y="0"/>
                  </a:cxn>
                  <a:cxn ang="0">
                    <a:pos x="8" y="1"/>
                  </a:cxn>
                  <a:cxn ang="0">
                    <a:pos x="11" y="2"/>
                  </a:cxn>
                  <a:cxn ang="0">
                    <a:pos x="12" y="6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4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11" y="16"/>
                  </a:cxn>
                  <a:cxn ang="0">
                    <a:pos x="8" y="14"/>
                  </a:cxn>
                  <a:cxn ang="0">
                    <a:pos x="4" y="13"/>
                  </a:cxn>
                  <a:cxn ang="0">
                    <a:pos x="1" y="11"/>
                  </a:cxn>
                </a:cxnLst>
                <a:rect l="0" t="0" r="r" b="b"/>
                <a:pathLst>
                  <a:path w="17" h="17">
                    <a:moveTo>
                      <a:pt x="1" y="11"/>
                    </a:move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4" y="0"/>
                    </a:lnTo>
                    <a:lnTo>
                      <a:pt x="8" y="1"/>
                    </a:lnTo>
                    <a:lnTo>
                      <a:pt x="11" y="2"/>
                    </a:lnTo>
                    <a:lnTo>
                      <a:pt x="12" y="6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8" y="14"/>
                    </a:lnTo>
                    <a:lnTo>
                      <a:pt x="4" y="13"/>
                    </a:lnTo>
                    <a:lnTo>
                      <a:pt x="1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83" name="Freeform 671"/>
              <p:cNvSpPr>
                <a:spLocks/>
              </p:cNvSpPr>
              <p:nvPr/>
            </p:nvSpPr>
            <p:spPr bwMode="auto">
              <a:xfrm>
                <a:off x="5355" y="3224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6" y="2"/>
                  </a:cxn>
                  <a:cxn ang="0">
                    <a:pos x="16" y="6"/>
                  </a:cxn>
                  <a:cxn ang="0">
                    <a:pos x="16" y="9"/>
                  </a:cxn>
                  <a:cxn ang="0">
                    <a:pos x="16" y="13"/>
                  </a:cxn>
                  <a:cxn ang="0">
                    <a:pos x="16" y="16"/>
                  </a:cxn>
                  <a:cxn ang="0">
                    <a:pos x="12" y="16"/>
                  </a:cxn>
                  <a:cxn ang="0">
                    <a:pos x="9" y="16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6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16" y="6"/>
                    </a:lnTo>
                    <a:lnTo>
                      <a:pt x="16" y="9"/>
                    </a:lnTo>
                    <a:lnTo>
                      <a:pt x="16" y="13"/>
                    </a:lnTo>
                    <a:lnTo>
                      <a:pt x="16" y="16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84" name="Freeform 672"/>
              <p:cNvSpPr>
                <a:spLocks/>
              </p:cNvSpPr>
              <p:nvPr/>
            </p:nvSpPr>
            <p:spPr bwMode="auto">
              <a:xfrm>
                <a:off x="5362" y="3227"/>
                <a:ext cx="17" cy="17"/>
              </a:xfrm>
              <a:custGeom>
                <a:avLst/>
                <a:gdLst/>
                <a:ahLst/>
                <a:cxnLst>
                  <a:cxn ang="0">
                    <a:pos x="11" y="16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4" y="3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2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0"/>
                  </a:cxn>
                  <a:cxn ang="0">
                    <a:pos x="4" y="13"/>
                  </a:cxn>
                  <a:cxn ang="0">
                    <a:pos x="6" y="14"/>
                  </a:cxn>
                  <a:cxn ang="0">
                    <a:pos x="9" y="16"/>
                  </a:cxn>
                  <a:cxn ang="0">
                    <a:pos x="10" y="16"/>
                  </a:cxn>
                  <a:cxn ang="0">
                    <a:pos x="11" y="16"/>
                  </a:cxn>
                </a:cxnLst>
                <a:rect l="0" t="0" r="r" b="b"/>
                <a:pathLst>
                  <a:path w="17" h="17">
                    <a:moveTo>
                      <a:pt x="11" y="16"/>
                    </a:moveTo>
                    <a:lnTo>
                      <a:pt x="14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4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6" y="14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1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85" name="Freeform 673"/>
              <p:cNvSpPr>
                <a:spLocks/>
              </p:cNvSpPr>
              <p:nvPr/>
            </p:nvSpPr>
            <p:spPr bwMode="auto">
              <a:xfrm>
                <a:off x="5362" y="3228"/>
                <a:ext cx="17" cy="17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1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4" y="6"/>
                  </a:cxn>
                  <a:cxn ang="0">
                    <a:pos x="14" y="8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8" y="14"/>
                  </a:cxn>
                  <a:cxn ang="0">
                    <a:pos x="5" y="13"/>
                  </a:cxn>
                  <a:cxn ang="0">
                    <a:pos x="2" y="9"/>
                  </a:cxn>
                </a:cxnLst>
                <a:rect l="0" t="0" r="r" b="b"/>
                <a:pathLst>
                  <a:path w="17" h="17">
                    <a:moveTo>
                      <a:pt x="2" y="9"/>
                    </a:move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8" y="14"/>
                    </a:lnTo>
                    <a:lnTo>
                      <a:pt x="5" y="13"/>
                    </a:lnTo>
                    <a:lnTo>
                      <a:pt x="2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86" name="Freeform 674"/>
              <p:cNvSpPr>
                <a:spLocks/>
              </p:cNvSpPr>
              <p:nvPr/>
            </p:nvSpPr>
            <p:spPr bwMode="auto">
              <a:xfrm>
                <a:off x="5365" y="3229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9" y="2"/>
                  </a:cxn>
                  <a:cxn ang="0">
                    <a:pos x="12" y="4"/>
                  </a:cxn>
                  <a:cxn ang="0">
                    <a:pos x="16" y="9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2" y="16"/>
                  </a:cxn>
                  <a:cxn ang="0">
                    <a:pos x="9" y="16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2" y="4"/>
                    </a:lnTo>
                    <a:lnTo>
                      <a:pt x="16" y="9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87" name="Freeform 675"/>
              <p:cNvSpPr>
                <a:spLocks/>
              </p:cNvSpPr>
              <p:nvPr/>
            </p:nvSpPr>
            <p:spPr bwMode="auto">
              <a:xfrm>
                <a:off x="5348" y="3224"/>
                <a:ext cx="17" cy="17"/>
              </a:xfrm>
              <a:custGeom>
                <a:avLst/>
                <a:gdLst/>
                <a:ahLst/>
                <a:cxnLst>
                  <a:cxn ang="0">
                    <a:pos x="11" y="16"/>
                  </a:cxn>
                  <a:cxn ang="0">
                    <a:pos x="14" y="13"/>
                  </a:cxn>
                  <a:cxn ang="0">
                    <a:pos x="16" y="13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8"/>
                  </a:cxn>
                  <a:cxn ang="0">
                    <a:pos x="14" y="4"/>
                  </a:cxn>
                  <a:cxn ang="0">
                    <a:pos x="12" y="2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7" y="14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1" y="16"/>
                  </a:cxn>
                </a:cxnLst>
                <a:rect l="0" t="0" r="r" b="b"/>
                <a:pathLst>
                  <a:path w="17" h="17">
                    <a:moveTo>
                      <a:pt x="11" y="16"/>
                    </a:moveTo>
                    <a:lnTo>
                      <a:pt x="14" y="13"/>
                    </a:lnTo>
                    <a:lnTo>
                      <a:pt x="16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1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88" name="Freeform 676"/>
              <p:cNvSpPr>
                <a:spLocks/>
              </p:cNvSpPr>
              <p:nvPr/>
            </p:nvSpPr>
            <p:spPr bwMode="auto">
              <a:xfrm>
                <a:off x="5348" y="3224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6" y="0"/>
                  </a:cxn>
                  <a:cxn ang="0">
                    <a:pos x="9" y="1"/>
                  </a:cxn>
                  <a:cxn ang="0">
                    <a:pos x="11" y="3"/>
                  </a:cxn>
                  <a:cxn ang="0">
                    <a:pos x="14" y="6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9" y="14"/>
                  </a:cxn>
                  <a:cxn ang="0">
                    <a:pos x="6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6" y="0"/>
                    </a:lnTo>
                    <a:lnTo>
                      <a:pt x="9" y="1"/>
                    </a:lnTo>
                    <a:lnTo>
                      <a:pt x="11" y="3"/>
                    </a:lnTo>
                    <a:lnTo>
                      <a:pt x="14" y="6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9" y="14"/>
                    </a:lnTo>
                    <a:lnTo>
                      <a:pt x="6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89" name="Freeform 677"/>
              <p:cNvSpPr>
                <a:spLocks/>
              </p:cNvSpPr>
              <p:nvPr/>
            </p:nvSpPr>
            <p:spPr bwMode="auto">
              <a:xfrm>
                <a:off x="5358" y="3229"/>
                <a:ext cx="17" cy="17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3" y="3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4" y="13"/>
                  </a:cxn>
                  <a:cxn ang="0">
                    <a:pos x="5" y="14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6"/>
                  </a:cxn>
                </a:cxnLst>
                <a:rect l="0" t="0" r="r" b="b"/>
                <a:pathLst>
                  <a:path w="17" h="17">
                    <a:moveTo>
                      <a:pt x="10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1" y="11"/>
                    </a:lnTo>
                    <a:lnTo>
                      <a:pt x="4" y="13"/>
                    </a:lnTo>
                    <a:lnTo>
                      <a:pt x="5" y="14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90" name="Freeform 678"/>
              <p:cNvSpPr>
                <a:spLocks/>
              </p:cNvSpPr>
              <p:nvPr/>
            </p:nvSpPr>
            <p:spPr bwMode="auto">
              <a:xfrm>
                <a:off x="5358" y="3229"/>
                <a:ext cx="17" cy="17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1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0" y="2"/>
                  </a:cxn>
                  <a:cxn ang="0">
                    <a:pos x="13" y="6"/>
                  </a:cxn>
                  <a:cxn ang="0">
                    <a:pos x="14" y="8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3" y="14"/>
                  </a:cxn>
                  <a:cxn ang="0">
                    <a:pos x="13" y="16"/>
                  </a:cxn>
                  <a:cxn ang="0">
                    <a:pos x="10" y="16"/>
                  </a:cxn>
                  <a:cxn ang="0">
                    <a:pos x="7" y="14"/>
                  </a:cxn>
                  <a:cxn ang="0">
                    <a:pos x="5" y="13"/>
                  </a:cxn>
                  <a:cxn ang="0">
                    <a:pos x="1" y="11"/>
                  </a:cxn>
                </a:cxnLst>
                <a:rect l="0" t="0" r="r" b="b"/>
                <a:pathLst>
                  <a:path w="17" h="17">
                    <a:moveTo>
                      <a:pt x="1" y="11"/>
                    </a:move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10" y="2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3" y="14"/>
                    </a:lnTo>
                    <a:lnTo>
                      <a:pt x="13" y="16"/>
                    </a:lnTo>
                    <a:lnTo>
                      <a:pt x="10" y="16"/>
                    </a:lnTo>
                    <a:lnTo>
                      <a:pt x="7" y="14"/>
                    </a:lnTo>
                    <a:lnTo>
                      <a:pt x="5" y="13"/>
                    </a:lnTo>
                    <a:lnTo>
                      <a:pt x="1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91" name="Freeform 679"/>
              <p:cNvSpPr>
                <a:spLocks/>
              </p:cNvSpPr>
              <p:nvPr/>
            </p:nvSpPr>
            <p:spPr bwMode="auto">
              <a:xfrm>
                <a:off x="5395" y="3249"/>
                <a:ext cx="17" cy="17"/>
              </a:xfrm>
              <a:custGeom>
                <a:avLst/>
                <a:gdLst/>
                <a:ahLst/>
                <a:cxnLst>
                  <a:cxn ang="0">
                    <a:pos x="1" y="9"/>
                  </a:cxn>
                  <a:cxn ang="0">
                    <a:pos x="1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1"/>
                  </a:cxn>
                  <a:cxn ang="0">
                    <a:pos x="12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4" y="13"/>
                  </a:cxn>
                  <a:cxn ang="0">
                    <a:pos x="12" y="14"/>
                  </a:cxn>
                  <a:cxn ang="0">
                    <a:pos x="11" y="16"/>
                  </a:cxn>
                  <a:cxn ang="0">
                    <a:pos x="8" y="14"/>
                  </a:cxn>
                  <a:cxn ang="0">
                    <a:pos x="4" y="13"/>
                  </a:cxn>
                  <a:cxn ang="0">
                    <a:pos x="1" y="9"/>
                  </a:cxn>
                </a:cxnLst>
                <a:rect l="0" t="0" r="r" b="b"/>
                <a:pathLst>
                  <a:path w="17" h="17">
                    <a:moveTo>
                      <a:pt x="1" y="9"/>
                    </a:moveTo>
                    <a:lnTo>
                      <a:pt x="1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1"/>
                    </a:lnTo>
                    <a:lnTo>
                      <a:pt x="12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4" y="13"/>
                    </a:lnTo>
                    <a:lnTo>
                      <a:pt x="12" y="14"/>
                    </a:lnTo>
                    <a:lnTo>
                      <a:pt x="11" y="16"/>
                    </a:lnTo>
                    <a:lnTo>
                      <a:pt x="8" y="14"/>
                    </a:lnTo>
                    <a:lnTo>
                      <a:pt x="4" y="13"/>
                    </a:lnTo>
                    <a:lnTo>
                      <a:pt x="1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92" name="Freeform 680"/>
              <p:cNvSpPr>
                <a:spLocks/>
              </p:cNvSpPr>
              <p:nvPr/>
            </p:nvSpPr>
            <p:spPr bwMode="auto">
              <a:xfrm>
                <a:off x="5360" y="3184"/>
                <a:ext cx="27" cy="4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6" y="0"/>
                  </a:cxn>
                  <a:cxn ang="0">
                    <a:pos x="26" y="29"/>
                  </a:cxn>
                  <a:cxn ang="0">
                    <a:pos x="0" y="44"/>
                  </a:cxn>
                  <a:cxn ang="0">
                    <a:pos x="0" y="14"/>
                  </a:cxn>
                </a:cxnLst>
                <a:rect l="0" t="0" r="r" b="b"/>
                <a:pathLst>
                  <a:path w="27" h="45">
                    <a:moveTo>
                      <a:pt x="0" y="14"/>
                    </a:moveTo>
                    <a:lnTo>
                      <a:pt x="26" y="0"/>
                    </a:lnTo>
                    <a:lnTo>
                      <a:pt x="26" y="29"/>
                    </a:lnTo>
                    <a:lnTo>
                      <a:pt x="0" y="4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93" name="Freeform 681"/>
              <p:cNvSpPr>
                <a:spLocks/>
              </p:cNvSpPr>
              <p:nvPr/>
            </p:nvSpPr>
            <p:spPr bwMode="auto">
              <a:xfrm>
                <a:off x="5279" y="3176"/>
                <a:ext cx="17" cy="17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5"/>
                  </a:cxn>
                  <a:cxn ang="0">
                    <a:pos x="12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6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6" y="16"/>
                  </a:cxn>
                  <a:cxn ang="0">
                    <a:pos x="8" y="16"/>
                  </a:cxn>
                  <a:cxn ang="0">
                    <a:pos x="9" y="16"/>
                  </a:cxn>
                </a:cxnLst>
                <a:rect l="0" t="0" r="r" b="b"/>
                <a:pathLst>
                  <a:path w="17" h="17">
                    <a:moveTo>
                      <a:pt x="9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5"/>
                    </a:lnTo>
                    <a:lnTo>
                      <a:pt x="12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9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94" name="Freeform 682"/>
              <p:cNvSpPr>
                <a:spLocks/>
              </p:cNvSpPr>
              <p:nvPr/>
            </p:nvSpPr>
            <p:spPr bwMode="auto">
              <a:xfrm>
                <a:off x="5279" y="3179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2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11" y="16"/>
                  </a:cxn>
                  <a:cxn ang="0">
                    <a:pos x="8" y="16"/>
                  </a:cxn>
                  <a:cxn ang="0">
                    <a:pos x="4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7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2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8" y="16"/>
                    </a:lnTo>
                    <a:lnTo>
                      <a:pt x="4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95" name="Freeform 683"/>
              <p:cNvSpPr>
                <a:spLocks/>
              </p:cNvSpPr>
              <p:nvPr/>
            </p:nvSpPr>
            <p:spPr bwMode="auto">
              <a:xfrm>
                <a:off x="5280" y="3181"/>
                <a:ext cx="17" cy="17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3" y="6"/>
                  </a:cxn>
                  <a:cxn ang="0">
                    <a:pos x="13" y="9"/>
                  </a:cxn>
                  <a:cxn ang="0">
                    <a:pos x="16" y="11"/>
                  </a:cxn>
                  <a:cxn ang="0">
                    <a:pos x="13" y="13"/>
                  </a:cxn>
                  <a:cxn ang="0">
                    <a:pos x="13" y="16"/>
                  </a:cxn>
                  <a:cxn ang="0">
                    <a:pos x="10" y="16"/>
                  </a:cxn>
                  <a:cxn ang="0">
                    <a:pos x="8" y="16"/>
                  </a:cxn>
                  <a:cxn ang="0">
                    <a:pos x="2" y="11"/>
                  </a:cxn>
                </a:cxnLst>
                <a:rect l="0" t="0" r="r" b="b"/>
                <a:pathLst>
                  <a:path w="17" h="17">
                    <a:moveTo>
                      <a:pt x="2" y="11"/>
                    </a:moveTo>
                    <a:lnTo>
                      <a:pt x="0" y="9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3" y="6"/>
                    </a:lnTo>
                    <a:lnTo>
                      <a:pt x="13" y="9"/>
                    </a:lnTo>
                    <a:lnTo>
                      <a:pt x="16" y="11"/>
                    </a:lnTo>
                    <a:lnTo>
                      <a:pt x="13" y="13"/>
                    </a:lnTo>
                    <a:lnTo>
                      <a:pt x="13" y="16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96" name="Freeform 684"/>
              <p:cNvSpPr>
                <a:spLocks/>
              </p:cNvSpPr>
              <p:nvPr/>
            </p:nvSpPr>
            <p:spPr bwMode="auto">
              <a:xfrm>
                <a:off x="5287" y="3183"/>
                <a:ext cx="17" cy="17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9"/>
                  </a:cxn>
                  <a:cxn ang="0">
                    <a:pos x="14" y="7"/>
                  </a:cxn>
                  <a:cxn ang="0">
                    <a:pos x="14" y="5"/>
                  </a:cxn>
                  <a:cxn ang="0">
                    <a:pos x="11" y="2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6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6"/>
                  </a:cxn>
                </a:cxnLst>
                <a:rect l="0" t="0" r="r" b="b"/>
                <a:pathLst>
                  <a:path w="17" h="17">
                    <a:moveTo>
                      <a:pt x="10" y="16"/>
                    </a:moveTo>
                    <a:lnTo>
                      <a:pt x="14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4" y="5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97" name="Freeform 685"/>
              <p:cNvSpPr>
                <a:spLocks/>
              </p:cNvSpPr>
              <p:nvPr/>
            </p:nvSpPr>
            <p:spPr bwMode="auto">
              <a:xfrm>
                <a:off x="5287" y="3184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1" y="7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9" y="0"/>
                  </a:cxn>
                  <a:cxn ang="0">
                    <a:pos x="11" y="2"/>
                  </a:cxn>
                  <a:cxn ang="0">
                    <a:pos x="14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6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9" y="16"/>
                  </a:cxn>
                  <a:cxn ang="0">
                    <a:pos x="6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1" y="7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1" y="2"/>
                    </a:lnTo>
                    <a:lnTo>
                      <a:pt x="14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6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98" name="Freeform 686"/>
              <p:cNvSpPr>
                <a:spLocks/>
              </p:cNvSpPr>
              <p:nvPr/>
            </p:nvSpPr>
            <p:spPr bwMode="auto">
              <a:xfrm>
                <a:off x="5290" y="3186"/>
                <a:ext cx="17" cy="17"/>
              </a:xfrm>
              <a:custGeom>
                <a:avLst/>
                <a:gdLst/>
                <a:ahLst/>
                <a:cxnLst>
                  <a:cxn ang="0">
                    <a:pos x="3" y="10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3" y="2"/>
                  </a:cxn>
                  <a:cxn ang="0">
                    <a:pos x="3" y="0"/>
                  </a:cxn>
                  <a:cxn ang="0">
                    <a:pos x="9" y="0"/>
                  </a:cxn>
                  <a:cxn ang="0">
                    <a:pos x="12" y="8"/>
                  </a:cxn>
                  <a:cxn ang="0">
                    <a:pos x="16" y="8"/>
                  </a:cxn>
                  <a:cxn ang="0">
                    <a:pos x="16" y="13"/>
                  </a:cxn>
                  <a:cxn ang="0">
                    <a:pos x="16" y="16"/>
                  </a:cxn>
                  <a:cxn ang="0">
                    <a:pos x="12" y="16"/>
                  </a:cxn>
                  <a:cxn ang="0">
                    <a:pos x="9" y="16"/>
                  </a:cxn>
                  <a:cxn ang="0">
                    <a:pos x="3" y="10"/>
                  </a:cxn>
                </a:cxnLst>
                <a:rect l="0" t="0" r="r" b="b"/>
                <a:pathLst>
                  <a:path w="17" h="17">
                    <a:moveTo>
                      <a:pt x="3" y="10"/>
                    </a:moveTo>
                    <a:lnTo>
                      <a:pt x="3" y="8"/>
                    </a:lnTo>
                    <a:lnTo>
                      <a:pt x="0" y="5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9" y="0"/>
                    </a:lnTo>
                    <a:lnTo>
                      <a:pt x="12" y="8"/>
                    </a:lnTo>
                    <a:lnTo>
                      <a:pt x="16" y="8"/>
                    </a:lnTo>
                    <a:lnTo>
                      <a:pt x="16" y="13"/>
                    </a:lnTo>
                    <a:lnTo>
                      <a:pt x="16" y="16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3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399" name="Freeform 687"/>
              <p:cNvSpPr>
                <a:spLocks/>
              </p:cNvSpPr>
              <p:nvPr/>
            </p:nvSpPr>
            <p:spPr bwMode="auto">
              <a:xfrm>
                <a:off x="5274" y="3179"/>
                <a:ext cx="17" cy="17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5"/>
                  </a:cxn>
                  <a:cxn ang="0">
                    <a:pos x="12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1" y="11"/>
                  </a:cxn>
                  <a:cxn ang="0">
                    <a:pos x="3" y="13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9" y="16"/>
                  </a:cxn>
                </a:cxnLst>
                <a:rect l="0" t="0" r="r" b="b"/>
                <a:pathLst>
                  <a:path w="17" h="17">
                    <a:moveTo>
                      <a:pt x="9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5"/>
                    </a:lnTo>
                    <a:lnTo>
                      <a:pt x="12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3" y="13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9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00" name="Freeform 688"/>
              <p:cNvSpPr>
                <a:spLocks/>
              </p:cNvSpPr>
              <p:nvPr/>
            </p:nvSpPr>
            <p:spPr bwMode="auto">
              <a:xfrm>
                <a:off x="5274" y="3181"/>
                <a:ext cx="17" cy="17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6" y="1"/>
                  </a:cxn>
                  <a:cxn ang="0">
                    <a:pos x="11" y="3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11" y="16"/>
                  </a:cxn>
                  <a:cxn ang="0">
                    <a:pos x="6" y="16"/>
                  </a:cxn>
                  <a:cxn ang="0">
                    <a:pos x="4" y="13"/>
                  </a:cxn>
                  <a:cxn ang="0">
                    <a:pos x="1" y="11"/>
                  </a:cxn>
                </a:cxnLst>
                <a:rect l="0" t="0" r="r" b="b"/>
                <a:pathLst>
                  <a:path w="17" h="17">
                    <a:moveTo>
                      <a:pt x="1" y="11"/>
                    </a:move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11" y="3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6" y="16"/>
                    </a:lnTo>
                    <a:lnTo>
                      <a:pt x="4" y="13"/>
                    </a:lnTo>
                    <a:lnTo>
                      <a:pt x="1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01" name="Freeform 689"/>
              <p:cNvSpPr>
                <a:spLocks/>
              </p:cNvSpPr>
              <p:nvPr/>
            </p:nvSpPr>
            <p:spPr bwMode="auto">
              <a:xfrm>
                <a:off x="5283" y="3185"/>
                <a:ext cx="17" cy="17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3" y="13"/>
                  </a:cxn>
                  <a:cxn ang="0">
                    <a:pos x="13" y="12"/>
                  </a:cxn>
                  <a:cxn ang="0">
                    <a:pos x="14" y="12"/>
                  </a:cxn>
                  <a:cxn ang="0">
                    <a:pos x="16" y="9"/>
                  </a:cxn>
                  <a:cxn ang="0">
                    <a:pos x="14" y="7"/>
                  </a:cxn>
                  <a:cxn ang="0">
                    <a:pos x="13" y="5"/>
                  </a:cxn>
                  <a:cxn ang="0">
                    <a:pos x="11" y="2"/>
                  </a:cxn>
                  <a:cxn ang="0">
                    <a:pos x="10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5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5" y="16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6"/>
                  </a:cxn>
                </a:cxnLst>
                <a:rect l="0" t="0" r="r" b="b"/>
                <a:pathLst>
                  <a:path w="17" h="17">
                    <a:moveTo>
                      <a:pt x="10" y="16"/>
                    </a:moveTo>
                    <a:lnTo>
                      <a:pt x="13" y="13"/>
                    </a:lnTo>
                    <a:lnTo>
                      <a:pt x="13" y="12"/>
                    </a:lnTo>
                    <a:lnTo>
                      <a:pt x="14" y="12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02" name="Freeform 690"/>
              <p:cNvSpPr>
                <a:spLocks/>
              </p:cNvSpPr>
              <p:nvPr/>
            </p:nvSpPr>
            <p:spPr bwMode="auto">
              <a:xfrm>
                <a:off x="5283" y="3186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1" y="7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2"/>
                  </a:cxn>
                  <a:cxn ang="0">
                    <a:pos x="14" y="4"/>
                  </a:cxn>
                  <a:cxn ang="0">
                    <a:pos x="16" y="8"/>
                  </a:cxn>
                  <a:cxn ang="0">
                    <a:pos x="16" y="12"/>
                  </a:cxn>
                  <a:cxn ang="0">
                    <a:pos x="16" y="13"/>
                  </a:cxn>
                  <a:cxn ang="0">
                    <a:pos x="14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8" y="16"/>
                  </a:cxn>
                  <a:cxn ang="0">
                    <a:pos x="4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1" y="7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2"/>
                    </a:lnTo>
                    <a:lnTo>
                      <a:pt x="14" y="4"/>
                    </a:lnTo>
                    <a:lnTo>
                      <a:pt x="16" y="8"/>
                    </a:lnTo>
                    <a:lnTo>
                      <a:pt x="16" y="12"/>
                    </a:lnTo>
                    <a:lnTo>
                      <a:pt x="16" y="13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8" y="16"/>
                    </a:lnTo>
                    <a:lnTo>
                      <a:pt x="4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03" name="Freeform 691"/>
              <p:cNvSpPr>
                <a:spLocks/>
              </p:cNvSpPr>
              <p:nvPr/>
            </p:nvSpPr>
            <p:spPr bwMode="auto">
              <a:xfrm>
                <a:off x="5264" y="3130"/>
                <a:ext cx="123" cy="7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4" y="0"/>
                  </a:cxn>
                  <a:cxn ang="0">
                    <a:pos x="122" y="54"/>
                  </a:cxn>
                  <a:cxn ang="0">
                    <a:pos x="96" y="69"/>
                  </a:cxn>
                  <a:cxn ang="0">
                    <a:pos x="0" y="13"/>
                  </a:cxn>
                </a:cxnLst>
                <a:rect l="0" t="0" r="r" b="b"/>
                <a:pathLst>
                  <a:path w="123" h="70">
                    <a:moveTo>
                      <a:pt x="0" y="13"/>
                    </a:moveTo>
                    <a:lnTo>
                      <a:pt x="24" y="0"/>
                    </a:lnTo>
                    <a:lnTo>
                      <a:pt x="122" y="54"/>
                    </a:lnTo>
                    <a:lnTo>
                      <a:pt x="96" y="6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04" name="Freeform 692"/>
              <p:cNvSpPr>
                <a:spLocks/>
              </p:cNvSpPr>
              <p:nvPr/>
            </p:nvSpPr>
            <p:spPr bwMode="auto">
              <a:xfrm>
                <a:off x="5264" y="3142"/>
                <a:ext cx="97" cy="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57"/>
                  </a:cxn>
                  <a:cxn ang="0">
                    <a:pos x="96" y="86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97" h="87">
                    <a:moveTo>
                      <a:pt x="0" y="0"/>
                    </a:moveTo>
                    <a:lnTo>
                      <a:pt x="96" y="57"/>
                    </a:lnTo>
                    <a:lnTo>
                      <a:pt x="96" y="86"/>
                    </a:lnTo>
                    <a:lnTo>
                      <a:pt x="0" y="2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05" name="Freeform 693"/>
              <p:cNvSpPr>
                <a:spLocks/>
              </p:cNvSpPr>
              <p:nvPr/>
            </p:nvSpPr>
            <p:spPr bwMode="auto">
              <a:xfrm>
                <a:off x="5174" y="3266"/>
                <a:ext cx="26" cy="45"/>
              </a:xfrm>
              <a:custGeom>
                <a:avLst/>
                <a:gdLst/>
                <a:ahLst/>
                <a:cxnLst>
                  <a:cxn ang="0">
                    <a:pos x="25" y="14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25" y="44"/>
                  </a:cxn>
                  <a:cxn ang="0">
                    <a:pos x="25" y="14"/>
                  </a:cxn>
                </a:cxnLst>
                <a:rect l="0" t="0" r="r" b="b"/>
                <a:pathLst>
                  <a:path w="26" h="45">
                    <a:moveTo>
                      <a:pt x="25" y="14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25" y="44"/>
                    </a:lnTo>
                    <a:lnTo>
                      <a:pt x="25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06" name="Freeform 694"/>
              <p:cNvSpPr>
                <a:spLocks/>
              </p:cNvSpPr>
              <p:nvPr/>
            </p:nvSpPr>
            <p:spPr bwMode="auto">
              <a:xfrm>
                <a:off x="5303" y="3340"/>
                <a:ext cx="25" cy="45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24" y="44"/>
                  </a:cxn>
                  <a:cxn ang="0">
                    <a:pos x="24" y="14"/>
                  </a:cxn>
                </a:cxnLst>
                <a:rect l="0" t="0" r="r" b="b"/>
                <a:pathLst>
                  <a:path w="25" h="45">
                    <a:moveTo>
                      <a:pt x="24" y="14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24" y="44"/>
                    </a:lnTo>
                    <a:lnTo>
                      <a:pt x="24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07" name="Freeform 695"/>
              <p:cNvSpPr>
                <a:spLocks/>
              </p:cNvSpPr>
              <p:nvPr/>
            </p:nvSpPr>
            <p:spPr bwMode="auto">
              <a:xfrm>
                <a:off x="5199" y="3226"/>
                <a:ext cx="96" cy="85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0" y="55"/>
                  </a:cxn>
                  <a:cxn ang="0">
                    <a:pos x="0" y="84"/>
                  </a:cxn>
                  <a:cxn ang="0">
                    <a:pos x="95" y="28"/>
                  </a:cxn>
                  <a:cxn ang="0">
                    <a:pos x="94" y="0"/>
                  </a:cxn>
                </a:cxnLst>
                <a:rect l="0" t="0" r="r" b="b"/>
                <a:pathLst>
                  <a:path w="96" h="85">
                    <a:moveTo>
                      <a:pt x="94" y="0"/>
                    </a:moveTo>
                    <a:lnTo>
                      <a:pt x="0" y="55"/>
                    </a:lnTo>
                    <a:lnTo>
                      <a:pt x="0" y="84"/>
                    </a:lnTo>
                    <a:lnTo>
                      <a:pt x="95" y="28"/>
                    </a:lnTo>
                    <a:lnTo>
                      <a:pt x="94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08" name="Freeform 696"/>
              <p:cNvSpPr>
                <a:spLocks/>
              </p:cNvSpPr>
              <p:nvPr/>
            </p:nvSpPr>
            <p:spPr bwMode="auto">
              <a:xfrm>
                <a:off x="5410" y="3232"/>
                <a:ext cx="17" cy="1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6" y="9"/>
                  </a:cxn>
                  <a:cxn ang="0">
                    <a:pos x="12" y="16"/>
                  </a:cxn>
                  <a:cxn ang="0">
                    <a:pos x="0" y="5"/>
                  </a:cxn>
                  <a:cxn ang="0">
                    <a:pos x="4" y="0"/>
                  </a:cxn>
                </a:cxnLst>
                <a:rect l="0" t="0" r="r" b="b"/>
                <a:pathLst>
                  <a:path w="17" h="17">
                    <a:moveTo>
                      <a:pt x="4" y="0"/>
                    </a:moveTo>
                    <a:lnTo>
                      <a:pt x="16" y="9"/>
                    </a:lnTo>
                    <a:lnTo>
                      <a:pt x="12" y="16"/>
                    </a:lnTo>
                    <a:lnTo>
                      <a:pt x="0" y="5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09" name="Freeform 697"/>
              <p:cNvSpPr>
                <a:spLocks/>
              </p:cNvSpPr>
              <p:nvPr/>
            </p:nvSpPr>
            <p:spPr bwMode="auto">
              <a:xfrm>
                <a:off x="5368" y="3200"/>
                <a:ext cx="36" cy="21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35" y="7"/>
                  </a:cxn>
                  <a:cxn ang="0">
                    <a:pos x="12" y="20"/>
                  </a:cxn>
                  <a:cxn ang="0">
                    <a:pos x="0" y="12"/>
                  </a:cxn>
                  <a:cxn ang="0">
                    <a:pos x="23" y="0"/>
                  </a:cxn>
                </a:cxnLst>
                <a:rect l="0" t="0" r="r" b="b"/>
                <a:pathLst>
                  <a:path w="36" h="21">
                    <a:moveTo>
                      <a:pt x="23" y="0"/>
                    </a:moveTo>
                    <a:lnTo>
                      <a:pt x="35" y="7"/>
                    </a:lnTo>
                    <a:lnTo>
                      <a:pt x="12" y="20"/>
                    </a:lnTo>
                    <a:lnTo>
                      <a:pt x="0" y="12"/>
                    </a:lnTo>
                    <a:lnTo>
                      <a:pt x="23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10" name="Freeform 698"/>
              <p:cNvSpPr>
                <a:spLocks/>
              </p:cNvSpPr>
              <p:nvPr/>
            </p:nvSpPr>
            <p:spPr bwMode="auto">
              <a:xfrm>
                <a:off x="5368" y="3213"/>
                <a:ext cx="17" cy="33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16" y="32"/>
                  </a:cxn>
                  <a:cxn ang="0">
                    <a:pos x="16" y="7"/>
                  </a:cxn>
                  <a:cxn ang="0">
                    <a:pos x="0" y="0"/>
                  </a:cxn>
                  <a:cxn ang="0">
                    <a:pos x="0" y="26"/>
                  </a:cxn>
                </a:cxnLst>
                <a:rect l="0" t="0" r="r" b="b"/>
                <a:pathLst>
                  <a:path w="17" h="33">
                    <a:moveTo>
                      <a:pt x="0" y="26"/>
                    </a:moveTo>
                    <a:lnTo>
                      <a:pt x="16" y="32"/>
                    </a:lnTo>
                    <a:lnTo>
                      <a:pt x="16" y="7"/>
                    </a:lnTo>
                    <a:lnTo>
                      <a:pt x="0" y="0"/>
                    </a:lnTo>
                    <a:lnTo>
                      <a:pt x="0" y="26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11" name="Freeform 699"/>
              <p:cNvSpPr>
                <a:spLocks/>
              </p:cNvSpPr>
              <p:nvPr/>
            </p:nvSpPr>
            <p:spPr bwMode="auto">
              <a:xfrm>
                <a:off x="5380" y="3207"/>
                <a:ext cx="24" cy="39"/>
              </a:xfrm>
              <a:custGeom>
                <a:avLst/>
                <a:gdLst/>
                <a:ahLst/>
                <a:cxnLst>
                  <a:cxn ang="0">
                    <a:pos x="23" y="26"/>
                  </a:cxn>
                  <a:cxn ang="0">
                    <a:pos x="0" y="38"/>
                  </a:cxn>
                  <a:cxn ang="0">
                    <a:pos x="0" y="13"/>
                  </a:cxn>
                  <a:cxn ang="0">
                    <a:pos x="23" y="0"/>
                  </a:cxn>
                  <a:cxn ang="0">
                    <a:pos x="23" y="26"/>
                  </a:cxn>
                </a:cxnLst>
                <a:rect l="0" t="0" r="r" b="b"/>
                <a:pathLst>
                  <a:path w="24" h="39">
                    <a:moveTo>
                      <a:pt x="23" y="26"/>
                    </a:moveTo>
                    <a:lnTo>
                      <a:pt x="0" y="38"/>
                    </a:lnTo>
                    <a:lnTo>
                      <a:pt x="0" y="13"/>
                    </a:lnTo>
                    <a:lnTo>
                      <a:pt x="23" y="0"/>
                    </a:lnTo>
                    <a:lnTo>
                      <a:pt x="23" y="26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12" name="Freeform 700"/>
              <p:cNvSpPr>
                <a:spLocks/>
              </p:cNvSpPr>
              <p:nvPr/>
            </p:nvSpPr>
            <p:spPr bwMode="auto">
              <a:xfrm>
                <a:off x="5382" y="3214"/>
                <a:ext cx="27" cy="1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6" y="5"/>
                  </a:cxn>
                  <a:cxn ang="0">
                    <a:pos x="21" y="13"/>
                  </a:cxn>
                  <a:cxn ang="0">
                    <a:pos x="9" y="16"/>
                  </a:cxn>
                  <a:cxn ang="0">
                    <a:pos x="0" y="10"/>
                  </a:cxn>
                  <a:cxn ang="0">
                    <a:pos x="18" y="0"/>
                  </a:cxn>
                </a:cxnLst>
                <a:rect l="0" t="0" r="r" b="b"/>
                <a:pathLst>
                  <a:path w="27" h="17">
                    <a:moveTo>
                      <a:pt x="18" y="0"/>
                    </a:moveTo>
                    <a:lnTo>
                      <a:pt x="26" y="5"/>
                    </a:lnTo>
                    <a:lnTo>
                      <a:pt x="21" y="13"/>
                    </a:lnTo>
                    <a:lnTo>
                      <a:pt x="9" y="16"/>
                    </a:lnTo>
                    <a:lnTo>
                      <a:pt x="0" y="1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13" name="Freeform 701"/>
              <p:cNvSpPr>
                <a:spLocks/>
              </p:cNvSpPr>
              <p:nvPr/>
            </p:nvSpPr>
            <p:spPr bwMode="auto">
              <a:xfrm>
                <a:off x="5382" y="3224"/>
                <a:ext cx="17" cy="3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15" y="29"/>
                  </a:cxn>
                  <a:cxn ang="0">
                    <a:pos x="16" y="13"/>
                  </a:cxn>
                  <a:cxn ang="0">
                    <a:pos x="12" y="4"/>
                  </a:cxn>
                  <a:cxn ang="0">
                    <a:pos x="0" y="0"/>
                  </a:cxn>
                  <a:cxn ang="0">
                    <a:pos x="0" y="20"/>
                  </a:cxn>
                </a:cxnLst>
                <a:rect l="0" t="0" r="r" b="b"/>
                <a:pathLst>
                  <a:path w="17" h="30">
                    <a:moveTo>
                      <a:pt x="0" y="20"/>
                    </a:moveTo>
                    <a:lnTo>
                      <a:pt x="15" y="29"/>
                    </a:lnTo>
                    <a:lnTo>
                      <a:pt x="16" y="13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0" y="20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14" name="Freeform 702"/>
              <p:cNvSpPr>
                <a:spLocks/>
              </p:cNvSpPr>
              <p:nvPr/>
            </p:nvSpPr>
            <p:spPr bwMode="auto">
              <a:xfrm>
                <a:off x="5395" y="3237"/>
                <a:ext cx="17" cy="22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" y="10"/>
                  </a:cxn>
                  <a:cxn ang="0">
                    <a:pos x="9" y="12"/>
                  </a:cxn>
                  <a:cxn ang="0">
                    <a:pos x="13" y="21"/>
                  </a:cxn>
                  <a:cxn ang="0">
                    <a:pos x="16" y="20"/>
                  </a:cxn>
                  <a:cxn ang="0">
                    <a:pos x="13" y="8"/>
                  </a:cxn>
                  <a:cxn ang="0">
                    <a:pos x="0" y="0"/>
                  </a:cxn>
                  <a:cxn ang="0">
                    <a:pos x="0" y="15"/>
                  </a:cxn>
                </a:cxnLst>
                <a:rect l="0" t="0" r="r" b="b"/>
                <a:pathLst>
                  <a:path w="17" h="22">
                    <a:moveTo>
                      <a:pt x="0" y="15"/>
                    </a:moveTo>
                    <a:lnTo>
                      <a:pt x="2" y="10"/>
                    </a:lnTo>
                    <a:lnTo>
                      <a:pt x="9" y="12"/>
                    </a:lnTo>
                    <a:lnTo>
                      <a:pt x="13" y="21"/>
                    </a:lnTo>
                    <a:lnTo>
                      <a:pt x="16" y="20"/>
                    </a:lnTo>
                    <a:lnTo>
                      <a:pt x="13" y="8"/>
                    </a:lnTo>
                    <a:lnTo>
                      <a:pt x="0" y="0"/>
                    </a:lnTo>
                    <a:lnTo>
                      <a:pt x="0" y="15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15" name="Freeform 703"/>
              <p:cNvSpPr>
                <a:spLocks/>
              </p:cNvSpPr>
              <p:nvPr/>
            </p:nvSpPr>
            <p:spPr bwMode="auto">
              <a:xfrm>
                <a:off x="5410" y="3239"/>
                <a:ext cx="17" cy="20"/>
              </a:xfrm>
              <a:custGeom>
                <a:avLst/>
                <a:gdLst/>
                <a:ahLst/>
                <a:cxnLst>
                  <a:cxn ang="0">
                    <a:pos x="16" y="13"/>
                  </a:cxn>
                  <a:cxn ang="0">
                    <a:pos x="2" y="19"/>
                  </a:cxn>
                  <a:cxn ang="0">
                    <a:pos x="0" y="6"/>
                  </a:cxn>
                  <a:cxn ang="0">
                    <a:pos x="9" y="4"/>
                  </a:cxn>
                  <a:cxn ang="0">
                    <a:pos x="14" y="0"/>
                  </a:cxn>
                  <a:cxn ang="0">
                    <a:pos x="16" y="13"/>
                  </a:cxn>
                </a:cxnLst>
                <a:rect l="0" t="0" r="r" b="b"/>
                <a:pathLst>
                  <a:path w="17" h="20">
                    <a:moveTo>
                      <a:pt x="16" y="13"/>
                    </a:moveTo>
                    <a:lnTo>
                      <a:pt x="2" y="19"/>
                    </a:lnTo>
                    <a:lnTo>
                      <a:pt x="0" y="6"/>
                    </a:lnTo>
                    <a:lnTo>
                      <a:pt x="9" y="4"/>
                    </a:lnTo>
                    <a:lnTo>
                      <a:pt x="14" y="0"/>
                    </a:lnTo>
                    <a:lnTo>
                      <a:pt x="16" y="13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16" name="Freeform 704"/>
              <p:cNvSpPr>
                <a:spLocks/>
              </p:cNvSpPr>
              <p:nvPr/>
            </p:nvSpPr>
            <p:spPr bwMode="auto">
              <a:xfrm>
                <a:off x="5383" y="3227"/>
                <a:ext cx="17" cy="17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6" y="16"/>
                  </a:cxn>
                  <a:cxn ang="0">
                    <a:pos x="11" y="4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r" b="b"/>
                <a:pathLst>
                  <a:path w="17" h="17">
                    <a:moveTo>
                      <a:pt x="0" y="9"/>
                    </a:moveTo>
                    <a:lnTo>
                      <a:pt x="16" y="16"/>
                    </a:lnTo>
                    <a:lnTo>
                      <a:pt x="11" y="4"/>
                    </a:lnTo>
                    <a:lnTo>
                      <a:pt x="0" y="0"/>
                    </a:lnTo>
                    <a:lnTo>
                      <a:pt x="0" y="9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17" name="Freeform 705"/>
              <p:cNvSpPr>
                <a:spLocks/>
              </p:cNvSpPr>
              <p:nvPr/>
            </p:nvSpPr>
            <p:spPr bwMode="auto">
              <a:xfrm>
                <a:off x="5395" y="3235"/>
                <a:ext cx="24" cy="17"/>
              </a:xfrm>
              <a:custGeom>
                <a:avLst/>
                <a:gdLst/>
                <a:ahLst/>
                <a:cxnLst>
                  <a:cxn ang="0">
                    <a:pos x="23" y="12"/>
                  </a:cxn>
                  <a:cxn ang="0">
                    <a:pos x="14" y="16"/>
                  </a:cxn>
                  <a:cxn ang="0">
                    <a:pos x="0" y="3"/>
                  </a:cxn>
                  <a:cxn ang="0">
                    <a:pos x="13" y="0"/>
                  </a:cxn>
                  <a:cxn ang="0">
                    <a:pos x="23" y="12"/>
                  </a:cxn>
                </a:cxnLst>
                <a:rect l="0" t="0" r="r" b="b"/>
                <a:pathLst>
                  <a:path w="24" h="17">
                    <a:moveTo>
                      <a:pt x="23" y="12"/>
                    </a:moveTo>
                    <a:lnTo>
                      <a:pt x="14" y="16"/>
                    </a:lnTo>
                    <a:lnTo>
                      <a:pt x="0" y="3"/>
                    </a:lnTo>
                    <a:lnTo>
                      <a:pt x="13" y="0"/>
                    </a:lnTo>
                    <a:lnTo>
                      <a:pt x="23" y="12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18" name="Freeform 706"/>
              <p:cNvSpPr>
                <a:spLocks/>
              </p:cNvSpPr>
              <p:nvPr/>
            </p:nvSpPr>
            <p:spPr bwMode="auto">
              <a:xfrm>
                <a:off x="5408" y="3228"/>
                <a:ext cx="17" cy="1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3" y="0"/>
                  </a:cxn>
                  <a:cxn ang="0">
                    <a:pos x="16" y="12"/>
                  </a:cxn>
                  <a:cxn ang="0">
                    <a:pos x="11" y="16"/>
                  </a:cxn>
                  <a:cxn ang="0">
                    <a:pos x="0" y="7"/>
                  </a:cxn>
                </a:cxnLst>
                <a:rect l="0" t="0" r="r" b="b"/>
                <a:pathLst>
                  <a:path w="17" h="17">
                    <a:moveTo>
                      <a:pt x="0" y="7"/>
                    </a:moveTo>
                    <a:lnTo>
                      <a:pt x="3" y="0"/>
                    </a:lnTo>
                    <a:lnTo>
                      <a:pt x="16" y="12"/>
                    </a:lnTo>
                    <a:lnTo>
                      <a:pt x="11" y="16"/>
                    </a:lnTo>
                    <a:lnTo>
                      <a:pt x="0" y="7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19" name="Freeform 707"/>
              <p:cNvSpPr>
                <a:spLocks/>
              </p:cNvSpPr>
              <p:nvPr/>
            </p:nvSpPr>
            <p:spPr bwMode="auto">
              <a:xfrm>
                <a:off x="5392" y="3222"/>
                <a:ext cx="23" cy="19"/>
              </a:xfrm>
              <a:custGeom>
                <a:avLst/>
                <a:gdLst/>
                <a:ahLst/>
                <a:cxnLst>
                  <a:cxn ang="0">
                    <a:pos x="22" y="13"/>
                  </a:cxn>
                  <a:cxn ang="0">
                    <a:pos x="4" y="18"/>
                  </a:cxn>
                  <a:cxn ang="0">
                    <a:pos x="0" y="4"/>
                  </a:cxn>
                  <a:cxn ang="0">
                    <a:pos x="16" y="0"/>
                  </a:cxn>
                  <a:cxn ang="0">
                    <a:pos x="22" y="13"/>
                  </a:cxn>
                </a:cxnLst>
                <a:rect l="0" t="0" r="r" b="b"/>
                <a:pathLst>
                  <a:path w="23" h="19">
                    <a:moveTo>
                      <a:pt x="22" y="13"/>
                    </a:moveTo>
                    <a:lnTo>
                      <a:pt x="4" y="18"/>
                    </a:lnTo>
                    <a:lnTo>
                      <a:pt x="0" y="4"/>
                    </a:lnTo>
                    <a:lnTo>
                      <a:pt x="16" y="0"/>
                    </a:lnTo>
                    <a:lnTo>
                      <a:pt x="22" y="13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20" name="Freeform 708"/>
              <p:cNvSpPr>
                <a:spLocks/>
              </p:cNvSpPr>
              <p:nvPr/>
            </p:nvSpPr>
            <p:spPr bwMode="auto">
              <a:xfrm>
                <a:off x="5259" y="3260"/>
                <a:ext cx="122" cy="71"/>
              </a:xfrm>
              <a:custGeom>
                <a:avLst/>
                <a:gdLst/>
                <a:ahLst/>
                <a:cxnLst>
                  <a:cxn ang="0">
                    <a:pos x="121" y="14"/>
                  </a:cxn>
                  <a:cxn ang="0">
                    <a:pos x="96" y="0"/>
                  </a:cxn>
                  <a:cxn ang="0">
                    <a:pos x="0" y="56"/>
                  </a:cxn>
                  <a:cxn ang="0">
                    <a:pos x="25" y="70"/>
                  </a:cxn>
                  <a:cxn ang="0">
                    <a:pos x="121" y="14"/>
                  </a:cxn>
                </a:cxnLst>
                <a:rect l="0" t="0" r="r" b="b"/>
                <a:pathLst>
                  <a:path w="122" h="71">
                    <a:moveTo>
                      <a:pt x="121" y="14"/>
                    </a:moveTo>
                    <a:lnTo>
                      <a:pt x="96" y="0"/>
                    </a:lnTo>
                    <a:lnTo>
                      <a:pt x="0" y="56"/>
                    </a:lnTo>
                    <a:lnTo>
                      <a:pt x="25" y="70"/>
                    </a:lnTo>
                    <a:lnTo>
                      <a:pt x="121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21" name="Freeform 709"/>
              <p:cNvSpPr>
                <a:spLocks/>
              </p:cNvSpPr>
              <p:nvPr/>
            </p:nvSpPr>
            <p:spPr bwMode="auto">
              <a:xfrm>
                <a:off x="5174" y="3211"/>
                <a:ext cx="121" cy="71"/>
              </a:xfrm>
              <a:custGeom>
                <a:avLst/>
                <a:gdLst/>
                <a:ahLst/>
                <a:cxnLst>
                  <a:cxn ang="0">
                    <a:pos x="120" y="14"/>
                  </a:cxn>
                  <a:cxn ang="0">
                    <a:pos x="95" y="0"/>
                  </a:cxn>
                  <a:cxn ang="0">
                    <a:pos x="0" y="55"/>
                  </a:cxn>
                  <a:cxn ang="0">
                    <a:pos x="24" y="70"/>
                  </a:cxn>
                  <a:cxn ang="0">
                    <a:pos x="120" y="14"/>
                  </a:cxn>
                </a:cxnLst>
                <a:rect l="0" t="0" r="r" b="b"/>
                <a:pathLst>
                  <a:path w="121" h="71">
                    <a:moveTo>
                      <a:pt x="120" y="14"/>
                    </a:moveTo>
                    <a:lnTo>
                      <a:pt x="95" y="0"/>
                    </a:lnTo>
                    <a:lnTo>
                      <a:pt x="0" y="55"/>
                    </a:lnTo>
                    <a:lnTo>
                      <a:pt x="24" y="70"/>
                    </a:lnTo>
                    <a:lnTo>
                      <a:pt x="120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22" name="Freeform 710"/>
              <p:cNvSpPr>
                <a:spLocks/>
              </p:cNvSpPr>
              <p:nvPr/>
            </p:nvSpPr>
            <p:spPr bwMode="auto">
              <a:xfrm>
                <a:off x="4880" y="3237"/>
                <a:ext cx="92" cy="17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0" y="0"/>
                  </a:cxn>
                  <a:cxn ang="0">
                    <a:pos x="0" y="121"/>
                  </a:cxn>
                  <a:cxn ang="0">
                    <a:pos x="91" y="174"/>
                  </a:cxn>
                  <a:cxn ang="0">
                    <a:pos x="91" y="52"/>
                  </a:cxn>
                </a:cxnLst>
                <a:rect l="0" t="0" r="r" b="b"/>
                <a:pathLst>
                  <a:path w="92" h="175">
                    <a:moveTo>
                      <a:pt x="91" y="52"/>
                    </a:moveTo>
                    <a:lnTo>
                      <a:pt x="0" y="0"/>
                    </a:lnTo>
                    <a:lnTo>
                      <a:pt x="0" y="121"/>
                    </a:lnTo>
                    <a:lnTo>
                      <a:pt x="91" y="174"/>
                    </a:lnTo>
                    <a:lnTo>
                      <a:pt x="91" y="52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23" name="Freeform 711"/>
              <p:cNvSpPr>
                <a:spLocks/>
              </p:cNvSpPr>
              <p:nvPr/>
            </p:nvSpPr>
            <p:spPr bwMode="auto">
              <a:xfrm>
                <a:off x="4880" y="3115"/>
                <a:ext cx="304" cy="176"/>
              </a:xfrm>
              <a:custGeom>
                <a:avLst/>
                <a:gdLst/>
                <a:ahLst/>
                <a:cxnLst>
                  <a:cxn ang="0">
                    <a:pos x="303" y="53"/>
                  </a:cxn>
                  <a:cxn ang="0">
                    <a:pos x="210" y="0"/>
                  </a:cxn>
                  <a:cxn ang="0">
                    <a:pos x="0" y="121"/>
                  </a:cxn>
                  <a:cxn ang="0">
                    <a:pos x="91" y="175"/>
                  </a:cxn>
                  <a:cxn ang="0">
                    <a:pos x="303" y="53"/>
                  </a:cxn>
                </a:cxnLst>
                <a:rect l="0" t="0" r="r" b="b"/>
                <a:pathLst>
                  <a:path w="304" h="176">
                    <a:moveTo>
                      <a:pt x="303" y="53"/>
                    </a:moveTo>
                    <a:lnTo>
                      <a:pt x="210" y="0"/>
                    </a:lnTo>
                    <a:lnTo>
                      <a:pt x="0" y="121"/>
                    </a:lnTo>
                    <a:lnTo>
                      <a:pt x="91" y="175"/>
                    </a:lnTo>
                    <a:lnTo>
                      <a:pt x="303" y="53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24" name="Freeform 712"/>
              <p:cNvSpPr>
                <a:spLocks/>
              </p:cNvSpPr>
              <p:nvPr/>
            </p:nvSpPr>
            <p:spPr bwMode="auto">
              <a:xfrm>
                <a:off x="4971" y="3168"/>
                <a:ext cx="213" cy="244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0" y="121"/>
                  </a:cxn>
                  <a:cxn ang="0">
                    <a:pos x="0" y="243"/>
                  </a:cxn>
                  <a:cxn ang="0">
                    <a:pos x="212" y="121"/>
                  </a:cxn>
                  <a:cxn ang="0">
                    <a:pos x="212" y="0"/>
                  </a:cxn>
                </a:cxnLst>
                <a:rect l="0" t="0" r="r" b="b"/>
                <a:pathLst>
                  <a:path w="213" h="244">
                    <a:moveTo>
                      <a:pt x="212" y="0"/>
                    </a:moveTo>
                    <a:lnTo>
                      <a:pt x="0" y="121"/>
                    </a:lnTo>
                    <a:lnTo>
                      <a:pt x="0" y="243"/>
                    </a:lnTo>
                    <a:lnTo>
                      <a:pt x="212" y="121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25" name="Freeform 713"/>
              <p:cNvSpPr>
                <a:spLocks/>
              </p:cNvSpPr>
              <p:nvPr/>
            </p:nvSpPr>
            <p:spPr bwMode="auto">
              <a:xfrm>
                <a:off x="4994" y="3310"/>
                <a:ext cx="185" cy="195"/>
              </a:xfrm>
              <a:custGeom>
                <a:avLst/>
                <a:gdLst/>
                <a:ahLst/>
                <a:cxnLst>
                  <a:cxn ang="0">
                    <a:pos x="184" y="106"/>
                  </a:cxn>
                  <a:cxn ang="0">
                    <a:pos x="0" y="0"/>
                  </a:cxn>
                  <a:cxn ang="0">
                    <a:pos x="0" y="88"/>
                  </a:cxn>
                  <a:cxn ang="0">
                    <a:pos x="184" y="194"/>
                  </a:cxn>
                  <a:cxn ang="0">
                    <a:pos x="184" y="106"/>
                  </a:cxn>
                </a:cxnLst>
                <a:rect l="0" t="0" r="r" b="b"/>
                <a:pathLst>
                  <a:path w="185" h="195">
                    <a:moveTo>
                      <a:pt x="184" y="106"/>
                    </a:moveTo>
                    <a:lnTo>
                      <a:pt x="0" y="0"/>
                    </a:lnTo>
                    <a:lnTo>
                      <a:pt x="0" y="88"/>
                    </a:lnTo>
                    <a:lnTo>
                      <a:pt x="184" y="194"/>
                    </a:lnTo>
                    <a:lnTo>
                      <a:pt x="184" y="106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26" name="Freeform 714"/>
              <p:cNvSpPr>
                <a:spLocks/>
              </p:cNvSpPr>
              <p:nvPr/>
            </p:nvSpPr>
            <p:spPr bwMode="auto">
              <a:xfrm>
                <a:off x="4994" y="3209"/>
                <a:ext cx="360" cy="209"/>
              </a:xfrm>
              <a:custGeom>
                <a:avLst/>
                <a:gdLst/>
                <a:ahLst/>
                <a:cxnLst>
                  <a:cxn ang="0">
                    <a:pos x="359" y="107"/>
                  </a:cxn>
                  <a:cxn ang="0">
                    <a:pos x="174" y="0"/>
                  </a:cxn>
                  <a:cxn ang="0">
                    <a:pos x="0" y="100"/>
                  </a:cxn>
                  <a:cxn ang="0">
                    <a:pos x="184" y="208"/>
                  </a:cxn>
                  <a:cxn ang="0">
                    <a:pos x="359" y="107"/>
                  </a:cxn>
                </a:cxnLst>
                <a:rect l="0" t="0" r="r" b="b"/>
                <a:pathLst>
                  <a:path w="360" h="209">
                    <a:moveTo>
                      <a:pt x="359" y="107"/>
                    </a:moveTo>
                    <a:lnTo>
                      <a:pt x="174" y="0"/>
                    </a:lnTo>
                    <a:lnTo>
                      <a:pt x="0" y="100"/>
                    </a:lnTo>
                    <a:lnTo>
                      <a:pt x="184" y="208"/>
                    </a:lnTo>
                    <a:lnTo>
                      <a:pt x="359" y="107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27" name="Freeform 715"/>
              <p:cNvSpPr>
                <a:spLocks/>
              </p:cNvSpPr>
              <p:nvPr/>
            </p:nvSpPr>
            <p:spPr bwMode="auto">
              <a:xfrm>
                <a:off x="5178" y="3316"/>
                <a:ext cx="176" cy="189"/>
              </a:xfrm>
              <a:custGeom>
                <a:avLst/>
                <a:gdLst/>
                <a:ahLst/>
                <a:cxnLst>
                  <a:cxn ang="0">
                    <a:pos x="175" y="0"/>
                  </a:cxn>
                  <a:cxn ang="0">
                    <a:pos x="0" y="100"/>
                  </a:cxn>
                  <a:cxn ang="0">
                    <a:pos x="0" y="188"/>
                  </a:cxn>
                  <a:cxn ang="0">
                    <a:pos x="175" y="87"/>
                  </a:cxn>
                  <a:cxn ang="0">
                    <a:pos x="175" y="0"/>
                  </a:cxn>
                </a:cxnLst>
                <a:rect l="0" t="0" r="r" b="b"/>
                <a:pathLst>
                  <a:path w="176" h="189">
                    <a:moveTo>
                      <a:pt x="175" y="0"/>
                    </a:moveTo>
                    <a:lnTo>
                      <a:pt x="0" y="100"/>
                    </a:lnTo>
                    <a:lnTo>
                      <a:pt x="0" y="188"/>
                    </a:lnTo>
                    <a:lnTo>
                      <a:pt x="175" y="87"/>
                    </a:lnTo>
                    <a:lnTo>
                      <a:pt x="175" y="0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28" name="Freeform 716"/>
              <p:cNvSpPr>
                <a:spLocks/>
              </p:cNvSpPr>
              <p:nvPr/>
            </p:nvSpPr>
            <p:spPr bwMode="auto">
              <a:xfrm>
                <a:off x="5006" y="3356"/>
                <a:ext cx="32" cy="62"/>
              </a:xfrm>
              <a:custGeom>
                <a:avLst/>
                <a:gdLst/>
                <a:ahLst/>
                <a:cxnLst>
                  <a:cxn ang="0">
                    <a:pos x="31" y="61"/>
                  </a:cxn>
                  <a:cxn ang="0">
                    <a:pos x="31" y="18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1" y="61"/>
                  </a:cxn>
                </a:cxnLst>
                <a:rect l="0" t="0" r="r" b="b"/>
                <a:pathLst>
                  <a:path w="32" h="62">
                    <a:moveTo>
                      <a:pt x="31" y="61"/>
                    </a:moveTo>
                    <a:lnTo>
                      <a:pt x="31" y="18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1" y="6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29" name="Freeform 717"/>
              <p:cNvSpPr>
                <a:spLocks/>
              </p:cNvSpPr>
              <p:nvPr/>
            </p:nvSpPr>
            <p:spPr bwMode="auto">
              <a:xfrm>
                <a:off x="5006" y="3396"/>
                <a:ext cx="32" cy="22"/>
              </a:xfrm>
              <a:custGeom>
                <a:avLst/>
                <a:gdLst/>
                <a:ahLst/>
                <a:cxnLst>
                  <a:cxn ang="0">
                    <a:pos x="31" y="14"/>
                  </a:cxn>
                  <a:cxn ang="0">
                    <a:pos x="5" y="0"/>
                  </a:cxn>
                  <a:cxn ang="0">
                    <a:pos x="0" y="3"/>
                  </a:cxn>
                  <a:cxn ang="0">
                    <a:pos x="31" y="21"/>
                  </a:cxn>
                  <a:cxn ang="0">
                    <a:pos x="31" y="14"/>
                  </a:cxn>
                </a:cxnLst>
                <a:rect l="0" t="0" r="r" b="b"/>
                <a:pathLst>
                  <a:path w="32" h="22">
                    <a:moveTo>
                      <a:pt x="31" y="14"/>
                    </a:moveTo>
                    <a:lnTo>
                      <a:pt x="5" y="0"/>
                    </a:lnTo>
                    <a:lnTo>
                      <a:pt x="0" y="3"/>
                    </a:lnTo>
                    <a:lnTo>
                      <a:pt x="31" y="21"/>
                    </a:lnTo>
                    <a:lnTo>
                      <a:pt x="31" y="14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30" name="Freeform 718"/>
              <p:cNvSpPr>
                <a:spLocks/>
              </p:cNvSpPr>
              <p:nvPr/>
            </p:nvSpPr>
            <p:spPr bwMode="auto">
              <a:xfrm>
                <a:off x="5046" y="3380"/>
                <a:ext cx="32" cy="61"/>
              </a:xfrm>
              <a:custGeom>
                <a:avLst/>
                <a:gdLst/>
                <a:ahLst/>
                <a:cxnLst>
                  <a:cxn ang="0">
                    <a:pos x="31" y="60"/>
                  </a:cxn>
                  <a:cxn ang="0">
                    <a:pos x="31" y="17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1" y="60"/>
                  </a:cxn>
                </a:cxnLst>
                <a:rect l="0" t="0" r="r" b="b"/>
                <a:pathLst>
                  <a:path w="32" h="61">
                    <a:moveTo>
                      <a:pt x="31" y="60"/>
                    </a:moveTo>
                    <a:lnTo>
                      <a:pt x="31" y="17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1" y="6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31" name="Freeform 719"/>
              <p:cNvSpPr>
                <a:spLocks/>
              </p:cNvSpPr>
              <p:nvPr/>
            </p:nvSpPr>
            <p:spPr bwMode="auto">
              <a:xfrm>
                <a:off x="5085" y="3402"/>
                <a:ext cx="32" cy="62"/>
              </a:xfrm>
              <a:custGeom>
                <a:avLst/>
                <a:gdLst/>
                <a:ahLst/>
                <a:cxnLst>
                  <a:cxn ang="0">
                    <a:pos x="31" y="61"/>
                  </a:cxn>
                  <a:cxn ang="0">
                    <a:pos x="31" y="18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1" y="61"/>
                  </a:cxn>
                </a:cxnLst>
                <a:rect l="0" t="0" r="r" b="b"/>
                <a:pathLst>
                  <a:path w="32" h="62">
                    <a:moveTo>
                      <a:pt x="31" y="61"/>
                    </a:moveTo>
                    <a:lnTo>
                      <a:pt x="31" y="18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1" y="6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32" name="Freeform 720"/>
              <p:cNvSpPr>
                <a:spLocks/>
              </p:cNvSpPr>
              <p:nvPr/>
            </p:nvSpPr>
            <p:spPr bwMode="auto">
              <a:xfrm>
                <a:off x="5125" y="3426"/>
                <a:ext cx="33" cy="62"/>
              </a:xfrm>
              <a:custGeom>
                <a:avLst/>
                <a:gdLst/>
                <a:ahLst/>
                <a:cxnLst>
                  <a:cxn ang="0">
                    <a:pos x="32" y="61"/>
                  </a:cxn>
                  <a:cxn ang="0">
                    <a:pos x="32" y="18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2" y="61"/>
                  </a:cxn>
                </a:cxnLst>
                <a:rect l="0" t="0" r="r" b="b"/>
                <a:pathLst>
                  <a:path w="33" h="62">
                    <a:moveTo>
                      <a:pt x="32" y="61"/>
                    </a:moveTo>
                    <a:lnTo>
                      <a:pt x="32" y="18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2" y="6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33" name="Line 721"/>
              <p:cNvSpPr>
                <a:spLocks noChangeShapeType="1"/>
              </p:cNvSpPr>
              <p:nvPr/>
            </p:nvSpPr>
            <p:spPr bwMode="auto">
              <a:xfrm>
                <a:off x="4881" y="3257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34" name="Line 722"/>
              <p:cNvSpPr>
                <a:spLocks noChangeShapeType="1"/>
              </p:cNvSpPr>
              <p:nvPr/>
            </p:nvSpPr>
            <p:spPr bwMode="auto">
              <a:xfrm>
                <a:off x="4881" y="3261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35" name="Line 723"/>
              <p:cNvSpPr>
                <a:spLocks noChangeShapeType="1"/>
              </p:cNvSpPr>
              <p:nvPr/>
            </p:nvSpPr>
            <p:spPr bwMode="auto">
              <a:xfrm>
                <a:off x="4881" y="3266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36" name="Line 724"/>
              <p:cNvSpPr>
                <a:spLocks noChangeShapeType="1"/>
              </p:cNvSpPr>
              <p:nvPr/>
            </p:nvSpPr>
            <p:spPr bwMode="auto">
              <a:xfrm>
                <a:off x="4881" y="3270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37" name="Line 725"/>
              <p:cNvSpPr>
                <a:spLocks noChangeShapeType="1"/>
              </p:cNvSpPr>
              <p:nvPr/>
            </p:nvSpPr>
            <p:spPr bwMode="auto">
              <a:xfrm>
                <a:off x="4881" y="3275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38" name="Line 726"/>
              <p:cNvSpPr>
                <a:spLocks noChangeShapeType="1"/>
              </p:cNvSpPr>
              <p:nvPr/>
            </p:nvSpPr>
            <p:spPr bwMode="auto">
              <a:xfrm>
                <a:off x="4881" y="3280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39" name="Line 727"/>
              <p:cNvSpPr>
                <a:spLocks noChangeShapeType="1"/>
              </p:cNvSpPr>
              <p:nvPr/>
            </p:nvSpPr>
            <p:spPr bwMode="auto">
              <a:xfrm>
                <a:off x="4881" y="3285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40" name="Line 728"/>
              <p:cNvSpPr>
                <a:spLocks noChangeShapeType="1"/>
              </p:cNvSpPr>
              <p:nvPr/>
            </p:nvSpPr>
            <p:spPr bwMode="auto">
              <a:xfrm>
                <a:off x="4881" y="3290"/>
                <a:ext cx="90" cy="53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41" name="Line 729"/>
              <p:cNvSpPr>
                <a:spLocks noChangeShapeType="1"/>
              </p:cNvSpPr>
              <p:nvPr/>
            </p:nvSpPr>
            <p:spPr bwMode="auto">
              <a:xfrm>
                <a:off x="4881" y="3295"/>
                <a:ext cx="90" cy="50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42" name="Line 730"/>
              <p:cNvSpPr>
                <a:spLocks noChangeShapeType="1"/>
              </p:cNvSpPr>
              <p:nvPr/>
            </p:nvSpPr>
            <p:spPr bwMode="auto">
              <a:xfrm>
                <a:off x="4881" y="3299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43" name="Line 731"/>
              <p:cNvSpPr>
                <a:spLocks noChangeShapeType="1"/>
              </p:cNvSpPr>
              <p:nvPr/>
            </p:nvSpPr>
            <p:spPr bwMode="auto">
              <a:xfrm>
                <a:off x="4881" y="3304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44" name="Line 732"/>
              <p:cNvSpPr>
                <a:spLocks noChangeShapeType="1"/>
              </p:cNvSpPr>
              <p:nvPr/>
            </p:nvSpPr>
            <p:spPr bwMode="auto">
              <a:xfrm>
                <a:off x="4881" y="3309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45" name="Line 733"/>
              <p:cNvSpPr>
                <a:spLocks noChangeShapeType="1"/>
              </p:cNvSpPr>
              <p:nvPr/>
            </p:nvSpPr>
            <p:spPr bwMode="auto">
              <a:xfrm>
                <a:off x="4881" y="3313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46" name="Line 734"/>
              <p:cNvSpPr>
                <a:spLocks noChangeShapeType="1"/>
              </p:cNvSpPr>
              <p:nvPr/>
            </p:nvSpPr>
            <p:spPr bwMode="auto">
              <a:xfrm>
                <a:off x="4881" y="3319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47" name="Line 735"/>
              <p:cNvSpPr>
                <a:spLocks noChangeShapeType="1"/>
              </p:cNvSpPr>
              <p:nvPr/>
            </p:nvSpPr>
            <p:spPr bwMode="auto">
              <a:xfrm>
                <a:off x="4881" y="3323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48" name="Line 736"/>
              <p:cNvSpPr>
                <a:spLocks noChangeShapeType="1"/>
              </p:cNvSpPr>
              <p:nvPr/>
            </p:nvSpPr>
            <p:spPr bwMode="auto">
              <a:xfrm>
                <a:off x="4881" y="3328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49" name="Line 737"/>
              <p:cNvSpPr>
                <a:spLocks noChangeShapeType="1"/>
              </p:cNvSpPr>
              <p:nvPr/>
            </p:nvSpPr>
            <p:spPr bwMode="auto">
              <a:xfrm>
                <a:off x="4881" y="3332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50" name="Line 738"/>
              <p:cNvSpPr>
                <a:spLocks noChangeShapeType="1"/>
              </p:cNvSpPr>
              <p:nvPr/>
            </p:nvSpPr>
            <p:spPr bwMode="auto">
              <a:xfrm>
                <a:off x="4881" y="3337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51" name="Line 739"/>
              <p:cNvSpPr>
                <a:spLocks noChangeShapeType="1"/>
              </p:cNvSpPr>
              <p:nvPr/>
            </p:nvSpPr>
            <p:spPr bwMode="auto">
              <a:xfrm>
                <a:off x="4881" y="3342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52" name="Line 740"/>
              <p:cNvSpPr>
                <a:spLocks noChangeShapeType="1"/>
              </p:cNvSpPr>
              <p:nvPr/>
            </p:nvSpPr>
            <p:spPr bwMode="auto">
              <a:xfrm>
                <a:off x="4881" y="3346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53" name="Line 741"/>
              <p:cNvSpPr>
                <a:spLocks noChangeShapeType="1"/>
              </p:cNvSpPr>
              <p:nvPr/>
            </p:nvSpPr>
            <p:spPr bwMode="auto">
              <a:xfrm>
                <a:off x="4881" y="3352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54" name="Line 742"/>
              <p:cNvSpPr>
                <a:spLocks noChangeShapeType="1"/>
              </p:cNvSpPr>
              <p:nvPr/>
            </p:nvSpPr>
            <p:spPr bwMode="auto">
              <a:xfrm>
                <a:off x="4881" y="3356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55" name="Freeform 743"/>
              <p:cNvSpPr>
                <a:spLocks/>
              </p:cNvSpPr>
              <p:nvPr/>
            </p:nvSpPr>
            <p:spPr bwMode="auto">
              <a:xfrm>
                <a:off x="4877" y="3238"/>
                <a:ext cx="17" cy="127"/>
              </a:xfrm>
              <a:custGeom>
                <a:avLst/>
                <a:gdLst/>
                <a:ahLst/>
                <a:cxnLst>
                  <a:cxn ang="0">
                    <a:pos x="0" y="122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6"/>
                  </a:cxn>
                  <a:cxn ang="0">
                    <a:pos x="0" y="122"/>
                  </a:cxn>
                </a:cxnLst>
                <a:rect l="0" t="0" r="r" b="b"/>
                <a:pathLst>
                  <a:path w="17" h="127">
                    <a:moveTo>
                      <a:pt x="0" y="122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6"/>
                    </a:lnTo>
                    <a:lnTo>
                      <a:pt x="0" y="122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56" name="Freeform 744"/>
              <p:cNvSpPr>
                <a:spLocks/>
              </p:cNvSpPr>
              <p:nvPr/>
            </p:nvSpPr>
            <p:spPr bwMode="auto">
              <a:xfrm>
                <a:off x="4898" y="3252"/>
                <a:ext cx="17" cy="126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5"/>
                  </a:cxn>
                  <a:cxn ang="0">
                    <a:pos x="0" y="120"/>
                  </a:cxn>
                </a:cxnLst>
                <a:rect l="0" t="0" r="r" b="b"/>
                <a:pathLst>
                  <a:path w="17" h="126">
                    <a:moveTo>
                      <a:pt x="0" y="120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5"/>
                    </a:lnTo>
                    <a:lnTo>
                      <a:pt x="0" y="120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57" name="Freeform 745"/>
              <p:cNvSpPr>
                <a:spLocks/>
              </p:cNvSpPr>
              <p:nvPr/>
            </p:nvSpPr>
            <p:spPr bwMode="auto">
              <a:xfrm>
                <a:off x="4920" y="3263"/>
                <a:ext cx="17" cy="125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0"/>
                  </a:cxn>
                  <a:cxn ang="0">
                    <a:pos x="16" y="2"/>
                  </a:cxn>
                  <a:cxn ang="0">
                    <a:pos x="16" y="124"/>
                  </a:cxn>
                  <a:cxn ang="0">
                    <a:pos x="0" y="120"/>
                  </a:cxn>
                </a:cxnLst>
                <a:rect l="0" t="0" r="r" b="b"/>
                <a:pathLst>
                  <a:path w="17" h="125">
                    <a:moveTo>
                      <a:pt x="0" y="120"/>
                    </a:moveTo>
                    <a:lnTo>
                      <a:pt x="0" y="0"/>
                    </a:lnTo>
                    <a:lnTo>
                      <a:pt x="16" y="2"/>
                    </a:lnTo>
                    <a:lnTo>
                      <a:pt x="16" y="124"/>
                    </a:lnTo>
                    <a:lnTo>
                      <a:pt x="0" y="120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58" name="Freeform 746"/>
              <p:cNvSpPr>
                <a:spLocks/>
              </p:cNvSpPr>
              <p:nvPr/>
            </p:nvSpPr>
            <p:spPr bwMode="auto">
              <a:xfrm>
                <a:off x="4940" y="3275"/>
                <a:ext cx="17" cy="127"/>
              </a:xfrm>
              <a:custGeom>
                <a:avLst/>
                <a:gdLst/>
                <a:ahLst/>
                <a:cxnLst>
                  <a:cxn ang="0">
                    <a:pos x="1" y="122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6"/>
                  </a:cxn>
                  <a:cxn ang="0">
                    <a:pos x="1" y="122"/>
                  </a:cxn>
                </a:cxnLst>
                <a:rect l="0" t="0" r="r" b="b"/>
                <a:pathLst>
                  <a:path w="17" h="127">
                    <a:moveTo>
                      <a:pt x="1" y="122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6"/>
                    </a:lnTo>
                    <a:lnTo>
                      <a:pt x="1" y="122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59" name="Freeform 747"/>
              <p:cNvSpPr>
                <a:spLocks/>
              </p:cNvSpPr>
              <p:nvPr/>
            </p:nvSpPr>
            <p:spPr bwMode="auto">
              <a:xfrm>
                <a:off x="4963" y="3287"/>
                <a:ext cx="17" cy="127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6"/>
                  </a:cxn>
                  <a:cxn ang="0">
                    <a:pos x="0" y="121"/>
                  </a:cxn>
                </a:cxnLst>
                <a:rect l="0" t="0" r="r" b="b"/>
                <a:pathLst>
                  <a:path w="17" h="127">
                    <a:moveTo>
                      <a:pt x="0" y="121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6"/>
                    </a:lnTo>
                    <a:lnTo>
                      <a:pt x="0" y="121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60" name="Freeform 748"/>
              <p:cNvSpPr>
                <a:spLocks/>
              </p:cNvSpPr>
              <p:nvPr/>
            </p:nvSpPr>
            <p:spPr bwMode="auto">
              <a:xfrm>
                <a:off x="4912" y="3372"/>
                <a:ext cx="122" cy="72"/>
              </a:xfrm>
              <a:custGeom>
                <a:avLst/>
                <a:gdLst/>
                <a:ahLst/>
                <a:cxnLst>
                  <a:cxn ang="0">
                    <a:pos x="121" y="14"/>
                  </a:cxn>
                  <a:cxn ang="0">
                    <a:pos x="97" y="0"/>
                  </a:cxn>
                  <a:cxn ang="0">
                    <a:pos x="0" y="56"/>
                  </a:cxn>
                  <a:cxn ang="0">
                    <a:pos x="24" y="71"/>
                  </a:cxn>
                  <a:cxn ang="0">
                    <a:pos x="121" y="14"/>
                  </a:cxn>
                </a:cxnLst>
                <a:rect l="0" t="0" r="r" b="b"/>
                <a:pathLst>
                  <a:path w="122" h="72">
                    <a:moveTo>
                      <a:pt x="121" y="14"/>
                    </a:moveTo>
                    <a:lnTo>
                      <a:pt x="97" y="0"/>
                    </a:lnTo>
                    <a:lnTo>
                      <a:pt x="0" y="56"/>
                    </a:lnTo>
                    <a:lnTo>
                      <a:pt x="24" y="71"/>
                    </a:lnTo>
                    <a:lnTo>
                      <a:pt x="121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61" name="Freeform 749"/>
              <p:cNvSpPr>
                <a:spLocks/>
              </p:cNvSpPr>
              <p:nvPr/>
            </p:nvSpPr>
            <p:spPr bwMode="auto">
              <a:xfrm>
                <a:off x="4912" y="3428"/>
                <a:ext cx="25" cy="4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4" y="43"/>
                  </a:cxn>
                  <a:cxn ang="0">
                    <a:pos x="24" y="14"/>
                  </a:cxn>
                </a:cxnLst>
                <a:rect l="0" t="0" r="r" b="b"/>
                <a:pathLst>
                  <a:path w="25" h="44">
                    <a:moveTo>
                      <a:pt x="24" y="14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4" y="43"/>
                    </a:lnTo>
                    <a:lnTo>
                      <a:pt x="24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62" name="Freeform 750"/>
              <p:cNvSpPr>
                <a:spLocks/>
              </p:cNvSpPr>
              <p:nvPr/>
            </p:nvSpPr>
            <p:spPr bwMode="auto">
              <a:xfrm>
                <a:off x="4936" y="3386"/>
                <a:ext cx="98" cy="86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0" y="56"/>
                  </a:cxn>
                  <a:cxn ang="0">
                    <a:pos x="0" y="85"/>
                  </a:cxn>
                  <a:cxn ang="0">
                    <a:pos x="97" y="28"/>
                  </a:cxn>
                  <a:cxn ang="0">
                    <a:pos x="97" y="0"/>
                  </a:cxn>
                </a:cxnLst>
                <a:rect l="0" t="0" r="r" b="b"/>
                <a:pathLst>
                  <a:path w="98" h="86">
                    <a:moveTo>
                      <a:pt x="97" y="0"/>
                    </a:moveTo>
                    <a:lnTo>
                      <a:pt x="0" y="56"/>
                    </a:lnTo>
                    <a:lnTo>
                      <a:pt x="0" y="85"/>
                    </a:lnTo>
                    <a:lnTo>
                      <a:pt x="97" y="28"/>
                    </a:lnTo>
                    <a:lnTo>
                      <a:pt x="97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63" name="Freeform 751"/>
              <p:cNvSpPr>
                <a:spLocks/>
              </p:cNvSpPr>
              <p:nvPr/>
            </p:nvSpPr>
            <p:spPr bwMode="auto">
              <a:xfrm>
                <a:off x="5009" y="3421"/>
                <a:ext cx="17" cy="17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1" y="13"/>
                  </a:cxn>
                  <a:cxn ang="0">
                    <a:pos x="1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1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5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2"/>
                  </a:cxn>
                  <a:cxn ang="0">
                    <a:pos x="13" y="3"/>
                  </a:cxn>
                  <a:cxn ang="0">
                    <a:pos x="14" y="4"/>
                  </a:cxn>
                  <a:cxn ang="0">
                    <a:pos x="16" y="5"/>
                  </a:cxn>
                  <a:cxn ang="0">
                    <a:pos x="14" y="8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9" y="16"/>
                  </a:cxn>
                  <a:cxn ang="0">
                    <a:pos x="6" y="16"/>
                  </a:cxn>
                  <a:cxn ang="0">
                    <a:pos x="5" y="16"/>
                  </a:cxn>
                  <a:cxn ang="0">
                    <a:pos x="4" y="16"/>
                  </a:cxn>
                </a:cxnLst>
                <a:rect l="0" t="0" r="r" b="b"/>
                <a:pathLst>
                  <a:path w="17" h="17">
                    <a:moveTo>
                      <a:pt x="4" y="16"/>
                    </a:moveTo>
                    <a:lnTo>
                      <a:pt x="1" y="13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4"/>
                    </a:lnTo>
                    <a:lnTo>
                      <a:pt x="16" y="5"/>
                    </a:lnTo>
                    <a:lnTo>
                      <a:pt x="14" y="8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9" y="16"/>
                    </a:lnTo>
                    <a:lnTo>
                      <a:pt x="6" y="16"/>
                    </a:lnTo>
                    <a:lnTo>
                      <a:pt x="5" y="16"/>
                    </a:lnTo>
                    <a:lnTo>
                      <a:pt x="4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64" name="Freeform 752"/>
              <p:cNvSpPr>
                <a:spLocks/>
              </p:cNvSpPr>
              <p:nvPr/>
            </p:nvSpPr>
            <p:spPr bwMode="auto">
              <a:xfrm>
                <a:off x="5011" y="3423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4" y="7"/>
                  </a:cxn>
                  <a:cxn ang="0">
                    <a:pos x="16" y="3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4" y="2"/>
                  </a:cxn>
                  <a:cxn ang="0">
                    <a:pos x="1" y="4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3"/>
                  </a:cxn>
                  <a:cxn ang="0">
                    <a:pos x="1" y="14"/>
                  </a:cxn>
                  <a:cxn ang="0">
                    <a:pos x="1" y="16"/>
                  </a:cxn>
                  <a:cxn ang="0">
                    <a:pos x="4" y="16"/>
                  </a:cxn>
                  <a:cxn ang="0">
                    <a:pos x="7" y="16"/>
                  </a:cxn>
                  <a:cxn ang="0">
                    <a:pos x="10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4" y="7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4" y="16"/>
                    </a:lnTo>
                    <a:lnTo>
                      <a:pt x="7" y="16"/>
                    </a:lnTo>
                    <a:lnTo>
                      <a:pt x="10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65" name="Freeform 753"/>
              <p:cNvSpPr>
                <a:spLocks/>
              </p:cNvSpPr>
              <p:nvPr/>
            </p:nvSpPr>
            <p:spPr bwMode="auto">
              <a:xfrm>
                <a:off x="5013" y="3426"/>
                <a:ext cx="17" cy="17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6" y="8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4" y="8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" y="10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lnTo>
                      <a:pt x="16" y="8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66" name="Freeform 754"/>
              <p:cNvSpPr>
                <a:spLocks/>
              </p:cNvSpPr>
              <p:nvPr/>
            </p:nvSpPr>
            <p:spPr bwMode="auto">
              <a:xfrm>
                <a:off x="4998" y="3427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2" y="13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4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2"/>
                  </a:cxn>
                  <a:cxn ang="0">
                    <a:pos x="16" y="3"/>
                  </a:cxn>
                  <a:cxn ang="0">
                    <a:pos x="16" y="5"/>
                  </a:cxn>
                  <a:cxn ang="0">
                    <a:pos x="16" y="9"/>
                  </a:cxn>
                  <a:cxn ang="0">
                    <a:pos x="14" y="12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2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2"/>
                    </a:lnTo>
                    <a:lnTo>
                      <a:pt x="16" y="3"/>
                    </a:lnTo>
                    <a:lnTo>
                      <a:pt x="16" y="5"/>
                    </a:lnTo>
                    <a:lnTo>
                      <a:pt x="16" y="9"/>
                    </a:lnTo>
                    <a:lnTo>
                      <a:pt x="14" y="12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67" name="Freeform 755"/>
              <p:cNvSpPr>
                <a:spLocks/>
              </p:cNvSpPr>
              <p:nvPr/>
            </p:nvSpPr>
            <p:spPr bwMode="auto">
              <a:xfrm>
                <a:off x="5000" y="3427"/>
                <a:ext cx="17" cy="17"/>
              </a:xfrm>
              <a:custGeom>
                <a:avLst/>
                <a:gdLst/>
                <a:ahLst/>
                <a:cxnLst>
                  <a:cxn ang="0">
                    <a:pos x="14" y="12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4" y="1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3"/>
                  </a:cxn>
                  <a:cxn ang="0">
                    <a:pos x="3" y="6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1" y="13"/>
                  </a:cxn>
                  <a:cxn ang="0">
                    <a:pos x="14" y="12"/>
                  </a:cxn>
                </a:cxnLst>
                <a:rect l="0" t="0" r="r" b="b"/>
                <a:pathLst>
                  <a:path w="17" h="17">
                    <a:moveTo>
                      <a:pt x="14" y="12"/>
                    </a:moveTo>
                    <a:lnTo>
                      <a:pt x="16" y="8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1" y="13"/>
                    </a:lnTo>
                    <a:lnTo>
                      <a:pt x="14" y="12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68" name="Freeform 756"/>
              <p:cNvSpPr>
                <a:spLocks/>
              </p:cNvSpPr>
              <p:nvPr/>
            </p:nvSpPr>
            <p:spPr bwMode="auto">
              <a:xfrm>
                <a:off x="5003" y="3431"/>
                <a:ext cx="17" cy="17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16" y="8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3" y="16"/>
                  </a:cxn>
                  <a:cxn ang="0">
                    <a:pos x="9" y="16"/>
                  </a:cxn>
                  <a:cxn ang="0">
                    <a:pos x="12" y="10"/>
                  </a:cxn>
                </a:cxnLst>
                <a:rect l="0" t="0" r="r" b="b"/>
                <a:pathLst>
                  <a:path w="17" h="17">
                    <a:moveTo>
                      <a:pt x="12" y="10"/>
                    </a:moveTo>
                    <a:lnTo>
                      <a:pt x="16" y="8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9" y="16"/>
                    </a:lnTo>
                    <a:lnTo>
                      <a:pt x="12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69" name="Line 757"/>
              <p:cNvSpPr>
                <a:spLocks noChangeShapeType="1"/>
              </p:cNvSpPr>
              <p:nvPr/>
            </p:nvSpPr>
            <p:spPr bwMode="auto">
              <a:xfrm flipV="1">
                <a:off x="4952" y="3457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70" name="Freeform 758"/>
              <p:cNvSpPr>
                <a:spLocks/>
              </p:cNvSpPr>
              <p:nvPr/>
            </p:nvSpPr>
            <p:spPr bwMode="auto">
              <a:xfrm>
                <a:off x="5012" y="3423"/>
                <a:ext cx="17" cy="17"/>
              </a:xfrm>
              <a:custGeom>
                <a:avLst/>
                <a:gdLst/>
                <a:ahLst/>
                <a:cxnLst>
                  <a:cxn ang="0">
                    <a:pos x="5" y="16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9"/>
                  </a:cxn>
                  <a:cxn ang="0">
                    <a:pos x="1" y="7"/>
                  </a:cxn>
                  <a:cxn ang="0">
                    <a:pos x="2" y="5"/>
                  </a:cxn>
                  <a:cxn ang="0">
                    <a:pos x="3" y="2"/>
                  </a:cxn>
                  <a:cxn ang="0">
                    <a:pos x="5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0" y="1"/>
                  </a:cxn>
                  <a:cxn ang="0">
                    <a:pos x="13" y="2"/>
                  </a:cxn>
                  <a:cxn ang="0">
                    <a:pos x="13" y="3"/>
                  </a:cxn>
                  <a:cxn ang="0">
                    <a:pos x="14" y="4"/>
                  </a:cxn>
                  <a:cxn ang="0">
                    <a:pos x="16" y="5"/>
                  </a:cxn>
                  <a:cxn ang="0">
                    <a:pos x="14" y="8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10" y="16"/>
                  </a:cxn>
                  <a:cxn ang="0">
                    <a:pos x="8" y="16"/>
                  </a:cxn>
                  <a:cxn ang="0">
                    <a:pos x="5" y="16"/>
                  </a:cxn>
                </a:cxnLst>
                <a:rect l="0" t="0" r="r" b="b"/>
                <a:pathLst>
                  <a:path w="17" h="17">
                    <a:moveTo>
                      <a:pt x="5" y="16"/>
                    </a:moveTo>
                    <a:lnTo>
                      <a:pt x="2" y="13"/>
                    </a:lnTo>
                    <a:lnTo>
                      <a:pt x="1" y="12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4"/>
                    </a:lnTo>
                    <a:lnTo>
                      <a:pt x="16" y="5"/>
                    </a:lnTo>
                    <a:lnTo>
                      <a:pt x="14" y="8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5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71" name="Freeform 759"/>
              <p:cNvSpPr>
                <a:spLocks/>
              </p:cNvSpPr>
              <p:nvPr/>
            </p:nvSpPr>
            <p:spPr bwMode="auto">
              <a:xfrm>
                <a:off x="5015" y="3426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4" y="7"/>
                  </a:cxn>
                  <a:cxn ang="0">
                    <a:pos x="16" y="3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5" y="2"/>
                  </a:cxn>
                  <a:cxn ang="0">
                    <a:pos x="2" y="4"/>
                  </a:cxn>
                  <a:cxn ang="0">
                    <a:pos x="1" y="8"/>
                  </a:cxn>
                  <a:cxn ang="0">
                    <a:pos x="0" y="12"/>
                  </a:cxn>
                  <a:cxn ang="0">
                    <a:pos x="1" y="13"/>
                  </a:cxn>
                  <a:cxn ang="0">
                    <a:pos x="2" y="14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6"/>
                  </a:cxn>
                  <a:cxn ang="0">
                    <a:pos x="10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4" y="7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2" y="4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6"/>
                    </a:lnTo>
                    <a:lnTo>
                      <a:pt x="10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72" name="Freeform 760"/>
              <p:cNvSpPr>
                <a:spLocks/>
              </p:cNvSpPr>
              <p:nvPr/>
            </p:nvSpPr>
            <p:spPr bwMode="auto">
              <a:xfrm>
                <a:off x="5017" y="3427"/>
                <a:ext cx="17" cy="17"/>
              </a:xfrm>
              <a:custGeom>
                <a:avLst/>
                <a:gdLst/>
                <a:ahLst/>
                <a:cxnLst>
                  <a:cxn ang="0">
                    <a:pos x="12" y="11"/>
                  </a:cxn>
                  <a:cxn ang="0">
                    <a:pos x="16" y="6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3" y="6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13"/>
                  </a:cxn>
                  <a:cxn ang="0">
                    <a:pos x="3" y="16"/>
                  </a:cxn>
                  <a:cxn ang="0">
                    <a:pos x="6" y="16"/>
                  </a:cxn>
                  <a:cxn ang="0">
                    <a:pos x="9" y="16"/>
                  </a:cxn>
                  <a:cxn ang="0">
                    <a:pos x="12" y="11"/>
                  </a:cxn>
                </a:cxnLst>
                <a:rect l="0" t="0" r="r" b="b"/>
                <a:pathLst>
                  <a:path w="17" h="17">
                    <a:moveTo>
                      <a:pt x="12" y="11"/>
                    </a:moveTo>
                    <a:lnTo>
                      <a:pt x="16" y="6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3" y="6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3" y="16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73" name="Freeform 761"/>
              <p:cNvSpPr>
                <a:spLocks/>
              </p:cNvSpPr>
              <p:nvPr/>
            </p:nvSpPr>
            <p:spPr bwMode="auto">
              <a:xfrm>
                <a:off x="5003" y="3429"/>
                <a:ext cx="17" cy="17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1" y="14"/>
                  </a:cxn>
                  <a:cxn ang="0">
                    <a:pos x="0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4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6" y="5"/>
                  </a:cxn>
                  <a:cxn ang="0">
                    <a:pos x="16" y="9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9" y="16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4" y="16"/>
                  </a:cxn>
                </a:cxnLst>
                <a:rect l="0" t="0" r="r" b="b"/>
                <a:pathLst>
                  <a:path w="17" h="17">
                    <a:moveTo>
                      <a:pt x="4" y="16"/>
                    </a:moveTo>
                    <a:lnTo>
                      <a:pt x="1" y="14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9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4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74" name="Freeform 762"/>
              <p:cNvSpPr>
                <a:spLocks/>
              </p:cNvSpPr>
              <p:nvPr/>
            </p:nvSpPr>
            <p:spPr bwMode="auto">
              <a:xfrm>
                <a:off x="5006" y="3429"/>
                <a:ext cx="17" cy="17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6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3"/>
                  </a:cxn>
                  <a:cxn ang="0">
                    <a:pos x="1" y="6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1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1" y="14"/>
                  </a:cxn>
                  <a:cxn ang="0">
                    <a:pos x="12" y="12"/>
                  </a:cxn>
                </a:cxnLst>
                <a:rect l="0" t="0" r="r" b="b"/>
                <a:pathLst>
                  <a:path w="17" h="17">
                    <a:moveTo>
                      <a:pt x="12" y="12"/>
                    </a:moveTo>
                    <a:lnTo>
                      <a:pt x="16" y="8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2" y="12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75" name="Freeform 763"/>
              <p:cNvSpPr>
                <a:spLocks/>
              </p:cNvSpPr>
              <p:nvPr/>
            </p:nvSpPr>
            <p:spPr bwMode="auto">
              <a:xfrm>
                <a:off x="5007" y="3433"/>
                <a:ext cx="17" cy="17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6" y="8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3" y="8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3" y="16"/>
                  </a:cxn>
                  <a:cxn ang="0">
                    <a:pos x="6" y="16"/>
                  </a:cxn>
                  <a:cxn ang="0">
                    <a:pos x="9" y="16"/>
                  </a:cxn>
                  <a:cxn ang="0">
                    <a:pos x="16" y="10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lnTo>
                      <a:pt x="16" y="8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3" y="8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6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76" name="Freeform 764"/>
              <p:cNvSpPr>
                <a:spLocks/>
              </p:cNvSpPr>
              <p:nvPr/>
            </p:nvSpPr>
            <p:spPr bwMode="auto">
              <a:xfrm>
                <a:off x="4950" y="3465"/>
                <a:ext cx="17" cy="1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2" y="13"/>
                  </a:cxn>
                  <a:cxn ang="0">
                    <a:pos x="0" y="10"/>
                  </a:cxn>
                  <a:cxn ang="0">
                    <a:pos x="2" y="5"/>
                  </a:cxn>
                  <a:cxn ang="0">
                    <a:pos x="5" y="2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16" y="2"/>
                  </a:cxn>
                  <a:cxn ang="0">
                    <a:pos x="16" y="5"/>
                  </a:cxn>
                  <a:cxn ang="0">
                    <a:pos x="16" y="10"/>
                  </a:cxn>
                  <a:cxn ang="0">
                    <a:pos x="13" y="13"/>
                  </a:cxn>
                  <a:cxn ang="0">
                    <a:pos x="10" y="16"/>
                  </a:cxn>
                  <a:cxn ang="0">
                    <a:pos x="8" y="16"/>
                  </a:cxn>
                </a:cxnLst>
                <a:rect l="0" t="0" r="r" b="b"/>
                <a:pathLst>
                  <a:path w="17" h="17">
                    <a:moveTo>
                      <a:pt x="8" y="16"/>
                    </a:moveTo>
                    <a:lnTo>
                      <a:pt x="2" y="13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6" y="2"/>
                    </a:lnTo>
                    <a:lnTo>
                      <a:pt x="16" y="5"/>
                    </a:lnTo>
                    <a:lnTo>
                      <a:pt x="16" y="10"/>
                    </a:lnTo>
                    <a:lnTo>
                      <a:pt x="13" y="13"/>
                    </a:lnTo>
                    <a:lnTo>
                      <a:pt x="10" y="16"/>
                    </a:lnTo>
                    <a:lnTo>
                      <a:pt x="8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77" name="Freeform 765"/>
              <p:cNvSpPr>
                <a:spLocks/>
              </p:cNvSpPr>
              <p:nvPr/>
            </p:nvSpPr>
            <p:spPr bwMode="auto">
              <a:xfrm>
                <a:off x="4952" y="3465"/>
                <a:ext cx="17" cy="17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4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" y="10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lnTo>
                      <a:pt x="16" y="5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4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78" name="Line 766"/>
              <p:cNvSpPr>
                <a:spLocks noChangeShapeType="1"/>
              </p:cNvSpPr>
              <p:nvPr/>
            </p:nvSpPr>
            <p:spPr bwMode="auto">
              <a:xfrm flipV="1">
                <a:off x="4990" y="348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479" name="Freeform 767"/>
              <p:cNvSpPr>
                <a:spLocks/>
              </p:cNvSpPr>
              <p:nvPr/>
            </p:nvSpPr>
            <p:spPr bwMode="auto">
              <a:xfrm>
                <a:off x="4971" y="3487"/>
                <a:ext cx="17" cy="17"/>
              </a:xfrm>
              <a:custGeom>
                <a:avLst/>
                <a:gdLst/>
                <a:ahLst/>
                <a:cxnLst>
                  <a:cxn ang="0">
                    <a:pos x="5" y="16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1" y="8"/>
                  </a:cxn>
                  <a:cxn ang="0">
                    <a:pos x="2" y="5"/>
                  </a:cxn>
                  <a:cxn ang="0">
                    <a:pos x="4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11" y="1"/>
                  </a:cxn>
                  <a:cxn ang="0">
                    <a:pos x="14" y="2"/>
                  </a:cxn>
                  <a:cxn ang="0">
                    <a:pos x="14" y="3"/>
                  </a:cxn>
                  <a:cxn ang="0">
                    <a:pos x="14" y="4"/>
                  </a:cxn>
                  <a:cxn ang="0">
                    <a:pos x="16" y="6"/>
                  </a:cxn>
                  <a:cxn ang="0">
                    <a:pos x="14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10" y="16"/>
                  </a:cxn>
                  <a:cxn ang="0">
                    <a:pos x="8" y="16"/>
                  </a:cxn>
                  <a:cxn ang="0">
                    <a:pos x="6" y="16"/>
                  </a:cxn>
                  <a:cxn ang="0">
                    <a:pos x="5" y="16"/>
                  </a:cxn>
                </a:cxnLst>
                <a:rect l="0" t="0" r="r" b="b"/>
                <a:pathLst>
                  <a:path w="17" h="17">
                    <a:moveTo>
                      <a:pt x="5" y="16"/>
                    </a:moveTo>
                    <a:lnTo>
                      <a:pt x="2" y="13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1"/>
                    </a:lnTo>
                    <a:lnTo>
                      <a:pt x="14" y="2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6" y="6"/>
                    </a:lnTo>
                    <a:lnTo>
                      <a:pt x="14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6" y="16"/>
                    </a:lnTo>
                    <a:lnTo>
                      <a:pt x="5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80" name="Freeform 768"/>
              <p:cNvSpPr>
                <a:spLocks/>
              </p:cNvSpPr>
              <p:nvPr/>
            </p:nvSpPr>
            <p:spPr bwMode="auto">
              <a:xfrm>
                <a:off x="4975" y="3489"/>
                <a:ext cx="17" cy="17"/>
              </a:xfrm>
              <a:custGeom>
                <a:avLst/>
                <a:gdLst/>
                <a:ahLst/>
                <a:cxnLst>
                  <a:cxn ang="0">
                    <a:pos x="14" y="11"/>
                  </a:cxn>
                  <a:cxn ang="0">
                    <a:pos x="14" y="7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4" y="1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3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1" y="13"/>
                  </a:cxn>
                  <a:cxn ang="0">
                    <a:pos x="14" y="11"/>
                  </a:cxn>
                </a:cxnLst>
                <a:rect l="0" t="0" r="r" b="b"/>
                <a:pathLst>
                  <a:path w="17" h="17">
                    <a:moveTo>
                      <a:pt x="14" y="11"/>
                    </a:moveTo>
                    <a:lnTo>
                      <a:pt x="14" y="7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1" y="13"/>
                    </a:lnTo>
                    <a:lnTo>
                      <a:pt x="14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81" name="Freeform 769"/>
              <p:cNvSpPr>
                <a:spLocks/>
              </p:cNvSpPr>
              <p:nvPr/>
            </p:nvSpPr>
            <p:spPr bwMode="auto">
              <a:xfrm>
                <a:off x="4976" y="3492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3" y="6"/>
                  </a:cxn>
                  <a:cxn ang="0">
                    <a:pos x="16" y="6"/>
                  </a:cxn>
                  <a:cxn ang="0">
                    <a:pos x="13" y="2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2"/>
                  </a:cxn>
                  <a:cxn ang="0">
                    <a:pos x="2" y="6"/>
                  </a:cxn>
                  <a:cxn ang="0">
                    <a:pos x="0" y="9"/>
                  </a:cxn>
                  <a:cxn ang="0">
                    <a:pos x="0" y="11"/>
                  </a:cxn>
                  <a:cxn ang="0">
                    <a:pos x="0" y="13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3" y="6"/>
                    </a:lnTo>
                    <a:lnTo>
                      <a:pt x="16" y="6"/>
                    </a:lnTo>
                    <a:lnTo>
                      <a:pt x="13" y="2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82" name="Freeform 770"/>
              <p:cNvSpPr>
                <a:spLocks/>
              </p:cNvSpPr>
              <p:nvPr/>
            </p:nvSpPr>
            <p:spPr bwMode="auto">
              <a:xfrm>
                <a:off x="4963" y="3492"/>
                <a:ext cx="17" cy="17"/>
              </a:xfrm>
              <a:custGeom>
                <a:avLst/>
                <a:gdLst/>
                <a:ahLst/>
                <a:cxnLst>
                  <a:cxn ang="0">
                    <a:pos x="4" y="14"/>
                  </a:cxn>
                  <a:cxn ang="0">
                    <a:pos x="1" y="13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1" y="4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9" y="1"/>
                  </a:cxn>
                  <a:cxn ang="0">
                    <a:pos x="13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6" y="5"/>
                  </a:cxn>
                  <a:cxn ang="0">
                    <a:pos x="16" y="8"/>
                  </a:cxn>
                  <a:cxn ang="0">
                    <a:pos x="13" y="11"/>
                  </a:cxn>
                  <a:cxn ang="0">
                    <a:pos x="12" y="13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4" y="14"/>
                  </a:cxn>
                </a:cxnLst>
                <a:rect l="0" t="0" r="r" b="b"/>
                <a:pathLst>
                  <a:path w="17" h="17">
                    <a:moveTo>
                      <a:pt x="4" y="14"/>
                    </a:moveTo>
                    <a:lnTo>
                      <a:pt x="1" y="13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8"/>
                    </a:lnTo>
                    <a:lnTo>
                      <a:pt x="13" y="11"/>
                    </a:lnTo>
                    <a:lnTo>
                      <a:pt x="12" y="13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4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83" name="Freeform 771"/>
              <p:cNvSpPr>
                <a:spLocks/>
              </p:cNvSpPr>
              <p:nvPr/>
            </p:nvSpPr>
            <p:spPr bwMode="auto">
              <a:xfrm>
                <a:off x="4966" y="3494"/>
                <a:ext cx="17" cy="17"/>
              </a:xfrm>
              <a:custGeom>
                <a:avLst/>
                <a:gdLst/>
                <a:ahLst/>
                <a:cxnLst>
                  <a:cxn ang="0">
                    <a:pos x="12" y="11"/>
                  </a:cxn>
                  <a:cxn ang="0">
                    <a:pos x="16" y="7"/>
                  </a:cxn>
                  <a:cxn ang="0">
                    <a:pos x="16" y="3"/>
                  </a:cxn>
                  <a:cxn ang="0">
                    <a:pos x="16" y="2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2"/>
                  </a:cxn>
                  <a:cxn ang="0">
                    <a:pos x="1" y="6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1" y="13"/>
                  </a:cxn>
                  <a:cxn ang="0">
                    <a:pos x="12" y="11"/>
                  </a:cxn>
                </a:cxnLst>
                <a:rect l="0" t="0" r="r" b="b"/>
                <a:pathLst>
                  <a:path w="17" h="17">
                    <a:moveTo>
                      <a:pt x="12" y="11"/>
                    </a:moveTo>
                    <a:lnTo>
                      <a:pt x="16" y="7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1" y="13"/>
                    </a:lnTo>
                    <a:lnTo>
                      <a:pt x="12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84" name="Freeform 772"/>
              <p:cNvSpPr>
                <a:spLocks/>
              </p:cNvSpPr>
              <p:nvPr/>
            </p:nvSpPr>
            <p:spPr bwMode="auto">
              <a:xfrm>
                <a:off x="4967" y="3497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6" y="6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2"/>
                  </a:cxn>
                  <a:cxn ang="0">
                    <a:pos x="2" y="6"/>
                  </a:cxn>
                  <a:cxn ang="0">
                    <a:pos x="2" y="9"/>
                  </a:cxn>
                  <a:cxn ang="0">
                    <a:pos x="0" y="11"/>
                  </a:cxn>
                  <a:cxn ang="0">
                    <a:pos x="2" y="13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6" y="6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85" name="Freeform 773"/>
              <p:cNvSpPr>
                <a:spLocks/>
              </p:cNvSpPr>
              <p:nvPr/>
            </p:nvSpPr>
            <p:spPr bwMode="auto">
              <a:xfrm>
                <a:off x="4976" y="3490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1" y="13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1" y="4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1"/>
                  </a:cxn>
                  <a:cxn ang="0">
                    <a:pos x="16" y="2"/>
                  </a:cxn>
                  <a:cxn ang="0">
                    <a:pos x="16" y="3"/>
                  </a:cxn>
                  <a:cxn ang="0">
                    <a:pos x="16" y="5"/>
                  </a:cxn>
                  <a:cxn ang="0">
                    <a:pos x="16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8" y="16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1" y="13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4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1"/>
                    </a:lnTo>
                    <a:lnTo>
                      <a:pt x="16" y="2"/>
                    </a:lnTo>
                    <a:lnTo>
                      <a:pt x="16" y="3"/>
                    </a:lnTo>
                    <a:lnTo>
                      <a:pt x="16" y="5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86" name="Freeform 774"/>
              <p:cNvSpPr>
                <a:spLocks/>
              </p:cNvSpPr>
              <p:nvPr/>
            </p:nvSpPr>
            <p:spPr bwMode="auto">
              <a:xfrm>
                <a:off x="4979" y="3492"/>
                <a:ext cx="17" cy="17"/>
              </a:xfrm>
              <a:custGeom>
                <a:avLst/>
                <a:gdLst/>
                <a:ahLst/>
                <a:cxnLst>
                  <a:cxn ang="0">
                    <a:pos x="14" y="11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6" y="1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5" y="3"/>
                  </a:cxn>
                  <a:cxn ang="0">
                    <a:pos x="1" y="6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1" y="16"/>
                  </a:cxn>
                  <a:cxn ang="0">
                    <a:pos x="5" y="16"/>
                  </a:cxn>
                  <a:cxn ang="0">
                    <a:pos x="7" y="16"/>
                  </a:cxn>
                  <a:cxn ang="0">
                    <a:pos x="10" y="13"/>
                  </a:cxn>
                  <a:cxn ang="0">
                    <a:pos x="14" y="11"/>
                  </a:cxn>
                </a:cxnLst>
                <a:rect l="0" t="0" r="r" b="b"/>
                <a:pathLst>
                  <a:path w="17" h="17">
                    <a:moveTo>
                      <a:pt x="14" y="11"/>
                    </a:moveTo>
                    <a:lnTo>
                      <a:pt x="16" y="7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5" y="3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3"/>
                    </a:lnTo>
                    <a:lnTo>
                      <a:pt x="14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87" name="Freeform 775"/>
              <p:cNvSpPr>
                <a:spLocks/>
              </p:cNvSpPr>
              <p:nvPr/>
            </p:nvSpPr>
            <p:spPr bwMode="auto">
              <a:xfrm>
                <a:off x="4967" y="3495"/>
                <a:ext cx="17" cy="17"/>
              </a:xfrm>
              <a:custGeom>
                <a:avLst/>
                <a:gdLst/>
                <a:ahLst/>
                <a:cxnLst>
                  <a:cxn ang="0">
                    <a:pos x="6" y="14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5"/>
                  </a:cxn>
                  <a:cxn ang="0">
                    <a:pos x="3" y="2"/>
                  </a:cxn>
                  <a:cxn ang="0">
                    <a:pos x="7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1"/>
                  </a:cxn>
                  <a:cxn ang="0">
                    <a:pos x="14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11" y="14"/>
                  </a:cxn>
                  <a:cxn ang="0">
                    <a:pos x="7" y="16"/>
                  </a:cxn>
                  <a:cxn ang="0">
                    <a:pos x="6" y="14"/>
                  </a:cxn>
                </a:cxnLst>
                <a:rect l="0" t="0" r="r" b="b"/>
                <a:pathLst>
                  <a:path w="17" h="17">
                    <a:moveTo>
                      <a:pt x="6" y="14"/>
                    </a:moveTo>
                    <a:lnTo>
                      <a:pt x="2" y="13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1"/>
                    </a:lnTo>
                    <a:lnTo>
                      <a:pt x="14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11" y="14"/>
                    </a:lnTo>
                    <a:lnTo>
                      <a:pt x="7" y="16"/>
                    </a:lnTo>
                    <a:lnTo>
                      <a:pt x="6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88" name="Freeform 776"/>
              <p:cNvSpPr>
                <a:spLocks/>
              </p:cNvSpPr>
              <p:nvPr/>
            </p:nvSpPr>
            <p:spPr bwMode="auto">
              <a:xfrm>
                <a:off x="4969" y="3497"/>
                <a:ext cx="17" cy="17"/>
              </a:xfrm>
              <a:custGeom>
                <a:avLst/>
                <a:gdLst/>
                <a:ahLst/>
                <a:cxnLst>
                  <a:cxn ang="0">
                    <a:pos x="14" y="11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4" y="1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9" y="1"/>
                  </a:cxn>
                  <a:cxn ang="0">
                    <a:pos x="4" y="3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3" y="14"/>
                  </a:cxn>
                  <a:cxn ang="0">
                    <a:pos x="4" y="16"/>
                  </a:cxn>
                  <a:cxn ang="0">
                    <a:pos x="9" y="14"/>
                  </a:cxn>
                  <a:cxn ang="0">
                    <a:pos x="11" y="13"/>
                  </a:cxn>
                  <a:cxn ang="0">
                    <a:pos x="14" y="11"/>
                  </a:cxn>
                </a:cxnLst>
                <a:rect l="0" t="0" r="r" b="b"/>
                <a:pathLst>
                  <a:path w="17" h="17">
                    <a:moveTo>
                      <a:pt x="14" y="11"/>
                    </a:moveTo>
                    <a:lnTo>
                      <a:pt x="16" y="7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9" y="14"/>
                    </a:lnTo>
                    <a:lnTo>
                      <a:pt x="11" y="13"/>
                    </a:lnTo>
                    <a:lnTo>
                      <a:pt x="14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89" name="Freeform 777"/>
              <p:cNvSpPr>
                <a:spLocks/>
              </p:cNvSpPr>
              <p:nvPr/>
            </p:nvSpPr>
            <p:spPr bwMode="auto">
              <a:xfrm>
                <a:off x="5047" y="3444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2" y="13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9"/>
                  </a:cxn>
                  <a:cxn ang="0">
                    <a:pos x="0" y="7"/>
                  </a:cxn>
                  <a:cxn ang="0">
                    <a:pos x="2" y="5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3"/>
                  </a:cxn>
                  <a:cxn ang="0">
                    <a:pos x="14" y="3"/>
                  </a:cxn>
                  <a:cxn ang="0">
                    <a:pos x="16" y="6"/>
                  </a:cxn>
                  <a:cxn ang="0">
                    <a:pos x="14" y="8"/>
                  </a:cxn>
                  <a:cxn ang="0">
                    <a:pos x="13" y="10"/>
                  </a:cxn>
                  <a:cxn ang="0">
                    <a:pos x="12" y="13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2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6" y="6"/>
                    </a:lnTo>
                    <a:lnTo>
                      <a:pt x="14" y="8"/>
                    </a:lnTo>
                    <a:lnTo>
                      <a:pt x="13" y="10"/>
                    </a:lnTo>
                    <a:lnTo>
                      <a:pt x="12" y="13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90" name="Freeform 778"/>
              <p:cNvSpPr>
                <a:spLocks/>
              </p:cNvSpPr>
              <p:nvPr/>
            </p:nvSpPr>
            <p:spPr bwMode="auto">
              <a:xfrm>
                <a:off x="5050" y="3446"/>
                <a:ext cx="17" cy="17"/>
              </a:xfrm>
              <a:custGeom>
                <a:avLst/>
                <a:gdLst/>
                <a:ahLst/>
                <a:cxnLst>
                  <a:cxn ang="0">
                    <a:pos x="12" y="9"/>
                  </a:cxn>
                  <a:cxn ang="0">
                    <a:pos x="14" y="7"/>
                  </a:cxn>
                  <a:cxn ang="0">
                    <a:pos x="16" y="4"/>
                  </a:cxn>
                  <a:cxn ang="0">
                    <a:pos x="14" y="1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2"/>
                  </a:cxn>
                  <a:cxn ang="0">
                    <a:pos x="3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3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1" y="13"/>
                  </a:cxn>
                  <a:cxn ang="0">
                    <a:pos x="12" y="9"/>
                  </a:cxn>
                </a:cxnLst>
                <a:rect l="0" t="0" r="r" b="b"/>
                <a:pathLst>
                  <a:path w="17" h="17">
                    <a:moveTo>
                      <a:pt x="12" y="9"/>
                    </a:moveTo>
                    <a:lnTo>
                      <a:pt x="14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1" y="13"/>
                    </a:lnTo>
                    <a:lnTo>
                      <a:pt x="12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91" name="Freeform 779"/>
              <p:cNvSpPr>
                <a:spLocks/>
              </p:cNvSpPr>
              <p:nvPr/>
            </p:nvSpPr>
            <p:spPr bwMode="auto">
              <a:xfrm>
                <a:off x="5051" y="3449"/>
                <a:ext cx="17" cy="17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6" y="8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2" y="5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3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6"/>
                  </a:cxn>
                  <a:cxn ang="0">
                    <a:pos x="13" y="8"/>
                  </a:cxn>
                </a:cxnLst>
                <a:rect l="0" t="0" r="r" b="b"/>
                <a:pathLst>
                  <a:path w="17" h="17">
                    <a:moveTo>
                      <a:pt x="13" y="8"/>
                    </a:moveTo>
                    <a:lnTo>
                      <a:pt x="16" y="8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6"/>
                    </a:lnTo>
                    <a:lnTo>
                      <a:pt x="13" y="8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92" name="Freeform 780"/>
              <p:cNvSpPr>
                <a:spLocks/>
              </p:cNvSpPr>
              <p:nvPr/>
            </p:nvSpPr>
            <p:spPr bwMode="auto">
              <a:xfrm>
                <a:off x="5037" y="3450"/>
                <a:ext cx="17" cy="17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9"/>
                  </a:cxn>
                  <a:cxn ang="0">
                    <a:pos x="0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4" y="2"/>
                  </a:cxn>
                  <a:cxn ang="0">
                    <a:pos x="16" y="3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0"/>
                  </a:cxn>
                  <a:cxn ang="0">
                    <a:pos x="12" y="12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4" y="16"/>
                  </a:cxn>
                </a:cxnLst>
                <a:rect l="0" t="0" r="r" b="b"/>
                <a:pathLst>
                  <a:path w="17" h="17">
                    <a:moveTo>
                      <a:pt x="4" y="16"/>
                    </a:moveTo>
                    <a:lnTo>
                      <a:pt x="1" y="12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4" y="2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4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93" name="Freeform 781"/>
              <p:cNvSpPr>
                <a:spLocks/>
              </p:cNvSpPr>
              <p:nvPr/>
            </p:nvSpPr>
            <p:spPr bwMode="auto">
              <a:xfrm>
                <a:off x="5040" y="3451"/>
                <a:ext cx="17" cy="17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6" y="1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1" y="4"/>
                  </a:cxn>
                  <a:cxn ang="0">
                    <a:pos x="1" y="8"/>
                  </a:cxn>
                  <a:cxn ang="0">
                    <a:pos x="0" y="12"/>
                  </a:cxn>
                  <a:cxn ang="0">
                    <a:pos x="1" y="13"/>
                  </a:cxn>
                  <a:cxn ang="0">
                    <a:pos x="1" y="14"/>
                  </a:cxn>
                  <a:cxn ang="0">
                    <a:pos x="1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1" y="12"/>
                  </a:cxn>
                  <a:cxn ang="0">
                    <a:pos x="14" y="9"/>
                  </a:cxn>
                </a:cxnLst>
                <a:rect l="0" t="0" r="r" b="b"/>
                <a:pathLst>
                  <a:path w="17" h="17">
                    <a:moveTo>
                      <a:pt x="14" y="9"/>
                    </a:moveTo>
                    <a:lnTo>
                      <a:pt x="16" y="7"/>
                    </a:lnTo>
                    <a:lnTo>
                      <a:pt x="16" y="4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1" y="12"/>
                    </a:lnTo>
                    <a:lnTo>
                      <a:pt x="14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94" name="Freeform 782"/>
              <p:cNvSpPr>
                <a:spLocks/>
              </p:cNvSpPr>
              <p:nvPr/>
            </p:nvSpPr>
            <p:spPr bwMode="auto">
              <a:xfrm>
                <a:off x="5042" y="3454"/>
                <a:ext cx="17" cy="17"/>
              </a:xfrm>
              <a:custGeom>
                <a:avLst/>
                <a:gdLst/>
                <a:ahLst/>
                <a:cxnLst>
                  <a:cxn ang="0">
                    <a:pos x="16" y="8"/>
                  </a:cxn>
                  <a:cxn ang="0">
                    <a:pos x="16" y="8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3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" y="8"/>
                  </a:cxn>
                </a:cxnLst>
                <a:rect l="0" t="0" r="r" b="b"/>
                <a:pathLst>
                  <a:path w="17" h="17">
                    <a:moveTo>
                      <a:pt x="16" y="8"/>
                    </a:moveTo>
                    <a:lnTo>
                      <a:pt x="16" y="8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" y="8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95" name="Freeform 783"/>
              <p:cNvSpPr>
                <a:spLocks/>
              </p:cNvSpPr>
              <p:nvPr/>
            </p:nvSpPr>
            <p:spPr bwMode="auto">
              <a:xfrm>
                <a:off x="5051" y="3447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2" y="13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2" y="5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3"/>
                  </a:cxn>
                  <a:cxn ang="0">
                    <a:pos x="16" y="3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2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96" name="Freeform 784"/>
              <p:cNvSpPr>
                <a:spLocks/>
              </p:cNvSpPr>
              <p:nvPr/>
            </p:nvSpPr>
            <p:spPr bwMode="auto">
              <a:xfrm>
                <a:off x="5044" y="3454"/>
                <a:ext cx="17" cy="17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4" y="7"/>
                  </a:cxn>
                  <a:cxn ang="0">
                    <a:pos x="16" y="4"/>
                  </a:cxn>
                  <a:cxn ang="0">
                    <a:pos x="14" y="1"/>
                  </a:cxn>
                  <a:cxn ang="0">
                    <a:pos x="13" y="1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5" y="2"/>
                  </a:cxn>
                  <a:cxn ang="0">
                    <a:pos x="2" y="4"/>
                  </a:cxn>
                  <a:cxn ang="0">
                    <a:pos x="1" y="8"/>
                  </a:cxn>
                  <a:cxn ang="0">
                    <a:pos x="0" y="12"/>
                  </a:cxn>
                  <a:cxn ang="0">
                    <a:pos x="1" y="13"/>
                  </a:cxn>
                  <a:cxn ang="0">
                    <a:pos x="1" y="14"/>
                  </a:cxn>
                  <a:cxn ang="0">
                    <a:pos x="2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0" y="12"/>
                  </a:cxn>
                  <a:cxn ang="0">
                    <a:pos x="13" y="9"/>
                  </a:cxn>
                </a:cxnLst>
                <a:rect l="0" t="0" r="r" b="b"/>
                <a:pathLst>
                  <a:path w="17" h="17">
                    <a:moveTo>
                      <a:pt x="13" y="9"/>
                    </a:moveTo>
                    <a:lnTo>
                      <a:pt x="14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3" y="1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5" y="2"/>
                    </a:lnTo>
                    <a:lnTo>
                      <a:pt x="2" y="4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3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97" name="Freeform 785"/>
              <p:cNvSpPr>
                <a:spLocks/>
              </p:cNvSpPr>
              <p:nvPr/>
            </p:nvSpPr>
            <p:spPr bwMode="auto">
              <a:xfrm>
                <a:off x="4933" y="3472"/>
                <a:ext cx="23" cy="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2" y="41"/>
                  </a:cxn>
                  <a:cxn ang="0">
                    <a:pos x="22" y="13"/>
                  </a:cxn>
                  <a:cxn ang="0">
                    <a:pos x="0" y="0"/>
                  </a:cxn>
                  <a:cxn ang="0">
                    <a:pos x="0" y="28"/>
                  </a:cxn>
                </a:cxnLst>
                <a:rect l="0" t="0" r="r" b="b"/>
                <a:pathLst>
                  <a:path w="23" h="42">
                    <a:moveTo>
                      <a:pt x="0" y="28"/>
                    </a:moveTo>
                    <a:lnTo>
                      <a:pt x="22" y="41"/>
                    </a:lnTo>
                    <a:lnTo>
                      <a:pt x="22" y="13"/>
                    </a:lnTo>
                    <a:lnTo>
                      <a:pt x="0" y="0"/>
                    </a:lnTo>
                    <a:lnTo>
                      <a:pt x="0" y="28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98" name="Freeform 786"/>
              <p:cNvSpPr>
                <a:spLocks/>
              </p:cNvSpPr>
              <p:nvPr/>
            </p:nvSpPr>
            <p:spPr bwMode="auto">
              <a:xfrm>
                <a:off x="4927" y="3481"/>
                <a:ext cx="28" cy="1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5"/>
                  </a:cxn>
                  <a:cxn ang="0">
                    <a:pos x="4" y="13"/>
                  </a:cxn>
                  <a:cxn ang="0">
                    <a:pos x="17" y="16"/>
                  </a:cxn>
                  <a:cxn ang="0">
                    <a:pos x="27" y="10"/>
                  </a:cxn>
                  <a:cxn ang="0">
                    <a:pos x="8" y="0"/>
                  </a:cxn>
                </a:cxnLst>
                <a:rect l="0" t="0" r="r" b="b"/>
                <a:pathLst>
                  <a:path w="28" h="17">
                    <a:moveTo>
                      <a:pt x="8" y="0"/>
                    </a:moveTo>
                    <a:lnTo>
                      <a:pt x="0" y="5"/>
                    </a:lnTo>
                    <a:lnTo>
                      <a:pt x="4" y="13"/>
                    </a:lnTo>
                    <a:lnTo>
                      <a:pt x="17" y="16"/>
                    </a:lnTo>
                    <a:lnTo>
                      <a:pt x="27" y="10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499" name="Freeform 787"/>
              <p:cNvSpPr>
                <a:spLocks/>
              </p:cNvSpPr>
              <p:nvPr/>
            </p:nvSpPr>
            <p:spPr bwMode="auto">
              <a:xfrm>
                <a:off x="4941" y="3492"/>
                <a:ext cx="17" cy="28"/>
              </a:xfrm>
              <a:custGeom>
                <a:avLst/>
                <a:gdLst/>
                <a:ahLst/>
                <a:cxnLst>
                  <a:cxn ang="0">
                    <a:pos x="16" y="19"/>
                  </a:cxn>
                  <a:cxn ang="0">
                    <a:pos x="0" y="27"/>
                  </a:cxn>
                  <a:cxn ang="0">
                    <a:pos x="0" y="12"/>
                  </a:cxn>
                  <a:cxn ang="0">
                    <a:pos x="4" y="4"/>
                  </a:cxn>
                  <a:cxn ang="0">
                    <a:pos x="16" y="0"/>
                  </a:cxn>
                  <a:cxn ang="0">
                    <a:pos x="16" y="19"/>
                  </a:cxn>
                </a:cxnLst>
                <a:rect l="0" t="0" r="r" b="b"/>
                <a:pathLst>
                  <a:path w="17" h="28">
                    <a:moveTo>
                      <a:pt x="16" y="19"/>
                    </a:moveTo>
                    <a:lnTo>
                      <a:pt x="0" y="27"/>
                    </a:lnTo>
                    <a:lnTo>
                      <a:pt x="0" y="12"/>
                    </a:lnTo>
                    <a:lnTo>
                      <a:pt x="4" y="4"/>
                    </a:lnTo>
                    <a:lnTo>
                      <a:pt x="16" y="0"/>
                    </a:lnTo>
                    <a:lnTo>
                      <a:pt x="16" y="19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00" name="Freeform 788"/>
              <p:cNvSpPr>
                <a:spLocks/>
              </p:cNvSpPr>
              <p:nvPr/>
            </p:nvSpPr>
            <p:spPr bwMode="auto">
              <a:xfrm>
                <a:off x="4920" y="3503"/>
                <a:ext cx="22" cy="23"/>
              </a:xfrm>
              <a:custGeom>
                <a:avLst/>
                <a:gdLst/>
                <a:ahLst/>
                <a:cxnLst>
                  <a:cxn ang="0">
                    <a:pos x="21" y="15"/>
                  </a:cxn>
                  <a:cxn ang="0">
                    <a:pos x="19" y="11"/>
                  </a:cxn>
                  <a:cxn ang="0">
                    <a:pos x="9" y="13"/>
                  </a:cxn>
                  <a:cxn ang="0">
                    <a:pos x="2" y="22"/>
                  </a:cxn>
                  <a:cxn ang="0">
                    <a:pos x="0" y="21"/>
                  </a:cxn>
                  <a:cxn ang="0">
                    <a:pos x="3" y="9"/>
                  </a:cxn>
                  <a:cxn ang="0">
                    <a:pos x="21" y="0"/>
                  </a:cxn>
                  <a:cxn ang="0">
                    <a:pos x="21" y="15"/>
                  </a:cxn>
                </a:cxnLst>
                <a:rect l="0" t="0" r="r" b="b"/>
                <a:pathLst>
                  <a:path w="22" h="23">
                    <a:moveTo>
                      <a:pt x="21" y="15"/>
                    </a:moveTo>
                    <a:lnTo>
                      <a:pt x="19" y="11"/>
                    </a:lnTo>
                    <a:lnTo>
                      <a:pt x="9" y="13"/>
                    </a:lnTo>
                    <a:lnTo>
                      <a:pt x="2" y="22"/>
                    </a:lnTo>
                    <a:lnTo>
                      <a:pt x="0" y="21"/>
                    </a:lnTo>
                    <a:lnTo>
                      <a:pt x="3" y="9"/>
                    </a:lnTo>
                    <a:lnTo>
                      <a:pt x="21" y="0"/>
                    </a:lnTo>
                    <a:lnTo>
                      <a:pt x="21" y="15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01" name="Freeform 789"/>
              <p:cNvSpPr>
                <a:spLocks/>
              </p:cNvSpPr>
              <p:nvPr/>
            </p:nvSpPr>
            <p:spPr bwMode="auto">
              <a:xfrm>
                <a:off x="4910" y="3507"/>
                <a:ext cx="17" cy="19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18"/>
                  </a:cxn>
                  <a:cxn ang="0">
                    <a:pos x="16" y="6"/>
                  </a:cxn>
                  <a:cxn ang="0">
                    <a:pos x="6" y="3"/>
                  </a:cxn>
                  <a:cxn ang="0">
                    <a:pos x="0" y="0"/>
                  </a:cxn>
                  <a:cxn ang="0">
                    <a:pos x="0" y="12"/>
                  </a:cxn>
                </a:cxnLst>
                <a:rect l="0" t="0" r="r" b="b"/>
                <a:pathLst>
                  <a:path w="17" h="19">
                    <a:moveTo>
                      <a:pt x="0" y="12"/>
                    </a:moveTo>
                    <a:lnTo>
                      <a:pt x="12" y="18"/>
                    </a:lnTo>
                    <a:lnTo>
                      <a:pt x="16" y="6"/>
                    </a:lnTo>
                    <a:lnTo>
                      <a:pt x="6" y="3"/>
                    </a:lnTo>
                    <a:lnTo>
                      <a:pt x="0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02" name="Freeform 790"/>
              <p:cNvSpPr>
                <a:spLocks/>
              </p:cNvSpPr>
              <p:nvPr/>
            </p:nvSpPr>
            <p:spPr bwMode="auto">
              <a:xfrm>
                <a:off x="4943" y="3493"/>
                <a:ext cx="17" cy="17"/>
              </a:xfrm>
              <a:custGeom>
                <a:avLst/>
                <a:gdLst/>
                <a:ahLst/>
                <a:cxnLst>
                  <a:cxn ang="0">
                    <a:pos x="16" y="9"/>
                  </a:cxn>
                  <a:cxn ang="0">
                    <a:pos x="0" y="16"/>
                  </a:cxn>
                  <a:cxn ang="0">
                    <a:pos x="4" y="4"/>
                  </a:cxn>
                  <a:cxn ang="0">
                    <a:pos x="16" y="0"/>
                  </a:cxn>
                  <a:cxn ang="0">
                    <a:pos x="16" y="9"/>
                  </a:cxn>
                </a:cxnLst>
                <a:rect l="0" t="0" r="r" b="b"/>
                <a:pathLst>
                  <a:path w="17" h="17">
                    <a:moveTo>
                      <a:pt x="16" y="9"/>
                    </a:moveTo>
                    <a:lnTo>
                      <a:pt x="0" y="16"/>
                    </a:lnTo>
                    <a:lnTo>
                      <a:pt x="4" y="4"/>
                    </a:lnTo>
                    <a:lnTo>
                      <a:pt x="16" y="0"/>
                    </a:lnTo>
                    <a:lnTo>
                      <a:pt x="16" y="9"/>
                    </a:lnTo>
                  </a:path>
                </a:pathLst>
              </a:custGeom>
              <a:solidFill>
                <a:srgbClr val="6E87C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03" name="Freeform 791"/>
              <p:cNvSpPr>
                <a:spLocks/>
              </p:cNvSpPr>
              <p:nvPr/>
            </p:nvSpPr>
            <p:spPr bwMode="auto">
              <a:xfrm>
                <a:off x="4908" y="3497"/>
                <a:ext cx="34" cy="1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17"/>
                  </a:cxn>
                  <a:cxn ang="0">
                    <a:pos x="33" y="3"/>
                  </a:cxn>
                  <a:cxn ang="0">
                    <a:pos x="14" y="0"/>
                  </a:cxn>
                  <a:cxn ang="0">
                    <a:pos x="0" y="13"/>
                  </a:cxn>
                </a:cxnLst>
                <a:rect l="0" t="0" r="r" b="b"/>
                <a:pathLst>
                  <a:path w="34" h="18">
                    <a:moveTo>
                      <a:pt x="0" y="13"/>
                    </a:moveTo>
                    <a:lnTo>
                      <a:pt x="11" y="17"/>
                    </a:lnTo>
                    <a:lnTo>
                      <a:pt x="33" y="3"/>
                    </a:lnTo>
                    <a:lnTo>
                      <a:pt x="14" y="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04" name="Freeform 792"/>
              <p:cNvSpPr>
                <a:spLocks/>
              </p:cNvSpPr>
              <p:nvPr/>
            </p:nvSpPr>
            <p:spPr bwMode="auto">
              <a:xfrm>
                <a:off x="4925" y="3485"/>
                <a:ext cx="22" cy="21"/>
              </a:xfrm>
              <a:custGeom>
                <a:avLst/>
                <a:gdLst/>
                <a:ahLst/>
                <a:cxnLst>
                  <a:cxn ang="0">
                    <a:pos x="21" y="10"/>
                  </a:cxn>
                  <a:cxn ang="0">
                    <a:pos x="7" y="0"/>
                  </a:cxn>
                  <a:cxn ang="0">
                    <a:pos x="0" y="11"/>
                  </a:cxn>
                  <a:cxn ang="0">
                    <a:pos x="10" y="20"/>
                  </a:cxn>
                  <a:cxn ang="0">
                    <a:pos x="21" y="10"/>
                  </a:cxn>
                </a:cxnLst>
                <a:rect l="0" t="0" r="r" b="b"/>
                <a:pathLst>
                  <a:path w="22" h="21">
                    <a:moveTo>
                      <a:pt x="21" y="10"/>
                    </a:moveTo>
                    <a:lnTo>
                      <a:pt x="7" y="0"/>
                    </a:lnTo>
                    <a:lnTo>
                      <a:pt x="0" y="11"/>
                    </a:lnTo>
                    <a:lnTo>
                      <a:pt x="10" y="20"/>
                    </a:lnTo>
                    <a:lnTo>
                      <a:pt x="21" y="10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05" name="Freeform 793"/>
              <p:cNvSpPr>
                <a:spLocks/>
              </p:cNvSpPr>
              <p:nvPr/>
            </p:nvSpPr>
            <p:spPr bwMode="auto">
              <a:xfrm>
                <a:off x="4951" y="3396"/>
                <a:ext cx="122" cy="70"/>
              </a:xfrm>
              <a:custGeom>
                <a:avLst/>
                <a:gdLst/>
                <a:ahLst/>
                <a:cxnLst>
                  <a:cxn ang="0">
                    <a:pos x="121" y="13"/>
                  </a:cxn>
                  <a:cxn ang="0">
                    <a:pos x="95" y="0"/>
                  </a:cxn>
                  <a:cxn ang="0">
                    <a:pos x="0" y="55"/>
                  </a:cxn>
                  <a:cxn ang="0">
                    <a:pos x="25" y="69"/>
                  </a:cxn>
                  <a:cxn ang="0">
                    <a:pos x="121" y="13"/>
                  </a:cxn>
                </a:cxnLst>
                <a:rect l="0" t="0" r="r" b="b"/>
                <a:pathLst>
                  <a:path w="122" h="70">
                    <a:moveTo>
                      <a:pt x="121" y="13"/>
                    </a:moveTo>
                    <a:lnTo>
                      <a:pt x="95" y="0"/>
                    </a:lnTo>
                    <a:lnTo>
                      <a:pt x="0" y="55"/>
                    </a:lnTo>
                    <a:lnTo>
                      <a:pt x="25" y="69"/>
                    </a:lnTo>
                    <a:lnTo>
                      <a:pt x="121" y="13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06" name="Freeform 794"/>
              <p:cNvSpPr>
                <a:spLocks/>
              </p:cNvSpPr>
              <p:nvPr/>
            </p:nvSpPr>
            <p:spPr bwMode="auto">
              <a:xfrm>
                <a:off x="4976" y="3410"/>
                <a:ext cx="97" cy="84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54"/>
                  </a:cxn>
                  <a:cxn ang="0">
                    <a:pos x="0" y="83"/>
                  </a:cxn>
                  <a:cxn ang="0">
                    <a:pos x="96" y="28"/>
                  </a:cxn>
                  <a:cxn ang="0">
                    <a:pos x="96" y="0"/>
                  </a:cxn>
                </a:cxnLst>
                <a:rect l="0" t="0" r="r" b="b"/>
                <a:pathLst>
                  <a:path w="97" h="84">
                    <a:moveTo>
                      <a:pt x="96" y="0"/>
                    </a:moveTo>
                    <a:lnTo>
                      <a:pt x="0" y="54"/>
                    </a:lnTo>
                    <a:lnTo>
                      <a:pt x="0" y="83"/>
                    </a:lnTo>
                    <a:lnTo>
                      <a:pt x="96" y="28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07" name="Freeform 795"/>
              <p:cNvSpPr>
                <a:spLocks/>
              </p:cNvSpPr>
              <p:nvPr/>
            </p:nvSpPr>
            <p:spPr bwMode="auto">
              <a:xfrm>
                <a:off x="4951" y="3451"/>
                <a:ext cx="26" cy="43"/>
              </a:xfrm>
              <a:custGeom>
                <a:avLst/>
                <a:gdLst/>
                <a:ahLst/>
                <a:cxnLst>
                  <a:cxn ang="0">
                    <a:pos x="25" y="13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5" y="42"/>
                  </a:cxn>
                  <a:cxn ang="0">
                    <a:pos x="25" y="13"/>
                  </a:cxn>
                </a:cxnLst>
                <a:rect l="0" t="0" r="r" b="b"/>
                <a:pathLst>
                  <a:path w="26" h="43">
                    <a:moveTo>
                      <a:pt x="25" y="13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5" y="42"/>
                    </a:lnTo>
                    <a:lnTo>
                      <a:pt x="25" y="13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08" name="Freeform 796"/>
              <p:cNvSpPr>
                <a:spLocks/>
              </p:cNvSpPr>
              <p:nvPr/>
            </p:nvSpPr>
            <p:spPr bwMode="auto">
              <a:xfrm>
                <a:off x="4933" y="3467"/>
                <a:ext cx="35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21" y="20"/>
                  </a:cxn>
                  <a:cxn ang="0">
                    <a:pos x="34" y="13"/>
                  </a:cxn>
                  <a:cxn ang="0">
                    <a:pos x="11" y="0"/>
                  </a:cxn>
                </a:cxnLst>
                <a:rect l="0" t="0" r="r" b="b"/>
                <a:pathLst>
                  <a:path w="35" h="21">
                    <a:moveTo>
                      <a:pt x="11" y="0"/>
                    </a:moveTo>
                    <a:lnTo>
                      <a:pt x="0" y="6"/>
                    </a:lnTo>
                    <a:lnTo>
                      <a:pt x="21" y="20"/>
                    </a:lnTo>
                    <a:lnTo>
                      <a:pt x="34" y="13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09" name="Freeform 797"/>
              <p:cNvSpPr>
                <a:spLocks/>
              </p:cNvSpPr>
              <p:nvPr/>
            </p:nvSpPr>
            <p:spPr bwMode="auto">
              <a:xfrm>
                <a:off x="4955" y="3480"/>
                <a:ext cx="17" cy="34"/>
              </a:xfrm>
              <a:custGeom>
                <a:avLst/>
                <a:gdLst/>
                <a:ahLst/>
                <a:cxnLst>
                  <a:cxn ang="0">
                    <a:pos x="16" y="25"/>
                  </a:cxn>
                  <a:cxn ang="0">
                    <a:pos x="0" y="33"/>
                  </a:cxn>
                  <a:cxn ang="0">
                    <a:pos x="0" y="6"/>
                  </a:cxn>
                  <a:cxn ang="0">
                    <a:pos x="16" y="0"/>
                  </a:cxn>
                  <a:cxn ang="0">
                    <a:pos x="16" y="25"/>
                  </a:cxn>
                </a:cxnLst>
                <a:rect l="0" t="0" r="r" b="b"/>
                <a:pathLst>
                  <a:path w="17" h="34">
                    <a:moveTo>
                      <a:pt x="16" y="25"/>
                    </a:moveTo>
                    <a:lnTo>
                      <a:pt x="0" y="33"/>
                    </a:lnTo>
                    <a:lnTo>
                      <a:pt x="0" y="6"/>
                    </a:lnTo>
                    <a:lnTo>
                      <a:pt x="16" y="0"/>
                    </a:lnTo>
                    <a:lnTo>
                      <a:pt x="16" y="25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10" name="Freeform 798"/>
              <p:cNvSpPr>
                <a:spLocks/>
              </p:cNvSpPr>
              <p:nvPr/>
            </p:nvSpPr>
            <p:spPr bwMode="auto">
              <a:xfrm>
                <a:off x="5031" y="3441"/>
                <a:ext cx="123" cy="72"/>
              </a:xfrm>
              <a:custGeom>
                <a:avLst/>
                <a:gdLst/>
                <a:ahLst/>
                <a:cxnLst>
                  <a:cxn ang="0">
                    <a:pos x="122" y="14"/>
                  </a:cxn>
                  <a:cxn ang="0">
                    <a:pos x="97" y="0"/>
                  </a:cxn>
                  <a:cxn ang="0">
                    <a:pos x="0" y="56"/>
                  </a:cxn>
                  <a:cxn ang="0">
                    <a:pos x="24" y="71"/>
                  </a:cxn>
                  <a:cxn ang="0">
                    <a:pos x="122" y="14"/>
                  </a:cxn>
                </a:cxnLst>
                <a:rect l="0" t="0" r="r" b="b"/>
                <a:pathLst>
                  <a:path w="123" h="72">
                    <a:moveTo>
                      <a:pt x="122" y="14"/>
                    </a:moveTo>
                    <a:lnTo>
                      <a:pt x="97" y="0"/>
                    </a:lnTo>
                    <a:lnTo>
                      <a:pt x="0" y="56"/>
                    </a:lnTo>
                    <a:lnTo>
                      <a:pt x="24" y="71"/>
                    </a:lnTo>
                    <a:lnTo>
                      <a:pt x="122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11" name="Freeform 799"/>
              <p:cNvSpPr>
                <a:spLocks/>
              </p:cNvSpPr>
              <p:nvPr/>
            </p:nvSpPr>
            <p:spPr bwMode="auto">
              <a:xfrm>
                <a:off x="5031" y="3497"/>
                <a:ext cx="26" cy="44"/>
              </a:xfrm>
              <a:custGeom>
                <a:avLst/>
                <a:gdLst/>
                <a:ahLst/>
                <a:cxnLst>
                  <a:cxn ang="0">
                    <a:pos x="25" y="14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5" y="43"/>
                  </a:cxn>
                  <a:cxn ang="0">
                    <a:pos x="25" y="14"/>
                  </a:cxn>
                </a:cxnLst>
                <a:rect l="0" t="0" r="r" b="b"/>
                <a:pathLst>
                  <a:path w="26" h="44">
                    <a:moveTo>
                      <a:pt x="25" y="14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5" y="43"/>
                    </a:lnTo>
                    <a:lnTo>
                      <a:pt x="25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12" name="Freeform 800"/>
              <p:cNvSpPr>
                <a:spLocks/>
              </p:cNvSpPr>
              <p:nvPr/>
            </p:nvSpPr>
            <p:spPr bwMode="auto">
              <a:xfrm>
                <a:off x="5056" y="3456"/>
                <a:ext cx="98" cy="85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0" y="55"/>
                  </a:cxn>
                  <a:cxn ang="0">
                    <a:pos x="0" y="84"/>
                  </a:cxn>
                  <a:cxn ang="0">
                    <a:pos x="97" y="28"/>
                  </a:cxn>
                  <a:cxn ang="0">
                    <a:pos x="97" y="0"/>
                  </a:cxn>
                </a:cxnLst>
                <a:rect l="0" t="0" r="r" b="b"/>
                <a:pathLst>
                  <a:path w="98" h="85">
                    <a:moveTo>
                      <a:pt x="97" y="0"/>
                    </a:moveTo>
                    <a:lnTo>
                      <a:pt x="0" y="55"/>
                    </a:lnTo>
                    <a:lnTo>
                      <a:pt x="0" y="84"/>
                    </a:lnTo>
                    <a:lnTo>
                      <a:pt x="97" y="28"/>
                    </a:lnTo>
                    <a:lnTo>
                      <a:pt x="97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4513" name="Group 801"/>
            <p:cNvGrpSpPr>
              <a:grpSpLocks/>
            </p:cNvGrpSpPr>
            <p:nvPr/>
          </p:nvGrpSpPr>
          <p:grpSpPr bwMode="auto">
            <a:xfrm rot="-1931362">
              <a:off x="3897" y="1920"/>
              <a:ext cx="366" cy="289"/>
              <a:chOff x="4094" y="2568"/>
              <a:chExt cx="550" cy="426"/>
            </a:xfrm>
          </p:grpSpPr>
          <p:sp>
            <p:nvSpPr>
              <p:cNvPr id="884514" name="Line 802"/>
              <p:cNvSpPr>
                <a:spLocks noChangeShapeType="1"/>
              </p:cNvSpPr>
              <p:nvPr/>
            </p:nvSpPr>
            <p:spPr bwMode="auto">
              <a:xfrm flipV="1">
                <a:off x="4619" y="278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15" name="Freeform 803"/>
              <p:cNvSpPr>
                <a:spLocks/>
              </p:cNvSpPr>
              <p:nvPr/>
            </p:nvSpPr>
            <p:spPr bwMode="auto">
              <a:xfrm>
                <a:off x="4476" y="2769"/>
                <a:ext cx="26" cy="44"/>
              </a:xfrm>
              <a:custGeom>
                <a:avLst/>
                <a:gdLst/>
                <a:ahLst/>
                <a:cxnLst>
                  <a:cxn ang="0">
                    <a:pos x="25" y="13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5" y="43"/>
                  </a:cxn>
                  <a:cxn ang="0">
                    <a:pos x="25" y="13"/>
                  </a:cxn>
                </a:cxnLst>
                <a:rect l="0" t="0" r="r" b="b"/>
                <a:pathLst>
                  <a:path w="26" h="44">
                    <a:moveTo>
                      <a:pt x="25" y="13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5" y="43"/>
                    </a:lnTo>
                    <a:lnTo>
                      <a:pt x="25" y="13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16" name="Freeform 804"/>
              <p:cNvSpPr>
                <a:spLocks/>
              </p:cNvSpPr>
              <p:nvPr/>
            </p:nvSpPr>
            <p:spPr bwMode="auto">
              <a:xfrm>
                <a:off x="4501" y="2727"/>
                <a:ext cx="97" cy="86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55"/>
                  </a:cxn>
                  <a:cxn ang="0">
                    <a:pos x="0" y="85"/>
                  </a:cxn>
                  <a:cxn ang="0">
                    <a:pos x="96" y="29"/>
                  </a:cxn>
                  <a:cxn ang="0">
                    <a:pos x="96" y="0"/>
                  </a:cxn>
                </a:cxnLst>
                <a:rect l="0" t="0" r="r" b="b"/>
                <a:pathLst>
                  <a:path w="97" h="86">
                    <a:moveTo>
                      <a:pt x="96" y="0"/>
                    </a:moveTo>
                    <a:lnTo>
                      <a:pt x="0" y="55"/>
                    </a:lnTo>
                    <a:lnTo>
                      <a:pt x="0" y="85"/>
                    </a:lnTo>
                    <a:lnTo>
                      <a:pt x="96" y="29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17" name="Line 805"/>
              <p:cNvSpPr>
                <a:spLocks noChangeShapeType="1"/>
              </p:cNvSpPr>
              <p:nvPr/>
            </p:nvSpPr>
            <p:spPr bwMode="auto">
              <a:xfrm flipV="1">
                <a:off x="4576" y="276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18" name="Freeform 806"/>
              <p:cNvSpPr>
                <a:spLocks/>
              </p:cNvSpPr>
              <p:nvPr/>
            </p:nvSpPr>
            <p:spPr bwMode="auto">
              <a:xfrm>
                <a:off x="4576" y="2771"/>
                <a:ext cx="17" cy="17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13"/>
                  </a:cxn>
                  <a:cxn ang="0">
                    <a:pos x="0" y="10"/>
                  </a:cxn>
                  <a:cxn ang="0">
                    <a:pos x="0" y="5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9" y="0"/>
                  </a:cxn>
                  <a:cxn ang="0">
                    <a:pos x="12" y="2"/>
                  </a:cxn>
                  <a:cxn ang="0">
                    <a:pos x="16" y="5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6" y="16"/>
                  </a:cxn>
                  <a:cxn ang="0">
                    <a:pos x="3" y="16"/>
                  </a:cxn>
                </a:cxnLst>
                <a:rect l="0" t="0" r="r" b="b"/>
                <a:pathLst>
                  <a:path w="17" h="17">
                    <a:moveTo>
                      <a:pt x="3" y="16"/>
                    </a:moveTo>
                    <a:lnTo>
                      <a:pt x="0" y="13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2" y="2"/>
                    </a:lnTo>
                    <a:lnTo>
                      <a:pt x="16" y="5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6" y="16"/>
                    </a:lnTo>
                    <a:lnTo>
                      <a:pt x="3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19" name="Freeform 807"/>
              <p:cNvSpPr>
                <a:spLocks/>
              </p:cNvSpPr>
              <p:nvPr/>
            </p:nvSpPr>
            <p:spPr bwMode="auto">
              <a:xfrm>
                <a:off x="4576" y="2771"/>
                <a:ext cx="17" cy="17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6" y="3"/>
                  </a:cxn>
                  <a:cxn ang="0">
                    <a:pos x="12" y="0"/>
                  </a:cxn>
                  <a:cxn ang="0">
                    <a:pos x="9" y="3"/>
                  </a:cxn>
                  <a:cxn ang="0">
                    <a:pos x="3" y="6"/>
                  </a:cxn>
                  <a:cxn ang="0">
                    <a:pos x="0" y="12"/>
                  </a:cxn>
                  <a:cxn ang="0">
                    <a:pos x="3" y="16"/>
                  </a:cxn>
                  <a:cxn ang="0">
                    <a:pos x="6" y="16"/>
                  </a:cxn>
                  <a:cxn ang="0">
                    <a:pos x="9" y="16"/>
                  </a:cxn>
                  <a:cxn ang="0">
                    <a:pos x="12" y="12"/>
                  </a:cxn>
                </a:cxnLst>
                <a:rect l="0" t="0" r="r" b="b"/>
                <a:pathLst>
                  <a:path w="17" h="17">
                    <a:moveTo>
                      <a:pt x="12" y="12"/>
                    </a:moveTo>
                    <a:lnTo>
                      <a:pt x="16" y="3"/>
                    </a:lnTo>
                    <a:lnTo>
                      <a:pt x="12" y="0"/>
                    </a:lnTo>
                    <a:lnTo>
                      <a:pt x="9" y="3"/>
                    </a:lnTo>
                    <a:lnTo>
                      <a:pt x="3" y="6"/>
                    </a:lnTo>
                    <a:lnTo>
                      <a:pt x="0" y="12"/>
                    </a:lnTo>
                    <a:lnTo>
                      <a:pt x="3" y="16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2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20" name="Freeform 808"/>
              <p:cNvSpPr>
                <a:spLocks/>
              </p:cNvSpPr>
              <p:nvPr/>
            </p:nvSpPr>
            <p:spPr bwMode="auto">
              <a:xfrm>
                <a:off x="4520" y="2738"/>
                <a:ext cx="121" cy="71"/>
              </a:xfrm>
              <a:custGeom>
                <a:avLst/>
                <a:gdLst/>
                <a:ahLst/>
                <a:cxnLst>
                  <a:cxn ang="0">
                    <a:pos x="120" y="14"/>
                  </a:cxn>
                  <a:cxn ang="0">
                    <a:pos x="95" y="0"/>
                  </a:cxn>
                  <a:cxn ang="0">
                    <a:pos x="0" y="55"/>
                  </a:cxn>
                  <a:cxn ang="0">
                    <a:pos x="24" y="70"/>
                  </a:cxn>
                  <a:cxn ang="0">
                    <a:pos x="120" y="14"/>
                  </a:cxn>
                </a:cxnLst>
                <a:rect l="0" t="0" r="r" b="b"/>
                <a:pathLst>
                  <a:path w="121" h="71">
                    <a:moveTo>
                      <a:pt x="120" y="14"/>
                    </a:moveTo>
                    <a:lnTo>
                      <a:pt x="95" y="0"/>
                    </a:lnTo>
                    <a:lnTo>
                      <a:pt x="0" y="55"/>
                    </a:lnTo>
                    <a:lnTo>
                      <a:pt x="24" y="70"/>
                    </a:lnTo>
                    <a:lnTo>
                      <a:pt x="120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21" name="Freeform 809"/>
              <p:cNvSpPr>
                <a:spLocks/>
              </p:cNvSpPr>
              <p:nvPr/>
            </p:nvSpPr>
            <p:spPr bwMode="auto">
              <a:xfrm>
                <a:off x="4544" y="2753"/>
                <a:ext cx="97" cy="85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55"/>
                  </a:cxn>
                  <a:cxn ang="0">
                    <a:pos x="0" y="84"/>
                  </a:cxn>
                  <a:cxn ang="0">
                    <a:pos x="96" y="28"/>
                  </a:cxn>
                  <a:cxn ang="0">
                    <a:pos x="96" y="0"/>
                  </a:cxn>
                </a:cxnLst>
                <a:rect l="0" t="0" r="r" b="b"/>
                <a:pathLst>
                  <a:path w="97" h="85">
                    <a:moveTo>
                      <a:pt x="96" y="0"/>
                    </a:moveTo>
                    <a:lnTo>
                      <a:pt x="0" y="55"/>
                    </a:lnTo>
                    <a:lnTo>
                      <a:pt x="0" y="84"/>
                    </a:lnTo>
                    <a:lnTo>
                      <a:pt x="96" y="28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22" name="Line 810"/>
              <p:cNvSpPr>
                <a:spLocks noChangeShapeType="1"/>
              </p:cNvSpPr>
              <p:nvPr/>
            </p:nvSpPr>
            <p:spPr bwMode="auto">
              <a:xfrm flipV="1">
                <a:off x="4563" y="266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23" name="Freeform 811"/>
              <p:cNvSpPr>
                <a:spLocks/>
              </p:cNvSpPr>
              <p:nvPr/>
            </p:nvSpPr>
            <p:spPr bwMode="auto">
              <a:xfrm>
                <a:off x="4559" y="2674"/>
                <a:ext cx="17" cy="17"/>
              </a:xfrm>
              <a:custGeom>
                <a:avLst/>
                <a:gdLst/>
                <a:ahLst/>
                <a:cxnLst>
                  <a:cxn ang="0">
                    <a:pos x="9" y="13"/>
                  </a:cxn>
                  <a:cxn ang="0">
                    <a:pos x="16" y="11"/>
                  </a:cxn>
                  <a:cxn ang="0">
                    <a:pos x="16" y="9"/>
                  </a:cxn>
                  <a:cxn ang="0">
                    <a:pos x="16" y="4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6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3" y="11"/>
                  </a:cxn>
                  <a:cxn ang="0">
                    <a:pos x="6" y="13"/>
                  </a:cxn>
                  <a:cxn ang="0">
                    <a:pos x="6" y="16"/>
                  </a:cxn>
                  <a:cxn ang="0">
                    <a:pos x="9" y="13"/>
                  </a:cxn>
                </a:cxnLst>
                <a:rect l="0" t="0" r="r" b="b"/>
                <a:pathLst>
                  <a:path w="17" h="17">
                    <a:moveTo>
                      <a:pt x="9" y="13"/>
                    </a:moveTo>
                    <a:lnTo>
                      <a:pt x="16" y="11"/>
                    </a:lnTo>
                    <a:lnTo>
                      <a:pt x="16" y="9"/>
                    </a:lnTo>
                    <a:lnTo>
                      <a:pt x="16" y="4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3" y="11"/>
                    </a:lnTo>
                    <a:lnTo>
                      <a:pt x="6" y="13"/>
                    </a:lnTo>
                    <a:lnTo>
                      <a:pt x="6" y="16"/>
                    </a:lnTo>
                    <a:lnTo>
                      <a:pt x="9" y="13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24" name="Freeform 812"/>
              <p:cNvSpPr>
                <a:spLocks/>
              </p:cNvSpPr>
              <p:nvPr/>
            </p:nvSpPr>
            <p:spPr bwMode="auto">
              <a:xfrm>
                <a:off x="4559" y="2675"/>
                <a:ext cx="17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2" y="5"/>
                  </a:cxn>
                  <a:cxn ang="0">
                    <a:pos x="16" y="10"/>
                  </a:cxn>
                  <a:cxn ang="0">
                    <a:pos x="16" y="13"/>
                  </a:cxn>
                  <a:cxn ang="0">
                    <a:pos x="12" y="13"/>
                  </a:cxn>
                  <a:cxn ang="0">
                    <a:pos x="8" y="16"/>
                  </a:cxn>
                  <a:cxn ang="0">
                    <a:pos x="8" y="13"/>
                  </a:cxn>
                  <a:cxn ang="0">
                    <a:pos x="0" y="8"/>
                  </a:cxn>
                </a:cxnLst>
                <a:rect l="0" t="0" r="r" b="b"/>
                <a:pathLst>
                  <a:path w="17" h="17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2" y="5"/>
                    </a:lnTo>
                    <a:lnTo>
                      <a:pt x="16" y="10"/>
                    </a:lnTo>
                    <a:lnTo>
                      <a:pt x="16" y="13"/>
                    </a:lnTo>
                    <a:lnTo>
                      <a:pt x="12" y="13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25" name="Freeform 813"/>
              <p:cNvSpPr>
                <a:spLocks/>
              </p:cNvSpPr>
              <p:nvPr/>
            </p:nvSpPr>
            <p:spPr bwMode="auto">
              <a:xfrm>
                <a:off x="4570" y="2674"/>
                <a:ext cx="17" cy="17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8"/>
                  </a:cxn>
                  <a:cxn ang="0">
                    <a:pos x="13" y="3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1" y="11"/>
                  </a:cxn>
                  <a:cxn ang="0">
                    <a:pos x="3" y="13"/>
                  </a:cxn>
                  <a:cxn ang="0">
                    <a:pos x="6" y="14"/>
                  </a:cxn>
                  <a:cxn ang="0">
                    <a:pos x="8" y="16"/>
                  </a:cxn>
                  <a:cxn ang="0">
                    <a:pos x="9" y="16"/>
                  </a:cxn>
                </a:cxnLst>
                <a:rect l="0" t="0" r="r" b="b"/>
                <a:pathLst>
                  <a:path w="17" h="17">
                    <a:moveTo>
                      <a:pt x="9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3" y="13"/>
                    </a:lnTo>
                    <a:lnTo>
                      <a:pt x="6" y="14"/>
                    </a:lnTo>
                    <a:lnTo>
                      <a:pt x="8" y="16"/>
                    </a:lnTo>
                    <a:lnTo>
                      <a:pt x="9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26" name="Freeform 814"/>
              <p:cNvSpPr>
                <a:spLocks/>
              </p:cNvSpPr>
              <p:nvPr/>
            </p:nvSpPr>
            <p:spPr bwMode="auto">
              <a:xfrm>
                <a:off x="4570" y="2675"/>
                <a:ext cx="17" cy="17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4" y="0"/>
                  </a:cxn>
                  <a:cxn ang="0">
                    <a:pos x="8" y="1"/>
                  </a:cxn>
                  <a:cxn ang="0">
                    <a:pos x="11" y="2"/>
                  </a:cxn>
                  <a:cxn ang="0">
                    <a:pos x="12" y="6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4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11" y="16"/>
                  </a:cxn>
                  <a:cxn ang="0">
                    <a:pos x="8" y="14"/>
                  </a:cxn>
                  <a:cxn ang="0">
                    <a:pos x="4" y="13"/>
                  </a:cxn>
                  <a:cxn ang="0">
                    <a:pos x="1" y="11"/>
                  </a:cxn>
                </a:cxnLst>
                <a:rect l="0" t="0" r="r" b="b"/>
                <a:pathLst>
                  <a:path w="17" h="17">
                    <a:moveTo>
                      <a:pt x="1" y="11"/>
                    </a:move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4" y="0"/>
                    </a:lnTo>
                    <a:lnTo>
                      <a:pt x="8" y="1"/>
                    </a:lnTo>
                    <a:lnTo>
                      <a:pt x="11" y="2"/>
                    </a:lnTo>
                    <a:lnTo>
                      <a:pt x="12" y="6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8" y="14"/>
                    </a:lnTo>
                    <a:lnTo>
                      <a:pt x="4" y="13"/>
                    </a:lnTo>
                    <a:lnTo>
                      <a:pt x="1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27" name="Freeform 815"/>
              <p:cNvSpPr>
                <a:spLocks/>
              </p:cNvSpPr>
              <p:nvPr/>
            </p:nvSpPr>
            <p:spPr bwMode="auto">
              <a:xfrm>
                <a:off x="4572" y="2677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6" y="2"/>
                  </a:cxn>
                  <a:cxn ang="0">
                    <a:pos x="16" y="6"/>
                  </a:cxn>
                  <a:cxn ang="0">
                    <a:pos x="16" y="9"/>
                  </a:cxn>
                  <a:cxn ang="0">
                    <a:pos x="16" y="13"/>
                  </a:cxn>
                  <a:cxn ang="0">
                    <a:pos x="16" y="16"/>
                  </a:cxn>
                  <a:cxn ang="0">
                    <a:pos x="12" y="16"/>
                  </a:cxn>
                  <a:cxn ang="0">
                    <a:pos x="9" y="16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6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16" y="6"/>
                    </a:lnTo>
                    <a:lnTo>
                      <a:pt x="16" y="9"/>
                    </a:lnTo>
                    <a:lnTo>
                      <a:pt x="16" y="13"/>
                    </a:lnTo>
                    <a:lnTo>
                      <a:pt x="16" y="16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28" name="Freeform 816"/>
              <p:cNvSpPr>
                <a:spLocks/>
              </p:cNvSpPr>
              <p:nvPr/>
            </p:nvSpPr>
            <p:spPr bwMode="auto">
              <a:xfrm>
                <a:off x="4579" y="2680"/>
                <a:ext cx="17" cy="17"/>
              </a:xfrm>
              <a:custGeom>
                <a:avLst/>
                <a:gdLst/>
                <a:ahLst/>
                <a:cxnLst>
                  <a:cxn ang="0">
                    <a:pos x="11" y="16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4" y="3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2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0"/>
                  </a:cxn>
                  <a:cxn ang="0">
                    <a:pos x="4" y="13"/>
                  </a:cxn>
                  <a:cxn ang="0">
                    <a:pos x="6" y="14"/>
                  </a:cxn>
                  <a:cxn ang="0">
                    <a:pos x="9" y="16"/>
                  </a:cxn>
                  <a:cxn ang="0">
                    <a:pos x="10" y="16"/>
                  </a:cxn>
                  <a:cxn ang="0">
                    <a:pos x="11" y="16"/>
                  </a:cxn>
                </a:cxnLst>
                <a:rect l="0" t="0" r="r" b="b"/>
                <a:pathLst>
                  <a:path w="17" h="17">
                    <a:moveTo>
                      <a:pt x="11" y="16"/>
                    </a:moveTo>
                    <a:lnTo>
                      <a:pt x="14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4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6" y="14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1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29" name="Freeform 817"/>
              <p:cNvSpPr>
                <a:spLocks/>
              </p:cNvSpPr>
              <p:nvPr/>
            </p:nvSpPr>
            <p:spPr bwMode="auto">
              <a:xfrm>
                <a:off x="4579" y="2681"/>
                <a:ext cx="17" cy="17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1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4" y="6"/>
                  </a:cxn>
                  <a:cxn ang="0">
                    <a:pos x="14" y="8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8" y="14"/>
                  </a:cxn>
                  <a:cxn ang="0">
                    <a:pos x="5" y="13"/>
                  </a:cxn>
                  <a:cxn ang="0">
                    <a:pos x="2" y="9"/>
                  </a:cxn>
                </a:cxnLst>
                <a:rect l="0" t="0" r="r" b="b"/>
                <a:pathLst>
                  <a:path w="17" h="17">
                    <a:moveTo>
                      <a:pt x="2" y="9"/>
                    </a:move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8" y="14"/>
                    </a:lnTo>
                    <a:lnTo>
                      <a:pt x="5" y="13"/>
                    </a:lnTo>
                    <a:lnTo>
                      <a:pt x="2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30" name="Freeform 818"/>
              <p:cNvSpPr>
                <a:spLocks/>
              </p:cNvSpPr>
              <p:nvPr/>
            </p:nvSpPr>
            <p:spPr bwMode="auto">
              <a:xfrm>
                <a:off x="4582" y="2682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9" y="2"/>
                  </a:cxn>
                  <a:cxn ang="0">
                    <a:pos x="12" y="4"/>
                  </a:cxn>
                  <a:cxn ang="0">
                    <a:pos x="16" y="9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2" y="16"/>
                  </a:cxn>
                  <a:cxn ang="0">
                    <a:pos x="9" y="16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2" y="4"/>
                    </a:lnTo>
                    <a:lnTo>
                      <a:pt x="16" y="9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31" name="Freeform 819"/>
              <p:cNvSpPr>
                <a:spLocks/>
              </p:cNvSpPr>
              <p:nvPr/>
            </p:nvSpPr>
            <p:spPr bwMode="auto">
              <a:xfrm>
                <a:off x="4565" y="2677"/>
                <a:ext cx="17" cy="17"/>
              </a:xfrm>
              <a:custGeom>
                <a:avLst/>
                <a:gdLst/>
                <a:ahLst/>
                <a:cxnLst>
                  <a:cxn ang="0">
                    <a:pos x="11" y="16"/>
                  </a:cxn>
                  <a:cxn ang="0">
                    <a:pos x="14" y="13"/>
                  </a:cxn>
                  <a:cxn ang="0">
                    <a:pos x="16" y="13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8"/>
                  </a:cxn>
                  <a:cxn ang="0">
                    <a:pos x="14" y="4"/>
                  </a:cxn>
                  <a:cxn ang="0">
                    <a:pos x="12" y="2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7" y="14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1" y="16"/>
                  </a:cxn>
                </a:cxnLst>
                <a:rect l="0" t="0" r="r" b="b"/>
                <a:pathLst>
                  <a:path w="17" h="17">
                    <a:moveTo>
                      <a:pt x="11" y="16"/>
                    </a:moveTo>
                    <a:lnTo>
                      <a:pt x="14" y="13"/>
                    </a:lnTo>
                    <a:lnTo>
                      <a:pt x="16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1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32" name="Freeform 820"/>
              <p:cNvSpPr>
                <a:spLocks/>
              </p:cNvSpPr>
              <p:nvPr/>
            </p:nvSpPr>
            <p:spPr bwMode="auto">
              <a:xfrm>
                <a:off x="4565" y="2677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6" y="0"/>
                  </a:cxn>
                  <a:cxn ang="0">
                    <a:pos x="9" y="1"/>
                  </a:cxn>
                  <a:cxn ang="0">
                    <a:pos x="11" y="3"/>
                  </a:cxn>
                  <a:cxn ang="0">
                    <a:pos x="14" y="6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9" y="14"/>
                  </a:cxn>
                  <a:cxn ang="0">
                    <a:pos x="6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6" y="0"/>
                    </a:lnTo>
                    <a:lnTo>
                      <a:pt x="9" y="1"/>
                    </a:lnTo>
                    <a:lnTo>
                      <a:pt x="11" y="3"/>
                    </a:lnTo>
                    <a:lnTo>
                      <a:pt x="14" y="6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9" y="14"/>
                    </a:lnTo>
                    <a:lnTo>
                      <a:pt x="6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33" name="Freeform 821"/>
              <p:cNvSpPr>
                <a:spLocks/>
              </p:cNvSpPr>
              <p:nvPr/>
            </p:nvSpPr>
            <p:spPr bwMode="auto">
              <a:xfrm>
                <a:off x="4575" y="2682"/>
                <a:ext cx="17" cy="17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3" y="3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4" y="13"/>
                  </a:cxn>
                  <a:cxn ang="0">
                    <a:pos x="5" y="14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6"/>
                  </a:cxn>
                </a:cxnLst>
                <a:rect l="0" t="0" r="r" b="b"/>
                <a:pathLst>
                  <a:path w="17" h="17">
                    <a:moveTo>
                      <a:pt x="10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1" y="11"/>
                    </a:lnTo>
                    <a:lnTo>
                      <a:pt x="4" y="13"/>
                    </a:lnTo>
                    <a:lnTo>
                      <a:pt x="5" y="14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34" name="Freeform 822"/>
              <p:cNvSpPr>
                <a:spLocks/>
              </p:cNvSpPr>
              <p:nvPr/>
            </p:nvSpPr>
            <p:spPr bwMode="auto">
              <a:xfrm>
                <a:off x="4575" y="2682"/>
                <a:ext cx="17" cy="17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1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0" y="2"/>
                  </a:cxn>
                  <a:cxn ang="0">
                    <a:pos x="13" y="6"/>
                  </a:cxn>
                  <a:cxn ang="0">
                    <a:pos x="14" y="8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3" y="14"/>
                  </a:cxn>
                  <a:cxn ang="0">
                    <a:pos x="13" y="16"/>
                  </a:cxn>
                  <a:cxn ang="0">
                    <a:pos x="10" y="16"/>
                  </a:cxn>
                  <a:cxn ang="0">
                    <a:pos x="7" y="14"/>
                  </a:cxn>
                  <a:cxn ang="0">
                    <a:pos x="5" y="13"/>
                  </a:cxn>
                  <a:cxn ang="0">
                    <a:pos x="1" y="11"/>
                  </a:cxn>
                </a:cxnLst>
                <a:rect l="0" t="0" r="r" b="b"/>
                <a:pathLst>
                  <a:path w="17" h="17">
                    <a:moveTo>
                      <a:pt x="1" y="11"/>
                    </a:move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10" y="2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3" y="14"/>
                    </a:lnTo>
                    <a:lnTo>
                      <a:pt x="13" y="16"/>
                    </a:lnTo>
                    <a:lnTo>
                      <a:pt x="10" y="16"/>
                    </a:lnTo>
                    <a:lnTo>
                      <a:pt x="7" y="14"/>
                    </a:lnTo>
                    <a:lnTo>
                      <a:pt x="5" y="13"/>
                    </a:lnTo>
                    <a:lnTo>
                      <a:pt x="1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35" name="Freeform 823"/>
              <p:cNvSpPr>
                <a:spLocks/>
              </p:cNvSpPr>
              <p:nvPr/>
            </p:nvSpPr>
            <p:spPr bwMode="auto">
              <a:xfrm>
                <a:off x="4612" y="2702"/>
                <a:ext cx="17" cy="17"/>
              </a:xfrm>
              <a:custGeom>
                <a:avLst/>
                <a:gdLst/>
                <a:ahLst/>
                <a:cxnLst>
                  <a:cxn ang="0">
                    <a:pos x="1" y="9"/>
                  </a:cxn>
                  <a:cxn ang="0">
                    <a:pos x="1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1"/>
                  </a:cxn>
                  <a:cxn ang="0">
                    <a:pos x="12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4" y="13"/>
                  </a:cxn>
                  <a:cxn ang="0">
                    <a:pos x="12" y="14"/>
                  </a:cxn>
                  <a:cxn ang="0">
                    <a:pos x="11" y="16"/>
                  </a:cxn>
                  <a:cxn ang="0">
                    <a:pos x="8" y="14"/>
                  </a:cxn>
                  <a:cxn ang="0">
                    <a:pos x="4" y="13"/>
                  </a:cxn>
                  <a:cxn ang="0">
                    <a:pos x="1" y="9"/>
                  </a:cxn>
                </a:cxnLst>
                <a:rect l="0" t="0" r="r" b="b"/>
                <a:pathLst>
                  <a:path w="17" h="17">
                    <a:moveTo>
                      <a:pt x="1" y="9"/>
                    </a:moveTo>
                    <a:lnTo>
                      <a:pt x="1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1"/>
                    </a:lnTo>
                    <a:lnTo>
                      <a:pt x="12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4" y="13"/>
                    </a:lnTo>
                    <a:lnTo>
                      <a:pt x="12" y="14"/>
                    </a:lnTo>
                    <a:lnTo>
                      <a:pt x="11" y="16"/>
                    </a:lnTo>
                    <a:lnTo>
                      <a:pt x="8" y="14"/>
                    </a:lnTo>
                    <a:lnTo>
                      <a:pt x="4" y="13"/>
                    </a:lnTo>
                    <a:lnTo>
                      <a:pt x="1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36" name="Freeform 824"/>
              <p:cNvSpPr>
                <a:spLocks/>
              </p:cNvSpPr>
              <p:nvPr/>
            </p:nvSpPr>
            <p:spPr bwMode="auto">
              <a:xfrm>
                <a:off x="4577" y="2637"/>
                <a:ext cx="27" cy="4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6" y="0"/>
                  </a:cxn>
                  <a:cxn ang="0">
                    <a:pos x="26" y="29"/>
                  </a:cxn>
                  <a:cxn ang="0">
                    <a:pos x="0" y="44"/>
                  </a:cxn>
                  <a:cxn ang="0">
                    <a:pos x="0" y="14"/>
                  </a:cxn>
                </a:cxnLst>
                <a:rect l="0" t="0" r="r" b="b"/>
                <a:pathLst>
                  <a:path w="27" h="45">
                    <a:moveTo>
                      <a:pt x="0" y="14"/>
                    </a:moveTo>
                    <a:lnTo>
                      <a:pt x="26" y="0"/>
                    </a:lnTo>
                    <a:lnTo>
                      <a:pt x="26" y="29"/>
                    </a:lnTo>
                    <a:lnTo>
                      <a:pt x="0" y="4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37" name="Freeform 825"/>
              <p:cNvSpPr>
                <a:spLocks/>
              </p:cNvSpPr>
              <p:nvPr/>
            </p:nvSpPr>
            <p:spPr bwMode="auto">
              <a:xfrm>
                <a:off x="4496" y="2629"/>
                <a:ext cx="17" cy="17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5"/>
                  </a:cxn>
                  <a:cxn ang="0">
                    <a:pos x="12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6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6" y="16"/>
                  </a:cxn>
                  <a:cxn ang="0">
                    <a:pos x="8" y="16"/>
                  </a:cxn>
                  <a:cxn ang="0">
                    <a:pos x="9" y="16"/>
                  </a:cxn>
                </a:cxnLst>
                <a:rect l="0" t="0" r="r" b="b"/>
                <a:pathLst>
                  <a:path w="17" h="17">
                    <a:moveTo>
                      <a:pt x="9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5"/>
                    </a:lnTo>
                    <a:lnTo>
                      <a:pt x="12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9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38" name="Freeform 826"/>
              <p:cNvSpPr>
                <a:spLocks/>
              </p:cNvSpPr>
              <p:nvPr/>
            </p:nvSpPr>
            <p:spPr bwMode="auto">
              <a:xfrm>
                <a:off x="4496" y="2632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2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11" y="16"/>
                  </a:cxn>
                  <a:cxn ang="0">
                    <a:pos x="8" y="16"/>
                  </a:cxn>
                  <a:cxn ang="0">
                    <a:pos x="4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7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2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8" y="16"/>
                    </a:lnTo>
                    <a:lnTo>
                      <a:pt x="4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39" name="Freeform 827"/>
              <p:cNvSpPr>
                <a:spLocks/>
              </p:cNvSpPr>
              <p:nvPr/>
            </p:nvSpPr>
            <p:spPr bwMode="auto">
              <a:xfrm>
                <a:off x="4497" y="2634"/>
                <a:ext cx="17" cy="17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3" y="6"/>
                  </a:cxn>
                  <a:cxn ang="0">
                    <a:pos x="13" y="9"/>
                  </a:cxn>
                  <a:cxn ang="0">
                    <a:pos x="16" y="11"/>
                  </a:cxn>
                  <a:cxn ang="0">
                    <a:pos x="13" y="13"/>
                  </a:cxn>
                  <a:cxn ang="0">
                    <a:pos x="13" y="16"/>
                  </a:cxn>
                  <a:cxn ang="0">
                    <a:pos x="10" y="16"/>
                  </a:cxn>
                  <a:cxn ang="0">
                    <a:pos x="8" y="16"/>
                  </a:cxn>
                  <a:cxn ang="0">
                    <a:pos x="2" y="11"/>
                  </a:cxn>
                </a:cxnLst>
                <a:rect l="0" t="0" r="r" b="b"/>
                <a:pathLst>
                  <a:path w="17" h="17">
                    <a:moveTo>
                      <a:pt x="2" y="11"/>
                    </a:moveTo>
                    <a:lnTo>
                      <a:pt x="0" y="9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3" y="6"/>
                    </a:lnTo>
                    <a:lnTo>
                      <a:pt x="13" y="9"/>
                    </a:lnTo>
                    <a:lnTo>
                      <a:pt x="16" y="11"/>
                    </a:lnTo>
                    <a:lnTo>
                      <a:pt x="13" y="13"/>
                    </a:lnTo>
                    <a:lnTo>
                      <a:pt x="13" y="16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40" name="Freeform 828"/>
              <p:cNvSpPr>
                <a:spLocks/>
              </p:cNvSpPr>
              <p:nvPr/>
            </p:nvSpPr>
            <p:spPr bwMode="auto">
              <a:xfrm>
                <a:off x="4504" y="2636"/>
                <a:ext cx="17" cy="17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9"/>
                  </a:cxn>
                  <a:cxn ang="0">
                    <a:pos x="14" y="7"/>
                  </a:cxn>
                  <a:cxn ang="0">
                    <a:pos x="14" y="5"/>
                  </a:cxn>
                  <a:cxn ang="0">
                    <a:pos x="11" y="2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6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6"/>
                  </a:cxn>
                </a:cxnLst>
                <a:rect l="0" t="0" r="r" b="b"/>
                <a:pathLst>
                  <a:path w="17" h="17">
                    <a:moveTo>
                      <a:pt x="10" y="16"/>
                    </a:moveTo>
                    <a:lnTo>
                      <a:pt x="14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4" y="5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41" name="Freeform 829"/>
              <p:cNvSpPr>
                <a:spLocks/>
              </p:cNvSpPr>
              <p:nvPr/>
            </p:nvSpPr>
            <p:spPr bwMode="auto">
              <a:xfrm>
                <a:off x="4504" y="2637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1" y="7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9" y="0"/>
                  </a:cxn>
                  <a:cxn ang="0">
                    <a:pos x="11" y="2"/>
                  </a:cxn>
                  <a:cxn ang="0">
                    <a:pos x="14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6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9" y="16"/>
                  </a:cxn>
                  <a:cxn ang="0">
                    <a:pos x="6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1" y="7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1" y="2"/>
                    </a:lnTo>
                    <a:lnTo>
                      <a:pt x="14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6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42" name="Freeform 830"/>
              <p:cNvSpPr>
                <a:spLocks/>
              </p:cNvSpPr>
              <p:nvPr/>
            </p:nvSpPr>
            <p:spPr bwMode="auto">
              <a:xfrm>
                <a:off x="4507" y="2639"/>
                <a:ext cx="17" cy="17"/>
              </a:xfrm>
              <a:custGeom>
                <a:avLst/>
                <a:gdLst/>
                <a:ahLst/>
                <a:cxnLst>
                  <a:cxn ang="0">
                    <a:pos x="3" y="10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3" y="2"/>
                  </a:cxn>
                  <a:cxn ang="0">
                    <a:pos x="3" y="0"/>
                  </a:cxn>
                  <a:cxn ang="0">
                    <a:pos x="9" y="0"/>
                  </a:cxn>
                  <a:cxn ang="0">
                    <a:pos x="12" y="8"/>
                  </a:cxn>
                  <a:cxn ang="0">
                    <a:pos x="16" y="8"/>
                  </a:cxn>
                  <a:cxn ang="0">
                    <a:pos x="16" y="13"/>
                  </a:cxn>
                  <a:cxn ang="0">
                    <a:pos x="16" y="16"/>
                  </a:cxn>
                  <a:cxn ang="0">
                    <a:pos x="12" y="16"/>
                  </a:cxn>
                  <a:cxn ang="0">
                    <a:pos x="9" y="16"/>
                  </a:cxn>
                  <a:cxn ang="0">
                    <a:pos x="3" y="10"/>
                  </a:cxn>
                </a:cxnLst>
                <a:rect l="0" t="0" r="r" b="b"/>
                <a:pathLst>
                  <a:path w="17" h="17">
                    <a:moveTo>
                      <a:pt x="3" y="10"/>
                    </a:moveTo>
                    <a:lnTo>
                      <a:pt x="3" y="8"/>
                    </a:lnTo>
                    <a:lnTo>
                      <a:pt x="0" y="5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9" y="0"/>
                    </a:lnTo>
                    <a:lnTo>
                      <a:pt x="12" y="8"/>
                    </a:lnTo>
                    <a:lnTo>
                      <a:pt x="16" y="8"/>
                    </a:lnTo>
                    <a:lnTo>
                      <a:pt x="16" y="13"/>
                    </a:lnTo>
                    <a:lnTo>
                      <a:pt x="16" y="16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3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43" name="Freeform 831"/>
              <p:cNvSpPr>
                <a:spLocks/>
              </p:cNvSpPr>
              <p:nvPr/>
            </p:nvSpPr>
            <p:spPr bwMode="auto">
              <a:xfrm>
                <a:off x="4491" y="2632"/>
                <a:ext cx="17" cy="17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5"/>
                  </a:cxn>
                  <a:cxn ang="0">
                    <a:pos x="12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1" y="11"/>
                  </a:cxn>
                  <a:cxn ang="0">
                    <a:pos x="3" y="13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9" y="16"/>
                  </a:cxn>
                </a:cxnLst>
                <a:rect l="0" t="0" r="r" b="b"/>
                <a:pathLst>
                  <a:path w="17" h="17">
                    <a:moveTo>
                      <a:pt x="9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5"/>
                    </a:lnTo>
                    <a:lnTo>
                      <a:pt x="12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3" y="13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9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44" name="Freeform 832"/>
              <p:cNvSpPr>
                <a:spLocks/>
              </p:cNvSpPr>
              <p:nvPr/>
            </p:nvSpPr>
            <p:spPr bwMode="auto">
              <a:xfrm>
                <a:off x="4491" y="2634"/>
                <a:ext cx="17" cy="17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6" y="1"/>
                  </a:cxn>
                  <a:cxn ang="0">
                    <a:pos x="11" y="3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11" y="16"/>
                  </a:cxn>
                  <a:cxn ang="0">
                    <a:pos x="6" y="16"/>
                  </a:cxn>
                  <a:cxn ang="0">
                    <a:pos x="4" y="13"/>
                  </a:cxn>
                  <a:cxn ang="0">
                    <a:pos x="1" y="11"/>
                  </a:cxn>
                </a:cxnLst>
                <a:rect l="0" t="0" r="r" b="b"/>
                <a:pathLst>
                  <a:path w="17" h="17">
                    <a:moveTo>
                      <a:pt x="1" y="11"/>
                    </a:move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11" y="3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6" y="16"/>
                    </a:lnTo>
                    <a:lnTo>
                      <a:pt x="4" y="13"/>
                    </a:lnTo>
                    <a:lnTo>
                      <a:pt x="1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45" name="Freeform 833"/>
              <p:cNvSpPr>
                <a:spLocks/>
              </p:cNvSpPr>
              <p:nvPr/>
            </p:nvSpPr>
            <p:spPr bwMode="auto">
              <a:xfrm>
                <a:off x="4500" y="2638"/>
                <a:ext cx="17" cy="17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3" y="13"/>
                  </a:cxn>
                  <a:cxn ang="0">
                    <a:pos x="13" y="12"/>
                  </a:cxn>
                  <a:cxn ang="0">
                    <a:pos x="14" y="12"/>
                  </a:cxn>
                  <a:cxn ang="0">
                    <a:pos x="16" y="9"/>
                  </a:cxn>
                  <a:cxn ang="0">
                    <a:pos x="14" y="7"/>
                  </a:cxn>
                  <a:cxn ang="0">
                    <a:pos x="13" y="5"/>
                  </a:cxn>
                  <a:cxn ang="0">
                    <a:pos x="11" y="2"/>
                  </a:cxn>
                  <a:cxn ang="0">
                    <a:pos x="10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5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5" y="16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6"/>
                  </a:cxn>
                </a:cxnLst>
                <a:rect l="0" t="0" r="r" b="b"/>
                <a:pathLst>
                  <a:path w="17" h="17">
                    <a:moveTo>
                      <a:pt x="10" y="16"/>
                    </a:moveTo>
                    <a:lnTo>
                      <a:pt x="13" y="13"/>
                    </a:lnTo>
                    <a:lnTo>
                      <a:pt x="13" y="12"/>
                    </a:lnTo>
                    <a:lnTo>
                      <a:pt x="14" y="12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46" name="Freeform 834"/>
              <p:cNvSpPr>
                <a:spLocks/>
              </p:cNvSpPr>
              <p:nvPr/>
            </p:nvSpPr>
            <p:spPr bwMode="auto">
              <a:xfrm>
                <a:off x="4500" y="2639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1" y="7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2"/>
                  </a:cxn>
                  <a:cxn ang="0">
                    <a:pos x="14" y="4"/>
                  </a:cxn>
                  <a:cxn ang="0">
                    <a:pos x="16" y="8"/>
                  </a:cxn>
                  <a:cxn ang="0">
                    <a:pos x="16" y="12"/>
                  </a:cxn>
                  <a:cxn ang="0">
                    <a:pos x="16" y="13"/>
                  </a:cxn>
                  <a:cxn ang="0">
                    <a:pos x="14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8" y="16"/>
                  </a:cxn>
                  <a:cxn ang="0">
                    <a:pos x="4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1" y="7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2"/>
                    </a:lnTo>
                    <a:lnTo>
                      <a:pt x="14" y="4"/>
                    </a:lnTo>
                    <a:lnTo>
                      <a:pt x="16" y="8"/>
                    </a:lnTo>
                    <a:lnTo>
                      <a:pt x="16" y="12"/>
                    </a:lnTo>
                    <a:lnTo>
                      <a:pt x="16" y="13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8" y="16"/>
                    </a:lnTo>
                    <a:lnTo>
                      <a:pt x="4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47" name="Freeform 835"/>
              <p:cNvSpPr>
                <a:spLocks/>
              </p:cNvSpPr>
              <p:nvPr/>
            </p:nvSpPr>
            <p:spPr bwMode="auto">
              <a:xfrm>
                <a:off x="4481" y="2583"/>
                <a:ext cx="123" cy="7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4" y="0"/>
                  </a:cxn>
                  <a:cxn ang="0">
                    <a:pos x="122" y="54"/>
                  </a:cxn>
                  <a:cxn ang="0">
                    <a:pos x="96" y="69"/>
                  </a:cxn>
                  <a:cxn ang="0">
                    <a:pos x="0" y="13"/>
                  </a:cxn>
                </a:cxnLst>
                <a:rect l="0" t="0" r="r" b="b"/>
                <a:pathLst>
                  <a:path w="123" h="70">
                    <a:moveTo>
                      <a:pt x="0" y="13"/>
                    </a:moveTo>
                    <a:lnTo>
                      <a:pt x="24" y="0"/>
                    </a:lnTo>
                    <a:lnTo>
                      <a:pt x="122" y="54"/>
                    </a:lnTo>
                    <a:lnTo>
                      <a:pt x="96" y="6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48" name="Freeform 836"/>
              <p:cNvSpPr>
                <a:spLocks/>
              </p:cNvSpPr>
              <p:nvPr/>
            </p:nvSpPr>
            <p:spPr bwMode="auto">
              <a:xfrm>
                <a:off x="4481" y="2595"/>
                <a:ext cx="97" cy="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57"/>
                  </a:cxn>
                  <a:cxn ang="0">
                    <a:pos x="96" y="86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97" h="87">
                    <a:moveTo>
                      <a:pt x="0" y="0"/>
                    </a:moveTo>
                    <a:lnTo>
                      <a:pt x="96" y="57"/>
                    </a:lnTo>
                    <a:lnTo>
                      <a:pt x="96" y="86"/>
                    </a:lnTo>
                    <a:lnTo>
                      <a:pt x="0" y="2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49" name="Freeform 837"/>
              <p:cNvSpPr>
                <a:spLocks/>
              </p:cNvSpPr>
              <p:nvPr/>
            </p:nvSpPr>
            <p:spPr bwMode="auto">
              <a:xfrm>
                <a:off x="4391" y="2719"/>
                <a:ext cx="26" cy="45"/>
              </a:xfrm>
              <a:custGeom>
                <a:avLst/>
                <a:gdLst/>
                <a:ahLst/>
                <a:cxnLst>
                  <a:cxn ang="0">
                    <a:pos x="25" y="14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25" y="44"/>
                  </a:cxn>
                  <a:cxn ang="0">
                    <a:pos x="25" y="14"/>
                  </a:cxn>
                </a:cxnLst>
                <a:rect l="0" t="0" r="r" b="b"/>
                <a:pathLst>
                  <a:path w="26" h="45">
                    <a:moveTo>
                      <a:pt x="25" y="14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25" y="44"/>
                    </a:lnTo>
                    <a:lnTo>
                      <a:pt x="25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50" name="Freeform 838"/>
              <p:cNvSpPr>
                <a:spLocks/>
              </p:cNvSpPr>
              <p:nvPr/>
            </p:nvSpPr>
            <p:spPr bwMode="auto">
              <a:xfrm>
                <a:off x="4520" y="2793"/>
                <a:ext cx="25" cy="45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24" y="44"/>
                  </a:cxn>
                  <a:cxn ang="0">
                    <a:pos x="24" y="14"/>
                  </a:cxn>
                </a:cxnLst>
                <a:rect l="0" t="0" r="r" b="b"/>
                <a:pathLst>
                  <a:path w="25" h="45">
                    <a:moveTo>
                      <a:pt x="24" y="14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24" y="44"/>
                    </a:lnTo>
                    <a:lnTo>
                      <a:pt x="24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51" name="Freeform 839"/>
              <p:cNvSpPr>
                <a:spLocks/>
              </p:cNvSpPr>
              <p:nvPr/>
            </p:nvSpPr>
            <p:spPr bwMode="auto">
              <a:xfrm>
                <a:off x="4416" y="2679"/>
                <a:ext cx="96" cy="85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0" y="55"/>
                  </a:cxn>
                  <a:cxn ang="0">
                    <a:pos x="0" y="84"/>
                  </a:cxn>
                  <a:cxn ang="0">
                    <a:pos x="95" y="28"/>
                  </a:cxn>
                  <a:cxn ang="0">
                    <a:pos x="94" y="0"/>
                  </a:cxn>
                </a:cxnLst>
                <a:rect l="0" t="0" r="r" b="b"/>
                <a:pathLst>
                  <a:path w="96" h="85">
                    <a:moveTo>
                      <a:pt x="94" y="0"/>
                    </a:moveTo>
                    <a:lnTo>
                      <a:pt x="0" y="55"/>
                    </a:lnTo>
                    <a:lnTo>
                      <a:pt x="0" y="84"/>
                    </a:lnTo>
                    <a:lnTo>
                      <a:pt x="95" y="28"/>
                    </a:lnTo>
                    <a:lnTo>
                      <a:pt x="94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52" name="Freeform 840"/>
              <p:cNvSpPr>
                <a:spLocks/>
              </p:cNvSpPr>
              <p:nvPr/>
            </p:nvSpPr>
            <p:spPr bwMode="auto">
              <a:xfrm>
                <a:off x="4627" y="2685"/>
                <a:ext cx="17" cy="1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6" y="9"/>
                  </a:cxn>
                  <a:cxn ang="0">
                    <a:pos x="12" y="16"/>
                  </a:cxn>
                  <a:cxn ang="0">
                    <a:pos x="0" y="5"/>
                  </a:cxn>
                  <a:cxn ang="0">
                    <a:pos x="4" y="0"/>
                  </a:cxn>
                </a:cxnLst>
                <a:rect l="0" t="0" r="r" b="b"/>
                <a:pathLst>
                  <a:path w="17" h="17">
                    <a:moveTo>
                      <a:pt x="4" y="0"/>
                    </a:moveTo>
                    <a:lnTo>
                      <a:pt x="16" y="9"/>
                    </a:lnTo>
                    <a:lnTo>
                      <a:pt x="12" y="16"/>
                    </a:lnTo>
                    <a:lnTo>
                      <a:pt x="0" y="5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53" name="Freeform 841"/>
              <p:cNvSpPr>
                <a:spLocks/>
              </p:cNvSpPr>
              <p:nvPr/>
            </p:nvSpPr>
            <p:spPr bwMode="auto">
              <a:xfrm>
                <a:off x="4585" y="2653"/>
                <a:ext cx="36" cy="21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35" y="7"/>
                  </a:cxn>
                  <a:cxn ang="0">
                    <a:pos x="12" y="20"/>
                  </a:cxn>
                  <a:cxn ang="0">
                    <a:pos x="0" y="12"/>
                  </a:cxn>
                  <a:cxn ang="0">
                    <a:pos x="23" y="0"/>
                  </a:cxn>
                </a:cxnLst>
                <a:rect l="0" t="0" r="r" b="b"/>
                <a:pathLst>
                  <a:path w="36" h="21">
                    <a:moveTo>
                      <a:pt x="23" y="0"/>
                    </a:moveTo>
                    <a:lnTo>
                      <a:pt x="35" y="7"/>
                    </a:lnTo>
                    <a:lnTo>
                      <a:pt x="12" y="20"/>
                    </a:lnTo>
                    <a:lnTo>
                      <a:pt x="0" y="12"/>
                    </a:lnTo>
                    <a:lnTo>
                      <a:pt x="23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54" name="Freeform 842"/>
              <p:cNvSpPr>
                <a:spLocks/>
              </p:cNvSpPr>
              <p:nvPr/>
            </p:nvSpPr>
            <p:spPr bwMode="auto">
              <a:xfrm>
                <a:off x="4585" y="2666"/>
                <a:ext cx="17" cy="33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16" y="32"/>
                  </a:cxn>
                  <a:cxn ang="0">
                    <a:pos x="16" y="7"/>
                  </a:cxn>
                  <a:cxn ang="0">
                    <a:pos x="0" y="0"/>
                  </a:cxn>
                  <a:cxn ang="0">
                    <a:pos x="0" y="26"/>
                  </a:cxn>
                </a:cxnLst>
                <a:rect l="0" t="0" r="r" b="b"/>
                <a:pathLst>
                  <a:path w="17" h="33">
                    <a:moveTo>
                      <a:pt x="0" y="26"/>
                    </a:moveTo>
                    <a:lnTo>
                      <a:pt x="16" y="32"/>
                    </a:lnTo>
                    <a:lnTo>
                      <a:pt x="16" y="7"/>
                    </a:lnTo>
                    <a:lnTo>
                      <a:pt x="0" y="0"/>
                    </a:lnTo>
                    <a:lnTo>
                      <a:pt x="0" y="26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55" name="Freeform 843"/>
              <p:cNvSpPr>
                <a:spLocks/>
              </p:cNvSpPr>
              <p:nvPr/>
            </p:nvSpPr>
            <p:spPr bwMode="auto">
              <a:xfrm>
                <a:off x="4597" y="2660"/>
                <a:ext cx="24" cy="39"/>
              </a:xfrm>
              <a:custGeom>
                <a:avLst/>
                <a:gdLst/>
                <a:ahLst/>
                <a:cxnLst>
                  <a:cxn ang="0">
                    <a:pos x="23" y="26"/>
                  </a:cxn>
                  <a:cxn ang="0">
                    <a:pos x="0" y="38"/>
                  </a:cxn>
                  <a:cxn ang="0">
                    <a:pos x="0" y="13"/>
                  </a:cxn>
                  <a:cxn ang="0">
                    <a:pos x="23" y="0"/>
                  </a:cxn>
                  <a:cxn ang="0">
                    <a:pos x="23" y="26"/>
                  </a:cxn>
                </a:cxnLst>
                <a:rect l="0" t="0" r="r" b="b"/>
                <a:pathLst>
                  <a:path w="24" h="39">
                    <a:moveTo>
                      <a:pt x="23" y="26"/>
                    </a:moveTo>
                    <a:lnTo>
                      <a:pt x="0" y="38"/>
                    </a:lnTo>
                    <a:lnTo>
                      <a:pt x="0" y="13"/>
                    </a:lnTo>
                    <a:lnTo>
                      <a:pt x="23" y="0"/>
                    </a:lnTo>
                    <a:lnTo>
                      <a:pt x="23" y="26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56" name="Freeform 844"/>
              <p:cNvSpPr>
                <a:spLocks/>
              </p:cNvSpPr>
              <p:nvPr/>
            </p:nvSpPr>
            <p:spPr bwMode="auto">
              <a:xfrm>
                <a:off x="4599" y="2667"/>
                <a:ext cx="27" cy="1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6" y="5"/>
                  </a:cxn>
                  <a:cxn ang="0">
                    <a:pos x="21" y="13"/>
                  </a:cxn>
                  <a:cxn ang="0">
                    <a:pos x="9" y="16"/>
                  </a:cxn>
                  <a:cxn ang="0">
                    <a:pos x="0" y="10"/>
                  </a:cxn>
                  <a:cxn ang="0">
                    <a:pos x="18" y="0"/>
                  </a:cxn>
                </a:cxnLst>
                <a:rect l="0" t="0" r="r" b="b"/>
                <a:pathLst>
                  <a:path w="27" h="17">
                    <a:moveTo>
                      <a:pt x="18" y="0"/>
                    </a:moveTo>
                    <a:lnTo>
                      <a:pt x="26" y="5"/>
                    </a:lnTo>
                    <a:lnTo>
                      <a:pt x="21" y="13"/>
                    </a:lnTo>
                    <a:lnTo>
                      <a:pt x="9" y="16"/>
                    </a:lnTo>
                    <a:lnTo>
                      <a:pt x="0" y="1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57" name="Freeform 845"/>
              <p:cNvSpPr>
                <a:spLocks/>
              </p:cNvSpPr>
              <p:nvPr/>
            </p:nvSpPr>
            <p:spPr bwMode="auto">
              <a:xfrm>
                <a:off x="4599" y="2677"/>
                <a:ext cx="17" cy="3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15" y="29"/>
                  </a:cxn>
                  <a:cxn ang="0">
                    <a:pos x="16" y="13"/>
                  </a:cxn>
                  <a:cxn ang="0">
                    <a:pos x="12" y="4"/>
                  </a:cxn>
                  <a:cxn ang="0">
                    <a:pos x="0" y="0"/>
                  </a:cxn>
                  <a:cxn ang="0">
                    <a:pos x="0" y="20"/>
                  </a:cxn>
                </a:cxnLst>
                <a:rect l="0" t="0" r="r" b="b"/>
                <a:pathLst>
                  <a:path w="17" h="30">
                    <a:moveTo>
                      <a:pt x="0" y="20"/>
                    </a:moveTo>
                    <a:lnTo>
                      <a:pt x="15" y="29"/>
                    </a:lnTo>
                    <a:lnTo>
                      <a:pt x="16" y="13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0" y="20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58" name="Freeform 846"/>
              <p:cNvSpPr>
                <a:spLocks/>
              </p:cNvSpPr>
              <p:nvPr/>
            </p:nvSpPr>
            <p:spPr bwMode="auto">
              <a:xfrm>
                <a:off x="4612" y="2690"/>
                <a:ext cx="17" cy="22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" y="10"/>
                  </a:cxn>
                  <a:cxn ang="0">
                    <a:pos x="9" y="12"/>
                  </a:cxn>
                  <a:cxn ang="0">
                    <a:pos x="13" y="21"/>
                  </a:cxn>
                  <a:cxn ang="0">
                    <a:pos x="16" y="20"/>
                  </a:cxn>
                  <a:cxn ang="0">
                    <a:pos x="13" y="8"/>
                  </a:cxn>
                  <a:cxn ang="0">
                    <a:pos x="0" y="0"/>
                  </a:cxn>
                  <a:cxn ang="0">
                    <a:pos x="0" y="15"/>
                  </a:cxn>
                </a:cxnLst>
                <a:rect l="0" t="0" r="r" b="b"/>
                <a:pathLst>
                  <a:path w="17" h="22">
                    <a:moveTo>
                      <a:pt x="0" y="15"/>
                    </a:moveTo>
                    <a:lnTo>
                      <a:pt x="2" y="10"/>
                    </a:lnTo>
                    <a:lnTo>
                      <a:pt x="9" y="12"/>
                    </a:lnTo>
                    <a:lnTo>
                      <a:pt x="13" y="21"/>
                    </a:lnTo>
                    <a:lnTo>
                      <a:pt x="16" y="20"/>
                    </a:lnTo>
                    <a:lnTo>
                      <a:pt x="13" y="8"/>
                    </a:lnTo>
                    <a:lnTo>
                      <a:pt x="0" y="0"/>
                    </a:lnTo>
                    <a:lnTo>
                      <a:pt x="0" y="15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59" name="Freeform 847"/>
              <p:cNvSpPr>
                <a:spLocks/>
              </p:cNvSpPr>
              <p:nvPr/>
            </p:nvSpPr>
            <p:spPr bwMode="auto">
              <a:xfrm>
                <a:off x="4627" y="2692"/>
                <a:ext cx="17" cy="20"/>
              </a:xfrm>
              <a:custGeom>
                <a:avLst/>
                <a:gdLst/>
                <a:ahLst/>
                <a:cxnLst>
                  <a:cxn ang="0">
                    <a:pos x="16" y="13"/>
                  </a:cxn>
                  <a:cxn ang="0">
                    <a:pos x="2" y="19"/>
                  </a:cxn>
                  <a:cxn ang="0">
                    <a:pos x="0" y="6"/>
                  </a:cxn>
                  <a:cxn ang="0">
                    <a:pos x="9" y="4"/>
                  </a:cxn>
                  <a:cxn ang="0">
                    <a:pos x="14" y="0"/>
                  </a:cxn>
                  <a:cxn ang="0">
                    <a:pos x="16" y="13"/>
                  </a:cxn>
                </a:cxnLst>
                <a:rect l="0" t="0" r="r" b="b"/>
                <a:pathLst>
                  <a:path w="17" h="20">
                    <a:moveTo>
                      <a:pt x="16" y="13"/>
                    </a:moveTo>
                    <a:lnTo>
                      <a:pt x="2" y="19"/>
                    </a:lnTo>
                    <a:lnTo>
                      <a:pt x="0" y="6"/>
                    </a:lnTo>
                    <a:lnTo>
                      <a:pt x="9" y="4"/>
                    </a:lnTo>
                    <a:lnTo>
                      <a:pt x="14" y="0"/>
                    </a:lnTo>
                    <a:lnTo>
                      <a:pt x="16" y="13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60" name="Freeform 848"/>
              <p:cNvSpPr>
                <a:spLocks/>
              </p:cNvSpPr>
              <p:nvPr/>
            </p:nvSpPr>
            <p:spPr bwMode="auto">
              <a:xfrm>
                <a:off x="4600" y="2680"/>
                <a:ext cx="17" cy="17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6" y="16"/>
                  </a:cxn>
                  <a:cxn ang="0">
                    <a:pos x="11" y="4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r" b="b"/>
                <a:pathLst>
                  <a:path w="17" h="17">
                    <a:moveTo>
                      <a:pt x="0" y="9"/>
                    </a:moveTo>
                    <a:lnTo>
                      <a:pt x="16" y="16"/>
                    </a:lnTo>
                    <a:lnTo>
                      <a:pt x="11" y="4"/>
                    </a:lnTo>
                    <a:lnTo>
                      <a:pt x="0" y="0"/>
                    </a:lnTo>
                    <a:lnTo>
                      <a:pt x="0" y="9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61" name="Freeform 849"/>
              <p:cNvSpPr>
                <a:spLocks/>
              </p:cNvSpPr>
              <p:nvPr/>
            </p:nvSpPr>
            <p:spPr bwMode="auto">
              <a:xfrm>
                <a:off x="4612" y="2688"/>
                <a:ext cx="24" cy="17"/>
              </a:xfrm>
              <a:custGeom>
                <a:avLst/>
                <a:gdLst/>
                <a:ahLst/>
                <a:cxnLst>
                  <a:cxn ang="0">
                    <a:pos x="23" y="12"/>
                  </a:cxn>
                  <a:cxn ang="0">
                    <a:pos x="14" y="16"/>
                  </a:cxn>
                  <a:cxn ang="0">
                    <a:pos x="0" y="3"/>
                  </a:cxn>
                  <a:cxn ang="0">
                    <a:pos x="13" y="0"/>
                  </a:cxn>
                  <a:cxn ang="0">
                    <a:pos x="23" y="12"/>
                  </a:cxn>
                </a:cxnLst>
                <a:rect l="0" t="0" r="r" b="b"/>
                <a:pathLst>
                  <a:path w="24" h="17">
                    <a:moveTo>
                      <a:pt x="23" y="12"/>
                    </a:moveTo>
                    <a:lnTo>
                      <a:pt x="14" y="16"/>
                    </a:lnTo>
                    <a:lnTo>
                      <a:pt x="0" y="3"/>
                    </a:lnTo>
                    <a:lnTo>
                      <a:pt x="13" y="0"/>
                    </a:lnTo>
                    <a:lnTo>
                      <a:pt x="23" y="12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62" name="Freeform 850"/>
              <p:cNvSpPr>
                <a:spLocks/>
              </p:cNvSpPr>
              <p:nvPr/>
            </p:nvSpPr>
            <p:spPr bwMode="auto">
              <a:xfrm>
                <a:off x="4625" y="2681"/>
                <a:ext cx="17" cy="1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3" y="0"/>
                  </a:cxn>
                  <a:cxn ang="0">
                    <a:pos x="16" y="12"/>
                  </a:cxn>
                  <a:cxn ang="0">
                    <a:pos x="11" y="16"/>
                  </a:cxn>
                  <a:cxn ang="0">
                    <a:pos x="0" y="7"/>
                  </a:cxn>
                </a:cxnLst>
                <a:rect l="0" t="0" r="r" b="b"/>
                <a:pathLst>
                  <a:path w="17" h="17">
                    <a:moveTo>
                      <a:pt x="0" y="7"/>
                    </a:moveTo>
                    <a:lnTo>
                      <a:pt x="3" y="0"/>
                    </a:lnTo>
                    <a:lnTo>
                      <a:pt x="16" y="12"/>
                    </a:lnTo>
                    <a:lnTo>
                      <a:pt x="11" y="16"/>
                    </a:lnTo>
                    <a:lnTo>
                      <a:pt x="0" y="7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63" name="Freeform 851"/>
              <p:cNvSpPr>
                <a:spLocks/>
              </p:cNvSpPr>
              <p:nvPr/>
            </p:nvSpPr>
            <p:spPr bwMode="auto">
              <a:xfrm>
                <a:off x="4609" y="2675"/>
                <a:ext cx="23" cy="19"/>
              </a:xfrm>
              <a:custGeom>
                <a:avLst/>
                <a:gdLst/>
                <a:ahLst/>
                <a:cxnLst>
                  <a:cxn ang="0">
                    <a:pos x="22" y="13"/>
                  </a:cxn>
                  <a:cxn ang="0">
                    <a:pos x="4" y="18"/>
                  </a:cxn>
                  <a:cxn ang="0">
                    <a:pos x="0" y="4"/>
                  </a:cxn>
                  <a:cxn ang="0">
                    <a:pos x="16" y="0"/>
                  </a:cxn>
                  <a:cxn ang="0">
                    <a:pos x="22" y="13"/>
                  </a:cxn>
                </a:cxnLst>
                <a:rect l="0" t="0" r="r" b="b"/>
                <a:pathLst>
                  <a:path w="23" h="19">
                    <a:moveTo>
                      <a:pt x="22" y="13"/>
                    </a:moveTo>
                    <a:lnTo>
                      <a:pt x="4" y="18"/>
                    </a:lnTo>
                    <a:lnTo>
                      <a:pt x="0" y="4"/>
                    </a:lnTo>
                    <a:lnTo>
                      <a:pt x="16" y="0"/>
                    </a:lnTo>
                    <a:lnTo>
                      <a:pt x="22" y="13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64" name="Freeform 852"/>
              <p:cNvSpPr>
                <a:spLocks/>
              </p:cNvSpPr>
              <p:nvPr/>
            </p:nvSpPr>
            <p:spPr bwMode="auto">
              <a:xfrm>
                <a:off x="4476" y="2713"/>
                <a:ext cx="122" cy="71"/>
              </a:xfrm>
              <a:custGeom>
                <a:avLst/>
                <a:gdLst/>
                <a:ahLst/>
                <a:cxnLst>
                  <a:cxn ang="0">
                    <a:pos x="121" y="14"/>
                  </a:cxn>
                  <a:cxn ang="0">
                    <a:pos x="96" y="0"/>
                  </a:cxn>
                  <a:cxn ang="0">
                    <a:pos x="0" y="56"/>
                  </a:cxn>
                  <a:cxn ang="0">
                    <a:pos x="25" y="70"/>
                  </a:cxn>
                  <a:cxn ang="0">
                    <a:pos x="121" y="14"/>
                  </a:cxn>
                </a:cxnLst>
                <a:rect l="0" t="0" r="r" b="b"/>
                <a:pathLst>
                  <a:path w="122" h="71">
                    <a:moveTo>
                      <a:pt x="121" y="14"/>
                    </a:moveTo>
                    <a:lnTo>
                      <a:pt x="96" y="0"/>
                    </a:lnTo>
                    <a:lnTo>
                      <a:pt x="0" y="56"/>
                    </a:lnTo>
                    <a:lnTo>
                      <a:pt x="25" y="70"/>
                    </a:lnTo>
                    <a:lnTo>
                      <a:pt x="121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65" name="Freeform 853"/>
              <p:cNvSpPr>
                <a:spLocks/>
              </p:cNvSpPr>
              <p:nvPr/>
            </p:nvSpPr>
            <p:spPr bwMode="auto">
              <a:xfrm>
                <a:off x="4391" y="2664"/>
                <a:ext cx="121" cy="71"/>
              </a:xfrm>
              <a:custGeom>
                <a:avLst/>
                <a:gdLst/>
                <a:ahLst/>
                <a:cxnLst>
                  <a:cxn ang="0">
                    <a:pos x="120" y="14"/>
                  </a:cxn>
                  <a:cxn ang="0">
                    <a:pos x="95" y="0"/>
                  </a:cxn>
                  <a:cxn ang="0">
                    <a:pos x="0" y="55"/>
                  </a:cxn>
                  <a:cxn ang="0">
                    <a:pos x="24" y="70"/>
                  </a:cxn>
                  <a:cxn ang="0">
                    <a:pos x="120" y="14"/>
                  </a:cxn>
                </a:cxnLst>
                <a:rect l="0" t="0" r="r" b="b"/>
                <a:pathLst>
                  <a:path w="121" h="71">
                    <a:moveTo>
                      <a:pt x="120" y="14"/>
                    </a:moveTo>
                    <a:lnTo>
                      <a:pt x="95" y="0"/>
                    </a:lnTo>
                    <a:lnTo>
                      <a:pt x="0" y="55"/>
                    </a:lnTo>
                    <a:lnTo>
                      <a:pt x="24" y="70"/>
                    </a:lnTo>
                    <a:lnTo>
                      <a:pt x="120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66" name="Freeform 854"/>
              <p:cNvSpPr>
                <a:spLocks/>
              </p:cNvSpPr>
              <p:nvPr/>
            </p:nvSpPr>
            <p:spPr bwMode="auto">
              <a:xfrm>
                <a:off x="4097" y="2690"/>
                <a:ext cx="92" cy="17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0" y="0"/>
                  </a:cxn>
                  <a:cxn ang="0">
                    <a:pos x="0" y="121"/>
                  </a:cxn>
                  <a:cxn ang="0">
                    <a:pos x="91" y="174"/>
                  </a:cxn>
                  <a:cxn ang="0">
                    <a:pos x="91" y="52"/>
                  </a:cxn>
                </a:cxnLst>
                <a:rect l="0" t="0" r="r" b="b"/>
                <a:pathLst>
                  <a:path w="92" h="175">
                    <a:moveTo>
                      <a:pt x="91" y="52"/>
                    </a:moveTo>
                    <a:lnTo>
                      <a:pt x="0" y="0"/>
                    </a:lnTo>
                    <a:lnTo>
                      <a:pt x="0" y="121"/>
                    </a:lnTo>
                    <a:lnTo>
                      <a:pt x="91" y="174"/>
                    </a:lnTo>
                    <a:lnTo>
                      <a:pt x="91" y="52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67" name="Freeform 855"/>
              <p:cNvSpPr>
                <a:spLocks/>
              </p:cNvSpPr>
              <p:nvPr/>
            </p:nvSpPr>
            <p:spPr bwMode="auto">
              <a:xfrm>
                <a:off x="4097" y="2568"/>
                <a:ext cx="304" cy="176"/>
              </a:xfrm>
              <a:custGeom>
                <a:avLst/>
                <a:gdLst/>
                <a:ahLst/>
                <a:cxnLst>
                  <a:cxn ang="0">
                    <a:pos x="303" y="53"/>
                  </a:cxn>
                  <a:cxn ang="0">
                    <a:pos x="210" y="0"/>
                  </a:cxn>
                  <a:cxn ang="0">
                    <a:pos x="0" y="121"/>
                  </a:cxn>
                  <a:cxn ang="0">
                    <a:pos x="91" y="175"/>
                  </a:cxn>
                  <a:cxn ang="0">
                    <a:pos x="303" y="53"/>
                  </a:cxn>
                </a:cxnLst>
                <a:rect l="0" t="0" r="r" b="b"/>
                <a:pathLst>
                  <a:path w="304" h="176">
                    <a:moveTo>
                      <a:pt x="303" y="53"/>
                    </a:moveTo>
                    <a:lnTo>
                      <a:pt x="210" y="0"/>
                    </a:lnTo>
                    <a:lnTo>
                      <a:pt x="0" y="121"/>
                    </a:lnTo>
                    <a:lnTo>
                      <a:pt x="91" y="175"/>
                    </a:lnTo>
                    <a:lnTo>
                      <a:pt x="303" y="53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68" name="Freeform 856"/>
              <p:cNvSpPr>
                <a:spLocks/>
              </p:cNvSpPr>
              <p:nvPr/>
            </p:nvSpPr>
            <p:spPr bwMode="auto">
              <a:xfrm>
                <a:off x="4188" y="2621"/>
                <a:ext cx="213" cy="244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0" y="121"/>
                  </a:cxn>
                  <a:cxn ang="0">
                    <a:pos x="0" y="243"/>
                  </a:cxn>
                  <a:cxn ang="0">
                    <a:pos x="212" y="121"/>
                  </a:cxn>
                  <a:cxn ang="0">
                    <a:pos x="212" y="0"/>
                  </a:cxn>
                </a:cxnLst>
                <a:rect l="0" t="0" r="r" b="b"/>
                <a:pathLst>
                  <a:path w="213" h="244">
                    <a:moveTo>
                      <a:pt x="212" y="0"/>
                    </a:moveTo>
                    <a:lnTo>
                      <a:pt x="0" y="121"/>
                    </a:lnTo>
                    <a:lnTo>
                      <a:pt x="0" y="243"/>
                    </a:lnTo>
                    <a:lnTo>
                      <a:pt x="212" y="121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69" name="Freeform 857"/>
              <p:cNvSpPr>
                <a:spLocks/>
              </p:cNvSpPr>
              <p:nvPr/>
            </p:nvSpPr>
            <p:spPr bwMode="auto">
              <a:xfrm>
                <a:off x="4211" y="2763"/>
                <a:ext cx="185" cy="195"/>
              </a:xfrm>
              <a:custGeom>
                <a:avLst/>
                <a:gdLst/>
                <a:ahLst/>
                <a:cxnLst>
                  <a:cxn ang="0">
                    <a:pos x="184" y="106"/>
                  </a:cxn>
                  <a:cxn ang="0">
                    <a:pos x="0" y="0"/>
                  </a:cxn>
                  <a:cxn ang="0">
                    <a:pos x="0" y="88"/>
                  </a:cxn>
                  <a:cxn ang="0">
                    <a:pos x="184" y="194"/>
                  </a:cxn>
                  <a:cxn ang="0">
                    <a:pos x="184" y="106"/>
                  </a:cxn>
                </a:cxnLst>
                <a:rect l="0" t="0" r="r" b="b"/>
                <a:pathLst>
                  <a:path w="185" h="195">
                    <a:moveTo>
                      <a:pt x="184" y="106"/>
                    </a:moveTo>
                    <a:lnTo>
                      <a:pt x="0" y="0"/>
                    </a:lnTo>
                    <a:lnTo>
                      <a:pt x="0" y="88"/>
                    </a:lnTo>
                    <a:lnTo>
                      <a:pt x="184" y="194"/>
                    </a:lnTo>
                    <a:lnTo>
                      <a:pt x="184" y="106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70" name="Freeform 858"/>
              <p:cNvSpPr>
                <a:spLocks/>
              </p:cNvSpPr>
              <p:nvPr/>
            </p:nvSpPr>
            <p:spPr bwMode="auto">
              <a:xfrm>
                <a:off x="4211" y="2662"/>
                <a:ext cx="360" cy="209"/>
              </a:xfrm>
              <a:custGeom>
                <a:avLst/>
                <a:gdLst/>
                <a:ahLst/>
                <a:cxnLst>
                  <a:cxn ang="0">
                    <a:pos x="359" y="107"/>
                  </a:cxn>
                  <a:cxn ang="0">
                    <a:pos x="174" y="0"/>
                  </a:cxn>
                  <a:cxn ang="0">
                    <a:pos x="0" y="100"/>
                  </a:cxn>
                  <a:cxn ang="0">
                    <a:pos x="184" y="208"/>
                  </a:cxn>
                  <a:cxn ang="0">
                    <a:pos x="359" y="107"/>
                  </a:cxn>
                </a:cxnLst>
                <a:rect l="0" t="0" r="r" b="b"/>
                <a:pathLst>
                  <a:path w="360" h="209">
                    <a:moveTo>
                      <a:pt x="359" y="107"/>
                    </a:moveTo>
                    <a:lnTo>
                      <a:pt x="174" y="0"/>
                    </a:lnTo>
                    <a:lnTo>
                      <a:pt x="0" y="100"/>
                    </a:lnTo>
                    <a:lnTo>
                      <a:pt x="184" y="208"/>
                    </a:lnTo>
                    <a:lnTo>
                      <a:pt x="359" y="107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71" name="Freeform 859"/>
              <p:cNvSpPr>
                <a:spLocks/>
              </p:cNvSpPr>
              <p:nvPr/>
            </p:nvSpPr>
            <p:spPr bwMode="auto">
              <a:xfrm>
                <a:off x="4395" y="2769"/>
                <a:ext cx="176" cy="189"/>
              </a:xfrm>
              <a:custGeom>
                <a:avLst/>
                <a:gdLst/>
                <a:ahLst/>
                <a:cxnLst>
                  <a:cxn ang="0">
                    <a:pos x="175" y="0"/>
                  </a:cxn>
                  <a:cxn ang="0">
                    <a:pos x="0" y="100"/>
                  </a:cxn>
                  <a:cxn ang="0">
                    <a:pos x="0" y="188"/>
                  </a:cxn>
                  <a:cxn ang="0">
                    <a:pos x="175" y="87"/>
                  </a:cxn>
                  <a:cxn ang="0">
                    <a:pos x="175" y="0"/>
                  </a:cxn>
                </a:cxnLst>
                <a:rect l="0" t="0" r="r" b="b"/>
                <a:pathLst>
                  <a:path w="176" h="189">
                    <a:moveTo>
                      <a:pt x="175" y="0"/>
                    </a:moveTo>
                    <a:lnTo>
                      <a:pt x="0" y="100"/>
                    </a:lnTo>
                    <a:lnTo>
                      <a:pt x="0" y="188"/>
                    </a:lnTo>
                    <a:lnTo>
                      <a:pt x="175" y="87"/>
                    </a:lnTo>
                    <a:lnTo>
                      <a:pt x="175" y="0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72" name="Freeform 860"/>
              <p:cNvSpPr>
                <a:spLocks/>
              </p:cNvSpPr>
              <p:nvPr/>
            </p:nvSpPr>
            <p:spPr bwMode="auto">
              <a:xfrm>
                <a:off x="4223" y="2809"/>
                <a:ext cx="32" cy="62"/>
              </a:xfrm>
              <a:custGeom>
                <a:avLst/>
                <a:gdLst/>
                <a:ahLst/>
                <a:cxnLst>
                  <a:cxn ang="0">
                    <a:pos x="31" y="61"/>
                  </a:cxn>
                  <a:cxn ang="0">
                    <a:pos x="31" y="18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1" y="61"/>
                  </a:cxn>
                </a:cxnLst>
                <a:rect l="0" t="0" r="r" b="b"/>
                <a:pathLst>
                  <a:path w="32" h="62">
                    <a:moveTo>
                      <a:pt x="31" y="61"/>
                    </a:moveTo>
                    <a:lnTo>
                      <a:pt x="31" y="18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1" y="6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73" name="Freeform 861"/>
              <p:cNvSpPr>
                <a:spLocks/>
              </p:cNvSpPr>
              <p:nvPr/>
            </p:nvSpPr>
            <p:spPr bwMode="auto">
              <a:xfrm>
                <a:off x="4223" y="2849"/>
                <a:ext cx="32" cy="22"/>
              </a:xfrm>
              <a:custGeom>
                <a:avLst/>
                <a:gdLst/>
                <a:ahLst/>
                <a:cxnLst>
                  <a:cxn ang="0">
                    <a:pos x="31" y="14"/>
                  </a:cxn>
                  <a:cxn ang="0">
                    <a:pos x="5" y="0"/>
                  </a:cxn>
                  <a:cxn ang="0">
                    <a:pos x="0" y="3"/>
                  </a:cxn>
                  <a:cxn ang="0">
                    <a:pos x="31" y="21"/>
                  </a:cxn>
                  <a:cxn ang="0">
                    <a:pos x="31" y="14"/>
                  </a:cxn>
                </a:cxnLst>
                <a:rect l="0" t="0" r="r" b="b"/>
                <a:pathLst>
                  <a:path w="32" h="22">
                    <a:moveTo>
                      <a:pt x="31" y="14"/>
                    </a:moveTo>
                    <a:lnTo>
                      <a:pt x="5" y="0"/>
                    </a:lnTo>
                    <a:lnTo>
                      <a:pt x="0" y="3"/>
                    </a:lnTo>
                    <a:lnTo>
                      <a:pt x="31" y="21"/>
                    </a:lnTo>
                    <a:lnTo>
                      <a:pt x="31" y="14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74" name="Freeform 862"/>
              <p:cNvSpPr>
                <a:spLocks/>
              </p:cNvSpPr>
              <p:nvPr/>
            </p:nvSpPr>
            <p:spPr bwMode="auto">
              <a:xfrm>
                <a:off x="4263" y="2833"/>
                <a:ext cx="32" cy="61"/>
              </a:xfrm>
              <a:custGeom>
                <a:avLst/>
                <a:gdLst/>
                <a:ahLst/>
                <a:cxnLst>
                  <a:cxn ang="0">
                    <a:pos x="31" y="60"/>
                  </a:cxn>
                  <a:cxn ang="0">
                    <a:pos x="31" y="17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1" y="60"/>
                  </a:cxn>
                </a:cxnLst>
                <a:rect l="0" t="0" r="r" b="b"/>
                <a:pathLst>
                  <a:path w="32" h="61">
                    <a:moveTo>
                      <a:pt x="31" y="60"/>
                    </a:moveTo>
                    <a:lnTo>
                      <a:pt x="31" y="17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1" y="6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75" name="Freeform 863"/>
              <p:cNvSpPr>
                <a:spLocks/>
              </p:cNvSpPr>
              <p:nvPr/>
            </p:nvSpPr>
            <p:spPr bwMode="auto">
              <a:xfrm>
                <a:off x="4302" y="2855"/>
                <a:ext cx="32" cy="62"/>
              </a:xfrm>
              <a:custGeom>
                <a:avLst/>
                <a:gdLst/>
                <a:ahLst/>
                <a:cxnLst>
                  <a:cxn ang="0">
                    <a:pos x="31" y="61"/>
                  </a:cxn>
                  <a:cxn ang="0">
                    <a:pos x="31" y="18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1" y="61"/>
                  </a:cxn>
                </a:cxnLst>
                <a:rect l="0" t="0" r="r" b="b"/>
                <a:pathLst>
                  <a:path w="32" h="62">
                    <a:moveTo>
                      <a:pt x="31" y="61"/>
                    </a:moveTo>
                    <a:lnTo>
                      <a:pt x="31" y="18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1" y="6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76" name="Freeform 864"/>
              <p:cNvSpPr>
                <a:spLocks/>
              </p:cNvSpPr>
              <p:nvPr/>
            </p:nvSpPr>
            <p:spPr bwMode="auto">
              <a:xfrm>
                <a:off x="4342" y="2879"/>
                <a:ext cx="33" cy="62"/>
              </a:xfrm>
              <a:custGeom>
                <a:avLst/>
                <a:gdLst/>
                <a:ahLst/>
                <a:cxnLst>
                  <a:cxn ang="0">
                    <a:pos x="32" y="61"/>
                  </a:cxn>
                  <a:cxn ang="0">
                    <a:pos x="32" y="18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2" y="61"/>
                  </a:cxn>
                </a:cxnLst>
                <a:rect l="0" t="0" r="r" b="b"/>
                <a:pathLst>
                  <a:path w="33" h="62">
                    <a:moveTo>
                      <a:pt x="32" y="61"/>
                    </a:moveTo>
                    <a:lnTo>
                      <a:pt x="32" y="18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2" y="6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577" name="Line 865"/>
              <p:cNvSpPr>
                <a:spLocks noChangeShapeType="1"/>
              </p:cNvSpPr>
              <p:nvPr/>
            </p:nvSpPr>
            <p:spPr bwMode="auto">
              <a:xfrm>
                <a:off x="4098" y="2710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78" name="Line 866"/>
              <p:cNvSpPr>
                <a:spLocks noChangeShapeType="1"/>
              </p:cNvSpPr>
              <p:nvPr/>
            </p:nvSpPr>
            <p:spPr bwMode="auto">
              <a:xfrm>
                <a:off x="4098" y="2714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79" name="Line 867"/>
              <p:cNvSpPr>
                <a:spLocks noChangeShapeType="1"/>
              </p:cNvSpPr>
              <p:nvPr/>
            </p:nvSpPr>
            <p:spPr bwMode="auto">
              <a:xfrm>
                <a:off x="4098" y="2719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80" name="Line 868"/>
              <p:cNvSpPr>
                <a:spLocks noChangeShapeType="1"/>
              </p:cNvSpPr>
              <p:nvPr/>
            </p:nvSpPr>
            <p:spPr bwMode="auto">
              <a:xfrm>
                <a:off x="4098" y="2723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81" name="Line 869"/>
              <p:cNvSpPr>
                <a:spLocks noChangeShapeType="1"/>
              </p:cNvSpPr>
              <p:nvPr/>
            </p:nvSpPr>
            <p:spPr bwMode="auto">
              <a:xfrm>
                <a:off x="4098" y="2728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82" name="Line 870"/>
              <p:cNvSpPr>
                <a:spLocks noChangeShapeType="1"/>
              </p:cNvSpPr>
              <p:nvPr/>
            </p:nvSpPr>
            <p:spPr bwMode="auto">
              <a:xfrm>
                <a:off x="4098" y="2733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83" name="Line 871"/>
              <p:cNvSpPr>
                <a:spLocks noChangeShapeType="1"/>
              </p:cNvSpPr>
              <p:nvPr/>
            </p:nvSpPr>
            <p:spPr bwMode="auto">
              <a:xfrm>
                <a:off x="4098" y="2738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84" name="Line 872"/>
              <p:cNvSpPr>
                <a:spLocks noChangeShapeType="1"/>
              </p:cNvSpPr>
              <p:nvPr/>
            </p:nvSpPr>
            <p:spPr bwMode="auto">
              <a:xfrm>
                <a:off x="4098" y="2743"/>
                <a:ext cx="90" cy="53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85" name="Line 873"/>
              <p:cNvSpPr>
                <a:spLocks noChangeShapeType="1"/>
              </p:cNvSpPr>
              <p:nvPr/>
            </p:nvSpPr>
            <p:spPr bwMode="auto">
              <a:xfrm>
                <a:off x="4098" y="2748"/>
                <a:ext cx="90" cy="50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86" name="Line 874"/>
              <p:cNvSpPr>
                <a:spLocks noChangeShapeType="1"/>
              </p:cNvSpPr>
              <p:nvPr/>
            </p:nvSpPr>
            <p:spPr bwMode="auto">
              <a:xfrm>
                <a:off x="4098" y="2752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87" name="Line 875"/>
              <p:cNvSpPr>
                <a:spLocks noChangeShapeType="1"/>
              </p:cNvSpPr>
              <p:nvPr/>
            </p:nvSpPr>
            <p:spPr bwMode="auto">
              <a:xfrm>
                <a:off x="4098" y="2757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88" name="Line 876"/>
              <p:cNvSpPr>
                <a:spLocks noChangeShapeType="1"/>
              </p:cNvSpPr>
              <p:nvPr/>
            </p:nvSpPr>
            <p:spPr bwMode="auto">
              <a:xfrm>
                <a:off x="4098" y="2762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89" name="Line 877"/>
              <p:cNvSpPr>
                <a:spLocks noChangeShapeType="1"/>
              </p:cNvSpPr>
              <p:nvPr/>
            </p:nvSpPr>
            <p:spPr bwMode="auto">
              <a:xfrm>
                <a:off x="4098" y="2766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90" name="Line 878"/>
              <p:cNvSpPr>
                <a:spLocks noChangeShapeType="1"/>
              </p:cNvSpPr>
              <p:nvPr/>
            </p:nvSpPr>
            <p:spPr bwMode="auto">
              <a:xfrm>
                <a:off x="4098" y="2772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91" name="Line 879"/>
              <p:cNvSpPr>
                <a:spLocks noChangeShapeType="1"/>
              </p:cNvSpPr>
              <p:nvPr/>
            </p:nvSpPr>
            <p:spPr bwMode="auto">
              <a:xfrm>
                <a:off x="4098" y="2776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92" name="Line 880"/>
              <p:cNvSpPr>
                <a:spLocks noChangeShapeType="1"/>
              </p:cNvSpPr>
              <p:nvPr/>
            </p:nvSpPr>
            <p:spPr bwMode="auto">
              <a:xfrm>
                <a:off x="4098" y="2781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93" name="Line 881"/>
              <p:cNvSpPr>
                <a:spLocks noChangeShapeType="1"/>
              </p:cNvSpPr>
              <p:nvPr/>
            </p:nvSpPr>
            <p:spPr bwMode="auto">
              <a:xfrm>
                <a:off x="4098" y="2785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94" name="Line 882"/>
              <p:cNvSpPr>
                <a:spLocks noChangeShapeType="1"/>
              </p:cNvSpPr>
              <p:nvPr/>
            </p:nvSpPr>
            <p:spPr bwMode="auto">
              <a:xfrm>
                <a:off x="4098" y="2790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95" name="Line 883"/>
              <p:cNvSpPr>
                <a:spLocks noChangeShapeType="1"/>
              </p:cNvSpPr>
              <p:nvPr/>
            </p:nvSpPr>
            <p:spPr bwMode="auto">
              <a:xfrm>
                <a:off x="4098" y="2795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96" name="Line 884"/>
              <p:cNvSpPr>
                <a:spLocks noChangeShapeType="1"/>
              </p:cNvSpPr>
              <p:nvPr/>
            </p:nvSpPr>
            <p:spPr bwMode="auto">
              <a:xfrm>
                <a:off x="4098" y="2799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97" name="Line 885"/>
              <p:cNvSpPr>
                <a:spLocks noChangeShapeType="1"/>
              </p:cNvSpPr>
              <p:nvPr/>
            </p:nvSpPr>
            <p:spPr bwMode="auto">
              <a:xfrm>
                <a:off x="4098" y="2805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98" name="Line 886"/>
              <p:cNvSpPr>
                <a:spLocks noChangeShapeType="1"/>
              </p:cNvSpPr>
              <p:nvPr/>
            </p:nvSpPr>
            <p:spPr bwMode="auto">
              <a:xfrm>
                <a:off x="4098" y="2809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599" name="Freeform 887"/>
              <p:cNvSpPr>
                <a:spLocks/>
              </p:cNvSpPr>
              <p:nvPr/>
            </p:nvSpPr>
            <p:spPr bwMode="auto">
              <a:xfrm>
                <a:off x="4094" y="2691"/>
                <a:ext cx="17" cy="127"/>
              </a:xfrm>
              <a:custGeom>
                <a:avLst/>
                <a:gdLst/>
                <a:ahLst/>
                <a:cxnLst>
                  <a:cxn ang="0">
                    <a:pos x="0" y="122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6"/>
                  </a:cxn>
                  <a:cxn ang="0">
                    <a:pos x="0" y="122"/>
                  </a:cxn>
                </a:cxnLst>
                <a:rect l="0" t="0" r="r" b="b"/>
                <a:pathLst>
                  <a:path w="17" h="127">
                    <a:moveTo>
                      <a:pt x="0" y="122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6"/>
                    </a:lnTo>
                    <a:lnTo>
                      <a:pt x="0" y="122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00" name="Freeform 888"/>
              <p:cNvSpPr>
                <a:spLocks/>
              </p:cNvSpPr>
              <p:nvPr/>
            </p:nvSpPr>
            <p:spPr bwMode="auto">
              <a:xfrm>
                <a:off x="4115" y="2705"/>
                <a:ext cx="17" cy="126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5"/>
                  </a:cxn>
                  <a:cxn ang="0">
                    <a:pos x="0" y="120"/>
                  </a:cxn>
                </a:cxnLst>
                <a:rect l="0" t="0" r="r" b="b"/>
                <a:pathLst>
                  <a:path w="17" h="126">
                    <a:moveTo>
                      <a:pt x="0" y="120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5"/>
                    </a:lnTo>
                    <a:lnTo>
                      <a:pt x="0" y="120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01" name="Freeform 889"/>
              <p:cNvSpPr>
                <a:spLocks/>
              </p:cNvSpPr>
              <p:nvPr/>
            </p:nvSpPr>
            <p:spPr bwMode="auto">
              <a:xfrm>
                <a:off x="4137" y="2716"/>
                <a:ext cx="17" cy="125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0"/>
                  </a:cxn>
                  <a:cxn ang="0">
                    <a:pos x="16" y="2"/>
                  </a:cxn>
                  <a:cxn ang="0">
                    <a:pos x="16" y="124"/>
                  </a:cxn>
                  <a:cxn ang="0">
                    <a:pos x="0" y="120"/>
                  </a:cxn>
                </a:cxnLst>
                <a:rect l="0" t="0" r="r" b="b"/>
                <a:pathLst>
                  <a:path w="17" h="125">
                    <a:moveTo>
                      <a:pt x="0" y="120"/>
                    </a:moveTo>
                    <a:lnTo>
                      <a:pt x="0" y="0"/>
                    </a:lnTo>
                    <a:lnTo>
                      <a:pt x="16" y="2"/>
                    </a:lnTo>
                    <a:lnTo>
                      <a:pt x="16" y="124"/>
                    </a:lnTo>
                    <a:lnTo>
                      <a:pt x="0" y="120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02" name="Freeform 890"/>
              <p:cNvSpPr>
                <a:spLocks/>
              </p:cNvSpPr>
              <p:nvPr/>
            </p:nvSpPr>
            <p:spPr bwMode="auto">
              <a:xfrm>
                <a:off x="4157" y="2728"/>
                <a:ext cx="17" cy="127"/>
              </a:xfrm>
              <a:custGeom>
                <a:avLst/>
                <a:gdLst/>
                <a:ahLst/>
                <a:cxnLst>
                  <a:cxn ang="0">
                    <a:pos x="1" y="122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6"/>
                  </a:cxn>
                  <a:cxn ang="0">
                    <a:pos x="1" y="122"/>
                  </a:cxn>
                </a:cxnLst>
                <a:rect l="0" t="0" r="r" b="b"/>
                <a:pathLst>
                  <a:path w="17" h="127">
                    <a:moveTo>
                      <a:pt x="1" y="122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6"/>
                    </a:lnTo>
                    <a:lnTo>
                      <a:pt x="1" y="122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03" name="Freeform 891"/>
              <p:cNvSpPr>
                <a:spLocks/>
              </p:cNvSpPr>
              <p:nvPr/>
            </p:nvSpPr>
            <p:spPr bwMode="auto">
              <a:xfrm>
                <a:off x="4180" y="2740"/>
                <a:ext cx="17" cy="127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6"/>
                  </a:cxn>
                  <a:cxn ang="0">
                    <a:pos x="0" y="121"/>
                  </a:cxn>
                </a:cxnLst>
                <a:rect l="0" t="0" r="r" b="b"/>
                <a:pathLst>
                  <a:path w="17" h="127">
                    <a:moveTo>
                      <a:pt x="0" y="121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6"/>
                    </a:lnTo>
                    <a:lnTo>
                      <a:pt x="0" y="121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04" name="Freeform 892"/>
              <p:cNvSpPr>
                <a:spLocks/>
              </p:cNvSpPr>
              <p:nvPr/>
            </p:nvSpPr>
            <p:spPr bwMode="auto">
              <a:xfrm>
                <a:off x="4129" y="2825"/>
                <a:ext cx="122" cy="72"/>
              </a:xfrm>
              <a:custGeom>
                <a:avLst/>
                <a:gdLst/>
                <a:ahLst/>
                <a:cxnLst>
                  <a:cxn ang="0">
                    <a:pos x="121" y="14"/>
                  </a:cxn>
                  <a:cxn ang="0">
                    <a:pos x="97" y="0"/>
                  </a:cxn>
                  <a:cxn ang="0">
                    <a:pos x="0" y="56"/>
                  </a:cxn>
                  <a:cxn ang="0">
                    <a:pos x="24" y="71"/>
                  </a:cxn>
                  <a:cxn ang="0">
                    <a:pos x="121" y="14"/>
                  </a:cxn>
                </a:cxnLst>
                <a:rect l="0" t="0" r="r" b="b"/>
                <a:pathLst>
                  <a:path w="122" h="72">
                    <a:moveTo>
                      <a:pt x="121" y="14"/>
                    </a:moveTo>
                    <a:lnTo>
                      <a:pt x="97" y="0"/>
                    </a:lnTo>
                    <a:lnTo>
                      <a:pt x="0" y="56"/>
                    </a:lnTo>
                    <a:lnTo>
                      <a:pt x="24" y="71"/>
                    </a:lnTo>
                    <a:lnTo>
                      <a:pt x="121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05" name="Freeform 893"/>
              <p:cNvSpPr>
                <a:spLocks/>
              </p:cNvSpPr>
              <p:nvPr/>
            </p:nvSpPr>
            <p:spPr bwMode="auto">
              <a:xfrm>
                <a:off x="4129" y="2881"/>
                <a:ext cx="25" cy="4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4" y="43"/>
                  </a:cxn>
                  <a:cxn ang="0">
                    <a:pos x="24" y="14"/>
                  </a:cxn>
                </a:cxnLst>
                <a:rect l="0" t="0" r="r" b="b"/>
                <a:pathLst>
                  <a:path w="25" h="44">
                    <a:moveTo>
                      <a:pt x="24" y="14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4" y="43"/>
                    </a:lnTo>
                    <a:lnTo>
                      <a:pt x="24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06" name="Freeform 894"/>
              <p:cNvSpPr>
                <a:spLocks/>
              </p:cNvSpPr>
              <p:nvPr/>
            </p:nvSpPr>
            <p:spPr bwMode="auto">
              <a:xfrm>
                <a:off x="4153" y="2839"/>
                <a:ext cx="98" cy="86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0" y="56"/>
                  </a:cxn>
                  <a:cxn ang="0">
                    <a:pos x="0" y="85"/>
                  </a:cxn>
                  <a:cxn ang="0">
                    <a:pos x="97" y="28"/>
                  </a:cxn>
                  <a:cxn ang="0">
                    <a:pos x="97" y="0"/>
                  </a:cxn>
                </a:cxnLst>
                <a:rect l="0" t="0" r="r" b="b"/>
                <a:pathLst>
                  <a:path w="98" h="86">
                    <a:moveTo>
                      <a:pt x="97" y="0"/>
                    </a:moveTo>
                    <a:lnTo>
                      <a:pt x="0" y="56"/>
                    </a:lnTo>
                    <a:lnTo>
                      <a:pt x="0" y="85"/>
                    </a:lnTo>
                    <a:lnTo>
                      <a:pt x="97" y="28"/>
                    </a:lnTo>
                    <a:lnTo>
                      <a:pt x="97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07" name="Freeform 895"/>
              <p:cNvSpPr>
                <a:spLocks/>
              </p:cNvSpPr>
              <p:nvPr/>
            </p:nvSpPr>
            <p:spPr bwMode="auto">
              <a:xfrm>
                <a:off x="4226" y="2874"/>
                <a:ext cx="17" cy="17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1" y="13"/>
                  </a:cxn>
                  <a:cxn ang="0">
                    <a:pos x="1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1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5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2"/>
                  </a:cxn>
                  <a:cxn ang="0">
                    <a:pos x="13" y="3"/>
                  </a:cxn>
                  <a:cxn ang="0">
                    <a:pos x="14" y="4"/>
                  </a:cxn>
                  <a:cxn ang="0">
                    <a:pos x="16" y="5"/>
                  </a:cxn>
                  <a:cxn ang="0">
                    <a:pos x="14" y="8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9" y="16"/>
                  </a:cxn>
                  <a:cxn ang="0">
                    <a:pos x="6" y="16"/>
                  </a:cxn>
                  <a:cxn ang="0">
                    <a:pos x="5" y="16"/>
                  </a:cxn>
                  <a:cxn ang="0">
                    <a:pos x="4" y="16"/>
                  </a:cxn>
                </a:cxnLst>
                <a:rect l="0" t="0" r="r" b="b"/>
                <a:pathLst>
                  <a:path w="17" h="17">
                    <a:moveTo>
                      <a:pt x="4" y="16"/>
                    </a:moveTo>
                    <a:lnTo>
                      <a:pt x="1" y="13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4"/>
                    </a:lnTo>
                    <a:lnTo>
                      <a:pt x="16" y="5"/>
                    </a:lnTo>
                    <a:lnTo>
                      <a:pt x="14" y="8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9" y="16"/>
                    </a:lnTo>
                    <a:lnTo>
                      <a:pt x="6" y="16"/>
                    </a:lnTo>
                    <a:lnTo>
                      <a:pt x="5" y="16"/>
                    </a:lnTo>
                    <a:lnTo>
                      <a:pt x="4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08" name="Freeform 896"/>
              <p:cNvSpPr>
                <a:spLocks/>
              </p:cNvSpPr>
              <p:nvPr/>
            </p:nvSpPr>
            <p:spPr bwMode="auto">
              <a:xfrm>
                <a:off x="4228" y="2876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4" y="7"/>
                  </a:cxn>
                  <a:cxn ang="0">
                    <a:pos x="16" y="3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4" y="2"/>
                  </a:cxn>
                  <a:cxn ang="0">
                    <a:pos x="1" y="4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3"/>
                  </a:cxn>
                  <a:cxn ang="0">
                    <a:pos x="1" y="14"/>
                  </a:cxn>
                  <a:cxn ang="0">
                    <a:pos x="1" y="16"/>
                  </a:cxn>
                  <a:cxn ang="0">
                    <a:pos x="4" y="16"/>
                  </a:cxn>
                  <a:cxn ang="0">
                    <a:pos x="7" y="16"/>
                  </a:cxn>
                  <a:cxn ang="0">
                    <a:pos x="10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4" y="7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4" y="16"/>
                    </a:lnTo>
                    <a:lnTo>
                      <a:pt x="7" y="16"/>
                    </a:lnTo>
                    <a:lnTo>
                      <a:pt x="10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09" name="Freeform 897"/>
              <p:cNvSpPr>
                <a:spLocks/>
              </p:cNvSpPr>
              <p:nvPr/>
            </p:nvSpPr>
            <p:spPr bwMode="auto">
              <a:xfrm>
                <a:off x="4230" y="2879"/>
                <a:ext cx="17" cy="17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6" y="8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4" y="8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" y="10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lnTo>
                      <a:pt x="16" y="8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10" name="Freeform 898"/>
              <p:cNvSpPr>
                <a:spLocks/>
              </p:cNvSpPr>
              <p:nvPr/>
            </p:nvSpPr>
            <p:spPr bwMode="auto">
              <a:xfrm>
                <a:off x="4215" y="2880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2" y="13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4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2"/>
                  </a:cxn>
                  <a:cxn ang="0">
                    <a:pos x="16" y="3"/>
                  </a:cxn>
                  <a:cxn ang="0">
                    <a:pos x="16" y="5"/>
                  </a:cxn>
                  <a:cxn ang="0">
                    <a:pos x="16" y="9"/>
                  </a:cxn>
                  <a:cxn ang="0">
                    <a:pos x="14" y="12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2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2"/>
                    </a:lnTo>
                    <a:lnTo>
                      <a:pt x="16" y="3"/>
                    </a:lnTo>
                    <a:lnTo>
                      <a:pt x="16" y="5"/>
                    </a:lnTo>
                    <a:lnTo>
                      <a:pt x="16" y="9"/>
                    </a:lnTo>
                    <a:lnTo>
                      <a:pt x="14" y="12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11" name="Freeform 899"/>
              <p:cNvSpPr>
                <a:spLocks/>
              </p:cNvSpPr>
              <p:nvPr/>
            </p:nvSpPr>
            <p:spPr bwMode="auto">
              <a:xfrm>
                <a:off x="4217" y="2880"/>
                <a:ext cx="17" cy="17"/>
              </a:xfrm>
              <a:custGeom>
                <a:avLst/>
                <a:gdLst/>
                <a:ahLst/>
                <a:cxnLst>
                  <a:cxn ang="0">
                    <a:pos x="14" y="12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4" y="1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3"/>
                  </a:cxn>
                  <a:cxn ang="0">
                    <a:pos x="3" y="6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1" y="13"/>
                  </a:cxn>
                  <a:cxn ang="0">
                    <a:pos x="14" y="12"/>
                  </a:cxn>
                </a:cxnLst>
                <a:rect l="0" t="0" r="r" b="b"/>
                <a:pathLst>
                  <a:path w="17" h="17">
                    <a:moveTo>
                      <a:pt x="14" y="12"/>
                    </a:moveTo>
                    <a:lnTo>
                      <a:pt x="16" y="8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1" y="13"/>
                    </a:lnTo>
                    <a:lnTo>
                      <a:pt x="14" y="12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12" name="Freeform 900"/>
              <p:cNvSpPr>
                <a:spLocks/>
              </p:cNvSpPr>
              <p:nvPr/>
            </p:nvSpPr>
            <p:spPr bwMode="auto">
              <a:xfrm>
                <a:off x="4220" y="2884"/>
                <a:ext cx="17" cy="17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16" y="8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3" y="16"/>
                  </a:cxn>
                  <a:cxn ang="0">
                    <a:pos x="9" y="16"/>
                  </a:cxn>
                  <a:cxn ang="0">
                    <a:pos x="12" y="10"/>
                  </a:cxn>
                </a:cxnLst>
                <a:rect l="0" t="0" r="r" b="b"/>
                <a:pathLst>
                  <a:path w="17" h="17">
                    <a:moveTo>
                      <a:pt x="12" y="10"/>
                    </a:moveTo>
                    <a:lnTo>
                      <a:pt x="16" y="8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9" y="16"/>
                    </a:lnTo>
                    <a:lnTo>
                      <a:pt x="12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13" name="Line 901"/>
              <p:cNvSpPr>
                <a:spLocks noChangeShapeType="1"/>
              </p:cNvSpPr>
              <p:nvPr/>
            </p:nvSpPr>
            <p:spPr bwMode="auto">
              <a:xfrm flipV="1">
                <a:off x="4169" y="2910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614" name="Freeform 902"/>
              <p:cNvSpPr>
                <a:spLocks/>
              </p:cNvSpPr>
              <p:nvPr/>
            </p:nvSpPr>
            <p:spPr bwMode="auto">
              <a:xfrm>
                <a:off x="4229" y="2876"/>
                <a:ext cx="17" cy="17"/>
              </a:xfrm>
              <a:custGeom>
                <a:avLst/>
                <a:gdLst/>
                <a:ahLst/>
                <a:cxnLst>
                  <a:cxn ang="0">
                    <a:pos x="5" y="16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9"/>
                  </a:cxn>
                  <a:cxn ang="0">
                    <a:pos x="1" y="7"/>
                  </a:cxn>
                  <a:cxn ang="0">
                    <a:pos x="2" y="5"/>
                  </a:cxn>
                  <a:cxn ang="0">
                    <a:pos x="3" y="2"/>
                  </a:cxn>
                  <a:cxn ang="0">
                    <a:pos x="5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0" y="1"/>
                  </a:cxn>
                  <a:cxn ang="0">
                    <a:pos x="13" y="2"/>
                  </a:cxn>
                  <a:cxn ang="0">
                    <a:pos x="13" y="3"/>
                  </a:cxn>
                  <a:cxn ang="0">
                    <a:pos x="14" y="4"/>
                  </a:cxn>
                  <a:cxn ang="0">
                    <a:pos x="16" y="5"/>
                  </a:cxn>
                  <a:cxn ang="0">
                    <a:pos x="14" y="8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10" y="16"/>
                  </a:cxn>
                  <a:cxn ang="0">
                    <a:pos x="8" y="16"/>
                  </a:cxn>
                  <a:cxn ang="0">
                    <a:pos x="5" y="16"/>
                  </a:cxn>
                </a:cxnLst>
                <a:rect l="0" t="0" r="r" b="b"/>
                <a:pathLst>
                  <a:path w="17" h="17">
                    <a:moveTo>
                      <a:pt x="5" y="16"/>
                    </a:moveTo>
                    <a:lnTo>
                      <a:pt x="2" y="13"/>
                    </a:lnTo>
                    <a:lnTo>
                      <a:pt x="1" y="12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4"/>
                    </a:lnTo>
                    <a:lnTo>
                      <a:pt x="16" y="5"/>
                    </a:lnTo>
                    <a:lnTo>
                      <a:pt x="14" y="8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5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15" name="Freeform 903"/>
              <p:cNvSpPr>
                <a:spLocks/>
              </p:cNvSpPr>
              <p:nvPr/>
            </p:nvSpPr>
            <p:spPr bwMode="auto">
              <a:xfrm>
                <a:off x="4232" y="2879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4" y="7"/>
                  </a:cxn>
                  <a:cxn ang="0">
                    <a:pos x="16" y="3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5" y="2"/>
                  </a:cxn>
                  <a:cxn ang="0">
                    <a:pos x="2" y="4"/>
                  </a:cxn>
                  <a:cxn ang="0">
                    <a:pos x="1" y="8"/>
                  </a:cxn>
                  <a:cxn ang="0">
                    <a:pos x="0" y="12"/>
                  </a:cxn>
                  <a:cxn ang="0">
                    <a:pos x="1" y="13"/>
                  </a:cxn>
                  <a:cxn ang="0">
                    <a:pos x="2" y="14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6"/>
                  </a:cxn>
                  <a:cxn ang="0">
                    <a:pos x="10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4" y="7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2" y="4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6"/>
                    </a:lnTo>
                    <a:lnTo>
                      <a:pt x="10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16" name="Freeform 904"/>
              <p:cNvSpPr>
                <a:spLocks/>
              </p:cNvSpPr>
              <p:nvPr/>
            </p:nvSpPr>
            <p:spPr bwMode="auto">
              <a:xfrm>
                <a:off x="4234" y="2880"/>
                <a:ext cx="17" cy="17"/>
              </a:xfrm>
              <a:custGeom>
                <a:avLst/>
                <a:gdLst/>
                <a:ahLst/>
                <a:cxnLst>
                  <a:cxn ang="0">
                    <a:pos x="12" y="11"/>
                  </a:cxn>
                  <a:cxn ang="0">
                    <a:pos x="16" y="6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3" y="6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13"/>
                  </a:cxn>
                  <a:cxn ang="0">
                    <a:pos x="3" y="16"/>
                  </a:cxn>
                  <a:cxn ang="0">
                    <a:pos x="6" y="16"/>
                  </a:cxn>
                  <a:cxn ang="0">
                    <a:pos x="9" y="16"/>
                  </a:cxn>
                  <a:cxn ang="0">
                    <a:pos x="12" y="11"/>
                  </a:cxn>
                </a:cxnLst>
                <a:rect l="0" t="0" r="r" b="b"/>
                <a:pathLst>
                  <a:path w="17" h="17">
                    <a:moveTo>
                      <a:pt x="12" y="11"/>
                    </a:moveTo>
                    <a:lnTo>
                      <a:pt x="16" y="6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3" y="6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3" y="16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17" name="Freeform 905"/>
              <p:cNvSpPr>
                <a:spLocks/>
              </p:cNvSpPr>
              <p:nvPr/>
            </p:nvSpPr>
            <p:spPr bwMode="auto">
              <a:xfrm>
                <a:off x="4220" y="2882"/>
                <a:ext cx="17" cy="17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1" y="14"/>
                  </a:cxn>
                  <a:cxn ang="0">
                    <a:pos x="0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4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6" y="5"/>
                  </a:cxn>
                  <a:cxn ang="0">
                    <a:pos x="16" y="9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9" y="16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4" y="16"/>
                  </a:cxn>
                </a:cxnLst>
                <a:rect l="0" t="0" r="r" b="b"/>
                <a:pathLst>
                  <a:path w="17" h="17">
                    <a:moveTo>
                      <a:pt x="4" y="16"/>
                    </a:moveTo>
                    <a:lnTo>
                      <a:pt x="1" y="14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9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4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18" name="Freeform 906"/>
              <p:cNvSpPr>
                <a:spLocks/>
              </p:cNvSpPr>
              <p:nvPr/>
            </p:nvSpPr>
            <p:spPr bwMode="auto">
              <a:xfrm>
                <a:off x="4223" y="2882"/>
                <a:ext cx="17" cy="17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6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3"/>
                  </a:cxn>
                  <a:cxn ang="0">
                    <a:pos x="1" y="6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1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1" y="14"/>
                  </a:cxn>
                  <a:cxn ang="0">
                    <a:pos x="12" y="12"/>
                  </a:cxn>
                </a:cxnLst>
                <a:rect l="0" t="0" r="r" b="b"/>
                <a:pathLst>
                  <a:path w="17" h="17">
                    <a:moveTo>
                      <a:pt x="12" y="12"/>
                    </a:moveTo>
                    <a:lnTo>
                      <a:pt x="16" y="8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2" y="12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19" name="Freeform 907"/>
              <p:cNvSpPr>
                <a:spLocks/>
              </p:cNvSpPr>
              <p:nvPr/>
            </p:nvSpPr>
            <p:spPr bwMode="auto">
              <a:xfrm>
                <a:off x="4224" y="2886"/>
                <a:ext cx="17" cy="17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6" y="8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3" y="8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3" y="16"/>
                  </a:cxn>
                  <a:cxn ang="0">
                    <a:pos x="6" y="16"/>
                  </a:cxn>
                  <a:cxn ang="0">
                    <a:pos x="9" y="16"/>
                  </a:cxn>
                  <a:cxn ang="0">
                    <a:pos x="16" y="10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lnTo>
                      <a:pt x="16" y="8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3" y="8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6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20" name="Freeform 908"/>
              <p:cNvSpPr>
                <a:spLocks/>
              </p:cNvSpPr>
              <p:nvPr/>
            </p:nvSpPr>
            <p:spPr bwMode="auto">
              <a:xfrm>
                <a:off x="4167" y="2918"/>
                <a:ext cx="17" cy="1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2" y="13"/>
                  </a:cxn>
                  <a:cxn ang="0">
                    <a:pos x="0" y="10"/>
                  </a:cxn>
                  <a:cxn ang="0">
                    <a:pos x="2" y="5"/>
                  </a:cxn>
                  <a:cxn ang="0">
                    <a:pos x="5" y="2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16" y="2"/>
                  </a:cxn>
                  <a:cxn ang="0">
                    <a:pos x="16" y="5"/>
                  </a:cxn>
                  <a:cxn ang="0">
                    <a:pos x="16" y="10"/>
                  </a:cxn>
                  <a:cxn ang="0">
                    <a:pos x="13" y="13"/>
                  </a:cxn>
                  <a:cxn ang="0">
                    <a:pos x="10" y="16"/>
                  </a:cxn>
                  <a:cxn ang="0">
                    <a:pos x="8" y="16"/>
                  </a:cxn>
                </a:cxnLst>
                <a:rect l="0" t="0" r="r" b="b"/>
                <a:pathLst>
                  <a:path w="17" h="17">
                    <a:moveTo>
                      <a:pt x="8" y="16"/>
                    </a:moveTo>
                    <a:lnTo>
                      <a:pt x="2" y="13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6" y="2"/>
                    </a:lnTo>
                    <a:lnTo>
                      <a:pt x="16" y="5"/>
                    </a:lnTo>
                    <a:lnTo>
                      <a:pt x="16" y="10"/>
                    </a:lnTo>
                    <a:lnTo>
                      <a:pt x="13" y="13"/>
                    </a:lnTo>
                    <a:lnTo>
                      <a:pt x="10" y="16"/>
                    </a:lnTo>
                    <a:lnTo>
                      <a:pt x="8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21" name="Freeform 909"/>
              <p:cNvSpPr>
                <a:spLocks/>
              </p:cNvSpPr>
              <p:nvPr/>
            </p:nvSpPr>
            <p:spPr bwMode="auto">
              <a:xfrm>
                <a:off x="4169" y="2918"/>
                <a:ext cx="17" cy="17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4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" y="10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lnTo>
                      <a:pt x="16" y="5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4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22" name="Line 910"/>
              <p:cNvSpPr>
                <a:spLocks noChangeShapeType="1"/>
              </p:cNvSpPr>
              <p:nvPr/>
            </p:nvSpPr>
            <p:spPr bwMode="auto">
              <a:xfrm flipV="1">
                <a:off x="4207" y="293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623" name="Freeform 911"/>
              <p:cNvSpPr>
                <a:spLocks/>
              </p:cNvSpPr>
              <p:nvPr/>
            </p:nvSpPr>
            <p:spPr bwMode="auto">
              <a:xfrm>
                <a:off x="4188" y="2940"/>
                <a:ext cx="17" cy="17"/>
              </a:xfrm>
              <a:custGeom>
                <a:avLst/>
                <a:gdLst/>
                <a:ahLst/>
                <a:cxnLst>
                  <a:cxn ang="0">
                    <a:pos x="5" y="16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1" y="8"/>
                  </a:cxn>
                  <a:cxn ang="0">
                    <a:pos x="2" y="5"/>
                  </a:cxn>
                  <a:cxn ang="0">
                    <a:pos x="4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11" y="1"/>
                  </a:cxn>
                  <a:cxn ang="0">
                    <a:pos x="14" y="2"/>
                  </a:cxn>
                  <a:cxn ang="0">
                    <a:pos x="14" y="3"/>
                  </a:cxn>
                  <a:cxn ang="0">
                    <a:pos x="14" y="4"/>
                  </a:cxn>
                  <a:cxn ang="0">
                    <a:pos x="16" y="6"/>
                  </a:cxn>
                  <a:cxn ang="0">
                    <a:pos x="14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10" y="16"/>
                  </a:cxn>
                  <a:cxn ang="0">
                    <a:pos x="8" y="16"/>
                  </a:cxn>
                  <a:cxn ang="0">
                    <a:pos x="6" y="16"/>
                  </a:cxn>
                  <a:cxn ang="0">
                    <a:pos x="5" y="16"/>
                  </a:cxn>
                </a:cxnLst>
                <a:rect l="0" t="0" r="r" b="b"/>
                <a:pathLst>
                  <a:path w="17" h="17">
                    <a:moveTo>
                      <a:pt x="5" y="16"/>
                    </a:moveTo>
                    <a:lnTo>
                      <a:pt x="2" y="13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1"/>
                    </a:lnTo>
                    <a:lnTo>
                      <a:pt x="14" y="2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6" y="6"/>
                    </a:lnTo>
                    <a:lnTo>
                      <a:pt x="14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6" y="16"/>
                    </a:lnTo>
                    <a:lnTo>
                      <a:pt x="5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24" name="Freeform 912"/>
              <p:cNvSpPr>
                <a:spLocks/>
              </p:cNvSpPr>
              <p:nvPr/>
            </p:nvSpPr>
            <p:spPr bwMode="auto">
              <a:xfrm>
                <a:off x="4192" y="2942"/>
                <a:ext cx="17" cy="17"/>
              </a:xfrm>
              <a:custGeom>
                <a:avLst/>
                <a:gdLst/>
                <a:ahLst/>
                <a:cxnLst>
                  <a:cxn ang="0">
                    <a:pos x="14" y="11"/>
                  </a:cxn>
                  <a:cxn ang="0">
                    <a:pos x="14" y="7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4" y="1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3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1" y="13"/>
                  </a:cxn>
                  <a:cxn ang="0">
                    <a:pos x="14" y="11"/>
                  </a:cxn>
                </a:cxnLst>
                <a:rect l="0" t="0" r="r" b="b"/>
                <a:pathLst>
                  <a:path w="17" h="17">
                    <a:moveTo>
                      <a:pt x="14" y="11"/>
                    </a:moveTo>
                    <a:lnTo>
                      <a:pt x="14" y="7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1" y="13"/>
                    </a:lnTo>
                    <a:lnTo>
                      <a:pt x="14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25" name="Freeform 913"/>
              <p:cNvSpPr>
                <a:spLocks/>
              </p:cNvSpPr>
              <p:nvPr/>
            </p:nvSpPr>
            <p:spPr bwMode="auto">
              <a:xfrm>
                <a:off x="4193" y="2945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3" y="6"/>
                  </a:cxn>
                  <a:cxn ang="0">
                    <a:pos x="16" y="6"/>
                  </a:cxn>
                  <a:cxn ang="0">
                    <a:pos x="13" y="2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2"/>
                  </a:cxn>
                  <a:cxn ang="0">
                    <a:pos x="2" y="6"/>
                  </a:cxn>
                  <a:cxn ang="0">
                    <a:pos x="0" y="9"/>
                  </a:cxn>
                  <a:cxn ang="0">
                    <a:pos x="0" y="11"/>
                  </a:cxn>
                  <a:cxn ang="0">
                    <a:pos x="0" y="13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3" y="6"/>
                    </a:lnTo>
                    <a:lnTo>
                      <a:pt x="16" y="6"/>
                    </a:lnTo>
                    <a:lnTo>
                      <a:pt x="13" y="2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26" name="Freeform 914"/>
              <p:cNvSpPr>
                <a:spLocks/>
              </p:cNvSpPr>
              <p:nvPr/>
            </p:nvSpPr>
            <p:spPr bwMode="auto">
              <a:xfrm>
                <a:off x="4180" y="2945"/>
                <a:ext cx="17" cy="17"/>
              </a:xfrm>
              <a:custGeom>
                <a:avLst/>
                <a:gdLst/>
                <a:ahLst/>
                <a:cxnLst>
                  <a:cxn ang="0">
                    <a:pos x="4" y="14"/>
                  </a:cxn>
                  <a:cxn ang="0">
                    <a:pos x="1" y="13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1" y="4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9" y="1"/>
                  </a:cxn>
                  <a:cxn ang="0">
                    <a:pos x="13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6" y="5"/>
                  </a:cxn>
                  <a:cxn ang="0">
                    <a:pos x="16" y="8"/>
                  </a:cxn>
                  <a:cxn ang="0">
                    <a:pos x="13" y="11"/>
                  </a:cxn>
                  <a:cxn ang="0">
                    <a:pos x="12" y="13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4" y="14"/>
                  </a:cxn>
                </a:cxnLst>
                <a:rect l="0" t="0" r="r" b="b"/>
                <a:pathLst>
                  <a:path w="17" h="17">
                    <a:moveTo>
                      <a:pt x="4" y="14"/>
                    </a:moveTo>
                    <a:lnTo>
                      <a:pt x="1" y="13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8"/>
                    </a:lnTo>
                    <a:lnTo>
                      <a:pt x="13" y="11"/>
                    </a:lnTo>
                    <a:lnTo>
                      <a:pt x="12" y="13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4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27" name="Freeform 915"/>
              <p:cNvSpPr>
                <a:spLocks/>
              </p:cNvSpPr>
              <p:nvPr/>
            </p:nvSpPr>
            <p:spPr bwMode="auto">
              <a:xfrm>
                <a:off x="4183" y="2947"/>
                <a:ext cx="17" cy="17"/>
              </a:xfrm>
              <a:custGeom>
                <a:avLst/>
                <a:gdLst/>
                <a:ahLst/>
                <a:cxnLst>
                  <a:cxn ang="0">
                    <a:pos x="12" y="11"/>
                  </a:cxn>
                  <a:cxn ang="0">
                    <a:pos x="16" y="7"/>
                  </a:cxn>
                  <a:cxn ang="0">
                    <a:pos x="16" y="3"/>
                  </a:cxn>
                  <a:cxn ang="0">
                    <a:pos x="16" y="2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2"/>
                  </a:cxn>
                  <a:cxn ang="0">
                    <a:pos x="1" y="6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1" y="13"/>
                  </a:cxn>
                  <a:cxn ang="0">
                    <a:pos x="12" y="11"/>
                  </a:cxn>
                </a:cxnLst>
                <a:rect l="0" t="0" r="r" b="b"/>
                <a:pathLst>
                  <a:path w="17" h="17">
                    <a:moveTo>
                      <a:pt x="12" y="11"/>
                    </a:moveTo>
                    <a:lnTo>
                      <a:pt x="16" y="7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1" y="13"/>
                    </a:lnTo>
                    <a:lnTo>
                      <a:pt x="12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28" name="Freeform 916"/>
              <p:cNvSpPr>
                <a:spLocks/>
              </p:cNvSpPr>
              <p:nvPr/>
            </p:nvSpPr>
            <p:spPr bwMode="auto">
              <a:xfrm>
                <a:off x="4184" y="2950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6" y="6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2"/>
                  </a:cxn>
                  <a:cxn ang="0">
                    <a:pos x="2" y="6"/>
                  </a:cxn>
                  <a:cxn ang="0">
                    <a:pos x="2" y="9"/>
                  </a:cxn>
                  <a:cxn ang="0">
                    <a:pos x="0" y="11"/>
                  </a:cxn>
                  <a:cxn ang="0">
                    <a:pos x="2" y="13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6" y="6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29" name="Freeform 917"/>
              <p:cNvSpPr>
                <a:spLocks/>
              </p:cNvSpPr>
              <p:nvPr/>
            </p:nvSpPr>
            <p:spPr bwMode="auto">
              <a:xfrm>
                <a:off x="4193" y="2943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1" y="13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1" y="4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1"/>
                  </a:cxn>
                  <a:cxn ang="0">
                    <a:pos x="16" y="2"/>
                  </a:cxn>
                  <a:cxn ang="0">
                    <a:pos x="16" y="3"/>
                  </a:cxn>
                  <a:cxn ang="0">
                    <a:pos x="16" y="5"/>
                  </a:cxn>
                  <a:cxn ang="0">
                    <a:pos x="16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8" y="16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1" y="13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4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1"/>
                    </a:lnTo>
                    <a:lnTo>
                      <a:pt x="16" y="2"/>
                    </a:lnTo>
                    <a:lnTo>
                      <a:pt x="16" y="3"/>
                    </a:lnTo>
                    <a:lnTo>
                      <a:pt x="16" y="5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30" name="Freeform 918"/>
              <p:cNvSpPr>
                <a:spLocks/>
              </p:cNvSpPr>
              <p:nvPr/>
            </p:nvSpPr>
            <p:spPr bwMode="auto">
              <a:xfrm>
                <a:off x="4196" y="2945"/>
                <a:ext cx="17" cy="17"/>
              </a:xfrm>
              <a:custGeom>
                <a:avLst/>
                <a:gdLst/>
                <a:ahLst/>
                <a:cxnLst>
                  <a:cxn ang="0">
                    <a:pos x="14" y="11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6" y="1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5" y="3"/>
                  </a:cxn>
                  <a:cxn ang="0">
                    <a:pos x="1" y="6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1" y="16"/>
                  </a:cxn>
                  <a:cxn ang="0">
                    <a:pos x="5" y="16"/>
                  </a:cxn>
                  <a:cxn ang="0">
                    <a:pos x="7" y="16"/>
                  </a:cxn>
                  <a:cxn ang="0">
                    <a:pos x="10" y="13"/>
                  </a:cxn>
                  <a:cxn ang="0">
                    <a:pos x="14" y="11"/>
                  </a:cxn>
                </a:cxnLst>
                <a:rect l="0" t="0" r="r" b="b"/>
                <a:pathLst>
                  <a:path w="17" h="17">
                    <a:moveTo>
                      <a:pt x="14" y="11"/>
                    </a:moveTo>
                    <a:lnTo>
                      <a:pt x="16" y="7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5" y="3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3"/>
                    </a:lnTo>
                    <a:lnTo>
                      <a:pt x="14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31" name="Freeform 919"/>
              <p:cNvSpPr>
                <a:spLocks/>
              </p:cNvSpPr>
              <p:nvPr/>
            </p:nvSpPr>
            <p:spPr bwMode="auto">
              <a:xfrm>
                <a:off x="4184" y="2948"/>
                <a:ext cx="17" cy="17"/>
              </a:xfrm>
              <a:custGeom>
                <a:avLst/>
                <a:gdLst/>
                <a:ahLst/>
                <a:cxnLst>
                  <a:cxn ang="0">
                    <a:pos x="6" y="14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5"/>
                  </a:cxn>
                  <a:cxn ang="0">
                    <a:pos x="3" y="2"/>
                  </a:cxn>
                  <a:cxn ang="0">
                    <a:pos x="7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1"/>
                  </a:cxn>
                  <a:cxn ang="0">
                    <a:pos x="14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11" y="14"/>
                  </a:cxn>
                  <a:cxn ang="0">
                    <a:pos x="7" y="16"/>
                  </a:cxn>
                  <a:cxn ang="0">
                    <a:pos x="6" y="14"/>
                  </a:cxn>
                </a:cxnLst>
                <a:rect l="0" t="0" r="r" b="b"/>
                <a:pathLst>
                  <a:path w="17" h="17">
                    <a:moveTo>
                      <a:pt x="6" y="14"/>
                    </a:moveTo>
                    <a:lnTo>
                      <a:pt x="2" y="13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1"/>
                    </a:lnTo>
                    <a:lnTo>
                      <a:pt x="14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11" y="14"/>
                    </a:lnTo>
                    <a:lnTo>
                      <a:pt x="7" y="16"/>
                    </a:lnTo>
                    <a:lnTo>
                      <a:pt x="6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32" name="Freeform 920"/>
              <p:cNvSpPr>
                <a:spLocks/>
              </p:cNvSpPr>
              <p:nvPr/>
            </p:nvSpPr>
            <p:spPr bwMode="auto">
              <a:xfrm>
                <a:off x="4186" y="2950"/>
                <a:ext cx="17" cy="17"/>
              </a:xfrm>
              <a:custGeom>
                <a:avLst/>
                <a:gdLst/>
                <a:ahLst/>
                <a:cxnLst>
                  <a:cxn ang="0">
                    <a:pos x="14" y="11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4" y="1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9" y="1"/>
                  </a:cxn>
                  <a:cxn ang="0">
                    <a:pos x="4" y="3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3" y="14"/>
                  </a:cxn>
                  <a:cxn ang="0">
                    <a:pos x="4" y="16"/>
                  </a:cxn>
                  <a:cxn ang="0">
                    <a:pos x="9" y="14"/>
                  </a:cxn>
                  <a:cxn ang="0">
                    <a:pos x="11" y="13"/>
                  </a:cxn>
                  <a:cxn ang="0">
                    <a:pos x="14" y="11"/>
                  </a:cxn>
                </a:cxnLst>
                <a:rect l="0" t="0" r="r" b="b"/>
                <a:pathLst>
                  <a:path w="17" h="17">
                    <a:moveTo>
                      <a:pt x="14" y="11"/>
                    </a:moveTo>
                    <a:lnTo>
                      <a:pt x="16" y="7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9" y="14"/>
                    </a:lnTo>
                    <a:lnTo>
                      <a:pt x="11" y="13"/>
                    </a:lnTo>
                    <a:lnTo>
                      <a:pt x="14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33" name="Freeform 921"/>
              <p:cNvSpPr>
                <a:spLocks/>
              </p:cNvSpPr>
              <p:nvPr/>
            </p:nvSpPr>
            <p:spPr bwMode="auto">
              <a:xfrm>
                <a:off x="4264" y="2897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2" y="13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9"/>
                  </a:cxn>
                  <a:cxn ang="0">
                    <a:pos x="0" y="7"/>
                  </a:cxn>
                  <a:cxn ang="0">
                    <a:pos x="2" y="5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3"/>
                  </a:cxn>
                  <a:cxn ang="0">
                    <a:pos x="14" y="3"/>
                  </a:cxn>
                  <a:cxn ang="0">
                    <a:pos x="16" y="6"/>
                  </a:cxn>
                  <a:cxn ang="0">
                    <a:pos x="14" y="8"/>
                  </a:cxn>
                  <a:cxn ang="0">
                    <a:pos x="13" y="10"/>
                  </a:cxn>
                  <a:cxn ang="0">
                    <a:pos x="12" y="13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2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6" y="6"/>
                    </a:lnTo>
                    <a:lnTo>
                      <a:pt x="14" y="8"/>
                    </a:lnTo>
                    <a:lnTo>
                      <a:pt x="13" y="10"/>
                    </a:lnTo>
                    <a:lnTo>
                      <a:pt x="12" y="13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34" name="Freeform 922"/>
              <p:cNvSpPr>
                <a:spLocks/>
              </p:cNvSpPr>
              <p:nvPr/>
            </p:nvSpPr>
            <p:spPr bwMode="auto">
              <a:xfrm>
                <a:off x="4267" y="2899"/>
                <a:ext cx="17" cy="17"/>
              </a:xfrm>
              <a:custGeom>
                <a:avLst/>
                <a:gdLst/>
                <a:ahLst/>
                <a:cxnLst>
                  <a:cxn ang="0">
                    <a:pos x="12" y="9"/>
                  </a:cxn>
                  <a:cxn ang="0">
                    <a:pos x="14" y="7"/>
                  </a:cxn>
                  <a:cxn ang="0">
                    <a:pos x="16" y="4"/>
                  </a:cxn>
                  <a:cxn ang="0">
                    <a:pos x="14" y="1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2"/>
                  </a:cxn>
                  <a:cxn ang="0">
                    <a:pos x="3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3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1" y="13"/>
                  </a:cxn>
                  <a:cxn ang="0">
                    <a:pos x="12" y="9"/>
                  </a:cxn>
                </a:cxnLst>
                <a:rect l="0" t="0" r="r" b="b"/>
                <a:pathLst>
                  <a:path w="17" h="17">
                    <a:moveTo>
                      <a:pt x="12" y="9"/>
                    </a:moveTo>
                    <a:lnTo>
                      <a:pt x="14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1" y="13"/>
                    </a:lnTo>
                    <a:lnTo>
                      <a:pt x="12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35" name="Freeform 923"/>
              <p:cNvSpPr>
                <a:spLocks/>
              </p:cNvSpPr>
              <p:nvPr/>
            </p:nvSpPr>
            <p:spPr bwMode="auto">
              <a:xfrm>
                <a:off x="4268" y="2902"/>
                <a:ext cx="17" cy="17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6" y="8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2" y="5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3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6"/>
                  </a:cxn>
                  <a:cxn ang="0">
                    <a:pos x="13" y="8"/>
                  </a:cxn>
                </a:cxnLst>
                <a:rect l="0" t="0" r="r" b="b"/>
                <a:pathLst>
                  <a:path w="17" h="17">
                    <a:moveTo>
                      <a:pt x="13" y="8"/>
                    </a:moveTo>
                    <a:lnTo>
                      <a:pt x="16" y="8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6"/>
                    </a:lnTo>
                    <a:lnTo>
                      <a:pt x="13" y="8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36" name="Freeform 924"/>
              <p:cNvSpPr>
                <a:spLocks/>
              </p:cNvSpPr>
              <p:nvPr/>
            </p:nvSpPr>
            <p:spPr bwMode="auto">
              <a:xfrm>
                <a:off x="4254" y="2903"/>
                <a:ext cx="17" cy="17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9"/>
                  </a:cxn>
                  <a:cxn ang="0">
                    <a:pos x="0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4" y="2"/>
                  </a:cxn>
                  <a:cxn ang="0">
                    <a:pos x="16" y="3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0"/>
                  </a:cxn>
                  <a:cxn ang="0">
                    <a:pos x="12" y="12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4" y="16"/>
                  </a:cxn>
                </a:cxnLst>
                <a:rect l="0" t="0" r="r" b="b"/>
                <a:pathLst>
                  <a:path w="17" h="17">
                    <a:moveTo>
                      <a:pt x="4" y="16"/>
                    </a:moveTo>
                    <a:lnTo>
                      <a:pt x="1" y="12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4" y="2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4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37" name="Freeform 925"/>
              <p:cNvSpPr>
                <a:spLocks/>
              </p:cNvSpPr>
              <p:nvPr/>
            </p:nvSpPr>
            <p:spPr bwMode="auto">
              <a:xfrm>
                <a:off x="4257" y="2904"/>
                <a:ext cx="17" cy="17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6" y="1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1" y="4"/>
                  </a:cxn>
                  <a:cxn ang="0">
                    <a:pos x="1" y="8"/>
                  </a:cxn>
                  <a:cxn ang="0">
                    <a:pos x="0" y="12"/>
                  </a:cxn>
                  <a:cxn ang="0">
                    <a:pos x="1" y="13"/>
                  </a:cxn>
                  <a:cxn ang="0">
                    <a:pos x="1" y="14"/>
                  </a:cxn>
                  <a:cxn ang="0">
                    <a:pos x="1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1" y="12"/>
                  </a:cxn>
                  <a:cxn ang="0">
                    <a:pos x="14" y="9"/>
                  </a:cxn>
                </a:cxnLst>
                <a:rect l="0" t="0" r="r" b="b"/>
                <a:pathLst>
                  <a:path w="17" h="17">
                    <a:moveTo>
                      <a:pt x="14" y="9"/>
                    </a:moveTo>
                    <a:lnTo>
                      <a:pt x="16" y="7"/>
                    </a:lnTo>
                    <a:lnTo>
                      <a:pt x="16" y="4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1" y="12"/>
                    </a:lnTo>
                    <a:lnTo>
                      <a:pt x="14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38" name="Freeform 926"/>
              <p:cNvSpPr>
                <a:spLocks/>
              </p:cNvSpPr>
              <p:nvPr/>
            </p:nvSpPr>
            <p:spPr bwMode="auto">
              <a:xfrm>
                <a:off x="4259" y="2907"/>
                <a:ext cx="17" cy="17"/>
              </a:xfrm>
              <a:custGeom>
                <a:avLst/>
                <a:gdLst/>
                <a:ahLst/>
                <a:cxnLst>
                  <a:cxn ang="0">
                    <a:pos x="16" y="8"/>
                  </a:cxn>
                  <a:cxn ang="0">
                    <a:pos x="16" y="8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3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" y="8"/>
                  </a:cxn>
                </a:cxnLst>
                <a:rect l="0" t="0" r="r" b="b"/>
                <a:pathLst>
                  <a:path w="17" h="17">
                    <a:moveTo>
                      <a:pt x="16" y="8"/>
                    </a:moveTo>
                    <a:lnTo>
                      <a:pt x="16" y="8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" y="8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39" name="Freeform 927"/>
              <p:cNvSpPr>
                <a:spLocks/>
              </p:cNvSpPr>
              <p:nvPr/>
            </p:nvSpPr>
            <p:spPr bwMode="auto">
              <a:xfrm>
                <a:off x="4268" y="2900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2" y="13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2" y="5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3"/>
                  </a:cxn>
                  <a:cxn ang="0">
                    <a:pos x="16" y="3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2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40" name="Freeform 928"/>
              <p:cNvSpPr>
                <a:spLocks/>
              </p:cNvSpPr>
              <p:nvPr/>
            </p:nvSpPr>
            <p:spPr bwMode="auto">
              <a:xfrm>
                <a:off x="4261" y="2907"/>
                <a:ext cx="17" cy="17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4" y="7"/>
                  </a:cxn>
                  <a:cxn ang="0">
                    <a:pos x="16" y="4"/>
                  </a:cxn>
                  <a:cxn ang="0">
                    <a:pos x="14" y="1"/>
                  </a:cxn>
                  <a:cxn ang="0">
                    <a:pos x="13" y="1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5" y="2"/>
                  </a:cxn>
                  <a:cxn ang="0">
                    <a:pos x="2" y="4"/>
                  </a:cxn>
                  <a:cxn ang="0">
                    <a:pos x="1" y="8"/>
                  </a:cxn>
                  <a:cxn ang="0">
                    <a:pos x="0" y="12"/>
                  </a:cxn>
                  <a:cxn ang="0">
                    <a:pos x="1" y="13"/>
                  </a:cxn>
                  <a:cxn ang="0">
                    <a:pos x="1" y="14"/>
                  </a:cxn>
                  <a:cxn ang="0">
                    <a:pos x="2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0" y="12"/>
                  </a:cxn>
                  <a:cxn ang="0">
                    <a:pos x="13" y="9"/>
                  </a:cxn>
                </a:cxnLst>
                <a:rect l="0" t="0" r="r" b="b"/>
                <a:pathLst>
                  <a:path w="17" h="17">
                    <a:moveTo>
                      <a:pt x="13" y="9"/>
                    </a:moveTo>
                    <a:lnTo>
                      <a:pt x="14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3" y="1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5" y="2"/>
                    </a:lnTo>
                    <a:lnTo>
                      <a:pt x="2" y="4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3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41" name="Freeform 929"/>
              <p:cNvSpPr>
                <a:spLocks/>
              </p:cNvSpPr>
              <p:nvPr/>
            </p:nvSpPr>
            <p:spPr bwMode="auto">
              <a:xfrm>
                <a:off x="4150" y="2925"/>
                <a:ext cx="23" cy="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2" y="41"/>
                  </a:cxn>
                  <a:cxn ang="0">
                    <a:pos x="22" y="13"/>
                  </a:cxn>
                  <a:cxn ang="0">
                    <a:pos x="0" y="0"/>
                  </a:cxn>
                  <a:cxn ang="0">
                    <a:pos x="0" y="28"/>
                  </a:cxn>
                </a:cxnLst>
                <a:rect l="0" t="0" r="r" b="b"/>
                <a:pathLst>
                  <a:path w="23" h="42">
                    <a:moveTo>
                      <a:pt x="0" y="28"/>
                    </a:moveTo>
                    <a:lnTo>
                      <a:pt x="22" y="41"/>
                    </a:lnTo>
                    <a:lnTo>
                      <a:pt x="22" y="13"/>
                    </a:lnTo>
                    <a:lnTo>
                      <a:pt x="0" y="0"/>
                    </a:lnTo>
                    <a:lnTo>
                      <a:pt x="0" y="28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42" name="Freeform 930"/>
              <p:cNvSpPr>
                <a:spLocks/>
              </p:cNvSpPr>
              <p:nvPr/>
            </p:nvSpPr>
            <p:spPr bwMode="auto">
              <a:xfrm>
                <a:off x="4144" y="2934"/>
                <a:ext cx="28" cy="1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5"/>
                  </a:cxn>
                  <a:cxn ang="0">
                    <a:pos x="4" y="13"/>
                  </a:cxn>
                  <a:cxn ang="0">
                    <a:pos x="17" y="16"/>
                  </a:cxn>
                  <a:cxn ang="0">
                    <a:pos x="27" y="10"/>
                  </a:cxn>
                  <a:cxn ang="0">
                    <a:pos x="8" y="0"/>
                  </a:cxn>
                </a:cxnLst>
                <a:rect l="0" t="0" r="r" b="b"/>
                <a:pathLst>
                  <a:path w="28" h="17">
                    <a:moveTo>
                      <a:pt x="8" y="0"/>
                    </a:moveTo>
                    <a:lnTo>
                      <a:pt x="0" y="5"/>
                    </a:lnTo>
                    <a:lnTo>
                      <a:pt x="4" y="13"/>
                    </a:lnTo>
                    <a:lnTo>
                      <a:pt x="17" y="16"/>
                    </a:lnTo>
                    <a:lnTo>
                      <a:pt x="27" y="10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43" name="Freeform 931"/>
              <p:cNvSpPr>
                <a:spLocks/>
              </p:cNvSpPr>
              <p:nvPr/>
            </p:nvSpPr>
            <p:spPr bwMode="auto">
              <a:xfrm>
                <a:off x="4158" y="2945"/>
                <a:ext cx="17" cy="28"/>
              </a:xfrm>
              <a:custGeom>
                <a:avLst/>
                <a:gdLst/>
                <a:ahLst/>
                <a:cxnLst>
                  <a:cxn ang="0">
                    <a:pos x="16" y="19"/>
                  </a:cxn>
                  <a:cxn ang="0">
                    <a:pos x="0" y="27"/>
                  </a:cxn>
                  <a:cxn ang="0">
                    <a:pos x="0" y="12"/>
                  </a:cxn>
                  <a:cxn ang="0">
                    <a:pos x="4" y="4"/>
                  </a:cxn>
                  <a:cxn ang="0">
                    <a:pos x="16" y="0"/>
                  </a:cxn>
                  <a:cxn ang="0">
                    <a:pos x="16" y="19"/>
                  </a:cxn>
                </a:cxnLst>
                <a:rect l="0" t="0" r="r" b="b"/>
                <a:pathLst>
                  <a:path w="17" h="28">
                    <a:moveTo>
                      <a:pt x="16" y="19"/>
                    </a:moveTo>
                    <a:lnTo>
                      <a:pt x="0" y="27"/>
                    </a:lnTo>
                    <a:lnTo>
                      <a:pt x="0" y="12"/>
                    </a:lnTo>
                    <a:lnTo>
                      <a:pt x="4" y="4"/>
                    </a:lnTo>
                    <a:lnTo>
                      <a:pt x="16" y="0"/>
                    </a:lnTo>
                    <a:lnTo>
                      <a:pt x="16" y="19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44" name="Freeform 932"/>
              <p:cNvSpPr>
                <a:spLocks/>
              </p:cNvSpPr>
              <p:nvPr/>
            </p:nvSpPr>
            <p:spPr bwMode="auto">
              <a:xfrm>
                <a:off x="4137" y="2956"/>
                <a:ext cx="22" cy="23"/>
              </a:xfrm>
              <a:custGeom>
                <a:avLst/>
                <a:gdLst/>
                <a:ahLst/>
                <a:cxnLst>
                  <a:cxn ang="0">
                    <a:pos x="21" y="15"/>
                  </a:cxn>
                  <a:cxn ang="0">
                    <a:pos x="19" y="11"/>
                  </a:cxn>
                  <a:cxn ang="0">
                    <a:pos x="9" y="13"/>
                  </a:cxn>
                  <a:cxn ang="0">
                    <a:pos x="2" y="22"/>
                  </a:cxn>
                  <a:cxn ang="0">
                    <a:pos x="0" y="21"/>
                  </a:cxn>
                  <a:cxn ang="0">
                    <a:pos x="3" y="9"/>
                  </a:cxn>
                  <a:cxn ang="0">
                    <a:pos x="21" y="0"/>
                  </a:cxn>
                  <a:cxn ang="0">
                    <a:pos x="21" y="15"/>
                  </a:cxn>
                </a:cxnLst>
                <a:rect l="0" t="0" r="r" b="b"/>
                <a:pathLst>
                  <a:path w="22" h="23">
                    <a:moveTo>
                      <a:pt x="21" y="15"/>
                    </a:moveTo>
                    <a:lnTo>
                      <a:pt x="19" y="11"/>
                    </a:lnTo>
                    <a:lnTo>
                      <a:pt x="9" y="13"/>
                    </a:lnTo>
                    <a:lnTo>
                      <a:pt x="2" y="22"/>
                    </a:lnTo>
                    <a:lnTo>
                      <a:pt x="0" y="21"/>
                    </a:lnTo>
                    <a:lnTo>
                      <a:pt x="3" y="9"/>
                    </a:lnTo>
                    <a:lnTo>
                      <a:pt x="21" y="0"/>
                    </a:lnTo>
                    <a:lnTo>
                      <a:pt x="21" y="15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45" name="Freeform 933"/>
              <p:cNvSpPr>
                <a:spLocks/>
              </p:cNvSpPr>
              <p:nvPr/>
            </p:nvSpPr>
            <p:spPr bwMode="auto">
              <a:xfrm>
                <a:off x="4127" y="2960"/>
                <a:ext cx="17" cy="19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18"/>
                  </a:cxn>
                  <a:cxn ang="0">
                    <a:pos x="16" y="6"/>
                  </a:cxn>
                  <a:cxn ang="0">
                    <a:pos x="6" y="3"/>
                  </a:cxn>
                  <a:cxn ang="0">
                    <a:pos x="0" y="0"/>
                  </a:cxn>
                  <a:cxn ang="0">
                    <a:pos x="0" y="12"/>
                  </a:cxn>
                </a:cxnLst>
                <a:rect l="0" t="0" r="r" b="b"/>
                <a:pathLst>
                  <a:path w="17" h="19">
                    <a:moveTo>
                      <a:pt x="0" y="12"/>
                    </a:moveTo>
                    <a:lnTo>
                      <a:pt x="12" y="18"/>
                    </a:lnTo>
                    <a:lnTo>
                      <a:pt x="16" y="6"/>
                    </a:lnTo>
                    <a:lnTo>
                      <a:pt x="6" y="3"/>
                    </a:lnTo>
                    <a:lnTo>
                      <a:pt x="0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46" name="Freeform 934"/>
              <p:cNvSpPr>
                <a:spLocks/>
              </p:cNvSpPr>
              <p:nvPr/>
            </p:nvSpPr>
            <p:spPr bwMode="auto">
              <a:xfrm>
                <a:off x="4160" y="2946"/>
                <a:ext cx="17" cy="17"/>
              </a:xfrm>
              <a:custGeom>
                <a:avLst/>
                <a:gdLst/>
                <a:ahLst/>
                <a:cxnLst>
                  <a:cxn ang="0">
                    <a:pos x="16" y="9"/>
                  </a:cxn>
                  <a:cxn ang="0">
                    <a:pos x="0" y="16"/>
                  </a:cxn>
                  <a:cxn ang="0">
                    <a:pos x="4" y="4"/>
                  </a:cxn>
                  <a:cxn ang="0">
                    <a:pos x="16" y="0"/>
                  </a:cxn>
                  <a:cxn ang="0">
                    <a:pos x="16" y="9"/>
                  </a:cxn>
                </a:cxnLst>
                <a:rect l="0" t="0" r="r" b="b"/>
                <a:pathLst>
                  <a:path w="17" h="17">
                    <a:moveTo>
                      <a:pt x="16" y="9"/>
                    </a:moveTo>
                    <a:lnTo>
                      <a:pt x="0" y="16"/>
                    </a:lnTo>
                    <a:lnTo>
                      <a:pt x="4" y="4"/>
                    </a:lnTo>
                    <a:lnTo>
                      <a:pt x="16" y="0"/>
                    </a:lnTo>
                    <a:lnTo>
                      <a:pt x="16" y="9"/>
                    </a:lnTo>
                  </a:path>
                </a:pathLst>
              </a:custGeom>
              <a:solidFill>
                <a:srgbClr val="6E87C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47" name="Freeform 935"/>
              <p:cNvSpPr>
                <a:spLocks/>
              </p:cNvSpPr>
              <p:nvPr/>
            </p:nvSpPr>
            <p:spPr bwMode="auto">
              <a:xfrm>
                <a:off x="4125" y="2950"/>
                <a:ext cx="34" cy="1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17"/>
                  </a:cxn>
                  <a:cxn ang="0">
                    <a:pos x="33" y="3"/>
                  </a:cxn>
                  <a:cxn ang="0">
                    <a:pos x="14" y="0"/>
                  </a:cxn>
                  <a:cxn ang="0">
                    <a:pos x="0" y="13"/>
                  </a:cxn>
                </a:cxnLst>
                <a:rect l="0" t="0" r="r" b="b"/>
                <a:pathLst>
                  <a:path w="34" h="18">
                    <a:moveTo>
                      <a:pt x="0" y="13"/>
                    </a:moveTo>
                    <a:lnTo>
                      <a:pt x="11" y="17"/>
                    </a:lnTo>
                    <a:lnTo>
                      <a:pt x="33" y="3"/>
                    </a:lnTo>
                    <a:lnTo>
                      <a:pt x="14" y="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48" name="Freeform 936"/>
              <p:cNvSpPr>
                <a:spLocks/>
              </p:cNvSpPr>
              <p:nvPr/>
            </p:nvSpPr>
            <p:spPr bwMode="auto">
              <a:xfrm>
                <a:off x="4142" y="2938"/>
                <a:ext cx="22" cy="21"/>
              </a:xfrm>
              <a:custGeom>
                <a:avLst/>
                <a:gdLst/>
                <a:ahLst/>
                <a:cxnLst>
                  <a:cxn ang="0">
                    <a:pos x="21" y="10"/>
                  </a:cxn>
                  <a:cxn ang="0">
                    <a:pos x="7" y="0"/>
                  </a:cxn>
                  <a:cxn ang="0">
                    <a:pos x="0" y="11"/>
                  </a:cxn>
                  <a:cxn ang="0">
                    <a:pos x="10" y="20"/>
                  </a:cxn>
                  <a:cxn ang="0">
                    <a:pos x="21" y="10"/>
                  </a:cxn>
                </a:cxnLst>
                <a:rect l="0" t="0" r="r" b="b"/>
                <a:pathLst>
                  <a:path w="22" h="21">
                    <a:moveTo>
                      <a:pt x="21" y="10"/>
                    </a:moveTo>
                    <a:lnTo>
                      <a:pt x="7" y="0"/>
                    </a:lnTo>
                    <a:lnTo>
                      <a:pt x="0" y="11"/>
                    </a:lnTo>
                    <a:lnTo>
                      <a:pt x="10" y="20"/>
                    </a:lnTo>
                    <a:lnTo>
                      <a:pt x="21" y="10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49" name="Freeform 937"/>
              <p:cNvSpPr>
                <a:spLocks/>
              </p:cNvSpPr>
              <p:nvPr/>
            </p:nvSpPr>
            <p:spPr bwMode="auto">
              <a:xfrm>
                <a:off x="4168" y="2849"/>
                <a:ext cx="122" cy="70"/>
              </a:xfrm>
              <a:custGeom>
                <a:avLst/>
                <a:gdLst/>
                <a:ahLst/>
                <a:cxnLst>
                  <a:cxn ang="0">
                    <a:pos x="121" y="13"/>
                  </a:cxn>
                  <a:cxn ang="0">
                    <a:pos x="95" y="0"/>
                  </a:cxn>
                  <a:cxn ang="0">
                    <a:pos x="0" y="55"/>
                  </a:cxn>
                  <a:cxn ang="0">
                    <a:pos x="25" y="69"/>
                  </a:cxn>
                  <a:cxn ang="0">
                    <a:pos x="121" y="13"/>
                  </a:cxn>
                </a:cxnLst>
                <a:rect l="0" t="0" r="r" b="b"/>
                <a:pathLst>
                  <a:path w="122" h="70">
                    <a:moveTo>
                      <a:pt x="121" y="13"/>
                    </a:moveTo>
                    <a:lnTo>
                      <a:pt x="95" y="0"/>
                    </a:lnTo>
                    <a:lnTo>
                      <a:pt x="0" y="55"/>
                    </a:lnTo>
                    <a:lnTo>
                      <a:pt x="25" y="69"/>
                    </a:lnTo>
                    <a:lnTo>
                      <a:pt x="121" y="13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50" name="Freeform 938"/>
              <p:cNvSpPr>
                <a:spLocks/>
              </p:cNvSpPr>
              <p:nvPr/>
            </p:nvSpPr>
            <p:spPr bwMode="auto">
              <a:xfrm>
                <a:off x="4193" y="2863"/>
                <a:ext cx="97" cy="84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54"/>
                  </a:cxn>
                  <a:cxn ang="0">
                    <a:pos x="0" y="83"/>
                  </a:cxn>
                  <a:cxn ang="0">
                    <a:pos x="96" y="28"/>
                  </a:cxn>
                  <a:cxn ang="0">
                    <a:pos x="96" y="0"/>
                  </a:cxn>
                </a:cxnLst>
                <a:rect l="0" t="0" r="r" b="b"/>
                <a:pathLst>
                  <a:path w="97" h="84">
                    <a:moveTo>
                      <a:pt x="96" y="0"/>
                    </a:moveTo>
                    <a:lnTo>
                      <a:pt x="0" y="54"/>
                    </a:lnTo>
                    <a:lnTo>
                      <a:pt x="0" y="83"/>
                    </a:lnTo>
                    <a:lnTo>
                      <a:pt x="96" y="28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51" name="Freeform 939"/>
              <p:cNvSpPr>
                <a:spLocks/>
              </p:cNvSpPr>
              <p:nvPr/>
            </p:nvSpPr>
            <p:spPr bwMode="auto">
              <a:xfrm>
                <a:off x="4168" y="2904"/>
                <a:ext cx="26" cy="43"/>
              </a:xfrm>
              <a:custGeom>
                <a:avLst/>
                <a:gdLst/>
                <a:ahLst/>
                <a:cxnLst>
                  <a:cxn ang="0">
                    <a:pos x="25" y="13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5" y="42"/>
                  </a:cxn>
                  <a:cxn ang="0">
                    <a:pos x="25" y="13"/>
                  </a:cxn>
                </a:cxnLst>
                <a:rect l="0" t="0" r="r" b="b"/>
                <a:pathLst>
                  <a:path w="26" h="43">
                    <a:moveTo>
                      <a:pt x="25" y="13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5" y="42"/>
                    </a:lnTo>
                    <a:lnTo>
                      <a:pt x="25" y="13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52" name="Freeform 940"/>
              <p:cNvSpPr>
                <a:spLocks/>
              </p:cNvSpPr>
              <p:nvPr/>
            </p:nvSpPr>
            <p:spPr bwMode="auto">
              <a:xfrm>
                <a:off x="4150" y="2920"/>
                <a:ext cx="35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21" y="20"/>
                  </a:cxn>
                  <a:cxn ang="0">
                    <a:pos x="34" y="13"/>
                  </a:cxn>
                  <a:cxn ang="0">
                    <a:pos x="11" y="0"/>
                  </a:cxn>
                </a:cxnLst>
                <a:rect l="0" t="0" r="r" b="b"/>
                <a:pathLst>
                  <a:path w="35" h="21">
                    <a:moveTo>
                      <a:pt x="11" y="0"/>
                    </a:moveTo>
                    <a:lnTo>
                      <a:pt x="0" y="6"/>
                    </a:lnTo>
                    <a:lnTo>
                      <a:pt x="21" y="20"/>
                    </a:lnTo>
                    <a:lnTo>
                      <a:pt x="34" y="13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53" name="Freeform 941"/>
              <p:cNvSpPr>
                <a:spLocks/>
              </p:cNvSpPr>
              <p:nvPr/>
            </p:nvSpPr>
            <p:spPr bwMode="auto">
              <a:xfrm>
                <a:off x="4172" y="2933"/>
                <a:ext cx="17" cy="34"/>
              </a:xfrm>
              <a:custGeom>
                <a:avLst/>
                <a:gdLst/>
                <a:ahLst/>
                <a:cxnLst>
                  <a:cxn ang="0">
                    <a:pos x="16" y="25"/>
                  </a:cxn>
                  <a:cxn ang="0">
                    <a:pos x="0" y="33"/>
                  </a:cxn>
                  <a:cxn ang="0">
                    <a:pos x="0" y="6"/>
                  </a:cxn>
                  <a:cxn ang="0">
                    <a:pos x="16" y="0"/>
                  </a:cxn>
                  <a:cxn ang="0">
                    <a:pos x="16" y="25"/>
                  </a:cxn>
                </a:cxnLst>
                <a:rect l="0" t="0" r="r" b="b"/>
                <a:pathLst>
                  <a:path w="17" h="34">
                    <a:moveTo>
                      <a:pt x="16" y="25"/>
                    </a:moveTo>
                    <a:lnTo>
                      <a:pt x="0" y="33"/>
                    </a:lnTo>
                    <a:lnTo>
                      <a:pt x="0" y="6"/>
                    </a:lnTo>
                    <a:lnTo>
                      <a:pt x="16" y="0"/>
                    </a:lnTo>
                    <a:lnTo>
                      <a:pt x="16" y="25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54" name="Freeform 942"/>
              <p:cNvSpPr>
                <a:spLocks/>
              </p:cNvSpPr>
              <p:nvPr/>
            </p:nvSpPr>
            <p:spPr bwMode="auto">
              <a:xfrm>
                <a:off x="4248" y="2894"/>
                <a:ext cx="123" cy="72"/>
              </a:xfrm>
              <a:custGeom>
                <a:avLst/>
                <a:gdLst/>
                <a:ahLst/>
                <a:cxnLst>
                  <a:cxn ang="0">
                    <a:pos x="122" y="14"/>
                  </a:cxn>
                  <a:cxn ang="0">
                    <a:pos x="97" y="0"/>
                  </a:cxn>
                  <a:cxn ang="0">
                    <a:pos x="0" y="56"/>
                  </a:cxn>
                  <a:cxn ang="0">
                    <a:pos x="24" y="71"/>
                  </a:cxn>
                  <a:cxn ang="0">
                    <a:pos x="122" y="14"/>
                  </a:cxn>
                </a:cxnLst>
                <a:rect l="0" t="0" r="r" b="b"/>
                <a:pathLst>
                  <a:path w="123" h="72">
                    <a:moveTo>
                      <a:pt x="122" y="14"/>
                    </a:moveTo>
                    <a:lnTo>
                      <a:pt x="97" y="0"/>
                    </a:lnTo>
                    <a:lnTo>
                      <a:pt x="0" y="56"/>
                    </a:lnTo>
                    <a:lnTo>
                      <a:pt x="24" y="71"/>
                    </a:lnTo>
                    <a:lnTo>
                      <a:pt x="122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55" name="Freeform 943"/>
              <p:cNvSpPr>
                <a:spLocks/>
              </p:cNvSpPr>
              <p:nvPr/>
            </p:nvSpPr>
            <p:spPr bwMode="auto">
              <a:xfrm>
                <a:off x="4248" y="2950"/>
                <a:ext cx="26" cy="44"/>
              </a:xfrm>
              <a:custGeom>
                <a:avLst/>
                <a:gdLst/>
                <a:ahLst/>
                <a:cxnLst>
                  <a:cxn ang="0">
                    <a:pos x="25" y="14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5" y="43"/>
                  </a:cxn>
                  <a:cxn ang="0">
                    <a:pos x="25" y="14"/>
                  </a:cxn>
                </a:cxnLst>
                <a:rect l="0" t="0" r="r" b="b"/>
                <a:pathLst>
                  <a:path w="26" h="44">
                    <a:moveTo>
                      <a:pt x="25" y="14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5" y="43"/>
                    </a:lnTo>
                    <a:lnTo>
                      <a:pt x="25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56" name="Freeform 944"/>
              <p:cNvSpPr>
                <a:spLocks/>
              </p:cNvSpPr>
              <p:nvPr/>
            </p:nvSpPr>
            <p:spPr bwMode="auto">
              <a:xfrm>
                <a:off x="4273" y="2909"/>
                <a:ext cx="98" cy="85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0" y="55"/>
                  </a:cxn>
                  <a:cxn ang="0">
                    <a:pos x="0" y="84"/>
                  </a:cxn>
                  <a:cxn ang="0">
                    <a:pos x="97" y="28"/>
                  </a:cxn>
                  <a:cxn ang="0">
                    <a:pos x="97" y="0"/>
                  </a:cxn>
                </a:cxnLst>
                <a:rect l="0" t="0" r="r" b="b"/>
                <a:pathLst>
                  <a:path w="98" h="85">
                    <a:moveTo>
                      <a:pt x="97" y="0"/>
                    </a:moveTo>
                    <a:lnTo>
                      <a:pt x="0" y="55"/>
                    </a:lnTo>
                    <a:lnTo>
                      <a:pt x="0" y="84"/>
                    </a:lnTo>
                    <a:lnTo>
                      <a:pt x="97" y="28"/>
                    </a:lnTo>
                    <a:lnTo>
                      <a:pt x="97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4657" name="Group 945"/>
            <p:cNvGrpSpPr>
              <a:grpSpLocks/>
            </p:cNvGrpSpPr>
            <p:nvPr/>
          </p:nvGrpSpPr>
          <p:grpSpPr bwMode="auto">
            <a:xfrm rot="-1931362">
              <a:off x="1413" y="2505"/>
              <a:ext cx="366" cy="289"/>
              <a:chOff x="463" y="1348"/>
              <a:chExt cx="550" cy="426"/>
            </a:xfrm>
          </p:grpSpPr>
          <p:sp>
            <p:nvSpPr>
              <p:cNvPr id="884658" name="Line 946"/>
              <p:cNvSpPr>
                <a:spLocks noChangeShapeType="1"/>
              </p:cNvSpPr>
              <p:nvPr/>
            </p:nvSpPr>
            <p:spPr bwMode="auto">
              <a:xfrm flipV="1">
                <a:off x="988" y="1569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659" name="Freeform 947"/>
              <p:cNvSpPr>
                <a:spLocks/>
              </p:cNvSpPr>
              <p:nvPr/>
            </p:nvSpPr>
            <p:spPr bwMode="auto">
              <a:xfrm>
                <a:off x="845" y="1549"/>
                <a:ext cx="26" cy="44"/>
              </a:xfrm>
              <a:custGeom>
                <a:avLst/>
                <a:gdLst/>
                <a:ahLst/>
                <a:cxnLst>
                  <a:cxn ang="0">
                    <a:pos x="25" y="13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5" y="43"/>
                  </a:cxn>
                  <a:cxn ang="0">
                    <a:pos x="25" y="13"/>
                  </a:cxn>
                </a:cxnLst>
                <a:rect l="0" t="0" r="r" b="b"/>
                <a:pathLst>
                  <a:path w="26" h="44">
                    <a:moveTo>
                      <a:pt x="25" y="13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5" y="43"/>
                    </a:lnTo>
                    <a:lnTo>
                      <a:pt x="25" y="13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60" name="Freeform 948"/>
              <p:cNvSpPr>
                <a:spLocks/>
              </p:cNvSpPr>
              <p:nvPr/>
            </p:nvSpPr>
            <p:spPr bwMode="auto">
              <a:xfrm>
                <a:off x="870" y="1507"/>
                <a:ext cx="97" cy="86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55"/>
                  </a:cxn>
                  <a:cxn ang="0">
                    <a:pos x="0" y="85"/>
                  </a:cxn>
                  <a:cxn ang="0">
                    <a:pos x="96" y="29"/>
                  </a:cxn>
                  <a:cxn ang="0">
                    <a:pos x="96" y="0"/>
                  </a:cxn>
                </a:cxnLst>
                <a:rect l="0" t="0" r="r" b="b"/>
                <a:pathLst>
                  <a:path w="97" h="86">
                    <a:moveTo>
                      <a:pt x="96" y="0"/>
                    </a:moveTo>
                    <a:lnTo>
                      <a:pt x="0" y="55"/>
                    </a:lnTo>
                    <a:lnTo>
                      <a:pt x="0" y="85"/>
                    </a:lnTo>
                    <a:lnTo>
                      <a:pt x="96" y="29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61" name="Line 949"/>
              <p:cNvSpPr>
                <a:spLocks noChangeShapeType="1"/>
              </p:cNvSpPr>
              <p:nvPr/>
            </p:nvSpPr>
            <p:spPr bwMode="auto">
              <a:xfrm flipV="1">
                <a:off x="945" y="1543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662" name="Freeform 950"/>
              <p:cNvSpPr>
                <a:spLocks/>
              </p:cNvSpPr>
              <p:nvPr/>
            </p:nvSpPr>
            <p:spPr bwMode="auto">
              <a:xfrm>
                <a:off x="945" y="1551"/>
                <a:ext cx="17" cy="17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13"/>
                  </a:cxn>
                  <a:cxn ang="0">
                    <a:pos x="0" y="10"/>
                  </a:cxn>
                  <a:cxn ang="0">
                    <a:pos x="0" y="5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9" y="0"/>
                  </a:cxn>
                  <a:cxn ang="0">
                    <a:pos x="12" y="2"/>
                  </a:cxn>
                  <a:cxn ang="0">
                    <a:pos x="16" y="5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6" y="16"/>
                  </a:cxn>
                  <a:cxn ang="0">
                    <a:pos x="3" y="16"/>
                  </a:cxn>
                </a:cxnLst>
                <a:rect l="0" t="0" r="r" b="b"/>
                <a:pathLst>
                  <a:path w="17" h="17">
                    <a:moveTo>
                      <a:pt x="3" y="16"/>
                    </a:moveTo>
                    <a:lnTo>
                      <a:pt x="0" y="13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2" y="2"/>
                    </a:lnTo>
                    <a:lnTo>
                      <a:pt x="16" y="5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6" y="16"/>
                    </a:lnTo>
                    <a:lnTo>
                      <a:pt x="3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63" name="Freeform 951"/>
              <p:cNvSpPr>
                <a:spLocks/>
              </p:cNvSpPr>
              <p:nvPr/>
            </p:nvSpPr>
            <p:spPr bwMode="auto">
              <a:xfrm>
                <a:off x="945" y="1551"/>
                <a:ext cx="17" cy="17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6" y="3"/>
                  </a:cxn>
                  <a:cxn ang="0">
                    <a:pos x="12" y="0"/>
                  </a:cxn>
                  <a:cxn ang="0">
                    <a:pos x="9" y="3"/>
                  </a:cxn>
                  <a:cxn ang="0">
                    <a:pos x="3" y="6"/>
                  </a:cxn>
                  <a:cxn ang="0">
                    <a:pos x="0" y="12"/>
                  </a:cxn>
                  <a:cxn ang="0">
                    <a:pos x="3" y="16"/>
                  </a:cxn>
                  <a:cxn ang="0">
                    <a:pos x="6" y="16"/>
                  </a:cxn>
                  <a:cxn ang="0">
                    <a:pos x="9" y="16"/>
                  </a:cxn>
                  <a:cxn ang="0">
                    <a:pos x="12" y="12"/>
                  </a:cxn>
                </a:cxnLst>
                <a:rect l="0" t="0" r="r" b="b"/>
                <a:pathLst>
                  <a:path w="17" h="17">
                    <a:moveTo>
                      <a:pt x="12" y="12"/>
                    </a:moveTo>
                    <a:lnTo>
                      <a:pt x="16" y="3"/>
                    </a:lnTo>
                    <a:lnTo>
                      <a:pt x="12" y="0"/>
                    </a:lnTo>
                    <a:lnTo>
                      <a:pt x="9" y="3"/>
                    </a:lnTo>
                    <a:lnTo>
                      <a:pt x="3" y="6"/>
                    </a:lnTo>
                    <a:lnTo>
                      <a:pt x="0" y="12"/>
                    </a:lnTo>
                    <a:lnTo>
                      <a:pt x="3" y="16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2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64" name="Freeform 952"/>
              <p:cNvSpPr>
                <a:spLocks/>
              </p:cNvSpPr>
              <p:nvPr/>
            </p:nvSpPr>
            <p:spPr bwMode="auto">
              <a:xfrm>
                <a:off x="889" y="1518"/>
                <a:ext cx="121" cy="71"/>
              </a:xfrm>
              <a:custGeom>
                <a:avLst/>
                <a:gdLst/>
                <a:ahLst/>
                <a:cxnLst>
                  <a:cxn ang="0">
                    <a:pos x="120" y="14"/>
                  </a:cxn>
                  <a:cxn ang="0">
                    <a:pos x="95" y="0"/>
                  </a:cxn>
                  <a:cxn ang="0">
                    <a:pos x="0" y="55"/>
                  </a:cxn>
                  <a:cxn ang="0">
                    <a:pos x="24" y="70"/>
                  </a:cxn>
                  <a:cxn ang="0">
                    <a:pos x="120" y="14"/>
                  </a:cxn>
                </a:cxnLst>
                <a:rect l="0" t="0" r="r" b="b"/>
                <a:pathLst>
                  <a:path w="121" h="71">
                    <a:moveTo>
                      <a:pt x="120" y="14"/>
                    </a:moveTo>
                    <a:lnTo>
                      <a:pt x="95" y="0"/>
                    </a:lnTo>
                    <a:lnTo>
                      <a:pt x="0" y="55"/>
                    </a:lnTo>
                    <a:lnTo>
                      <a:pt x="24" y="70"/>
                    </a:lnTo>
                    <a:lnTo>
                      <a:pt x="120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65" name="Freeform 953"/>
              <p:cNvSpPr>
                <a:spLocks/>
              </p:cNvSpPr>
              <p:nvPr/>
            </p:nvSpPr>
            <p:spPr bwMode="auto">
              <a:xfrm>
                <a:off x="913" y="1533"/>
                <a:ext cx="97" cy="85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55"/>
                  </a:cxn>
                  <a:cxn ang="0">
                    <a:pos x="0" y="84"/>
                  </a:cxn>
                  <a:cxn ang="0">
                    <a:pos x="96" y="28"/>
                  </a:cxn>
                  <a:cxn ang="0">
                    <a:pos x="96" y="0"/>
                  </a:cxn>
                </a:cxnLst>
                <a:rect l="0" t="0" r="r" b="b"/>
                <a:pathLst>
                  <a:path w="97" h="85">
                    <a:moveTo>
                      <a:pt x="96" y="0"/>
                    </a:moveTo>
                    <a:lnTo>
                      <a:pt x="0" y="55"/>
                    </a:lnTo>
                    <a:lnTo>
                      <a:pt x="0" y="84"/>
                    </a:lnTo>
                    <a:lnTo>
                      <a:pt x="96" y="28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66" name="Line 954"/>
              <p:cNvSpPr>
                <a:spLocks noChangeShapeType="1"/>
              </p:cNvSpPr>
              <p:nvPr/>
            </p:nvSpPr>
            <p:spPr bwMode="auto">
              <a:xfrm flipV="1">
                <a:off x="932" y="1446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667" name="Freeform 955"/>
              <p:cNvSpPr>
                <a:spLocks/>
              </p:cNvSpPr>
              <p:nvPr/>
            </p:nvSpPr>
            <p:spPr bwMode="auto">
              <a:xfrm>
                <a:off x="928" y="1454"/>
                <a:ext cx="17" cy="17"/>
              </a:xfrm>
              <a:custGeom>
                <a:avLst/>
                <a:gdLst/>
                <a:ahLst/>
                <a:cxnLst>
                  <a:cxn ang="0">
                    <a:pos x="9" y="13"/>
                  </a:cxn>
                  <a:cxn ang="0">
                    <a:pos x="16" y="11"/>
                  </a:cxn>
                  <a:cxn ang="0">
                    <a:pos x="16" y="9"/>
                  </a:cxn>
                  <a:cxn ang="0">
                    <a:pos x="16" y="4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6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3" y="11"/>
                  </a:cxn>
                  <a:cxn ang="0">
                    <a:pos x="6" y="13"/>
                  </a:cxn>
                  <a:cxn ang="0">
                    <a:pos x="6" y="16"/>
                  </a:cxn>
                  <a:cxn ang="0">
                    <a:pos x="9" y="13"/>
                  </a:cxn>
                </a:cxnLst>
                <a:rect l="0" t="0" r="r" b="b"/>
                <a:pathLst>
                  <a:path w="17" h="17">
                    <a:moveTo>
                      <a:pt x="9" y="13"/>
                    </a:moveTo>
                    <a:lnTo>
                      <a:pt x="16" y="11"/>
                    </a:lnTo>
                    <a:lnTo>
                      <a:pt x="16" y="9"/>
                    </a:lnTo>
                    <a:lnTo>
                      <a:pt x="16" y="4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3" y="11"/>
                    </a:lnTo>
                    <a:lnTo>
                      <a:pt x="6" y="13"/>
                    </a:lnTo>
                    <a:lnTo>
                      <a:pt x="6" y="16"/>
                    </a:lnTo>
                    <a:lnTo>
                      <a:pt x="9" y="13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68" name="Freeform 956"/>
              <p:cNvSpPr>
                <a:spLocks/>
              </p:cNvSpPr>
              <p:nvPr/>
            </p:nvSpPr>
            <p:spPr bwMode="auto">
              <a:xfrm>
                <a:off x="928" y="1455"/>
                <a:ext cx="17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2" y="5"/>
                  </a:cxn>
                  <a:cxn ang="0">
                    <a:pos x="16" y="10"/>
                  </a:cxn>
                  <a:cxn ang="0">
                    <a:pos x="16" y="13"/>
                  </a:cxn>
                  <a:cxn ang="0">
                    <a:pos x="12" y="13"/>
                  </a:cxn>
                  <a:cxn ang="0">
                    <a:pos x="8" y="16"/>
                  </a:cxn>
                  <a:cxn ang="0">
                    <a:pos x="8" y="13"/>
                  </a:cxn>
                  <a:cxn ang="0">
                    <a:pos x="0" y="8"/>
                  </a:cxn>
                </a:cxnLst>
                <a:rect l="0" t="0" r="r" b="b"/>
                <a:pathLst>
                  <a:path w="17" h="17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2" y="5"/>
                    </a:lnTo>
                    <a:lnTo>
                      <a:pt x="16" y="10"/>
                    </a:lnTo>
                    <a:lnTo>
                      <a:pt x="16" y="13"/>
                    </a:lnTo>
                    <a:lnTo>
                      <a:pt x="12" y="13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69" name="Freeform 957"/>
              <p:cNvSpPr>
                <a:spLocks/>
              </p:cNvSpPr>
              <p:nvPr/>
            </p:nvSpPr>
            <p:spPr bwMode="auto">
              <a:xfrm>
                <a:off x="939" y="1454"/>
                <a:ext cx="17" cy="17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8"/>
                  </a:cxn>
                  <a:cxn ang="0">
                    <a:pos x="13" y="3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1" y="11"/>
                  </a:cxn>
                  <a:cxn ang="0">
                    <a:pos x="3" y="13"/>
                  </a:cxn>
                  <a:cxn ang="0">
                    <a:pos x="6" y="14"/>
                  </a:cxn>
                  <a:cxn ang="0">
                    <a:pos x="8" y="16"/>
                  </a:cxn>
                  <a:cxn ang="0">
                    <a:pos x="9" y="16"/>
                  </a:cxn>
                </a:cxnLst>
                <a:rect l="0" t="0" r="r" b="b"/>
                <a:pathLst>
                  <a:path w="17" h="17">
                    <a:moveTo>
                      <a:pt x="9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3" y="13"/>
                    </a:lnTo>
                    <a:lnTo>
                      <a:pt x="6" y="14"/>
                    </a:lnTo>
                    <a:lnTo>
                      <a:pt x="8" y="16"/>
                    </a:lnTo>
                    <a:lnTo>
                      <a:pt x="9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70" name="Freeform 958"/>
              <p:cNvSpPr>
                <a:spLocks/>
              </p:cNvSpPr>
              <p:nvPr/>
            </p:nvSpPr>
            <p:spPr bwMode="auto">
              <a:xfrm>
                <a:off x="939" y="1455"/>
                <a:ext cx="17" cy="17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4" y="0"/>
                  </a:cxn>
                  <a:cxn ang="0">
                    <a:pos x="8" y="1"/>
                  </a:cxn>
                  <a:cxn ang="0">
                    <a:pos x="11" y="2"/>
                  </a:cxn>
                  <a:cxn ang="0">
                    <a:pos x="12" y="6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4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11" y="16"/>
                  </a:cxn>
                  <a:cxn ang="0">
                    <a:pos x="8" y="14"/>
                  </a:cxn>
                  <a:cxn ang="0">
                    <a:pos x="4" y="13"/>
                  </a:cxn>
                  <a:cxn ang="0">
                    <a:pos x="1" y="11"/>
                  </a:cxn>
                </a:cxnLst>
                <a:rect l="0" t="0" r="r" b="b"/>
                <a:pathLst>
                  <a:path w="17" h="17">
                    <a:moveTo>
                      <a:pt x="1" y="11"/>
                    </a:move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4" y="0"/>
                    </a:lnTo>
                    <a:lnTo>
                      <a:pt x="8" y="1"/>
                    </a:lnTo>
                    <a:lnTo>
                      <a:pt x="11" y="2"/>
                    </a:lnTo>
                    <a:lnTo>
                      <a:pt x="12" y="6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8" y="14"/>
                    </a:lnTo>
                    <a:lnTo>
                      <a:pt x="4" y="13"/>
                    </a:lnTo>
                    <a:lnTo>
                      <a:pt x="1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71" name="Freeform 959"/>
              <p:cNvSpPr>
                <a:spLocks/>
              </p:cNvSpPr>
              <p:nvPr/>
            </p:nvSpPr>
            <p:spPr bwMode="auto">
              <a:xfrm>
                <a:off x="941" y="1457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6" y="2"/>
                  </a:cxn>
                  <a:cxn ang="0">
                    <a:pos x="16" y="6"/>
                  </a:cxn>
                  <a:cxn ang="0">
                    <a:pos x="16" y="9"/>
                  </a:cxn>
                  <a:cxn ang="0">
                    <a:pos x="16" y="13"/>
                  </a:cxn>
                  <a:cxn ang="0">
                    <a:pos x="16" y="16"/>
                  </a:cxn>
                  <a:cxn ang="0">
                    <a:pos x="12" y="16"/>
                  </a:cxn>
                  <a:cxn ang="0">
                    <a:pos x="9" y="16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6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16" y="6"/>
                    </a:lnTo>
                    <a:lnTo>
                      <a:pt x="16" y="9"/>
                    </a:lnTo>
                    <a:lnTo>
                      <a:pt x="16" y="13"/>
                    </a:lnTo>
                    <a:lnTo>
                      <a:pt x="16" y="16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72" name="Freeform 960"/>
              <p:cNvSpPr>
                <a:spLocks/>
              </p:cNvSpPr>
              <p:nvPr/>
            </p:nvSpPr>
            <p:spPr bwMode="auto">
              <a:xfrm>
                <a:off x="948" y="1460"/>
                <a:ext cx="17" cy="17"/>
              </a:xfrm>
              <a:custGeom>
                <a:avLst/>
                <a:gdLst/>
                <a:ahLst/>
                <a:cxnLst>
                  <a:cxn ang="0">
                    <a:pos x="11" y="16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4" y="3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2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0"/>
                  </a:cxn>
                  <a:cxn ang="0">
                    <a:pos x="4" y="13"/>
                  </a:cxn>
                  <a:cxn ang="0">
                    <a:pos x="6" y="14"/>
                  </a:cxn>
                  <a:cxn ang="0">
                    <a:pos x="9" y="16"/>
                  </a:cxn>
                  <a:cxn ang="0">
                    <a:pos x="10" y="16"/>
                  </a:cxn>
                  <a:cxn ang="0">
                    <a:pos x="11" y="16"/>
                  </a:cxn>
                </a:cxnLst>
                <a:rect l="0" t="0" r="r" b="b"/>
                <a:pathLst>
                  <a:path w="17" h="17">
                    <a:moveTo>
                      <a:pt x="11" y="16"/>
                    </a:moveTo>
                    <a:lnTo>
                      <a:pt x="14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4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6" y="14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1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73" name="Freeform 961"/>
              <p:cNvSpPr>
                <a:spLocks/>
              </p:cNvSpPr>
              <p:nvPr/>
            </p:nvSpPr>
            <p:spPr bwMode="auto">
              <a:xfrm>
                <a:off x="948" y="1461"/>
                <a:ext cx="17" cy="17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1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4" y="6"/>
                  </a:cxn>
                  <a:cxn ang="0">
                    <a:pos x="14" y="8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8" y="14"/>
                  </a:cxn>
                  <a:cxn ang="0">
                    <a:pos x="5" y="13"/>
                  </a:cxn>
                  <a:cxn ang="0">
                    <a:pos x="2" y="9"/>
                  </a:cxn>
                </a:cxnLst>
                <a:rect l="0" t="0" r="r" b="b"/>
                <a:pathLst>
                  <a:path w="17" h="17">
                    <a:moveTo>
                      <a:pt x="2" y="9"/>
                    </a:move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8" y="14"/>
                    </a:lnTo>
                    <a:lnTo>
                      <a:pt x="5" y="13"/>
                    </a:lnTo>
                    <a:lnTo>
                      <a:pt x="2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74" name="Freeform 962"/>
              <p:cNvSpPr>
                <a:spLocks/>
              </p:cNvSpPr>
              <p:nvPr/>
            </p:nvSpPr>
            <p:spPr bwMode="auto">
              <a:xfrm>
                <a:off x="951" y="1462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9" y="2"/>
                  </a:cxn>
                  <a:cxn ang="0">
                    <a:pos x="12" y="4"/>
                  </a:cxn>
                  <a:cxn ang="0">
                    <a:pos x="16" y="9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2" y="16"/>
                  </a:cxn>
                  <a:cxn ang="0">
                    <a:pos x="9" y="16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2" y="4"/>
                    </a:lnTo>
                    <a:lnTo>
                      <a:pt x="16" y="9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75" name="Freeform 963"/>
              <p:cNvSpPr>
                <a:spLocks/>
              </p:cNvSpPr>
              <p:nvPr/>
            </p:nvSpPr>
            <p:spPr bwMode="auto">
              <a:xfrm>
                <a:off x="934" y="1457"/>
                <a:ext cx="17" cy="17"/>
              </a:xfrm>
              <a:custGeom>
                <a:avLst/>
                <a:gdLst/>
                <a:ahLst/>
                <a:cxnLst>
                  <a:cxn ang="0">
                    <a:pos x="11" y="16"/>
                  </a:cxn>
                  <a:cxn ang="0">
                    <a:pos x="14" y="13"/>
                  </a:cxn>
                  <a:cxn ang="0">
                    <a:pos x="16" y="13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8"/>
                  </a:cxn>
                  <a:cxn ang="0">
                    <a:pos x="14" y="4"/>
                  </a:cxn>
                  <a:cxn ang="0">
                    <a:pos x="12" y="2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7" y="14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1" y="16"/>
                  </a:cxn>
                </a:cxnLst>
                <a:rect l="0" t="0" r="r" b="b"/>
                <a:pathLst>
                  <a:path w="17" h="17">
                    <a:moveTo>
                      <a:pt x="11" y="16"/>
                    </a:moveTo>
                    <a:lnTo>
                      <a:pt x="14" y="13"/>
                    </a:lnTo>
                    <a:lnTo>
                      <a:pt x="16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1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76" name="Freeform 964"/>
              <p:cNvSpPr>
                <a:spLocks/>
              </p:cNvSpPr>
              <p:nvPr/>
            </p:nvSpPr>
            <p:spPr bwMode="auto">
              <a:xfrm>
                <a:off x="934" y="1457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6" y="0"/>
                  </a:cxn>
                  <a:cxn ang="0">
                    <a:pos x="9" y="1"/>
                  </a:cxn>
                  <a:cxn ang="0">
                    <a:pos x="11" y="3"/>
                  </a:cxn>
                  <a:cxn ang="0">
                    <a:pos x="14" y="6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9" y="14"/>
                  </a:cxn>
                  <a:cxn ang="0">
                    <a:pos x="6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6" y="0"/>
                    </a:lnTo>
                    <a:lnTo>
                      <a:pt x="9" y="1"/>
                    </a:lnTo>
                    <a:lnTo>
                      <a:pt x="11" y="3"/>
                    </a:lnTo>
                    <a:lnTo>
                      <a:pt x="14" y="6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9" y="14"/>
                    </a:lnTo>
                    <a:lnTo>
                      <a:pt x="6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77" name="Freeform 965"/>
              <p:cNvSpPr>
                <a:spLocks/>
              </p:cNvSpPr>
              <p:nvPr/>
            </p:nvSpPr>
            <p:spPr bwMode="auto">
              <a:xfrm>
                <a:off x="944" y="1462"/>
                <a:ext cx="17" cy="17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3" y="3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4" y="13"/>
                  </a:cxn>
                  <a:cxn ang="0">
                    <a:pos x="5" y="14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6"/>
                  </a:cxn>
                </a:cxnLst>
                <a:rect l="0" t="0" r="r" b="b"/>
                <a:pathLst>
                  <a:path w="17" h="17">
                    <a:moveTo>
                      <a:pt x="10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1" y="11"/>
                    </a:lnTo>
                    <a:lnTo>
                      <a:pt x="4" y="13"/>
                    </a:lnTo>
                    <a:lnTo>
                      <a:pt x="5" y="14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78" name="Freeform 966"/>
              <p:cNvSpPr>
                <a:spLocks/>
              </p:cNvSpPr>
              <p:nvPr/>
            </p:nvSpPr>
            <p:spPr bwMode="auto">
              <a:xfrm>
                <a:off x="944" y="1462"/>
                <a:ext cx="17" cy="17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1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0" y="2"/>
                  </a:cxn>
                  <a:cxn ang="0">
                    <a:pos x="13" y="6"/>
                  </a:cxn>
                  <a:cxn ang="0">
                    <a:pos x="14" y="8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3" y="14"/>
                  </a:cxn>
                  <a:cxn ang="0">
                    <a:pos x="13" y="16"/>
                  </a:cxn>
                  <a:cxn ang="0">
                    <a:pos x="10" y="16"/>
                  </a:cxn>
                  <a:cxn ang="0">
                    <a:pos x="7" y="14"/>
                  </a:cxn>
                  <a:cxn ang="0">
                    <a:pos x="5" y="13"/>
                  </a:cxn>
                  <a:cxn ang="0">
                    <a:pos x="1" y="11"/>
                  </a:cxn>
                </a:cxnLst>
                <a:rect l="0" t="0" r="r" b="b"/>
                <a:pathLst>
                  <a:path w="17" h="17">
                    <a:moveTo>
                      <a:pt x="1" y="11"/>
                    </a:move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10" y="2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3" y="14"/>
                    </a:lnTo>
                    <a:lnTo>
                      <a:pt x="13" y="16"/>
                    </a:lnTo>
                    <a:lnTo>
                      <a:pt x="10" y="16"/>
                    </a:lnTo>
                    <a:lnTo>
                      <a:pt x="7" y="14"/>
                    </a:lnTo>
                    <a:lnTo>
                      <a:pt x="5" y="13"/>
                    </a:lnTo>
                    <a:lnTo>
                      <a:pt x="1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79" name="Freeform 967"/>
              <p:cNvSpPr>
                <a:spLocks/>
              </p:cNvSpPr>
              <p:nvPr/>
            </p:nvSpPr>
            <p:spPr bwMode="auto">
              <a:xfrm>
                <a:off x="981" y="1482"/>
                <a:ext cx="17" cy="17"/>
              </a:xfrm>
              <a:custGeom>
                <a:avLst/>
                <a:gdLst/>
                <a:ahLst/>
                <a:cxnLst>
                  <a:cxn ang="0">
                    <a:pos x="1" y="9"/>
                  </a:cxn>
                  <a:cxn ang="0">
                    <a:pos x="1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1"/>
                  </a:cxn>
                  <a:cxn ang="0">
                    <a:pos x="12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4" y="13"/>
                  </a:cxn>
                  <a:cxn ang="0">
                    <a:pos x="12" y="14"/>
                  </a:cxn>
                  <a:cxn ang="0">
                    <a:pos x="11" y="16"/>
                  </a:cxn>
                  <a:cxn ang="0">
                    <a:pos x="8" y="14"/>
                  </a:cxn>
                  <a:cxn ang="0">
                    <a:pos x="4" y="13"/>
                  </a:cxn>
                  <a:cxn ang="0">
                    <a:pos x="1" y="9"/>
                  </a:cxn>
                </a:cxnLst>
                <a:rect l="0" t="0" r="r" b="b"/>
                <a:pathLst>
                  <a:path w="17" h="17">
                    <a:moveTo>
                      <a:pt x="1" y="9"/>
                    </a:moveTo>
                    <a:lnTo>
                      <a:pt x="1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1"/>
                    </a:lnTo>
                    <a:lnTo>
                      <a:pt x="12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4" y="13"/>
                    </a:lnTo>
                    <a:lnTo>
                      <a:pt x="12" y="14"/>
                    </a:lnTo>
                    <a:lnTo>
                      <a:pt x="11" y="16"/>
                    </a:lnTo>
                    <a:lnTo>
                      <a:pt x="8" y="14"/>
                    </a:lnTo>
                    <a:lnTo>
                      <a:pt x="4" y="13"/>
                    </a:lnTo>
                    <a:lnTo>
                      <a:pt x="1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80" name="Freeform 968"/>
              <p:cNvSpPr>
                <a:spLocks/>
              </p:cNvSpPr>
              <p:nvPr/>
            </p:nvSpPr>
            <p:spPr bwMode="auto">
              <a:xfrm>
                <a:off x="946" y="1417"/>
                <a:ext cx="27" cy="4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6" y="0"/>
                  </a:cxn>
                  <a:cxn ang="0">
                    <a:pos x="26" y="29"/>
                  </a:cxn>
                  <a:cxn ang="0">
                    <a:pos x="0" y="44"/>
                  </a:cxn>
                  <a:cxn ang="0">
                    <a:pos x="0" y="14"/>
                  </a:cxn>
                </a:cxnLst>
                <a:rect l="0" t="0" r="r" b="b"/>
                <a:pathLst>
                  <a:path w="27" h="45">
                    <a:moveTo>
                      <a:pt x="0" y="14"/>
                    </a:moveTo>
                    <a:lnTo>
                      <a:pt x="26" y="0"/>
                    </a:lnTo>
                    <a:lnTo>
                      <a:pt x="26" y="29"/>
                    </a:lnTo>
                    <a:lnTo>
                      <a:pt x="0" y="4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81" name="Freeform 969"/>
              <p:cNvSpPr>
                <a:spLocks/>
              </p:cNvSpPr>
              <p:nvPr/>
            </p:nvSpPr>
            <p:spPr bwMode="auto">
              <a:xfrm>
                <a:off x="865" y="1409"/>
                <a:ext cx="17" cy="17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5"/>
                  </a:cxn>
                  <a:cxn ang="0">
                    <a:pos x="12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6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6" y="16"/>
                  </a:cxn>
                  <a:cxn ang="0">
                    <a:pos x="8" y="16"/>
                  </a:cxn>
                  <a:cxn ang="0">
                    <a:pos x="9" y="16"/>
                  </a:cxn>
                </a:cxnLst>
                <a:rect l="0" t="0" r="r" b="b"/>
                <a:pathLst>
                  <a:path w="17" h="17">
                    <a:moveTo>
                      <a:pt x="9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5"/>
                    </a:lnTo>
                    <a:lnTo>
                      <a:pt x="12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9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82" name="Freeform 970"/>
              <p:cNvSpPr>
                <a:spLocks/>
              </p:cNvSpPr>
              <p:nvPr/>
            </p:nvSpPr>
            <p:spPr bwMode="auto">
              <a:xfrm>
                <a:off x="865" y="1412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2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11" y="16"/>
                  </a:cxn>
                  <a:cxn ang="0">
                    <a:pos x="8" y="16"/>
                  </a:cxn>
                  <a:cxn ang="0">
                    <a:pos x="4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7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2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8" y="16"/>
                    </a:lnTo>
                    <a:lnTo>
                      <a:pt x="4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83" name="Freeform 971"/>
              <p:cNvSpPr>
                <a:spLocks/>
              </p:cNvSpPr>
              <p:nvPr/>
            </p:nvSpPr>
            <p:spPr bwMode="auto">
              <a:xfrm>
                <a:off x="866" y="1414"/>
                <a:ext cx="17" cy="17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3" y="6"/>
                  </a:cxn>
                  <a:cxn ang="0">
                    <a:pos x="13" y="9"/>
                  </a:cxn>
                  <a:cxn ang="0">
                    <a:pos x="16" y="11"/>
                  </a:cxn>
                  <a:cxn ang="0">
                    <a:pos x="13" y="13"/>
                  </a:cxn>
                  <a:cxn ang="0">
                    <a:pos x="13" y="16"/>
                  </a:cxn>
                  <a:cxn ang="0">
                    <a:pos x="10" y="16"/>
                  </a:cxn>
                  <a:cxn ang="0">
                    <a:pos x="8" y="16"/>
                  </a:cxn>
                  <a:cxn ang="0">
                    <a:pos x="2" y="11"/>
                  </a:cxn>
                </a:cxnLst>
                <a:rect l="0" t="0" r="r" b="b"/>
                <a:pathLst>
                  <a:path w="17" h="17">
                    <a:moveTo>
                      <a:pt x="2" y="11"/>
                    </a:moveTo>
                    <a:lnTo>
                      <a:pt x="0" y="9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3" y="6"/>
                    </a:lnTo>
                    <a:lnTo>
                      <a:pt x="13" y="9"/>
                    </a:lnTo>
                    <a:lnTo>
                      <a:pt x="16" y="11"/>
                    </a:lnTo>
                    <a:lnTo>
                      <a:pt x="13" y="13"/>
                    </a:lnTo>
                    <a:lnTo>
                      <a:pt x="13" y="16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84" name="Freeform 972"/>
              <p:cNvSpPr>
                <a:spLocks/>
              </p:cNvSpPr>
              <p:nvPr/>
            </p:nvSpPr>
            <p:spPr bwMode="auto">
              <a:xfrm>
                <a:off x="873" y="1416"/>
                <a:ext cx="17" cy="17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9"/>
                  </a:cxn>
                  <a:cxn ang="0">
                    <a:pos x="14" y="7"/>
                  </a:cxn>
                  <a:cxn ang="0">
                    <a:pos x="14" y="5"/>
                  </a:cxn>
                  <a:cxn ang="0">
                    <a:pos x="11" y="2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6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6"/>
                  </a:cxn>
                </a:cxnLst>
                <a:rect l="0" t="0" r="r" b="b"/>
                <a:pathLst>
                  <a:path w="17" h="17">
                    <a:moveTo>
                      <a:pt x="10" y="16"/>
                    </a:moveTo>
                    <a:lnTo>
                      <a:pt x="14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4" y="5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85" name="Freeform 973"/>
              <p:cNvSpPr>
                <a:spLocks/>
              </p:cNvSpPr>
              <p:nvPr/>
            </p:nvSpPr>
            <p:spPr bwMode="auto">
              <a:xfrm>
                <a:off x="873" y="1417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1" y="7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9" y="0"/>
                  </a:cxn>
                  <a:cxn ang="0">
                    <a:pos x="11" y="2"/>
                  </a:cxn>
                  <a:cxn ang="0">
                    <a:pos x="14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6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9" y="16"/>
                  </a:cxn>
                  <a:cxn ang="0">
                    <a:pos x="6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1" y="7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1" y="2"/>
                    </a:lnTo>
                    <a:lnTo>
                      <a:pt x="14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6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86" name="Freeform 974"/>
              <p:cNvSpPr>
                <a:spLocks/>
              </p:cNvSpPr>
              <p:nvPr/>
            </p:nvSpPr>
            <p:spPr bwMode="auto">
              <a:xfrm>
                <a:off x="876" y="1419"/>
                <a:ext cx="17" cy="17"/>
              </a:xfrm>
              <a:custGeom>
                <a:avLst/>
                <a:gdLst/>
                <a:ahLst/>
                <a:cxnLst>
                  <a:cxn ang="0">
                    <a:pos x="3" y="10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3" y="2"/>
                  </a:cxn>
                  <a:cxn ang="0">
                    <a:pos x="3" y="0"/>
                  </a:cxn>
                  <a:cxn ang="0">
                    <a:pos x="9" y="0"/>
                  </a:cxn>
                  <a:cxn ang="0">
                    <a:pos x="12" y="8"/>
                  </a:cxn>
                  <a:cxn ang="0">
                    <a:pos x="16" y="8"/>
                  </a:cxn>
                  <a:cxn ang="0">
                    <a:pos x="16" y="13"/>
                  </a:cxn>
                  <a:cxn ang="0">
                    <a:pos x="16" y="16"/>
                  </a:cxn>
                  <a:cxn ang="0">
                    <a:pos x="12" y="16"/>
                  </a:cxn>
                  <a:cxn ang="0">
                    <a:pos x="9" y="16"/>
                  </a:cxn>
                  <a:cxn ang="0">
                    <a:pos x="3" y="10"/>
                  </a:cxn>
                </a:cxnLst>
                <a:rect l="0" t="0" r="r" b="b"/>
                <a:pathLst>
                  <a:path w="17" h="17">
                    <a:moveTo>
                      <a:pt x="3" y="10"/>
                    </a:moveTo>
                    <a:lnTo>
                      <a:pt x="3" y="8"/>
                    </a:lnTo>
                    <a:lnTo>
                      <a:pt x="0" y="5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9" y="0"/>
                    </a:lnTo>
                    <a:lnTo>
                      <a:pt x="12" y="8"/>
                    </a:lnTo>
                    <a:lnTo>
                      <a:pt x="16" y="8"/>
                    </a:lnTo>
                    <a:lnTo>
                      <a:pt x="16" y="13"/>
                    </a:lnTo>
                    <a:lnTo>
                      <a:pt x="16" y="16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3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87" name="Freeform 975"/>
              <p:cNvSpPr>
                <a:spLocks/>
              </p:cNvSpPr>
              <p:nvPr/>
            </p:nvSpPr>
            <p:spPr bwMode="auto">
              <a:xfrm>
                <a:off x="860" y="1412"/>
                <a:ext cx="17" cy="17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5"/>
                  </a:cxn>
                  <a:cxn ang="0">
                    <a:pos x="12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1" y="11"/>
                  </a:cxn>
                  <a:cxn ang="0">
                    <a:pos x="3" y="13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9" y="16"/>
                  </a:cxn>
                </a:cxnLst>
                <a:rect l="0" t="0" r="r" b="b"/>
                <a:pathLst>
                  <a:path w="17" h="17">
                    <a:moveTo>
                      <a:pt x="9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5"/>
                    </a:lnTo>
                    <a:lnTo>
                      <a:pt x="12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3" y="13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9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88" name="Freeform 976"/>
              <p:cNvSpPr>
                <a:spLocks/>
              </p:cNvSpPr>
              <p:nvPr/>
            </p:nvSpPr>
            <p:spPr bwMode="auto">
              <a:xfrm>
                <a:off x="860" y="1414"/>
                <a:ext cx="17" cy="17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6" y="1"/>
                  </a:cxn>
                  <a:cxn ang="0">
                    <a:pos x="11" y="3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11" y="16"/>
                  </a:cxn>
                  <a:cxn ang="0">
                    <a:pos x="6" y="16"/>
                  </a:cxn>
                  <a:cxn ang="0">
                    <a:pos x="4" y="13"/>
                  </a:cxn>
                  <a:cxn ang="0">
                    <a:pos x="1" y="11"/>
                  </a:cxn>
                </a:cxnLst>
                <a:rect l="0" t="0" r="r" b="b"/>
                <a:pathLst>
                  <a:path w="17" h="17">
                    <a:moveTo>
                      <a:pt x="1" y="11"/>
                    </a:move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11" y="3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6" y="16"/>
                    </a:lnTo>
                    <a:lnTo>
                      <a:pt x="4" y="13"/>
                    </a:lnTo>
                    <a:lnTo>
                      <a:pt x="1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89" name="Freeform 977"/>
              <p:cNvSpPr>
                <a:spLocks/>
              </p:cNvSpPr>
              <p:nvPr/>
            </p:nvSpPr>
            <p:spPr bwMode="auto">
              <a:xfrm>
                <a:off x="869" y="1418"/>
                <a:ext cx="17" cy="17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3" y="13"/>
                  </a:cxn>
                  <a:cxn ang="0">
                    <a:pos x="13" y="12"/>
                  </a:cxn>
                  <a:cxn ang="0">
                    <a:pos x="14" y="12"/>
                  </a:cxn>
                  <a:cxn ang="0">
                    <a:pos x="16" y="9"/>
                  </a:cxn>
                  <a:cxn ang="0">
                    <a:pos x="14" y="7"/>
                  </a:cxn>
                  <a:cxn ang="0">
                    <a:pos x="13" y="5"/>
                  </a:cxn>
                  <a:cxn ang="0">
                    <a:pos x="11" y="2"/>
                  </a:cxn>
                  <a:cxn ang="0">
                    <a:pos x="10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5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5" y="16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6"/>
                  </a:cxn>
                </a:cxnLst>
                <a:rect l="0" t="0" r="r" b="b"/>
                <a:pathLst>
                  <a:path w="17" h="17">
                    <a:moveTo>
                      <a:pt x="10" y="16"/>
                    </a:moveTo>
                    <a:lnTo>
                      <a:pt x="13" y="13"/>
                    </a:lnTo>
                    <a:lnTo>
                      <a:pt x="13" y="12"/>
                    </a:lnTo>
                    <a:lnTo>
                      <a:pt x="14" y="12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90" name="Freeform 978"/>
              <p:cNvSpPr>
                <a:spLocks/>
              </p:cNvSpPr>
              <p:nvPr/>
            </p:nvSpPr>
            <p:spPr bwMode="auto">
              <a:xfrm>
                <a:off x="869" y="1419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1" y="7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2"/>
                  </a:cxn>
                  <a:cxn ang="0">
                    <a:pos x="14" y="4"/>
                  </a:cxn>
                  <a:cxn ang="0">
                    <a:pos x="16" y="8"/>
                  </a:cxn>
                  <a:cxn ang="0">
                    <a:pos x="16" y="12"/>
                  </a:cxn>
                  <a:cxn ang="0">
                    <a:pos x="16" y="13"/>
                  </a:cxn>
                  <a:cxn ang="0">
                    <a:pos x="14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8" y="16"/>
                  </a:cxn>
                  <a:cxn ang="0">
                    <a:pos x="4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1" y="7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2"/>
                    </a:lnTo>
                    <a:lnTo>
                      <a:pt x="14" y="4"/>
                    </a:lnTo>
                    <a:lnTo>
                      <a:pt x="16" y="8"/>
                    </a:lnTo>
                    <a:lnTo>
                      <a:pt x="16" y="12"/>
                    </a:lnTo>
                    <a:lnTo>
                      <a:pt x="16" y="13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8" y="16"/>
                    </a:lnTo>
                    <a:lnTo>
                      <a:pt x="4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91" name="Freeform 979"/>
              <p:cNvSpPr>
                <a:spLocks/>
              </p:cNvSpPr>
              <p:nvPr/>
            </p:nvSpPr>
            <p:spPr bwMode="auto">
              <a:xfrm>
                <a:off x="850" y="1363"/>
                <a:ext cx="123" cy="7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4" y="0"/>
                  </a:cxn>
                  <a:cxn ang="0">
                    <a:pos x="122" y="54"/>
                  </a:cxn>
                  <a:cxn ang="0">
                    <a:pos x="96" y="69"/>
                  </a:cxn>
                  <a:cxn ang="0">
                    <a:pos x="0" y="13"/>
                  </a:cxn>
                </a:cxnLst>
                <a:rect l="0" t="0" r="r" b="b"/>
                <a:pathLst>
                  <a:path w="123" h="70">
                    <a:moveTo>
                      <a:pt x="0" y="13"/>
                    </a:moveTo>
                    <a:lnTo>
                      <a:pt x="24" y="0"/>
                    </a:lnTo>
                    <a:lnTo>
                      <a:pt x="122" y="54"/>
                    </a:lnTo>
                    <a:lnTo>
                      <a:pt x="96" y="6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92" name="Freeform 980"/>
              <p:cNvSpPr>
                <a:spLocks/>
              </p:cNvSpPr>
              <p:nvPr/>
            </p:nvSpPr>
            <p:spPr bwMode="auto">
              <a:xfrm>
                <a:off x="850" y="1375"/>
                <a:ext cx="97" cy="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57"/>
                  </a:cxn>
                  <a:cxn ang="0">
                    <a:pos x="96" y="86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97" h="87">
                    <a:moveTo>
                      <a:pt x="0" y="0"/>
                    </a:moveTo>
                    <a:lnTo>
                      <a:pt x="96" y="57"/>
                    </a:lnTo>
                    <a:lnTo>
                      <a:pt x="96" y="86"/>
                    </a:lnTo>
                    <a:lnTo>
                      <a:pt x="0" y="2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93" name="Freeform 981"/>
              <p:cNvSpPr>
                <a:spLocks/>
              </p:cNvSpPr>
              <p:nvPr/>
            </p:nvSpPr>
            <p:spPr bwMode="auto">
              <a:xfrm>
                <a:off x="760" y="1499"/>
                <a:ext cx="26" cy="45"/>
              </a:xfrm>
              <a:custGeom>
                <a:avLst/>
                <a:gdLst/>
                <a:ahLst/>
                <a:cxnLst>
                  <a:cxn ang="0">
                    <a:pos x="25" y="14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25" y="44"/>
                  </a:cxn>
                  <a:cxn ang="0">
                    <a:pos x="25" y="14"/>
                  </a:cxn>
                </a:cxnLst>
                <a:rect l="0" t="0" r="r" b="b"/>
                <a:pathLst>
                  <a:path w="26" h="45">
                    <a:moveTo>
                      <a:pt x="25" y="14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25" y="44"/>
                    </a:lnTo>
                    <a:lnTo>
                      <a:pt x="25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94" name="Freeform 982"/>
              <p:cNvSpPr>
                <a:spLocks/>
              </p:cNvSpPr>
              <p:nvPr/>
            </p:nvSpPr>
            <p:spPr bwMode="auto">
              <a:xfrm>
                <a:off x="889" y="1573"/>
                <a:ext cx="25" cy="45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24" y="44"/>
                  </a:cxn>
                  <a:cxn ang="0">
                    <a:pos x="24" y="14"/>
                  </a:cxn>
                </a:cxnLst>
                <a:rect l="0" t="0" r="r" b="b"/>
                <a:pathLst>
                  <a:path w="25" h="45">
                    <a:moveTo>
                      <a:pt x="24" y="14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24" y="44"/>
                    </a:lnTo>
                    <a:lnTo>
                      <a:pt x="24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95" name="Freeform 983"/>
              <p:cNvSpPr>
                <a:spLocks/>
              </p:cNvSpPr>
              <p:nvPr/>
            </p:nvSpPr>
            <p:spPr bwMode="auto">
              <a:xfrm>
                <a:off x="785" y="1459"/>
                <a:ext cx="96" cy="85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0" y="55"/>
                  </a:cxn>
                  <a:cxn ang="0">
                    <a:pos x="0" y="84"/>
                  </a:cxn>
                  <a:cxn ang="0">
                    <a:pos x="95" y="28"/>
                  </a:cxn>
                  <a:cxn ang="0">
                    <a:pos x="94" y="0"/>
                  </a:cxn>
                </a:cxnLst>
                <a:rect l="0" t="0" r="r" b="b"/>
                <a:pathLst>
                  <a:path w="96" h="85">
                    <a:moveTo>
                      <a:pt x="94" y="0"/>
                    </a:moveTo>
                    <a:lnTo>
                      <a:pt x="0" y="55"/>
                    </a:lnTo>
                    <a:lnTo>
                      <a:pt x="0" y="84"/>
                    </a:lnTo>
                    <a:lnTo>
                      <a:pt x="95" y="28"/>
                    </a:lnTo>
                    <a:lnTo>
                      <a:pt x="94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96" name="Freeform 984"/>
              <p:cNvSpPr>
                <a:spLocks/>
              </p:cNvSpPr>
              <p:nvPr/>
            </p:nvSpPr>
            <p:spPr bwMode="auto">
              <a:xfrm>
                <a:off x="996" y="1465"/>
                <a:ext cx="17" cy="1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6" y="9"/>
                  </a:cxn>
                  <a:cxn ang="0">
                    <a:pos x="12" y="16"/>
                  </a:cxn>
                  <a:cxn ang="0">
                    <a:pos x="0" y="5"/>
                  </a:cxn>
                  <a:cxn ang="0">
                    <a:pos x="4" y="0"/>
                  </a:cxn>
                </a:cxnLst>
                <a:rect l="0" t="0" r="r" b="b"/>
                <a:pathLst>
                  <a:path w="17" h="17">
                    <a:moveTo>
                      <a:pt x="4" y="0"/>
                    </a:moveTo>
                    <a:lnTo>
                      <a:pt x="16" y="9"/>
                    </a:lnTo>
                    <a:lnTo>
                      <a:pt x="12" y="16"/>
                    </a:lnTo>
                    <a:lnTo>
                      <a:pt x="0" y="5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97" name="Freeform 985"/>
              <p:cNvSpPr>
                <a:spLocks/>
              </p:cNvSpPr>
              <p:nvPr/>
            </p:nvSpPr>
            <p:spPr bwMode="auto">
              <a:xfrm>
                <a:off x="954" y="1433"/>
                <a:ext cx="36" cy="21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35" y="7"/>
                  </a:cxn>
                  <a:cxn ang="0">
                    <a:pos x="12" y="20"/>
                  </a:cxn>
                  <a:cxn ang="0">
                    <a:pos x="0" y="12"/>
                  </a:cxn>
                  <a:cxn ang="0">
                    <a:pos x="23" y="0"/>
                  </a:cxn>
                </a:cxnLst>
                <a:rect l="0" t="0" r="r" b="b"/>
                <a:pathLst>
                  <a:path w="36" h="21">
                    <a:moveTo>
                      <a:pt x="23" y="0"/>
                    </a:moveTo>
                    <a:lnTo>
                      <a:pt x="35" y="7"/>
                    </a:lnTo>
                    <a:lnTo>
                      <a:pt x="12" y="20"/>
                    </a:lnTo>
                    <a:lnTo>
                      <a:pt x="0" y="12"/>
                    </a:lnTo>
                    <a:lnTo>
                      <a:pt x="23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98" name="Freeform 986"/>
              <p:cNvSpPr>
                <a:spLocks/>
              </p:cNvSpPr>
              <p:nvPr/>
            </p:nvSpPr>
            <p:spPr bwMode="auto">
              <a:xfrm>
                <a:off x="954" y="1446"/>
                <a:ext cx="17" cy="33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16" y="32"/>
                  </a:cxn>
                  <a:cxn ang="0">
                    <a:pos x="16" y="7"/>
                  </a:cxn>
                  <a:cxn ang="0">
                    <a:pos x="0" y="0"/>
                  </a:cxn>
                  <a:cxn ang="0">
                    <a:pos x="0" y="26"/>
                  </a:cxn>
                </a:cxnLst>
                <a:rect l="0" t="0" r="r" b="b"/>
                <a:pathLst>
                  <a:path w="17" h="33">
                    <a:moveTo>
                      <a:pt x="0" y="26"/>
                    </a:moveTo>
                    <a:lnTo>
                      <a:pt x="16" y="32"/>
                    </a:lnTo>
                    <a:lnTo>
                      <a:pt x="16" y="7"/>
                    </a:lnTo>
                    <a:lnTo>
                      <a:pt x="0" y="0"/>
                    </a:lnTo>
                    <a:lnTo>
                      <a:pt x="0" y="26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699" name="Freeform 987"/>
              <p:cNvSpPr>
                <a:spLocks/>
              </p:cNvSpPr>
              <p:nvPr/>
            </p:nvSpPr>
            <p:spPr bwMode="auto">
              <a:xfrm>
                <a:off x="966" y="1440"/>
                <a:ext cx="24" cy="39"/>
              </a:xfrm>
              <a:custGeom>
                <a:avLst/>
                <a:gdLst/>
                <a:ahLst/>
                <a:cxnLst>
                  <a:cxn ang="0">
                    <a:pos x="23" y="26"/>
                  </a:cxn>
                  <a:cxn ang="0">
                    <a:pos x="0" y="38"/>
                  </a:cxn>
                  <a:cxn ang="0">
                    <a:pos x="0" y="13"/>
                  </a:cxn>
                  <a:cxn ang="0">
                    <a:pos x="23" y="0"/>
                  </a:cxn>
                  <a:cxn ang="0">
                    <a:pos x="23" y="26"/>
                  </a:cxn>
                </a:cxnLst>
                <a:rect l="0" t="0" r="r" b="b"/>
                <a:pathLst>
                  <a:path w="24" h="39">
                    <a:moveTo>
                      <a:pt x="23" y="26"/>
                    </a:moveTo>
                    <a:lnTo>
                      <a:pt x="0" y="38"/>
                    </a:lnTo>
                    <a:lnTo>
                      <a:pt x="0" y="13"/>
                    </a:lnTo>
                    <a:lnTo>
                      <a:pt x="23" y="0"/>
                    </a:lnTo>
                    <a:lnTo>
                      <a:pt x="23" y="26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00" name="Freeform 988"/>
              <p:cNvSpPr>
                <a:spLocks/>
              </p:cNvSpPr>
              <p:nvPr/>
            </p:nvSpPr>
            <p:spPr bwMode="auto">
              <a:xfrm>
                <a:off x="968" y="1447"/>
                <a:ext cx="27" cy="1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6" y="5"/>
                  </a:cxn>
                  <a:cxn ang="0">
                    <a:pos x="21" y="13"/>
                  </a:cxn>
                  <a:cxn ang="0">
                    <a:pos x="9" y="16"/>
                  </a:cxn>
                  <a:cxn ang="0">
                    <a:pos x="0" y="10"/>
                  </a:cxn>
                  <a:cxn ang="0">
                    <a:pos x="18" y="0"/>
                  </a:cxn>
                </a:cxnLst>
                <a:rect l="0" t="0" r="r" b="b"/>
                <a:pathLst>
                  <a:path w="27" h="17">
                    <a:moveTo>
                      <a:pt x="18" y="0"/>
                    </a:moveTo>
                    <a:lnTo>
                      <a:pt x="26" y="5"/>
                    </a:lnTo>
                    <a:lnTo>
                      <a:pt x="21" y="13"/>
                    </a:lnTo>
                    <a:lnTo>
                      <a:pt x="9" y="16"/>
                    </a:lnTo>
                    <a:lnTo>
                      <a:pt x="0" y="1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01" name="Freeform 989"/>
              <p:cNvSpPr>
                <a:spLocks/>
              </p:cNvSpPr>
              <p:nvPr/>
            </p:nvSpPr>
            <p:spPr bwMode="auto">
              <a:xfrm>
                <a:off x="968" y="1457"/>
                <a:ext cx="17" cy="3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15" y="29"/>
                  </a:cxn>
                  <a:cxn ang="0">
                    <a:pos x="16" y="13"/>
                  </a:cxn>
                  <a:cxn ang="0">
                    <a:pos x="12" y="4"/>
                  </a:cxn>
                  <a:cxn ang="0">
                    <a:pos x="0" y="0"/>
                  </a:cxn>
                  <a:cxn ang="0">
                    <a:pos x="0" y="20"/>
                  </a:cxn>
                </a:cxnLst>
                <a:rect l="0" t="0" r="r" b="b"/>
                <a:pathLst>
                  <a:path w="17" h="30">
                    <a:moveTo>
                      <a:pt x="0" y="20"/>
                    </a:moveTo>
                    <a:lnTo>
                      <a:pt x="15" y="29"/>
                    </a:lnTo>
                    <a:lnTo>
                      <a:pt x="16" y="13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0" y="20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02" name="Freeform 990"/>
              <p:cNvSpPr>
                <a:spLocks/>
              </p:cNvSpPr>
              <p:nvPr/>
            </p:nvSpPr>
            <p:spPr bwMode="auto">
              <a:xfrm>
                <a:off x="981" y="1470"/>
                <a:ext cx="17" cy="22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" y="10"/>
                  </a:cxn>
                  <a:cxn ang="0">
                    <a:pos x="9" y="12"/>
                  </a:cxn>
                  <a:cxn ang="0">
                    <a:pos x="13" y="21"/>
                  </a:cxn>
                  <a:cxn ang="0">
                    <a:pos x="16" y="20"/>
                  </a:cxn>
                  <a:cxn ang="0">
                    <a:pos x="13" y="8"/>
                  </a:cxn>
                  <a:cxn ang="0">
                    <a:pos x="0" y="0"/>
                  </a:cxn>
                  <a:cxn ang="0">
                    <a:pos x="0" y="15"/>
                  </a:cxn>
                </a:cxnLst>
                <a:rect l="0" t="0" r="r" b="b"/>
                <a:pathLst>
                  <a:path w="17" h="22">
                    <a:moveTo>
                      <a:pt x="0" y="15"/>
                    </a:moveTo>
                    <a:lnTo>
                      <a:pt x="2" y="10"/>
                    </a:lnTo>
                    <a:lnTo>
                      <a:pt x="9" y="12"/>
                    </a:lnTo>
                    <a:lnTo>
                      <a:pt x="13" y="21"/>
                    </a:lnTo>
                    <a:lnTo>
                      <a:pt x="16" y="20"/>
                    </a:lnTo>
                    <a:lnTo>
                      <a:pt x="13" y="8"/>
                    </a:lnTo>
                    <a:lnTo>
                      <a:pt x="0" y="0"/>
                    </a:lnTo>
                    <a:lnTo>
                      <a:pt x="0" y="15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03" name="Freeform 991"/>
              <p:cNvSpPr>
                <a:spLocks/>
              </p:cNvSpPr>
              <p:nvPr/>
            </p:nvSpPr>
            <p:spPr bwMode="auto">
              <a:xfrm>
                <a:off x="996" y="1472"/>
                <a:ext cx="17" cy="20"/>
              </a:xfrm>
              <a:custGeom>
                <a:avLst/>
                <a:gdLst/>
                <a:ahLst/>
                <a:cxnLst>
                  <a:cxn ang="0">
                    <a:pos x="16" y="13"/>
                  </a:cxn>
                  <a:cxn ang="0">
                    <a:pos x="2" y="19"/>
                  </a:cxn>
                  <a:cxn ang="0">
                    <a:pos x="0" y="6"/>
                  </a:cxn>
                  <a:cxn ang="0">
                    <a:pos x="9" y="4"/>
                  </a:cxn>
                  <a:cxn ang="0">
                    <a:pos x="14" y="0"/>
                  </a:cxn>
                  <a:cxn ang="0">
                    <a:pos x="16" y="13"/>
                  </a:cxn>
                </a:cxnLst>
                <a:rect l="0" t="0" r="r" b="b"/>
                <a:pathLst>
                  <a:path w="17" h="20">
                    <a:moveTo>
                      <a:pt x="16" y="13"/>
                    </a:moveTo>
                    <a:lnTo>
                      <a:pt x="2" y="19"/>
                    </a:lnTo>
                    <a:lnTo>
                      <a:pt x="0" y="6"/>
                    </a:lnTo>
                    <a:lnTo>
                      <a:pt x="9" y="4"/>
                    </a:lnTo>
                    <a:lnTo>
                      <a:pt x="14" y="0"/>
                    </a:lnTo>
                    <a:lnTo>
                      <a:pt x="16" y="13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04" name="Freeform 992"/>
              <p:cNvSpPr>
                <a:spLocks/>
              </p:cNvSpPr>
              <p:nvPr/>
            </p:nvSpPr>
            <p:spPr bwMode="auto">
              <a:xfrm>
                <a:off x="969" y="1460"/>
                <a:ext cx="17" cy="17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6" y="16"/>
                  </a:cxn>
                  <a:cxn ang="0">
                    <a:pos x="11" y="4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r" b="b"/>
                <a:pathLst>
                  <a:path w="17" h="17">
                    <a:moveTo>
                      <a:pt x="0" y="9"/>
                    </a:moveTo>
                    <a:lnTo>
                      <a:pt x="16" y="16"/>
                    </a:lnTo>
                    <a:lnTo>
                      <a:pt x="11" y="4"/>
                    </a:lnTo>
                    <a:lnTo>
                      <a:pt x="0" y="0"/>
                    </a:lnTo>
                    <a:lnTo>
                      <a:pt x="0" y="9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05" name="Freeform 993"/>
              <p:cNvSpPr>
                <a:spLocks/>
              </p:cNvSpPr>
              <p:nvPr/>
            </p:nvSpPr>
            <p:spPr bwMode="auto">
              <a:xfrm>
                <a:off x="981" y="1468"/>
                <a:ext cx="24" cy="17"/>
              </a:xfrm>
              <a:custGeom>
                <a:avLst/>
                <a:gdLst/>
                <a:ahLst/>
                <a:cxnLst>
                  <a:cxn ang="0">
                    <a:pos x="23" y="12"/>
                  </a:cxn>
                  <a:cxn ang="0">
                    <a:pos x="14" y="16"/>
                  </a:cxn>
                  <a:cxn ang="0">
                    <a:pos x="0" y="3"/>
                  </a:cxn>
                  <a:cxn ang="0">
                    <a:pos x="13" y="0"/>
                  </a:cxn>
                  <a:cxn ang="0">
                    <a:pos x="23" y="12"/>
                  </a:cxn>
                </a:cxnLst>
                <a:rect l="0" t="0" r="r" b="b"/>
                <a:pathLst>
                  <a:path w="24" h="17">
                    <a:moveTo>
                      <a:pt x="23" y="12"/>
                    </a:moveTo>
                    <a:lnTo>
                      <a:pt x="14" y="16"/>
                    </a:lnTo>
                    <a:lnTo>
                      <a:pt x="0" y="3"/>
                    </a:lnTo>
                    <a:lnTo>
                      <a:pt x="13" y="0"/>
                    </a:lnTo>
                    <a:lnTo>
                      <a:pt x="23" y="12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06" name="Freeform 994"/>
              <p:cNvSpPr>
                <a:spLocks/>
              </p:cNvSpPr>
              <p:nvPr/>
            </p:nvSpPr>
            <p:spPr bwMode="auto">
              <a:xfrm>
                <a:off x="994" y="1461"/>
                <a:ext cx="17" cy="1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3" y="0"/>
                  </a:cxn>
                  <a:cxn ang="0">
                    <a:pos x="16" y="12"/>
                  </a:cxn>
                  <a:cxn ang="0">
                    <a:pos x="11" y="16"/>
                  </a:cxn>
                  <a:cxn ang="0">
                    <a:pos x="0" y="7"/>
                  </a:cxn>
                </a:cxnLst>
                <a:rect l="0" t="0" r="r" b="b"/>
                <a:pathLst>
                  <a:path w="17" h="17">
                    <a:moveTo>
                      <a:pt x="0" y="7"/>
                    </a:moveTo>
                    <a:lnTo>
                      <a:pt x="3" y="0"/>
                    </a:lnTo>
                    <a:lnTo>
                      <a:pt x="16" y="12"/>
                    </a:lnTo>
                    <a:lnTo>
                      <a:pt x="11" y="16"/>
                    </a:lnTo>
                    <a:lnTo>
                      <a:pt x="0" y="7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07" name="Freeform 995"/>
              <p:cNvSpPr>
                <a:spLocks/>
              </p:cNvSpPr>
              <p:nvPr/>
            </p:nvSpPr>
            <p:spPr bwMode="auto">
              <a:xfrm>
                <a:off x="978" y="1455"/>
                <a:ext cx="23" cy="19"/>
              </a:xfrm>
              <a:custGeom>
                <a:avLst/>
                <a:gdLst/>
                <a:ahLst/>
                <a:cxnLst>
                  <a:cxn ang="0">
                    <a:pos x="22" y="13"/>
                  </a:cxn>
                  <a:cxn ang="0">
                    <a:pos x="4" y="18"/>
                  </a:cxn>
                  <a:cxn ang="0">
                    <a:pos x="0" y="4"/>
                  </a:cxn>
                  <a:cxn ang="0">
                    <a:pos x="16" y="0"/>
                  </a:cxn>
                  <a:cxn ang="0">
                    <a:pos x="22" y="13"/>
                  </a:cxn>
                </a:cxnLst>
                <a:rect l="0" t="0" r="r" b="b"/>
                <a:pathLst>
                  <a:path w="23" h="19">
                    <a:moveTo>
                      <a:pt x="22" y="13"/>
                    </a:moveTo>
                    <a:lnTo>
                      <a:pt x="4" y="18"/>
                    </a:lnTo>
                    <a:lnTo>
                      <a:pt x="0" y="4"/>
                    </a:lnTo>
                    <a:lnTo>
                      <a:pt x="16" y="0"/>
                    </a:lnTo>
                    <a:lnTo>
                      <a:pt x="22" y="13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08" name="Freeform 996"/>
              <p:cNvSpPr>
                <a:spLocks/>
              </p:cNvSpPr>
              <p:nvPr/>
            </p:nvSpPr>
            <p:spPr bwMode="auto">
              <a:xfrm>
                <a:off x="845" y="1493"/>
                <a:ext cx="122" cy="71"/>
              </a:xfrm>
              <a:custGeom>
                <a:avLst/>
                <a:gdLst/>
                <a:ahLst/>
                <a:cxnLst>
                  <a:cxn ang="0">
                    <a:pos x="121" y="14"/>
                  </a:cxn>
                  <a:cxn ang="0">
                    <a:pos x="96" y="0"/>
                  </a:cxn>
                  <a:cxn ang="0">
                    <a:pos x="0" y="56"/>
                  </a:cxn>
                  <a:cxn ang="0">
                    <a:pos x="25" y="70"/>
                  </a:cxn>
                  <a:cxn ang="0">
                    <a:pos x="121" y="14"/>
                  </a:cxn>
                </a:cxnLst>
                <a:rect l="0" t="0" r="r" b="b"/>
                <a:pathLst>
                  <a:path w="122" h="71">
                    <a:moveTo>
                      <a:pt x="121" y="14"/>
                    </a:moveTo>
                    <a:lnTo>
                      <a:pt x="96" y="0"/>
                    </a:lnTo>
                    <a:lnTo>
                      <a:pt x="0" y="56"/>
                    </a:lnTo>
                    <a:lnTo>
                      <a:pt x="25" y="70"/>
                    </a:lnTo>
                    <a:lnTo>
                      <a:pt x="121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09" name="Freeform 997"/>
              <p:cNvSpPr>
                <a:spLocks/>
              </p:cNvSpPr>
              <p:nvPr/>
            </p:nvSpPr>
            <p:spPr bwMode="auto">
              <a:xfrm>
                <a:off x="760" y="1444"/>
                <a:ext cx="121" cy="71"/>
              </a:xfrm>
              <a:custGeom>
                <a:avLst/>
                <a:gdLst/>
                <a:ahLst/>
                <a:cxnLst>
                  <a:cxn ang="0">
                    <a:pos x="120" y="14"/>
                  </a:cxn>
                  <a:cxn ang="0">
                    <a:pos x="95" y="0"/>
                  </a:cxn>
                  <a:cxn ang="0">
                    <a:pos x="0" y="55"/>
                  </a:cxn>
                  <a:cxn ang="0">
                    <a:pos x="24" y="70"/>
                  </a:cxn>
                  <a:cxn ang="0">
                    <a:pos x="120" y="14"/>
                  </a:cxn>
                </a:cxnLst>
                <a:rect l="0" t="0" r="r" b="b"/>
                <a:pathLst>
                  <a:path w="121" h="71">
                    <a:moveTo>
                      <a:pt x="120" y="14"/>
                    </a:moveTo>
                    <a:lnTo>
                      <a:pt x="95" y="0"/>
                    </a:lnTo>
                    <a:lnTo>
                      <a:pt x="0" y="55"/>
                    </a:lnTo>
                    <a:lnTo>
                      <a:pt x="24" y="70"/>
                    </a:lnTo>
                    <a:lnTo>
                      <a:pt x="120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10" name="Freeform 998"/>
              <p:cNvSpPr>
                <a:spLocks/>
              </p:cNvSpPr>
              <p:nvPr/>
            </p:nvSpPr>
            <p:spPr bwMode="auto">
              <a:xfrm>
                <a:off x="466" y="1470"/>
                <a:ext cx="92" cy="17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0" y="0"/>
                  </a:cxn>
                  <a:cxn ang="0">
                    <a:pos x="0" y="121"/>
                  </a:cxn>
                  <a:cxn ang="0">
                    <a:pos x="91" y="174"/>
                  </a:cxn>
                  <a:cxn ang="0">
                    <a:pos x="91" y="52"/>
                  </a:cxn>
                </a:cxnLst>
                <a:rect l="0" t="0" r="r" b="b"/>
                <a:pathLst>
                  <a:path w="92" h="175">
                    <a:moveTo>
                      <a:pt x="91" y="52"/>
                    </a:moveTo>
                    <a:lnTo>
                      <a:pt x="0" y="0"/>
                    </a:lnTo>
                    <a:lnTo>
                      <a:pt x="0" y="121"/>
                    </a:lnTo>
                    <a:lnTo>
                      <a:pt x="91" y="174"/>
                    </a:lnTo>
                    <a:lnTo>
                      <a:pt x="91" y="52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11" name="Freeform 999"/>
              <p:cNvSpPr>
                <a:spLocks/>
              </p:cNvSpPr>
              <p:nvPr/>
            </p:nvSpPr>
            <p:spPr bwMode="auto">
              <a:xfrm>
                <a:off x="466" y="1348"/>
                <a:ext cx="304" cy="176"/>
              </a:xfrm>
              <a:custGeom>
                <a:avLst/>
                <a:gdLst/>
                <a:ahLst/>
                <a:cxnLst>
                  <a:cxn ang="0">
                    <a:pos x="303" y="53"/>
                  </a:cxn>
                  <a:cxn ang="0">
                    <a:pos x="210" y="0"/>
                  </a:cxn>
                  <a:cxn ang="0">
                    <a:pos x="0" y="121"/>
                  </a:cxn>
                  <a:cxn ang="0">
                    <a:pos x="91" y="175"/>
                  </a:cxn>
                  <a:cxn ang="0">
                    <a:pos x="303" y="53"/>
                  </a:cxn>
                </a:cxnLst>
                <a:rect l="0" t="0" r="r" b="b"/>
                <a:pathLst>
                  <a:path w="304" h="176">
                    <a:moveTo>
                      <a:pt x="303" y="53"/>
                    </a:moveTo>
                    <a:lnTo>
                      <a:pt x="210" y="0"/>
                    </a:lnTo>
                    <a:lnTo>
                      <a:pt x="0" y="121"/>
                    </a:lnTo>
                    <a:lnTo>
                      <a:pt x="91" y="175"/>
                    </a:lnTo>
                    <a:lnTo>
                      <a:pt x="303" y="53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12" name="Freeform 1000"/>
              <p:cNvSpPr>
                <a:spLocks/>
              </p:cNvSpPr>
              <p:nvPr/>
            </p:nvSpPr>
            <p:spPr bwMode="auto">
              <a:xfrm>
                <a:off x="557" y="1401"/>
                <a:ext cx="213" cy="244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0" y="121"/>
                  </a:cxn>
                  <a:cxn ang="0">
                    <a:pos x="0" y="243"/>
                  </a:cxn>
                  <a:cxn ang="0">
                    <a:pos x="212" y="121"/>
                  </a:cxn>
                  <a:cxn ang="0">
                    <a:pos x="212" y="0"/>
                  </a:cxn>
                </a:cxnLst>
                <a:rect l="0" t="0" r="r" b="b"/>
                <a:pathLst>
                  <a:path w="213" h="244">
                    <a:moveTo>
                      <a:pt x="212" y="0"/>
                    </a:moveTo>
                    <a:lnTo>
                      <a:pt x="0" y="121"/>
                    </a:lnTo>
                    <a:lnTo>
                      <a:pt x="0" y="243"/>
                    </a:lnTo>
                    <a:lnTo>
                      <a:pt x="212" y="121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13" name="Freeform 1001"/>
              <p:cNvSpPr>
                <a:spLocks/>
              </p:cNvSpPr>
              <p:nvPr/>
            </p:nvSpPr>
            <p:spPr bwMode="auto">
              <a:xfrm>
                <a:off x="580" y="1543"/>
                <a:ext cx="185" cy="195"/>
              </a:xfrm>
              <a:custGeom>
                <a:avLst/>
                <a:gdLst/>
                <a:ahLst/>
                <a:cxnLst>
                  <a:cxn ang="0">
                    <a:pos x="184" y="106"/>
                  </a:cxn>
                  <a:cxn ang="0">
                    <a:pos x="0" y="0"/>
                  </a:cxn>
                  <a:cxn ang="0">
                    <a:pos x="0" y="88"/>
                  </a:cxn>
                  <a:cxn ang="0">
                    <a:pos x="184" y="194"/>
                  </a:cxn>
                  <a:cxn ang="0">
                    <a:pos x="184" y="106"/>
                  </a:cxn>
                </a:cxnLst>
                <a:rect l="0" t="0" r="r" b="b"/>
                <a:pathLst>
                  <a:path w="185" h="195">
                    <a:moveTo>
                      <a:pt x="184" y="106"/>
                    </a:moveTo>
                    <a:lnTo>
                      <a:pt x="0" y="0"/>
                    </a:lnTo>
                    <a:lnTo>
                      <a:pt x="0" y="88"/>
                    </a:lnTo>
                    <a:lnTo>
                      <a:pt x="184" y="194"/>
                    </a:lnTo>
                    <a:lnTo>
                      <a:pt x="184" y="106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14" name="Freeform 1002"/>
              <p:cNvSpPr>
                <a:spLocks/>
              </p:cNvSpPr>
              <p:nvPr/>
            </p:nvSpPr>
            <p:spPr bwMode="auto">
              <a:xfrm>
                <a:off x="580" y="1442"/>
                <a:ext cx="360" cy="209"/>
              </a:xfrm>
              <a:custGeom>
                <a:avLst/>
                <a:gdLst/>
                <a:ahLst/>
                <a:cxnLst>
                  <a:cxn ang="0">
                    <a:pos x="359" y="107"/>
                  </a:cxn>
                  <a:cxn ang="0">
                    <a:pos x="174" y="0"/>
                  </a:cxn>
                  <a:cxn ang="0">
                    <a:pos x="0" y="100"/>
                  </a:cxn>
                  <a:cxn ang="0">
                    <a:pos x="184" y="208"/>
                  </a:cxn>
                  <a:cxn ang="0">
                    <a:pos x="359" y="107"/>
                  </a:cxn>
                </a:cxnLst>
                <a:rect l="0" t="0" r="r" b="b"/>
                <a:pathLst>
                  <a:path w="360" h="209">
                    <a:moveTo>
                      <a:pt x="359" y="107"/>
                    </a:moveTo>
                    <a:lnTo>
                      <a:pt x="174" y="0"/>
                    </a:lnTo>
                    <a:lnTo>
                      <a:pt x="0" y="100"/>
                    </a:lnTo>
                    <a:lnTo>
                      <a:pt x="184" y="208"/>
                    </a:lnTo>
                    <a:lnTo>
                      <a:pt x="359" y="107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15" name="Freeform 1003"/>
              <p:cNvSpPr>
                <a:spLocks/>
              </p:cNvSpPr>
              <p:nvPr/>
            </p:nvSpPr>
            <p:spPr bwMode="auto">
              <a:xfrm>
                <a:off x="764" y="1549"/>
                <a:ext cx="176" cy="189"/>
              </a:xfrm>
              <a:custGeom>
                <a:avLst/>
                <a:gdLst/>
                <a:ahLst/>
                <a:cxnLst>
                  <a:cxn ang="0">
                    <a:pos x="175" y="0"/>
                  </a:cxn>
                  <a:cxn ang="0">
                    <a:pos x="0" y="100"/>
                  </a:cxn>
                  <a:cxn ang="0">
                    <a:pos x="0" y="188"/>
                  </a:cxn>
                  <a:cxn ang="0">
                    <a:pos x="175" y="87"/>
                  </a:cxn>
                  <a:cxn ang="0">
                    <a:pos x="175" y="0"/>
                  </a:cxn>
                </a:cxnLst>
                <a:rect l="0" t="0" r="r" b="b"/>
                <a:pathLst>
                  <a:path w="176" h="189">
                    <a:moveTo>
                      <a:pt x="175" y="0"/>
                    </a:moveTo>
                    <a:lnTo>
                      <a:pt x="0" y="100"/>
                    </a:lnTo>
                    <a:lnTo>
                      <a:pt x="0" y="188"/>
                    </a:lnTo>
                    <a:lnTo>
                      <a:pt x="175" y="87"/>
                    </a:lnTo>
                    <a:lnTo>
                      <a:pt x="175" y="0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16" name="Freeform 1004"/>
              <p:cNvSpPr>
                <a:spLocks/>
              </p:cNvSpPr>
              <p:nvPr/>
            </p:nvSpPr>
            <p:spPr bwMode="auto">
              <a:xfrm>
                <a:off x="592" y="1589"/>
                <a:ext cx="32" cy="62"/>
              </a:xfrm>
              <a:custGeom>
                <a:avLst/>
                <a:gdLst/>
                <a:ahLst/>
                <a:cxnLst>
                  <a:cxn ang="0">
                    <a:pos x="31" y="61"/>
                  </a:cxn>
                  <a:cxn ang="0">
                    <a:pos x="31" y="18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1" y="61"/>
                  </a:cxn>
                </a:cxnLst>
                <a:rect l="0" t="0" r="r" b="b"/>
                <a:pathLst>
                  <a:path w="32" h="62">
                    <a:moveTo>
                      <a:pt x="31" y="61"/>
                    </a:moveTo>
                    <a:lnTo>
                      <a:pt x="31" y="18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1" y="6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17" name="Freeform 1005"/>
              <p:cNvSpPr>
                <a:spLocks/>
              </p:cNvSpPr>
              <p:nvPr/>
            </p:nvSpPr>
            <p:spPr bwMode="auto">
              <a:xfrm>
                <a:off x="592" y="1629"/>
                <a:ext cx="32" cy="22"/>
              </a:xfrm>
              <a:custGeom>
                <a:avLst/>
                <a:gdLst/>
                <a:ahLst/>
                <a:cxnLst>
                  <a:cxn ang="0">
                    <a:pos x="31" y="14"/>
                  </a:cxn>
                  <a:cxn ang="0">
                    <a:pos x="5" y="0"/>
                  </a:cxn>
                  <a:cxn ang="0">
                    <a:pos x="0" y="3"/>
                  </a:cxn>
                  <a:cxn ang="0">
                    <a:pos x="31" y="21"/>
                  </a:cxn>
                  <a:cxn ang="0">
                    <a:pos x="31" y="14"/>
                  </a:cxn>
                </a:cxnLst>
                <a:rect l="0" t="0" r="r" b="b"/>
                <a:pathLst>
                  <a:path w="32" h="22">
                    <a:moveTo>
                      <a:pt x="31" y="14"/>
                    </a:moveTo>
                    <a:lnTo>
                      <a:pt x="5" y="0"/>
                    </a:lnTo>
                    <a:lnTo>
                      <a:pt x="0" y="3"/>
                    </a:lnTo>
                    <a:lnTo>
                      <a:pt x="31" y="21"/>
                    </a:lnTo>
                    <a:lnTo>
                      <a:pt x="31" y="14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18" name="Freeform 1006"/>
              <p:cNvSpPr>
                <a:spLocks/>
              </p:cNvSpPr>
              <p:nvPr/>
            </p:nvSpPr>
            <p:spPr bwMode="auto">
              <a:xfrm>
                <a:off x="632" y="1613"/>
                <a:ext cx="32" cy="61"/>
              </a:xfrm>
              <a:custGeom>
                <a:avLst/>
                <a:gdLst/>
                <a:ahLst/>
                <a:cxnLst>
                  <a:cxn ang="0">
                    <a:pos x="31" y="60"/>
                  </a:cxn>
                  <a:cxn ang="0">
                    <a:pos x="31" y="17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1" y="60"/>
                  </a:cxn>
                </a:cxnLst>
                <a:rect l="0" t="0" r="r" b="b"/>
                <a:pathLst>
                  <a:path w="32" h="61">
                    <a:moveTo>
                      <a:pt x="31" y="60"/>
                    </a:moveTo>
                    <a:lnTo>
                      <a:pt x="31" y="17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1" y="6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19" name="Freeform 1007"/>
              <p:cNvSpPr>
                <a:spLocks/>
              </p:cNvSpPr>
              <p:nvPr/>
            </p:nvSpPr>
            <p:spPr bwMode="auto">
              <a:xfrm>
                <a:off x="671" y="1635"/>
                <a:ext cx="32" cy="62"/>
              </a:xfrm>
              <a:custGeom>
                <a:avLst/>
                <a:gdLst/>
                <a:ahLst/>
                <a:cxnLst>
                  <a:cxn ang="0">
                    <a:pos x="31" y="61"/>
                  </a:cxn>
                  <a:cxn ang="0">
                    <a:pos x="31" y="18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1" y="61"/>
                  </a:cxn>
                </a:cxnLst>
                <a:rect l="0" t="0" r="r" b="b"/>
                <a:pathLst>
                  <a:path w="32" h="62">
                    <a:moveTo>
                      <a:pt x="31" y="61"/>
                    </a:moveTo>
                    <a:lnTo>
                      <a:pt x="31" y="18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1" y="6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20" name="Freeform 1008"/>
              <p:cNvSpPr>
                <a:spLocks/>
              </p:cNvSpPr>
              <p:nvPr/>
            </p:nvSpPr>
            <p:spPr bwMode="auto">
              <a:xfrm>
                <a:off x="711" y="1659"/>
                <a:ext cx="33" cy="62"/>
              </a:xfrm>
              <a:custGeom>
                <a:avLst/>
                <a:gdLst/>
                <a:ahLst/>
                <a:cxnLst>
                  <a:cxn ang="0">
                    <a:pos x="32" y="61"/>
                  </a:cxn>
                  <a:cxn ang="0">
                    <a:pos x="32" y="18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2" y="61"/>
                  </a:cxn>
                </a:cxnLst>
                <a:rect l="0" t="0" r="r" b="b"/>
                <a:pathLst>
                  <a:path w="33" h="62">
                    <a:moveTo>
                      <a:pt x="32" y="61"/>
                    </a:moveTo>
                    <a:lnTo>
                      <a:pt x="32" y="18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2" y="6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4721" name="Line 1009"/>
              <p:cNvSpPr>
                <a:spLocks noChangeShapeType="1"/>
              </p:cNvSpPr>
              <p:nvPr/>
            </p:nvSpPr>
            <p:spPr bwMode="auto">
              <a:xfrm>
                <a:off x="467" y="1490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722" name="Line 1010"/>
              <p:cNvSpPr>
                <a:spLocks noChangeShapeType="1"/>
              </p:cNvSpPr>
              <p:nvPr/>
            </p:nvSpPr>
            <p:spPr bwMode="auto">
              <a:xfrm>
                <a:off x="467" y="1494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723" name="Line 1011"/>
              <p:cNvSpPr>
                <a:spLocks noChangeShapeType="1"/>
              </p:cNvSpPr>
              <p:nvPr/>
            </p:nvSpPr>
            <p:spPr bwMode="auto">
              <a:xfrm>
                <a:off x="467" y="1499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724" name="Line 1012"/>
              <p:cNvSpPr>
                <a:spLocks noChangeShapeType="1"/>
              </p:cNvSpPr>
              <p:nvPr/>
            </p:nvSpPr>
            <p:spPr bwMode="auto">
              <a:xfrm>
                <a:off x="467" y="1503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725" name="Line 1013"/>
              <p:cNvSpPr>
                <a:spLocks noChangeShapeType="1"/>
              </p:cNvSpPr>
              <p:nvPr/>
            </p:nvSpPr>
            <p:spPr bwMode="auto">
              <a:xfrm>
                <a:off x="467" y="1508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726" name="Line 1014"/>
              <p:cNvSpPr>
                <a:spLocks noChangeShapeType="1"/>
              </p:cNvSpPr>
              <p:nvPr/>
            </p:nvSpPr>
            <p:spPr bwMode="auto">
              <a:xfrm>
                <a:off x="467" y="1513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727" name="Line 1015"/>
              <p:cNvSpPr>
                <a:spLocks noChangeShapeType="1"/>
              </p:cNvSpPr>
              <p:nvPr/>
            </p:nvSpPr>
            <p:spPr bwMode="auto">
              <a:xfrm>
                <a:off x="467" y="1518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728" name="Line 1016"/>
              <p:cNvSpPr>
                <a:spLocks noChangeShapeType="1"/>
              </p:cNvSpPr>
              <p:nvPr/>
            </p:nvSpPr>
            <p:spPr bwMode="auto">
              <a:xfrm>
                <a:off x="467" y="1523"/>
                <a:ext cx="90" cy="53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729" name="Line 1017"/>
              <p:cNvSpPr>
                <a:spLocks noChangeShapeType="1"/>
              </p:cNvSpPr>
              <p:nvPr/>
            </p:nvSpPr>
            <p:spPr bwMode="auto">
              <a:xfrm>
                <a:off x="467" y="1528"/>
                <a:ext cx="90" cy="50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730" name="Line 1018"/>
              <p:cNvSpPr>
                <a:spLocks noChangeShapeType="1"/>
              </p:cNvSpPr>
              <p:nvPr/>
            </p:nvSpPr>
            <p:spPr bwMode="auto">
              <a:xfrm>
                <a:off x="467" y="1532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731" name="Line 1019"/>
              <p:cNvSpPr>
                <a:spLocks noChangeShapeType="1"/>
              </p:cNvSpPr>
              <p:nvPr/>
            </p:nvSpPr>
            <p:spPr bwMode="auto">
              <a:xfrm>
                <a:off x="467" y="1537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732" name="Line 1020"/>
              <p:cNvSpPr>
                <a:spLocks noChangeShapeType="1"/>
              </p:cNvSpPr>
              <p:nvPr/>
            </p:nvSpPr>
            <p:spPr bwMode="auto">
              <a:xfrm>
                <a:off x="467" y="1542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733" name="Line 1021"/>
              <p:cNvSpPr>
                <a:spLocks noChangeShapeType="1"/>
              </p:cNvSpPr>
              <p:nvPr/>
            </p:nvSpPr>
            <p:spPr bwMode="auto">
              <a:xfrm>
                <a:off x="467" y="1546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734" name="Line 1022"/>
              <p:cNvSpPr>
                <a:spLocks noChangeShapeType="1"/>
              </p:cNvSpPr>
              <p:nvPr/>
            </p:nvSpPr>
            <p:spPr bwMode="auto">
              <a:xfrm>
                <a:off x="467" y="1552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4735" name="Line 1023"/>
              <p:cNvSpPr>
                <a:spLocks noChangeShapeType="1"/>
              </p:cNvSpPr>
              <p:nvPr/>
            </p:nvSpPr>
            <p:spPr bwMode="auto">
              <a:xfrm>
                <a:off x="467" y="1556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784" name="Line 1024"/>
              <p:cNvSpPr>
                <a:spLocks noChangeShapeType="1"/>
              </p:cNvSpPr>
              <p:nvPr/>
            </p:nvSpPr>
            <p:spPr bwMode="auto">
              <a:xfrm>
                <a:off x="467" y="1561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785" name="Line 1025"/>
              <p:cNvSpPr>
                <a:spLocks noChangeShapeType="1"/>
              </p:cNvSpPr>
              <p:nvPr/>
            </p:nvSpPr>
            <p:spPr bwMode="auto">
              <a:xfrm>
                <a:off x="467" y="1565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786" name="Line 1026"/>
              <p:cNvSpPr>
                <a:spLocks noChangeShapeType="1"/>
              </p:cNvSpPr>
              <p:nvPr/>
            </p:nvSpPr>
            <p:spPr bwMode="auto">
              <a:xfrm>
                <a:off x="467" y="1570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787" name="Line 1027"/>
              <p:cNvSpPr>
                <a:spLocks noChangeShapeType="1"/>
              </p:cNvSpPr>
              <p:nvPr/>
            </p:nvSpPr>
            <p:spPr bwMode="auto">
              <a:xfrm>
                <a:off x="467" y="1575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788" name="Line 1028"/>
              <p:cNvSpPr>
                <a:spLocks noChangeShapeType="1"/>
              </p:cNvSpPr>
              <p:nvPr/>
            </p:nvSpPr>
            <p:spPr bwMode="auto">
              <a:xfrm>
                <a:off x="467" y="1579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789" name="Line 1029"/>
              <p:cNvSpPr>
                <a:spLocks noChangeShapeType="1"/>
              </p:cNvSpPr>
              <p:nvPr/>
            </p:nvSpPr>
            <p:spPr bwMode="auto">
              <a:xfrm>
                <a:off x="467" y="1585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790" name="Line 1030"/>
              <p:cNvSpPr>
                <a:spLocks noChangeShapeType="1"/>
              </p:cNvSpPr>
              <p:nvPr/>
            </p:nvSpPr>
            <p:spPr bwMode="auto">
              <a:xfrm>
                <a:off x="467" y="1589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791" name="Freeform 1031"/>
              <p:cNvSpPr>
                <a:spLocks/>
              </p:cNvSpPr>
              <p:nvPr/>
            </p:nvSpPr>
            <p:spPr bwMode="auto">
              <a:xfrm>
                <a:off x="463" y="1471"/>
                <a:ext cx="17" cy="127"/>
              </a:xfrm>
              <a:custGeom>
                <a:avLst/>
                <a:gdLst/>
                <a:ahLst/>
                <a:cxnLst>
                  <a:cxn ang="0">
                    <a:pos x="0" y="122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6"/>
                  </a:cxn>
                  <a:cxn ang="0">
                    <a:pos x="0" y="122"/>
                  </a:cxn>
                </a:cxnLst>
                <a:rect l="0" t="0" r="r" b="b"/>
                <a:pathLst>
                  <a:path w="17" h="127">
                    <a:moveTo>
                      <a:pt x="0" y="122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6"/>
                    </a:lnTo>
                    <a:lnTo>
                      <a:pt x="0" y="122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792" name="Freeform 1032"/>
              <p:cNvSpPr>
                <a:spLocks/>
              </p:cNvSpPr>
              <p:nvPr/>
            </p:nvSpPr>
            <p:spPr bwMode="auto">
              <a:xfrm>
                <a:off x="484" y="1485"/>
                <a:ext cx="17" cy="126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5"/>
                  </a:cxn>
                  <a:cxn ang="0">
                    <a:pos x="0" y="120"/>
                  </a:cxn>
                </a:cxnLst>
                <a:rect l="0" t="0" r="r" b="b"/>
                <a:pathLst>
                  <a:path w="17" h="126">
                    <a:moveTo>
                      <a:pt x="0" y="120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5"/>
                    </a:lnTo>
                    <a:lnTo>
                      <a:pt x="0" y="120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793" name="Freeform 1033"/>
              <p:cNvSpPr>
                <a:spLocks/>
              </p:cNvSpPr>
              <p:nvPr/>
            </p:nvSpPr>
            <p:spPr bwMode="auto">
              <a:xfrm>
                <a:off x="506" y="1496"/>
                <a:ext cx="17" cy="125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0"/>
                  </a:cxn>
                  <a:cxn ang="0">
                    <a:pos x="16" y="2"/>
                  </a:cxn>
                  <a:cxn ang="0">
                    <a:pos x="16" y="124"/>
                  </a:cxn>
                  <a:cxn ang="0">
                    <a:pos x="0" y="120"/>
                  </a:cxn>
                </a:cxnLst>
                <a:rect l="0" t="0" r="r" b="b"/>
                <a:pathLst>
                  <a:path w="17" h="125">
                    <a:moveTo>
                      <a:pt x="0" y="120"/>
                    </a:moveTo>
                    <a:lnTo>
                      <a:pt x="0" y="0"/>
                    </a:lnTo>
                    <a:lnTo>
                      <a:pt x="16" y="2"/>
                    </a:lnTo>
                    <a:lnTo>
                      <a:pt x="16" y="124"/>
                    </a:lnTo>
                    <a:lnTo>
                      <a:pt x="0" y="120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794" name="Freeform 1034"/>
              <p:cNvSpPr>
                <a:spLocks/>
              </p:cNvSpPr>
              <p:nvPr/>
            </p:nvSpPr>
            <p:spPr bwMode="auto">
              <a:xfrm>
                <a:off x="526" y="1508"/>
                <a:ext cx="17" cy="127"/>
              </a:xfrm>
              <a:custGeom>
                <a:avLst/>
                <a:gdLst/>
                <a:ahLst/>
                <a:cxnLst>
                  <a:cxn ang="0">
                    <a:pos x="1" y="122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6"/>
                  </a:cxn>
                  <a:cxn ang="0">
                    <a:pos x="1" y="122"/>
                  </a:cxn>
                </a:cxnLst>
                <a:rect l="0" t="0" r="r" b="b"/>
                <a:pathLst>
                  <a:path w="17" h="127">
                    <a:moveTo>
                      <a:pt x="1" y="122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6"/>
                    </a:lnTo>
                    <a:lnTo>
                      <a:pt x="1" y="122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795" name="Freeform 1035"/>
              <p:cNvSpPr>
                <a:spLocks/>
              </p:cNvSpPr>
              <p:nvPr/>
            </p:nvSpPr>
            <p:spPr bwMode="auto">
              <a:xfrm>
                <a:off x="549" y="1520"/>
                <a:ext cx="17" cy="127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6"/>
                  </a:cxn>
                  <a:cxn ang="0">
                    <a:pos x="0" y="121"/>
                  </a:cxn>
                </a:cxnLst>
                <a:rect l="0" t="0" r="r" b="b"/>
                <a:pathLst>
                  <a:path w="17" h="127">
                    <a:moveTo>
                      <a:pt x="0" y="121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6"/>
                    </a:lnTo>
                    <a:lnTo>
                      <a:pt x="0" y="121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796" name="Freeform 1036"/>
              <p:cNvSpPr>
                <a:spLocks/>
              </p:cNvSpPr>
              <p:nvPr/>
            </p:nvSpPr>
            <p:spPr bwMode="auto">
              <a:xfrm>
                <a:off x="498" y="1605"/>
                <a:ext cx="122" cy="72"/>
              </a:xfrm>
              <a:custGeom>
                <a:avLst/>
                <a:gdLst/>
                <a:ahLst/>
                <a:cxnLst>
                  <a:cxn ang="0">
                    <a:pos x="121" y="14"/>
                  </a:cxn>
                  <a:cxn ang="0">
                    <a:pos x="97" y="0"/>
                  </a:cxn>
                  <a:cxn ang="0">
                    <a:pos x="0" y="56"/>
                  </a:cxn>
                  <a:cxn ang="0">
                    <a:pos x="24" y="71"/>
                  </a:cxn>
                  <a:cxn ang="0">
                    <a:pos x="121" y="14"/>
                  </a:cxn>
                </a:cxnLst>
                <a:rect l="0" t="0" r="r" b="b"/>
                <a:pathLst>
                  <a:path w="122" h="72">
                    <a:moveTo>
                      <a:pt x="121" y="14"/>
                    </a:moveTo>
                    <a:lnTo>
                      <a:pt x="97" y="0"/>
                    </a:lnTo>
                    <a:lnTo>
                      <a:pt x="0" y="56"/>
                    </a:lnTo>
                    <a:lnTo>
                      <a:pt x="24" y="71"/>
                    </a:lnTo>
                    <a:lnTo>
                      <a:pt x="121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797" name="Freeform 1037"/>
              <p:cNvSpPr>
                <a:spLocks/>
              </p:cNvSpPr>
              <p:nvPr/>
            </p:nvSpPr>
            <p:spPr bwMode="auto">
              <a:xfrm>
                <a:off x="498" y="1661"/>
                <a:ext cx="25" cy="4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4" y="43"/>
                  </a:cxn>
                  <a:cxn ang="0">
                    <a:pos x="24" y="14"/>
                  </a:cxn>
                </a:cxnLst>
                <a:rect l="0" t="0" r="r" b="b"/>
                <a:pathLst>
                  <a:path w="25" h="44">
                    <a:moveTo>
                      <a:pt x="24" y="14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4" y="43"/>
                    </a:lnTo>
                    <a:lnTo>
                      <a:pt x="24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798" name="Freeform 1038"/>
              <p:cNvSpPr>
                <a:spLocks/>
              </p:cNvSpPr>
              <p:nvPr/>
            </p:nvSpPr>
            <p:spPr bwMode="auto">
              <a:xfrm>
                <a:off x="522" y="1619"/>
                <a:ext cx="98" cy="86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0" y="56"/>
                  </a:cxn>
                  <a:cxn ang="0">
                    <a:pos x="0" y="85"/>
                  </a:cxn>
                  <a:cxn ang="0">
                    <a:pos x="97" y="28"/>
                  </a:cxn>
                  <a:cxn ang="0">
                    <a:pos x="97" y="0"/>
                  </a:cxn>
                </a:cxnLst>
                <a:rect l="0" t="0" r="r" b="b"/>
                <a:pathLst>
                  <a:path w="98" h="86">
                    <a:moveTo>
                      <a:pt x="97" y="0"/>
                    </a:moveTo>
                    <a:lnTo>
                      <a:pt x="0" y="56"/>
                    </a:lnTo>
                    <a:lnTo>
                      <a:pt x="0" y="85"/>
                    </a:lnTo>
                    <a:lnTo>
                      <a:pt x="97" y="28"/>
                    </a:lnTo>
                    <a:lnTo>
                      <a:pt x="97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799" name="Freeform 1039"/>
              <p:cNvSpPr>
                <a:spLocks/>
              </p:cNvSpPr>
              <p:nvPr/>
            </p:nvSpPr>
            <p:spPr bwMode="auto">
              <a:xfrm>
                <a:off x="595" y="1654"/>
                <a:ext cx="17" cy="17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1" y="13"/>
                  </a:cxn>
                  <a:cxn ang="0">
                    <a:pos x="1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1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5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2"/>
                  </a:cxn>
                  <a:cxn ang="0">
                    <a:pos x="13" y="3"/>
                  </a:cxn>
                  <a:cxn ang="0">
                    <a:pos x="14" y="4"/>
                  </a:cxn>
                  <a:cxn ang="0">
                    <a:pos x="16" y="5"/>
                  </a:cxn>
                  <a:cxn ang="0">
                    <a:pos x="14" y="8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9" y="16"/>
                  </a:cxn>
                  <a:cxn ang="0">
                    <a:pos x="6" y="16"/>
                  </a:cxn>
                  <a:cxn ang="0">
                    <a:pos x="5" y="16"/>
                  </a:cxn>
                  <a:cxn ang="0">
                    <a:pos x="4" y="16"/>
                  </a:cxn>
                </a:cxnLst>
                <a:rect l="0" t="0" r="r" b="b"/>
                <a:pathLst>
                  <a:path w="17" h="17">
                    <a:moveTo>
                      <a:pt x="4" y="16"/>
                    </a:moveTo>
                    <a:lnTo>
                      <a:pt x="1" y="13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4"/>
                    </a:lnTo>
                    <a:lnTo>
                      <a:pt x="16" y="5"/>
                    </a:lnTo>
                    <a:lnTo>
                      <a:pt x="14" y="8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9" y="16"/>
                    </a:lnTo>
                    <a:lnTo>
                      <a:pt x="6" y="16"/>
                    </a:lnTo>
                    <a:lnTo>
                      <a:pt x="5" y="16"/>
                    </a:lnTo>
                    <a:lnTo>
                      <a:pt x="4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00" name="Freeform 1040"/>
              <p:cNvSpPr>
                <a:spLocks/>
              </p:cNvSpPr>
              <p:nvPr/>
            </p:nvSpPr>
            <p:spPr bwMode="auto">
              <a:xfrm>
                <a:off x="597" y="1656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4" y="7"/>
                  </a:cxn>
                  <a:cxn ang="0">
                    <a:pos x="16" y="3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4" y="2"/>
                  </a:cxn>
                  <a:cxn ang="0">
                    <a:pos x="1" y="4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3"/>
                  </a:cxn>
                  <a:cxn ang="0">
                    <a:pos x="1" y="14"/>
                  </a:cxn>
                  <a:cxn ang="0">
                    <a:pos x="1" y="16"/>
                  </a:cxn>
                  <a:cxn ang="0">
                    <a:pos x="4" y="16"/>
                  </a:cxn>
                  <a:cxn ang="0">
                    <a:pos x="7" y="16"/>
                  </a:cxn>
                  <a:cxn ang="0">
                    <a:pos x="10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4" y="7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4" y="16"/>
                    </a:lnTo>
                    <a:lnTo>
                      <a:pt x="7" y="16"/>
                    </a:lnTo>
                    <a:lnTo>
                      <a:pt x="10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01" name="Freeform 1041"/>
              <p:cNvSpPr>
                <a:spLocks/>
              </p:cNvSpPr>
              <p:nvPr/>
            </p:nvSpPr>
            <p:spPr bwMode="auto">
              <a:xfrm>
                <a:off x="599" y="1659"/>
                <a:ext cx="17" cy="17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6" y="8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4" y="8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" y="10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lnTo>
                      <a:pt x="16" y="8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02" name="Freeform 1042"/>
              <p:cNvSpPr>
                <a:spLocks/>
              </p:cNvSpPr>
              <p:nvPr/>
            </p:nvSpPr>
            <p:spPr bwMode="auto">
              <a:xfrm>
                <a:off x="584" y="1660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2" y="13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4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2"/>
                  </a:cxn>
                  <a:cxn ang="0">
                    <a:pos x="16" y="3"/>
                  </a:cxn>
                  <a:cxn ang="0">
                    <a:pos x="16" y="5"/>
                  </a:cxn>
                  <a:cxn ang="0">
                    <a:pos x="16" y="9"/>
                  </a:cxn>
                  <a:cxn ang="0">
                    <a:pos x="14" y="12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2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2"/>
                    </a:lnTo>
                    <a:lnTo>
                      <a:pt x="16" y="3"/>
                    </a:lnTo>
                    <a:lnTo>
                      <a:pt x="16" y="5"/>
                    </a:lnTo>
                    <a:lnTo>
                      <a:pt x="16" y="9"/>
                    </a:lnTo>
                    <a:lnTo>
                      <a:pt x="14" y="12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03" name="Freeform 1043"/>
              <p:cNvSpPr>
                <a:spLocks/>
              </p:cNvSpPr>
              <p:nvPr/>
            </p:nvSpPr>
            <p:spPr bwMode="auto">
              <a:xfrm>
                <a:off x="586" y="1660"/>
                <a:ext cx="17" cy="17"/>
              </a:xfrm>
              <a:custGeom>
                <a:avLst/>
                <a:gdLst/>
                <a:ahLst/>
                <a:cxnLst>
                  <a:cxn ang="0">
                    <a:pos x="14" y="12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4" y="1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3"/>
                  </a:cxn>
                  <a:cxn ang="0">
                    <a:pos x="3" y="6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1" y="13"/>
                  </a:cxn>
                  <a:cxn ang="0">
                    <a:pos x="14" y="12"/>
                  </a:cxn>
                </a:cxnLst>
                <a:rect l="0" t="0" r="r" b="b"/>
                <a:pathLst>
                  <a:path w="17" h="17">
                    <a:moveTo>
                      <a:pt x="14" y="12"/>
                    </a:moveTo>
                    <a:lnTo>
                      <a:pt x="16" y="8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1" y="13"/>
                    </a:lnTo>
                    <a:lnTo>
                      <a:pt x="14" y="12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04" name="Freeform 1044"/>
              <p:cNvSpPr>
                <a:spLocks/>
              </p:cNvSpPr>
              <p:nvPr/>
            </p:nvSpPr>
            <p:spPr bwMode="auto">
              <a:xfrm>
                <a:off x="589" y="1664"/>
                <a:ext cx="17" cy="17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16" y="8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3" y="16"/>
                  </a:cxn>
                  <a:cxn ang="0">
                    <a:pos x="9" y="16"/>
                  </a:cxn>
                  <a:cxn ang="0">
                    <a:pos x="12" y="10"/>
                  </a:cxn>
                </a:cxnLst>
                <a:rect l="0" t="0" r="r" b="b"/>
                <a:pathLst>
                  <a:path w="17" h="17">
                    <a:moveTo>
                      <a:pt x="12" y="10"/>
                    </a:moveTo>
                    <a:lnTo>
                      <a:pt x="16" y="8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9" y="16"/>
                    </a:lnTo>
                    <a:lnTo>
                      <a:pt x="12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05" name="Line 1045"/>
              <p:cNvSpPr>
                <a:spLocks noChangeShapeType="1"/>
              </p:cNvSpPr>
              <p:nvPr/>
            </p:nvSpPr>
            <p:spPr bwMode="auto">
              <a:xfrm flipV="1">
                <a:off x="538" y="1690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806" name="Freeform 1046"/>
              <p:cNvSpPr>
                <a:spLocks/>
              </p:cNvSpPr>
              <p:nvPr/>
            </p:nvSpPr>
            <p:spPr bwMode="auto">
              <a:xfrm>
                <a:off x="598" y="1656"/>
                <a:ext cx="17" cy="17"/>
              </a:xfrm>
              <a:custGeom>
                <a:avLst/>
                <a:gdLst/>
                <a:ahLst/>
                <a:cxnLst>
                  <a:cxn ang="0">
                    <a:pos x="5" y="16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9"/>
                  </a:cxn>
                  <a:cxn ang="0">
                    <a:pos x="1" y="7"/>
                  </a:cxn>
                  <a:cxn ang="0">
                    <a:pos x="2" y="5"/>
                  </a:cxn>
                  <a:cxn ang="0">
                    <a:pos x="3" y="2"/>
                  </a:cxn>
                  <a:cxn ang="0">
                    <a:pos x="5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0" y="1"/>
                  </a:cxn>
                  <a:cxn ang="0">
                    <a:pos x="13" y="2"/>
                  </a:cxn>
                  <a:cxn ang="0">
                    <a:pos x="13" y="3"/>
                  </a:cxn>
                  <a:cxn ang="0">
                    <a:pos x="14" y="4"/>
                  </a:cxn>
                  <a:cxn ang="0">
                    <a:pos x="16" y="5"/>
                  </a:cxn>
                  <a:cxn ang="0">
                    <a:pos x="14" y="8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10" y="16"/>
                  </a:cxn>
                  <a:cxn ang="0">
                    <a:pos x="8" y="16"/>
                  </a:cxn>
                  <a:cxn ang="0">
                    <a:pos x="5" y="16"/>
                  </a:cxn>
                </a:cxnLst>
                <a:rect l="0" t="0" r="r" b="b"/>
                <a:pathLst>
                  <a:path w="17" h="17">
                    <a:moveTo>
                      <a:pt x="5" y="16"/>
                    </a:moveTo>
                    <a:lnTo>
                      <a:pt x="2" y="13"/>
                    </a:lnTo>
                    <a:lnTo>
                      <a:pt x="1" y="12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4"/>
                    </a:lnTo>
                    <a:lnTo>
                      <a:pt x="16" y="5"/>
                    </a:lnTo>
                    <a:lnTo>
                      <a:pt x="14" y="8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5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07" name="Freeform 1047"/>
              <p:cNvSpPr>
                <a:spLocks/>
              </p:cNvSpPr>
              <p:nvPr/>
            </p:nvSpPr>
            <p:spPr bwMode="auto">
              <a:xfrm>
                <a:off x="601" y="1659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4" y="7"/>
                  </a:cxn>
                  <a:cxn ang="0">
                    <a:pos x="16" y="3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5" y="2"/>
                  </a:cxn>
                  <a:cxn ang="0">
                    <a:pos x="2" y="4"/>
                  </a:cxn>
                  <a:cxn ang="0">
                    <a:pos x="1" y="8"/>
                  </a:cxn>
                  <a:cxn ang="0">
                    <a:pos x="0" y="12"/>
                  </a:cxn>
                  <a:cxn ang="0">
                    <a:pos x="1" y="13"/>
                  </a:cxn>
                  <a:cxn ang="0">
                    <a:pos x="2" y="14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6"/>
                  </a:cxn>
                  <a:cxn ang="0">
                    <a:pos x="10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4" y="7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2" y="4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6"/>
                    </a:lnTo>
                    <a:lnTo>
                      <a:pt x="10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08" name="Freeform 1048"/>
              <p:cNvSpPr>
                <a:spLocks/>
              </p:cNvSpPr>
              <p:nvPr/>
            </p:nvSpPr>
            <p:spPr bwMode="auto">
              <a:xfrm>
                <a:off x="603" y="1660"/>
                <a:ext cx="17" cy="17"/>
              </a:xfrm>
              <a:custGeom>
                <a:avLst/>
                <a:gdLst/>
                <a:ahLst/>
                <a:cxnLst>
                  <a:cxn ang="0">
                    <a:pos x="12" y="11"/>
                  </a:cxn>
                  <a:cxn ang="0">
                    <a:pos x="16" y="6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3" y="6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13"/>
                  </a:cxn>
                  <a:cxn ang="0">
                    <a:pos x="3" y="16"/>
                  </a:cxn>
                  <a:cxn ang="0">
                    <a:pos x="6" y="16"/>
                  </a:cxn>
                  <a:cxn ang="0">
                    <a:pos x="9" y="16"/>
                  </a:cxn>
                  <a:cxn ang="0">
                    <a:pos x="12" y="11"/>
                  </a:cxn>
                </a:cxnLst>
                <a:rect l="0" t="0" r="r" b="b"/>
                <a:pathLst>
                  <a:path w="17" h="17">
                    <a:moveTo>
                      <a:pt x="12" y="11"/>
                    </a:moveTo>
                    <a:lnTo>
                      <a:pt x="16" y="6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3" y="6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3" y="16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09" name="Freeform 1049"/>
              <p:cNvSpPr>
                <a:spLocks/>
              </p:cNvSpPr>
              <p:nvPr/>
            </p:nvSpPr>
            <p:spPr bwMode="auto">
              <a:xfrm>
                <a:off x="589" y="1662"/>
                <a:ext cx="17" cy="17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1" y="14"/>
                  </a:cxn>
                  <a:cxn ang="0">
                    <a:pos x="0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4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6" y="5"/>
                  </a:cxn>
                  <a:cxn ang="0">
                    <a:pos x="16" y="9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9" y="16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4" y="16"/>
                  </a:cxn>
                </a:cxnLst>
                <a:rect l="0" t="0" r="r" b="b"/>
                <a:pathLst>
                  <a:path w="17" h="17">
                    <a:moveTo>
                      <a:pt x="4" y="16"/>
                    </a:moveTo>
                    <a:lnTo>
                      <a:pt x="1" y="14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9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4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10" name="Freeform 1050"/>
              <p:cNvSpPr>
                <a:spLocks/>
              </p:cNvSpPr>
              <p:nvPr/>
            </p:nvSpPr>
            <p:spPr bwMode="auto">
              <a:xfrm>
                <a:off x="592" y="1662"/>
                <a:ext cx="17" cy="17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6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3"/>
                  </a:cxn>
                  <a:cxn ang="0">
                    <a:pos x="1" y="6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1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1" y="14"/>
                  </a:cxn>
                  <a:cxn ang="0">
                    <a:pos x="12" y="12"/>
                  </a:cxn>
                </a:cxnLst>
                <a:rect l="0" t="0" r="r" b="b"/>
                <a:pathLst>
                  <a:path w="17" h="17">
                    <a:moveTo>
                      <a:pt x="12" y="12"/>
                    </a:moveTo>
                    <a:lnTo>
                      <a:pt x="16" y="8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2" y="12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11" name="Freeform 1051"/>
              <p:cNvSpPr>
                <a:spLocks/>
              </p:cNvSpPr>
              <p:nvPr/>
            </p:nvSpPr>
            <p:spPr bwMode="auto">
              <a:xfrm>
                <a:off x="593" y="1666"/>
                <a:ext cx="17" cy="17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6" y="8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3" y="8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3" y="16"/>
                  </a:cxn>
                  <a:cxn ang="0">
                    <a:pos x="6" y="16"/>
                  </a:cxn>
                  <a:cxn ang="0">
                    <a:pos x="9" y="16"/>
                  </a:cxn>
                  <a:cxn ang="0">
                    <a:pos x="16" y="10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lnTo>
                      <a:pt x="16" y="8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3" y="8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6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12" name="Freeform 1052"/>
              <p:cNvSpPr>
                <a:spLocks/>
              </p:cNvSpPr>
              <p:nvPr/>
            </p:nvSpPr>
            <p:spPr bwMode="auto">
              <a:xfrm>
                <a:off x="536" y="1698"/>
                <a:ext cx="17" cy="1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2" y="13"/>
                  </a:cxn>
                  <a:cxn ang="0">
                    <a:pos x="0" y="10"/>
                  </a:cxn>
                  <a:cxn ang="0">
                    <a:pos x="2" y="5"/>
                  </a:cxn>
                  <a:cxn ang="0">
                    <a:pos x="5" y="2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16" y="2"/>
                  </a:cxn>
                  <a:cxn ang="0">
                    <a:pos x="16" y="5"/>
                  </a:cxn>
                  <a:cxn ang="0">
                    <a:pos x="16" y="10"/>
                  </a:cxn>
                  <a:cxn ang="0">
                    <a:pos x="13" y="13"/>
                  </a:cxn>
                  <a:cxn ang="0">
                    <a:pos x="10" y="16"/>
                  </a:cxn>
                  <a:cxn ang="0">
                    <a:pos x="8" y="16"/>
                  </a:cxn>
                </a:cxnLst>
                <a:rect l="0" t="0" r="r" b="b"/>
                <a:pathLst>
                  <a:path w="17" h="17">
                    <a:moveTo>
                      <a:pt x="8" y="16"/>
                    </a:moveTo>
                    <a:lnTo>
                      <a:pt x="2" y="13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6" y="2"/>
                    </a:lnTo>
                    <a:lnTo>
                      <a:pt x="16" y="5"/>
                    </a:lnTo>
                    <a:lnTo>
                      <a:pt x="16" y="10"/>
                    </a:lnTo>
                    <a:lnTo>
                      <a:pt x="13" y="13"/>
                    </a:lnTo>
                    <a:lnTo>
                      <a:pt x="10" y="16"/>
                    </a:lnTo>
                    <a:lnTo>
                      <a:pt x="8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13" name="Freeform 1053"/>
              <p:cNvSpPr>
                <a:spLocks/>
              </p:cNvSpPr>
              <p:nvPr/>
            </p:nvSpPr>
            <p:spPr bwMode="auto">
              <a:xfrm>
                <a:off x="538" y="1698"/>
                <a:ext cx="17" cy="17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4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" y="10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lnTo>
                      <a:pt x="16" y="5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4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14" name="Line 1054"/>
              <p:cNvSpPr>
                <a:spLocks noChangeShapeType="1"/>
              </p:cNvSpPr>
              <p:nvPr/>
            </p:nvSpPr>
            <p:spPr bwMode="auto">
              <a:xfrm flipV="1">
                <a:off x="576" y="1715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815" name="Freeform 1055"/>
              <p:cNvSpPr>
                <a:spLocks/>
              </p:cNvSpPr>
              <p:nvPr/>
            </p:nvSpPr>
            <p:spPr bwMode="auto">
              <a:xfrm>
                <a:off x="557" y="1720"/>
                <a:ext cx="17" cy="17"/>
              </a:xfrm>
              <a:custGeom>
                <a:avLst/>
                <a:gdLst/>
                <a:ahLst/>
                <a:cxnLst>
                  <a:cxn ang="0">
                    <a:pos x="5" y="16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1" y="8"/>
                  </a:cxn>
                  <a:cxn ang="0">
                    <a:pos x="2" y="5"/>
                  </a:cxn>
                  <a:cxn ang="0">
                    <a:pos x="4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11" y="1"/>
                  </a:cxn>
                  <a:cxn ang="0">
                    <a:pos x="14" y="2"/>
                  </a:cxn>
                  <a:cxn ang="0">
                    <a:pos x="14" y="3"/>
                  </a:cxn>
                  <a:cxn ang="0">
                    <a:pos x="14" y="4"/>
                  </a:cxn>
                  <a:cxn ang="0">
                    <a:pos x="16" y="6"/>
                  </a:cxn>
                  <a:cxn ang="0">
                    <a:pos x="14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10" y="16"/>
                  </a:cxn>
                  <a:cxn ang="0">
                    <a:pos x="8" y="16"/>
                  </a:cxn>
                  <a:cxn ang="0">
                    <a:pos x="6" y="16"/>
                  </a:cxn>
                  <a:cxn ang="0">
                    <a:pos x="5" y="16"/>
                  </a:cxn>
                </a:cxnLst>
                <a:rect l="0" t="0" r="r" b="b"/>
                <a:pathLst>
                  <a:path w="17" h="17">
                    <a:moveTo>
                      <a:pt x="5" y="16"/>
                    </a:moveTo>
                    <a:lnTo>
                      <a:pt x="2" y="13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1"/>
                    </a:lnTo>
                    <a:lnTo>
                      <a:pt x="14" y="2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6" y="6"/>
                    </a:lnTo>
                    <a:lnTo>
                      <a:pt x="14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6" y="16"/>
                    </a:lnTo>
                    <a:lnTo>
                      <a:pt x="5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16" name="Freeform 1056"/>
              <p:cNvSpPr>
                <a:spLocks/>
              </p:cNvSpPr>
              <p:nvPr/>
            </p:nvSpPr>
            <p:spPr bwMode="auto">
              <a:xfrm>
                <a:off x="561" y="1722"/>
                <a:ext cx="17" cy="17"/>
              </a:xfrm>
              <a:custGeom>
                <a:avLst/>
                <a:gdLst/>
                <a:ahLst/>
                <a:cxnLst>
                  <a:cxn ang="0">
                    <a:pos x="14" y="11"/>
                  </a:cxn>
                  <a:cxn ang="0">
                    <a:pos x="14" y="7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4" y="1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3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1" y="13"/>
                  </a:cxn>
                  <a:cxn ang="0">
                    <a:pos x="14" y="11"/>
                  </a:cxn>
                </a:cxnLst>
                <a:rect l="0" t="0" r="r" b="b"/>
                <a:pathLst>
                  <a:path w="17" h="17">
                    <a:moveTo>
                      <a:pt x="14" y="11"/>
                    </a:moveTo>
                    <a:lnTo>
                      <a:pt x="14" y="7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1" y="13"/>
                    </a:lnTo>
                    <a:lnTo>
                      <a:pt x="14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17" name="Freeform 1057"/>
              <p:cNvSpPr>
                <a:spLocks/>
              </p:cNvSpPr>
              <p:nvPr/>
            </p:nvSpPr>
            <p:spPr bwMode="auto">
              <a:xfrm>
                <a:off x="562" y="1725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3" y="6"/>
                  </a:cxn>
                  <a:cxn ang="0">
                    <a:pos x="16" y="6"/>
                  </a:cxn>
                  <a:cxn ang="0">
                    <a:pos x="13" y="2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2"/>
                  </a:cxn>
                  <a:cxn ang="0">
                    <a:pos x="2" y="6"/>
                  </a:cxn>
                  <a:cxn ang="0">
                    <a:pos x="0" y="9"/>
                  </a:cxn>
                  <a:cxn ang="0">
                    <a:pos x="0" y="11"/>
                  </a:cxn>
                  <a:cxn ang="0">
                    <a:pos x="0" y="13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3" y="6"/>
                    </a:lnTo>
                    <a:lnTo>
                      <a:pt x="16" y="6"/>
                    </a:lnTo>
                    <a:lnTo>
                      <a:pt x="13" y="2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18" name="Freeform 1058"/>
              <p:cNvSpPr>
                <a:spLocks/>
              </p:cNvSpPr>
              <p:nvPr/>
            </p:nvSpPr>
            <p:spPr bwMode="auto">
              <a:xfrm>
                <a:off x="549" y="1725"/>
                <a:ext cx="17" cy="17"/>
              </a:xfrm>
              <a:custGeom>
                <a:avLst/>
                <a:gdLst/>
                <a:ahLst/>
                <a:cxnLst>
                  <a:cxn ang="0">
                    <a:pos x="4" y="14"/>
                  </a:cxn>
                  <a:cxn ang="0">
                    <a:pos x="1" y="13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1" y="4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9" y="1"/>
                  </a:cxn>
                  <a:cxn ang="0">
                    <a:pos x="13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6" y="5"/>
                  </a:cxn>
                  <a:cxn ang="0">
                    <a:pos x="16" y="8"/>
                  </a:cxn>
                  <a:cxn ang="0">
                    <a:pos x="13" y="11"/>
                  </a:cxn>
                  <a:cxn ang="0">
                    <a:pos x="12" y="13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4" y="14"/>
                  </a:cxn>
                </a:cxnLst>
                <a:rect l="0" t="0" r="r" b="b"/>
                <a:pathLst>
                  <a:path w="17" h="17">
                    <a:moveTo>
                      <a:pt x="4" y="14"/>
                    </a:moveTo>
                    <a:lnTo>
                      <a:pt x="1" y="13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8"/>
                    </a:lnTo>
                    <a:lnTo>
                      <a:pt x="13" y="11"/>
                    </a:lnTo>
                    <a:lnTo>
                      <a:pt x="12" y="13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4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19" name="Freeform 1059"/>
              <p:cNvSpPr>
                <a:spLocks/>
              </p:cNvSpPr>
              <p:nvPr/>
            </p:nvSpPr>
            <p:spPr bwMode="auto">
              <a:xfrm>
                <a:off x="552" y="1727"/>
                <a:ext cx="17" cy="17"/>
              </a:xfrm>
              <a:custGeom>
                <a:avLst/>
                <a:gdLst/>
                <a:ahLst/>
                <a:cxnLst>
                  <a:cxn ang="0">
                    <a:pos x="12" y="11"/>
                  </a:cxn>
                  <a:cxn ang="0">
                    <a:pos x="16" y="7"/>
                  </a:cxn>
                  <a:cxn ang="0">
                    <a:pos x="16" y="3"/>
                  </a:cxn>
                  <a:cxn ang="0">
                    <a:pos x="16" y="2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2"/>
                  </a:cxn>
                  <a:cxn ang="0">
                    <a:pos x="1" y="6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1" y="13"/>
                  </a:cxn>
                  <a:cxn ang="0">
                    <a:pos x="12" y="11"/>
                  </a:cxn>
                </a:cxnLst>
                <a:rect l="0" t="0" r="r" b="b"/>
                <a:pathLst>
                  <a:path w="17" h="17">
                    <a:moveTo>
                      <a:pt x="12" y="11"/>
                    </a:moveTo>
                    <a:lnTo>
                      <a:pt x="16" y="7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1" y="13"/>
                    </a:lnTo>
                    <a:lnTo>
                      <a:pt x="12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20" name="Freeform 1060"/>
              <p:cNvSpPr>
                <a:spLocks/>
              </p:cNvSpPr>
              <p:nvPr/>
            </p:nvSpPr>
            <p:spPr bwMode="auto">
              <a:xfrm>
                <a:off x="553" y="1730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6" y="6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2"/>
                  </a:cxn>
                  <a:cxn ang="0">
                    <a:pos x="2" y="6"/>
                  </a:cxn>
                  <a:cxn ang="0">
                    <a:pos x="2" y="9"/>
                  </a:cxn>
                  <a:cxn ang="0">
                    <a:pos x="0" y="11"/>
                  </a:cxn>
                  <a:cxn ang="0">
                    <a:pos x="2" y="13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6" y="6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21" name="Freeform 1061"/>
              <p:cNvSpPr>
                <a:spLocks/>
              </p:cNvSpPr>
              <p:nvPr/>
            </p:nvSpPr>
            <p:spPr bwMode="auto">
              <a:xfrm>
                <a:off x="562" y="1723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1" y="13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1" y="4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1"/>
                  </a:cxn>
                  <a:cxn ang="0">
                    <a:pos x="16" y="2"/>
                  </a:cxn>
                  <a:cxn ang="0">
                    <a:pos x="16" y="3"/>
                  </a:cxn>
                  <a:cxn ang="0">
                    <a:pos x="16" y="5"/>
                  </a:cxn>
                  <a:cxn ang="0">
                    <a:pos x="16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8" y="16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1" y="13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4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1"/>
                    </a:lnTo>
                    <a:lnTo>
                      <a:pt x="16" y="2"/>
                    </a:lnTo>
                    <a:lnTo>
                      <a:pt x="16" y="3"/>
                    </a:lnTo>
                    <a:lnTo>
                      <a:pt x="16" y="5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22" name="Freeform 1062"/>
              <p:cNvSpPr>
                <a:spLocks/>
              </p:cNvSpPr>
              <p:nvPr/>
            </p:nvSpPr>
            <p:spPr bwMode="auto">
              <a:xfrm>
                <a:off x="565" y="1725"/>
                <a:ext cx="17" cy="17"/>
              </a:xfrm>
              <a:custGeom>
                <a:avLst/>
                <a:gdLst/>
                <a:ahLst/>
                <a:cxnLst>
                  <a:cxn ang="0">
                    <a:pos x="14" y="11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6" y="1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5" y="3"/>
                  </a:cxn>
                  <a:cxn ang="0">
                    <a:pos x="1" y="6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1" y="16"/>
                  </a:cxn>
                  <a:cxn ang="0">
                    <a:pos x="5" y="16"/>
                  </a:cxn>
                  <a:cxn ang="0">
                    <a:pos x="7" y="16"/>
                  </a:cxn>
                  <a:cxn ang="0">
                    <a:pos x="10" y="13"/>
                  </a:cxn>
                  <a:cxn ang="0">
                    <a:pos x="14" y="11"/>
                  </a:cxn>
                </a:cxnLst>
                <a:rect l="0" t="0" r="r" b="b"/>
                <a:pathLst>
                  <a:path w="17" h="17">
                    <a:moveTo>
                      <a:pt x="14" y="11"/>
                    </a:moveTo>
                    <a:lnTo>
                      <a:pt x="16" y="7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5" y="3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3"/>
                    </a:lnTo>
                    <a:lnTo>
                      <a:pt x="14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23" name="Freeform 1063"/>
              <p:cNvSpPr>
                <a:spLocks/>
              </p:cNvSpPr>
              <p:nvPr/>
            </p:nvSpPr>
            <p:spPr bwMode="auto">
              <a:xfrm>
                <a:off x="553" y="1728"/>
                <a:ext cx="17" cy="17"/>
              </a:xfrm>
              <a:custGeom>
                <a:avLst/>
                <a:gdLst/>
                <a:ahLst/>
                <a:cxnLst>
                  <a:cxn ang="0">
                    <a:pos x="6" y="14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5"/>
                  </a:cxn>
                  <a:cxn ang="0">
                    <a:pos x="3" y="2"/>
                  </a:cxn>
                  <a:cxn ang="0">
                    <a:pos x="7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1"/>
                  </a:cxn>
                  <a:cxn ang="0">
                    <a:pos x="14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11" y="14"/>
                  </a:cxn>
                  <a:cxn ang="0">
                    <a:pos x="7" y="16"/>
                  </a:cxn>
                  <a:cxn ang="0">
                    <a:pos x="6" y="14"/>
                  </a:cxn>
                </a:cxnLst>
                <a:rect l="0" t="0" r="r" b="b"/>
                <a:pathLst>
                  <a:path w="17" h="17">
                    <a:moveTo>
                      <a:pt x="6" y="14"/>
                    </a:moveTo>
                    <a:lnTo>
                      <a:pt x="2" y="13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1"/>
                    </a:lnTo>
                    <a:lnTo>
                      <a:pt x="14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11" y="14"/>
                    </a:lnTo>
                    <a:lnTo>
                      <a:pt x="7" y="16"/>
                    </a:lnTo>
                    <a:lnTo>
                      <a:pt x="6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24" name="Freeform 1064"/>
              <p:cNvSpPr>
                <a:spLocks/>
              </p:cNvSpPr>
              <p:nvPr/>
            </p:nvSpPr>
            <p:spPr bwMode="auto">
              <a:xfrm>
                <a:off x="555" y="1730"/>
                <a:ext cx="17" cy="17"/>
              </a:xfrm>
              <a:custGeom>
                <a:avLst/>
                <a:gdLst/>
                <a:ahLst/>
                <a:cxnLst>
                  <a:cxn ang="0">
                    <a:pos x="14" y="11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4" y="1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9" y="1"/>
                  </a:cxn>
                  <a:cxn ang="0">
                    <a:pos x="4" y="3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3" y="14"/>
                  </a:cxn>
                  <a:cxn ang="0">
                    <a:pos x="4" y="16"/>
                  </a:cxn>
                  <a:cxn ang="0">
                    <a:pos x="9" y="14"/>
                  </a:cxn>
                  <a:cxn ang="0">
                    <a:pos x="11" y="13"/>
                  </a:cxn>
                  <a:cxn ang="0">
                    <a:pos x="14" y="11"/>
                  </a:cxn>
                </a:cxnLst>
                <a:rect l="0" t="0" r="r" b="b"/>
                <a:pathLst>
                  <a:path w="17" h="17">
                    <a:moveTo>
                      <a:pt x="14" y="11"/>
                    </a:moveTo>
                    <a:lnTo>
                      <a:pt x="16" y="7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9" y="14"/>
                    </a:lnTo>
                    <a:lnTo>
                      <a:pt x="11" y="13"/>
                    </a:lnTo>
                    <a:lnTo>
                      <a:pt x="14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25" name="Freeform 1065"/>
              <p:cNvSpPr>
                <a:spLocks/>
              </p:cNvSpPr>
              <p:nvPr/>
            </p:nvSpPr>
            <p:spPr bwMode="auto">
              <a:xfrm>
                <a:off x="633" y="1677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2" y="13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9"/>
                  </a:cxn>
                  <a:cxn ang="0">
                    <a:pos x="0" y="7"/>
                  </a:cxn>
                  <a:cxn ang="0">
                    <a:pos x="2" y="5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3"/>
                  </a:cxn>
                  <a:cxn ang="0">
                    <a:pos x="14" y="3"/>
                  </a:cxn>
                  <a:cxn ang="0">
                    <a:pos x="16" y="6"/>
                  </a:cxn>
                  <a:cxn ang="0">
                    <a:pos x="14" y="8"/>
                  </a:cxn>
                  <a:cxn ang="0">
                    <a:pos x="13" y="10"/>
                  </a:cxn>
                  <a:cxn ang="0">
                    <a:pos x="12" y="13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2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6" y="6"/>
                    </a:lnTo>
                    <a:lnTo>
                      <a:pt x="14" y="8"/>
                    </a:lnTo>
                    <a:lnTo>
                      <a:pt x="13" y="10"/>
                    </a:lnTo>
                    <a:lnTo>
                      <a:pt x="12" y="13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26" name="Freeform 1066"/>
              <p:cNvSpPr>
                <a:spLocks/>
              </p:cNvSpPr>
              <p:nvPr/>
            </p:nvSpPr>
            <p:spPr bwMode="auto">
              <a:xfrm>
                <a:off x="636" y="1679"/>
                <a:ext cx="17" cy="17"/>
              </a:xfrm>
              <a:custGeom>
                <a:avLst/>
                <a:gdLst/>
                <a:ahLst/>
                <a:cxnLst>
                  <a:cxn ang="0">
                    <a:pos x="12" y="9"/>
                  </a:cxn>
                  <a:cxn ang="0">
                    <a:pos x="14" y="7"/>
                  </a:cxn>
                  <a:cxn ang="0">
                    <a:pos x="16" y="4"/>
                  </a:cxn>
                  <a:cxn ang="0">
                    <a:pos x="14" y="1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2"/>
                  </a:cxn>
                  <a:cxn ang="0">
                    <a:pos x="3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3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1" y="13"/>
                  </a:cxn>
                  <a:cxn ang="0">
                    <a:pos x="12" y="9"/>
                  </a:cxn>
                </a:cxnLst>
                <a:rect l="0" t="0" r="r" b="b"/>
                <a:pathLst>
                  <a:path w="17" h="17">
                    <a:moveTo>
                      <a:pt x="12" y="9"/>
                    </a:moveTo>
                    <a:lnTo>
                      <a:pt x="14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1" y="13"/>
                    </a:lnTo>
                    <a:lnTo>
                      <a:pt x="12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27" name="Freeform 1067"/>
              <p:cNvSpPr>
                <a:spLocks/>
              </p:cNvSpPr>
              <p:nvPr/>
            </p:nvSpPr>
            <p:spPr bwMode="auto">
              <a:xfrm>
                <a:off x="637" y="1682"/>
                <a:ext cx="17" cy="17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6" y="8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2" y="5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3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6"/>
                  </a:cxn>
                  <a:cxn ang="0">
                    <a:pos x="13" y="8"/>
                  </a:cxn>
                </a:cxnLst>
                <a:rect l="0" t="0" r="r" b="b"/>
                <a:pathLst>
                  <a:path w="17" h="17">
                    <a:moveTo>
                      <a:pt x="13" y="8"/>
                    </a:moveTo>
                    <a:lnTo>
                      <a:pt x="16" y="8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6"/>
                    </a:lnTo>
                    <a:lnTo>
                      <a:pt x="13" y="8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28" name="Freeform 1068"/>
              <p:cNvSpPr>
                <a:spLocks/>
              </p:cNvSpPr>
              <p:nvPr/>
            </p:nvSpPr>
            <p:spPr bwMode="auto">
              <a:xfrm>
                <a:off x="623" y="1683"/>
                <a:ext cx="17" cy="17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9"/>
                  </a:cxn>
                  <a:cxn ang="0">
                    <a:pos x="0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4" y="2"/>
                  </a:cxn>
                  <a:cxn ang="0">
                    <a:pos x="16" y="3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0"/>
                  </a:cxn>
                  <a:cxn ang="0">
                    <a:pos x="12" y="12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4" y="16"/>
                  </a:cxn>
                </a:cxnLst>
                <a:rect l="0" t="0" r="r" b="b"/>
                <a:pathLst>
                  <a:path w="17" h="17">
                    <a:moveTo>
                      <a:pt x="4" y="16"/>
                    </a:moveTo>
                    <a:lnTo>
                      <a:pt x="1" y="12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4" y="2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4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29" name="Freeform 1069"/>
              <p:cNvSpPr>
                <a:spLocks/>
              </p:cNvSpPr>
              <p:nvPr/>
            </p:nvSpPr>
            <p:spPr bwMode="auto">
              <a:xfrm>
                <a:off x="626" y="1684"/>
                <a:ext cx="17" cy="17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6" y="1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1" y="4"/>
                  </a:cxn>
                  <a:cxn ang="0">
                    <a:pos x="1" y="8"/>
                  </a:cxn>
                  <a:cxn ang="0">
                    <a:pos x="0" y="12"/>
                  </a:cxn>
                  <a:cxn ang="0">
                    <a:pos x="1" y="13"/>
                  </a:cxn>
                  <a:cxn ang="0">
                    <a:pos x="1" y="14"/>
                  </a:cxn>
                  <a:cxn ang="0">
                    <a:pos x="1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1" y="12"/>
                  </a:cxn>
                  <a:cxn ang="0">
                    <a:pos x="14" y="9"/>
                  </a:cxn>
                </a:cxnLst>
                <a:rect l="0" t="0" r="r" b="b"/>
                <a:pathLst>
                  <a:path w="17" h="17">
                    <a:moveTo>
                      <a:pt x="14" y="9"/>
                    </a:moveTo>
                    <a:lnTo>
                      <a:pt x="16" y="7"/>
                    </a:lnTo>
                    <a:lnTo>
                      <a:pt x="16" y="4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1" y="12"/>
                    </a:lnTo>
                    <a:lnTo>
                      <a:pt x="14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30" name="Freeform 1070"/>
              <p:cNvSpPr>
                <a:spLocks/>
              </p:cNvSpPr>
              <p:nvPr/>
            </p:nvSpPr>
            <p:spPr bwMode="auto">
              <a:xfrm>
                <a:off x="628" y="1687"/>
                <a:ext cx="17" cy="17"/>
              </a:xfrm>
              <a:custGeom>
                <a:avLst/>
                <a:gdLst/>
                <a:ahLst/>
                <a:cxnLst>
                  <a:cxn ang="0">
                    <a:pos x="16" y="8"/>
                  </a:cxn>
                  <a:cxn ang="0">
                    <a:pos x="16" y="8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3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" y="8"/>
                  </a:cxn>
                </a:cxnLst>
                <a:rect l="0" t="0" r="r" b="b"/>
                <a:pathLst>
                  <a:path w="17" h="17">
                    <a:moveTo>
                      <a:pt x="16" y="8"/>
                    </a:moveTo>
                    <a:lnTo>
                      <a:pt x="16" y="8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" y="8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31" name="Freeform 1071"/>
              <p:cNvSpPr>
                <a:spLocks/>
              </p:cNvSpPr>
              <p:nvPr/>
            </p:nvSpPr>
            <p:spPr bwMode="auto">
              <a:xfrm>
                <a:off x="637" y="1680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2" y="13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2" y="5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3"/>
                  </a:cxn>
                  <a:cxn ang="0">
                    <a:pos x="16" y="3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2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32" name="Freeform 1072"/>
              <p:cNvSpPr>
                <a:spLocks/>
              </p:cNvSpPr>
              <p:nvPr/>
            </p:nvSpPr>
            <p:spPr bwMode="auto">
              <a:xfrm>
                <a:off x="630" y="1687"/>
                <a:ext cx="17" cy="17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4" y="7"/>
                  </a:cxn>
                  <a:cxn ang="0">
                    <a:pos x="16" y="4"/>
                  </a:cxn>
                  <a:cxn ang="0">
                    <a:pos x="14" y="1"/>
                  </a:cxn>
                  <a:cxn ang="0">
                    <a:pos x="13" y="1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5" y="2"/>
                  </a:cxn>
                  <a:cxn ang="0">
                    <a:pos x="2" y="4"/>
                  </a:cxn>
                  <a:cxn ang="0">
                    <a:pos x="1" y="8"/>
                  </a:cxn>
                  <a:cxn ang="0">
                    <a:pos x="0" y="12"/>
                  </a:cxn>
                  <a:cxn ang="0">
                    <a:pos x="1" y="13"/>
                  </a:cxn>
                  <a:cxn ang="0">
                    <a:pos x="1" y="14"/>
                  </a:cxn>
                  <a:cxn ang="0">
                    <a:pos x="2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0" y="12"/>
                  </a:cxn>
                  <a:cxn ang="0">
                    <a:pos x="13" y="9"/>
                  </a:cxn>
                </a:cxnLst>
                <a:rect l="0" t="0" r="r" b="b"/>
                <a:pathLst>
                  <a:path w="17" h="17">
                    <a:moveTo>
                      <a:pt x="13" y="9"/>
                    </a:moveTo>
                    <a:lnTo>
                      <a:pt x="14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3" y="1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5" y="2"/>
                    </a:lnTo>
                    <a:lnTo>
                      <a:pt x="2" y="4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3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33" name="Freeform 1073"/>
              <p:cNvSpPr>
                <a:spLocks/>
              </p:cNvSpPr>
              <p:nvPr/>
            </p:nvSpPr>
            <p:spPr bwMode="auto">
              <a:xfrm>
                <a:off x="519" y="1705"/>
                <a:ext cx="23" cy="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2" y="41"/>
                  </a:cxn>
                  <a:cxn ang="0">
                    <a:pos x="22" y="13"/>
                  </a:cxn>
                  <a:cxn ang="0">
                    <a:pos x="0" y="0"/>
                  </a:cxn>
                  <a:cxn ang="0">
                    <a:pos x="0" y="28"/>
                  </a:cxn>
                </a:cxnLst>
                <a:rect l="0" t="0" r="r" b="b"/>
                <a:pathLst>
                  <a:path w="23" h="42">
                    <a:moveTo>
                      <a:pt x="0" y="28"/>
                    </a:moveTo>
                    <a:lnTo>
                      <a:pt x="22" y="41"/>
                    </a:lnTo>
                    <a:lnTo>
                      <a:pt x="22" y="13"/>
                    </a:lnTo>
                    <a:lnTo>
                      <a:pt x="0" y="0"/>
                    </a:lnTo>
                    <a:lnTo>
                      <a:pt x="0" y="28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34" name="Freeform 1074"/>
              <p:cNvSpPr>
                <a:spLocks/>
              </p:cNvSpPr>
              <p:nvPr/>
            </p:nvSpPr>
            <p:spPr bwMode="auto">
              <a:xfrm>
                <a:off x="513" y="1714"/>
                <a:ext cx="28" cy="1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5"/>
                  </a:cxn>
                  <a:cxn ang="0">
                    <a:pos x="4" y="13"/>
                  </a:cxn>
                  <a:cxn ang="0">
                    <a:pos x="17" y="16"/>
                  </a:cxn>
                  <a:cxn ang="0">
                    <a:pos x="27" y="10"/>
                  </a:cxn>
                  <a:cxn ang="0">
                    <a:pos x="8" y="0"/>
                  </a:cxn>
                </a:cxnLst>
                <a:rect l="0" t="0" r="r" b="b"/>
                <a:pathLst>
                  <a:path w="28" h="17">
                    <a:moveTo>
                      <a:pt x="8" y="0"/>
                    </a:moveTo>
                    <a:lnTo>
                      <a:pt x="0" y="5"/>
                    </a:lnTo>
                    <a:lnTo>
                      <a:pt x="4" y="13"/>
                    </a:lnTo>
                    <a:lnTo>
                      <a:pt x="17" y="16"/>
                    </a:lnTo>
                    <a:lnTo>
                      <a:pt x="27" y="10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35" name="Freeform 1075"/>
              <p:cNvSpPr>
                <a:spLocks/>
              </p:cNvSpPr>
              <p:nvPr/>
            </p:nvSpPr>
            <p:spPr bwMode="auto">
              <a:xfrm>
                <a:off x="527" y="1725"/>
                <a:ext cx="17" cy="28"/>
              </a:xfrm>
              <a:custGeom>
                <a:avLst/>
                <a:gdLst/>
                <a:ahLst/>
                <a:cxnLst>
                  <a:cxn ang="0">
                    <a:pos x="16" y="19"/>
                  </a:cxn>
                  <a:cxn ang="0">
                    <a:pos x="0" y="27"/>
                  </a:cxn>
                  <a:cxn ang="0">
                    <a:pos x="0" y="12"/>
                  </a:cxn>
                  <a:cxn ang="0">
                    <a:pos x="4" y="4"/>
                  </a:cxn>
                  <a:cxn ang="0">
                    <a:pos x="16" y="0"/>
                  </a:cxn>
                  <a:cxn ang="0">
                    <a:pos x="16" y="19"/>
                  </a:cxn>
                </a:cxnLst>
                <a:rect l="0" t="0" r="r" b="b"/>
                <a:pathLst>
                  <a:path w="17" h="28">
                    <a:moveTo>
                      <a:pt x="16" y="19"/>
                    </a:moveTo>
                    <a:lnTo>
                      <a:pt x="0" y="27"/>
                    </a:lnTo>
                    <a:lnTo>
                      <a:pt x="0" y="12"/>
                    </a:lnTo>
                    <a:lnTo>
                      <a:pt x="4" y="4"/>
                    </a:lnTo>
                    <a:lnTo>
                      <a:pt x="16" y="0"/>
                    </a:lnTo>
                    <a:lnTo>
                      <a:pt x="16" y="19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36" name="Freeform 1076"/>
              <p:cNvSpPr>
                <a:spLocks/>
              </p:cNvSpPr>
              <p:nvPr/>
            </p:nvSpPr>
            <p:spPr bwMode="auto">
              <a:xfrm>
                <a:off x="506" y="1736"/>
                <a:ext cx="22" cy="23"/>
              </a:xfrm>
              <a:custGeom>
                <a:avLst/>
                <a:gdLst/>
                <a:ahLst/>
                <a:cxnLst>
                  <a:cxn ang="0">
                    <a:pos x="21" y="15"/>
                  </a:cxn>
                  <a:cxn ang="0">
                    <a:pos x="19" y="11"/>
                  </a:cxn>
                  <a:cxn ang="0">
                    <a:pos x="9" y="13"/>
                  </a:cxn>
                  <a:cxn ang="0">
                    <a:pos x="2" y="22"/>
                  </a:cxn>
                  <a:cxn ang="0">
                    <a:pos x="0" y="21"/>
                  </a:cxn>
                  <a:cxn ang="0">
                    <a:pos x="3" y="9"/>
                  </a:cxn>
                  <a:cxn ang="0">
                    <a:pos x="21" y="0"/>
                  </a:cxn>
                  <a:cxn ang="0">
                    <a:pos x="21" y="15"/>
                  </a:cxn>
                </a:cxnLst>
                <a:rect l="0" t="0" r="r" b="b"/>
                <a:pathLst>
                  <a:path w="22" h="23">
                    <a:moveTo>
                      <a:pt x="21" y="15"/>
                    </a:moveTo>
                    <a:lnTo>
                      <a:pt x="19" y="11"/>
                    </a:lnTo>
                    <a:lnTo>
                      <a:pt x="9" y="13"/>
                    </a:lnTo>
                    <a:lnTo>
                      <a:pt x="2" y="22"/>
                    </a:lnTo>
                    <a:lnTo>
                      <a:pt x="0" y="21"/>
                    </a:lnTo>
                    <a:lnTo>
                      <a:pt x="3" y="9"/>
                    </a:lnTo>
                    <a:lnTo>
                      <a:pt x="21" y="0"/>
                    </a:lnTo>
                    <a:lnTo>
                      <a:pt x="21" y="15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37" name="Freeform 1077"/>
              <p:cNvSpPr>
                <a:spLocks/>
              </p:cNvSpPr>
              <p:nvPr/>
            </p:nvSpPr>
            <p:spPr bwMode="auto">
              <a:xfrm>
                <a:off x="496" y="1740"/>
                <a:ext cx="17" cy="19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18"/>
                  </a:cxn>
                  <a:cxn ang="0">
                    <a:pos x="16" y="6"/>
                  </a:cxn>
                  <a:cxn ang="0">
                    <a:pos x="6" y="3"/>
                  </a:cxn>
                  <a:cxn ang="0">
                    <a:pos x="0" y="0"/>
                  </a:cxn>
                  <a:cxn ang="0">
                    <a:pos x="0" y="12"/>
                  </a:cxn>
                </a:cxnLst>
                <a:rect l="0" t="0" r="r" b="b"/>
                <a:pathLst>
                  <a:path w="17" h="19">
                    <a:moveTo>
                      <a:pt x="0" y="12"/>
                    </a:moveTo>
                    <a:lnTo>
                      <a:pt x="12" y="18"/>
                    </a:lnTo>
                    <a:lnTo>
                      <a:pt x="16" y="6"/>
                    </a:lnTo>
                    <a:lnTo>
                      <a:pt x="6" y="3"/>
                    </a:lnTo>
                    <a:lnTo>
                      <a:pt x="0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38" name="Freeform 1078"/>
              <p:cNvSpPr>
                <a:spLocks/>
              </p:cNvSpPr>
              <p:nvPr/>
            </p:nvSpPr>
            <p:spPr bwMode="auto">
              <a:xfrm>
                <a:off x="529" y="1726"/>
                <a:ext cx="17" cy="17"/>
              </a:xfrm>
              <a:custGeom>
                <a:avLst/>
                <a:gdLst/>
                <a:ahLst/>
                <a:cxnLst>
                  <a:cxn ang="0">
                    <a:pos x="16" y="9"/>
                  </a:cxn>
                  <a:cxn ang="0">
                    <a:pos x="0" y="16"/>
                  </a:cxn>
                  <a:cxn ang="0">
                    <a:pos x="4" y="4"/>
                  </a:cxn>
                  <a:cxn ang="0">
                    <a:pos x="16" y="0"/>
                  </a:cxn>
                  <a:cxn ang="0">
                    <a:pos x="16" y="9"/>
                  </a:cxn>
                </a:cxnLst>
                <a:rect l="0" t="0" r="r" b="b"/>
                <a:pathLst>
                  <a:path w="17" h="17">
                    <a:moveTo>
                      <a:pt x="16" y="9"/>
                    </a:moveTo>
                    <a:lnTo>
                      <a:pt x="0" y="16"/>
                    </a:lnTo>
                    <a:lnTo>
                      <a:pt x="4" y="4"/>
                    </a:lnTo>
                    <a:lnTo>
                      <a:pt x="16" y="0"/>
                    </a:lnTo>
                    <a:lnTo>
                      <a:pt x="16" y="9"/>
                    </a:lnTo>
                  </a:path>
                </a:pathLst>
              </a:custGeom>
              <a:solidFill>
                <a:srgbClr val="6E87C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39" name="Freeform 1079"/>
              <p:cNvSpPr>
                <a:spLocks/>
              </p:cNvSpPr>
              <p:nvPr/>
            </p:nvSpPr>
            <p:spPr bwMode="auto">
              <a:xfrm>
                <a:off x="494" y="1730"/>
                <a:ext cx="34" cy="1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17"/>
                  </a:cxn>
                  <a:cxn ang="0">
                    <a:pos x="33" y="3"/>
                  </a:cxn>
                  <a:cxn ang="0">
                    <a:pos x="14" y="0"/>
                  </a:cxn>
                  <a:cxn ang="0">
                    <a:pos x="0" y="13"/>
                  </a:cxn>
                </a:cxnLst>
                <a:rect l="0" t="0" r="r" b="b"/>
                <a:pathLst>
                  <a:path w="34" h="18">
                    <a:moveTo>
                      <a:pt x="0" y="13"/>
                    </a:moveTo>
                    <a:lnTo>
                      <a:pt x="11" y="17"/>
                    </a:lnTo>
                    <a:lnTo>
                      <a:pt x="33" y="3"/>
                    </a:lnTo>
                    <a:lnTo>
                      <a:pt x="14" y="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40" name="Freeform 1080"/>
              <p:cNvSpPr>
                <a:spLocks/>
              </p:cNvSpPr>
              <p:nvPr/>
            </p:nvSpPr>
            <p:spPr bwMode="auto">
              <a:xfrm>
                <a:off x="511" y="1718"/>
                <a:ext cx="22" cy="21"/>
              </a:xfrm>
              <a:custGeom>
                <a:avLst/>
                <a:gdLst/>
                <a:ahLst/>
                <a:cxnLst>
                  <a:cxn ang="0">
                    <a:pos x="21" y="10"/>
                  </a:cxn>
                  <a:cxn ang="0">
                    <a:pos x="7" y="0"/>
                  </a:cxn>
                  <a:cxn ang="0">
                    <a:pos x="0" y="11"/>
                  </a:cxn>
                  <a:cxn ang="0">
                    <a:pos x="10" y="20"/>
                  </a:cxn>
                  <a:cxn ang="0">
                    <a:pos x="21" y="10"/>
                  </a:cxn>
                </a:cxnLst>
                <a:rect l="0" t="0" r="r" b="b"/>
                <a:pathLst>
                  <a:path w="22" h="21">
                    <a:moveTo>
                      <a:pt x="21" y="10"/>
                    </a:moveTo>
                    <a:lnTo>
                      <a:pt x="7" y="0"/>
                    </a:lnTo>
                    <a:lnTo>
                      <a:pt x="0" y="11"/>
                    </a:lnTo>
                    <a:lnTo>
                      <a:pt x="10" y="20"/>
                    </a:lnTo>
                    <a:lnTo>
                      <a:pt x="21" y="10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41" name="Freeform 1081"/>
              <p:cNvSpPr>
                <a:spLocks/>
              </p:cNvSpPr>
              <p:nvPr/>
            </p:nvSpPr>
            <p:spPr bwMode="auto">
              <a:xfrm>
                <a:off x="537" y="1629"/>
                <a:ext cx="122" cy="70"/>
              </a:xfrm>
              <a:custGeom>
                <a:avLst/>
                <a:gdLst/>
                <a:ahLst/>
                <a:cxnLst>
                  <a:cxn ang="0">
                    <a:pos x="121" y="13"/>
                  </a:cxn>
                  <a:cxn ang="0">
                    <a:pos x="95" y="0"/>
                  </a:cxn>
                  <a:cxn ang="0">
                    <a:pos x="0" y="55"/>
                  </a:cxn>
                  <a:cxn ang="0">
                    <a:pos x="25" y="69"/>
                  </a:cxn>
                  <a:cxn ang="0">
                    <a:pos x="121" y="13"/>
                  </a:cxn>
                </a:cxnLst>
                <a:rect l="0" t="0" r="r" b="b"/>
                <a:pathLst>
                  <a:path w="122" h="70">
                    <a:moveTo>
                      <a:pt x="121" y="13"/>
                    </a:moveTo>
                    <a:lnTo>
                      <a:pt x="95" y="0"/>
                    </a:lnTo>
                    <a:lnTo>
                      <a:pt x="0" y="55"/>
                    </a:lnTo>
                    <a:lnTo>
                      <a:pt x="25" y="69"/>
                    </a:lnTo>
                    <a:lnTo>
                      <a:pt x="121" y="13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42" name="Freeform 1082"/>
              <p:cNvSpPr>
                <a:spLocks/>
              </p:cNvSpPr>
              <p:nvPr/>
            </p:nvSpPr>
            <p:spPr bwMode="auto">
              <a:xfrm>
                <a:off x="562" y="1643"/>
                <a:ext cx="97" cy="84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54"/>
                  </a:cxn>
                  <a:cxn ang="0">
                    <a:pos x="0" y="83"/>
                  </a:cxn>
                  <a:cxn ang="0">
                    <a:pos x="96" y="28"/>
                  </a:cxn>
                  <a:cxn ang="0">
                    <a:pos x="96" y="0"/>
                  </a:cxn>
                </a:cxnLst>
                <a:rect l="0" t="0" r="r" b="b"/>
                <a:pathLst>
                  <a:path w="97" h="84">
                    <a:moveTo>
                      <a:pt x="96" y="0"/>
                    </a:moveTo>
                    <a:lnTo>
                      <a:pt x="0" y="54"/>
                    </a:lnTo>
                    <a:lnTo>
                      <a:pt x="0" y="83"/>
                    </a:lnTo>
                    <a:lnTo>
                      <a:pt x="96" y="28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43" name="Freeform 1083"/>
              <p:cNvSpPr>
                <a:spLocks/>
              </p:cNvSpPr>
              <p:nvPr/>
            </p:nvSpPr>
            <p:spPr bwMode="auto">
              <a:xfrm>
                <a:off x="537" y="1684"/>
                <a:ext cx="26" cy="43"/>
              </a:xfrm>
              <a:custGeom>
                <a:avLst/>
                <a:gdLst/>
                <a:ahLst/>
                <a:cxnLst>
                  <a:cxn ang="0">
                    <a:pos x="25" y="13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5" y="42"/>
                  </a:cxn>
                  <a:cxn ang="0">
                    <a:pos x="25" y="13"/>
                  </a:cxn>
                </a:cxnLst>
                <a:rect l="0" t="0" r="r" b="b"/>
                <a:pathLst>
                  <a:path w="26" h="43">
                    <a:moveTo>
                      <a:pt x="25" y="13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5" y="42"/>
                    </a:lnTo>
                    <a:lnTo>
                      <a:pt x="25" y="13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44" name="Freeform 1084"/>
              <p:cNvSpPr>
                <a:spLocks/>
              </p:cNvSpPr>
              <p:nvPr/>
            </p:nvSpPr>
            <p:spPr bwMode="auto">
              <a:xfrm>
                <a:off x="519" y="1700"/>
                <a:ext cx="35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21" y="20"/>
                  </a:cxn>
                  <a:cxn ang="0">
                    <a:pos x="34" y="13"/>
                  </a:cxn>
                  <a:cxn ang="0">
                    <a:pos x="11" y="0"/>
                  </a:cxn>
                </a:cxnLst>
                <a:rect l="0" t="0" r="r" b="b"/>
                <a:pathLst>
                  <a:path w="35" h="21">
                    <a:moveTo>
                      <a:pt x="11" y="0"/>
                    </a:moveTo>
                    <a:lnTo>
                      <a:pt x="0" y="6"/>
                    </a:lnTo>
                    <a:lnTo>
                      <a:pt x="21" y="20"/>
                    </a:lnTo>
                    <a:lnTo>
                      <a:pt x="34" y="13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45" name="Freeform 1085"/>
              <p:cNvSpPr>
                <a:spLocks/>
              </p:cNvSpPr>
              <p:nvPr/>
            </p:nvSpPr>
            <p:spPr bwMode="auto">
              <a:xfrm>
                <a:off x="541" y="1713"/>
                <a:ext cx="17" cy="34"/>
              </a:xfrm>
              <a:custGeom>
                <a:avLst/>
                <a:gdLst/>
                <a:ahLst/>
                <a:cxnLst>
                  <a:cxn ang="0">
                    <a:pos x="16" y="25"/>
                  </a:cxn>
                  <a:cxn ang="0">
                    <a:pos x="0" y="33"/>
                  </a:cxn>
                  <a:cxn ang="0">
                    <a:pos x="0" y="6"/>
                  </a:cxn>
                  <a:cxn ang="0">
                    <a:pos x="16" y="0"/>
                  </a:cxn>
                  <a:cxn ang="0">
                    <a:pos x="16" y="25"/>
                  </a:cxn>
                </a:cxnLst>
                <a:rect l="0" t="0" r="r" b="b"/>
                <a:pathLst>
                  <a:path w="17" h="34">
                    <a:moveTo>
                      <a:pt x="16" y="25"/>
                    </a:moveTo>
                    <a:lnTo>
                      <a:pt x="0" y="33"/>
                    </a:lnTo>
                    <a:lnTo>
                      <a:pt x="0" y="6"/>
                    </a:lnTo>
                    <a:lnTo>
                      <a:pt x="16" y="0"/>
                    </a:lnTo>
                    <a:lnTo>
                      <a:pt x="16" y="25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46" name="Freeform 1086"/>
              <p:cNvSpPr>
                <a:spLocks/>
              </p:cNvSpPr>
              <p:nvPr/>
            </p:nvSpPr>
            <p:spPr bwMode="auto">
              <a:xfrm>
                <a:off x="617" y="1674"/>
                <a:ext cx="123" cy="72"/>
              </a:xfrm>
              <a:custGeom>
                <a:avLst/>
                <a:gdLst/>
                <a:ahLst/>
                <a:cxnLst>
                  <a:cxn ang="0">
                    <a:pos x="122" y="14"/>
                  </a:cxn>
                  <a:cxn ang="0">
                    <a:pos x="97" y="0"/>
                  </a:cxn>
                  <a:cxn ang="0">
                    <a:pos x="0" y="56"/>
                  </a:cxn>
                  <a:cxn ang="0">
                    <a:pos x="24" y="71"/>
                  </a:cxn>
                  <a:cxn ang="0">
                    <a:pos x="122" y="14"/>
                  </a:cxn>
                </a:cxnLst>
                <a:rect l="0" t="0" r="r" b="b"/>
                <a:pathLst>
                  <a:path w="123" h="72">
                    <a:moveTo>
                      <a:pt x="122" y="14"/>
                    </a:moveTo>
                    <a:lnTo>
                      <a:pt x="97" y="0"/>
                    </a:lnTo>
                    <a:lnTo>
                      <a:pt x="0" y="56"/>
                    </a:lnTo>
                    <a:lnTo>
                      <a:pt x="24" y="71"/>
                    </a:lnTo>
                    <a:lnTo>
                      <a:pt x="122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47" name="Freeform 1087"/>
              <p:cNvSpPr>
                <a:spLocks/>
              </p:cNvSpPr>
              <p:nvPr/>
            </p:nvSpPr>
            <p:spPr bwMode="auto">
              <a:xfrm>
                <a:off x="617" y="1730"/>
                <a:ext cx="26" cy="44"/>
              </a:xfrm>
              <a:custGeom>
                <a:avLst/>
                <a:gdLst/>
                <a:ahLst/>
                <a:cxnLst>
                  <a:cxn ang="0">
                    <a:pos x="25" y="14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5" y="43"/>
                  </a:cxn>
                  <a:cxn ang="0">
                    <a:pos x="25" y="14"/>
                  </a:cxn>
                </a:cxnLst>
                <a:rect l="0" t="0" r="r" b="b"/>
                <a:pathLst>
                  <a:path w="26" h="44">
                    <a:moveTo>
                      <a:pt x="25" y="14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5" y="43"/>
                    </a:lnTo>
                    <a:lnTo>
                      <a:pt x="25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48" name="Freeform 1088"/>
              <p:cNvSpPr>
                <a:spLocks/>
              </p:cNvSpPr>
              <p:nvPr/>
            </p:nvSpPr>
            <p:spPr bwMode="auto">
              <a:xfrm>
                <a:off x="642" y="1689"/>
                <a:ext cx="98" cy="85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0" y="55"/>
                  </a:cxn>
                  <a:cxn ang="0">
                    <a:pos x="0" y="84"/>
                  </a:cxn>
                  <a:cxn ang="0">
                    <a:pos x="97" y="28"/>
                  </a:cxn>
                  <a:cxn ang="0">
                    <a:pos x="97" y="0"/>
                  </a:cxn>
                </a:cxnLst>
                <a:rect l="0" t="0" r="r" b="b"/>
                <a:pathLst>
                  <a:path w="98" h="85">
                    <a:moveTo>
                      <a:pt x="97" y="0"/>
                    </a:moveTo>
                    <a:lnTo>
                      <a:pt x="0" y="55"/>
                    </a:lnTo>
                    <a:lnTo>
                      <a:pt x="0" y="84"/>
                    </a:lnTo>
                    <a:lnTo>
                      <a:pt x="97" y="28"/>
                    </a:lnTo>
                    <a:lnTo>
                      <a:pt x="97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6849" name="Group 1089"/>
            <p:cNvGrpSpPr>
              <a:grpSpLocks/>
            </p:cNvGrpSpPr>
            <p:nvPr/>
          </p:nvGrpSpPr>
          <p:grpSpPr bwMode="auto">
            <a:xfrm rot="-1931362">
              <a:off x="1669" y="2017"/>
              <a:ext cx="365" cy="289"/>
              <a:chOff x="1180" y="940"/>
              <a:chExt cx="550" cy="426"/>
            </a:xfrm>
          </p:grpSpPr>
          <p:sp>
            <p:nvSpPr>
              <p:cNvPr id="886850" name="Line 1090"/>
              <p:cNvSpPr>
                <a:spLocks noChangeShapeType="1"/>
              </p:cNvSpPr>
              <p:nvPr/>
            </p:nvSpPr>
            <p:spPr bwMode="auto">
              <a:xfrm flipV="1">
                <a:off x="1705" y="1161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851" name="Freeform 1091"/>
              <p:cNvSpPr>
                <a:spLocks/>
              </p:cNvSpPr>
              <p:nvPr/>
            </p:nvSpPr>
            <p:spPr bwMode="auto">
              <a:xfrm>
                <a:off x="1562" y="1141"/>
                <a:ext cx="26" cy="44"/>
              </a:xfrm>
              <a:custGeom>
                <a:avLst/>
                <a:gdLst/>
                <a:ahLst/>
                <a:cxnLst>
                  <a:cxn ang="0">
                    <a:pos x="25" y="13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5" y="43"/>
                  </a:cxn>
                  <a:cxn ang="0">
                    <a:pos x="25" y="13"/>
                  </a:cxn>
                </a:cxnLst>
                <a:rect l="0" t="0" r="r" b="b"/>
                <a:pathLst>
                  <a:path w="26" h="44">
                    <a:moveTo>
                      <a:pt x="25" y="13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5" y="43"/>
                    </a:lnTo>
                    <a:lnTo>
                      <a:pt x="25" y="13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52" name="Freeform 1092"/>
              <p:cNvSpPr>
                <a:spLocks/>
              </p:cNvSpPr>
              <p:nvPr/>
            </p:nvSpPr>
            <p:spPr bwMode="auto">
              <a:xfrm>
                <a:off x="1587" y="1099"/>
                <a:ext cx="97" cy="86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55"/>
                  </a:cxn>
                  <a:cxn ang="0">
                    <a:pos x="0" y="85"/>
                  </a:cxn>
                  <a:cxn ang="0">
                    <a:pos x="96" y="29"/>
                  </a:cxn>
                  <a:cxn ang="0">
                    <a:pos x="96" y="0"/>
                  </a:cxn>
                </a:cxnLst>
                <a:rect l="0" t="0" r="r" b="b"/>
                <a:pathLst>
                  <a:path w="97" h="86">
                    <a:moveTo>
                      <a:pt x="96" y="0"/>
                    </a:moveTo>
                    <a:lnTo>
                      <a:pt x="0" y="55"/>
                    </a:lnTo>
                    <a:lnTo>
                      <a:pt x="0" y="85"/>
                    </a:lnTo>
                    <a:lnTo>
                      <a:pt x="96" y="29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53" name="Line 1093"/>
              <p:cNvSpPr>
                <a:spLocks noChangeShapeType="1"/>
              </p:cNvSpPr>
              <p:nvPr/>
            </p:nvSpPr>
            <p:spPr bwMode="auto">
              <a:xfrm flipV="1">
                <a:off x="1662" y="1135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854" name="Freeform 1094"/>
              <p:cNvSpPr>
                <a:spLocks/>
              </p:cNvSpPr>
              <p:nvPr/>
            </p:nvSpPr>
            <p:spPr bwMode="auto">
              <a:xfrm>
                <a:off x="1662" y="1143"/>
                <a:ext cx="17" cy="17"/>
              </a:xfrm>
              <a:custGeom>
                <a:avLst/>
                <a:gdLst/>
                <a:ahLst/>
                <a:cxnLst>
                  <a:cxn ang="0">
                    <a:pos x="3" y="16"/>
                  </a:cxn>
                  <a:cxn ang="0">
                    <a:pos x="0" y="13"/>
                  </a:cxn>
                  <a:cxn ang="0">
                    <a:pos x="0" y="10"/>
                  </a:cxn>
                  <a:cxn ang="0">
                    <a:pos x="0" y="5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9" y="0"/>
                  </a:cxn>
                  <a:cxn ang="0">
                    <a:pos x="12" y="2"/>
                  </a:cxn>
                  <a:cxn ang="0">
                    <a:pos x="16" y="5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6" y="16"/>
                  </a:cxn>
                  <a:cxn ang="0">
                    <a:pos x="3" y="16"/>
                  </a:cxn>
                </a:cxnLst>
                <a:rect l="0" t="0" r="r" b="b"/>
                <a:pathLst>
                  <a:path w="17" h="17">
                    <a:moveTo>
                      <a:pt x="3" y="16"/>
                    </a:moveTo>
                    <a:lnTo>
                      <a:pt x="0" y="13"/>
                    </a:lnTo>
                    <a:lnTo>
                      <a:pt x="0" y="10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2" y="2"/>
                    </a:lnTo>
                    <a:lnTo>
                      <a:pt x="16" y="5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6" y="16"/>
                    </a:lnTo>
                    <a:lnTo>
                      <a:pt x="3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55" name="Freeform 1095"/>
              <p:cNvSpPr>
                <a:spLocks/>
              </p:cNvSpPr>
              <p:nvPr/>
            </p:nvSpPr>
            <p:spPr bwMode="auto">
              <a:xfrm>
                <a:off x="1662" y="1143"/>
                <a:ext cx="17" cy="17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6" y="3"/>
                  </a:cxn>
                  <a:cxn ang="0">
                    <a:pos x="12" y="0"/>
                  </a:cxn>
                  <a:cxn ang="0">
                    <a:pos x="9" y="3"/>
                  </a:cxn>
                  <a:cxn ang="0">
                    <a:pos x="3" y="6"/>
                  </a:cxn>
                  <a:cxn ang="0">
                    <a:pos x="0" y="12"/>
                  </a:cxn>
                  <a:cxn ang="0">
                    <a:pos x="3" y="16"/>
                  </a:cxn>
                  <a:cxn ang="0">
                    <a:pos x="6" y="16"/>
                  </a:cxn>
                  <a:cxn ang="0">
                    <a:pos x="9" y="16"/>
                  </a:cxn>
                  <a:cxn ang="0">
                    <a:pos x="12" y="12"/>
                  </a:cxn>
                </a:cxnLst>
                <a:rect l="0" t="0" r="r" b="b"/>
                <a:pathLst>
                  <a:path w="17" h="17">
                    <a:moveTo>
                      <a:pt x="12" y="12"/>
                    </a:moveTo>
                    <a:lnTo>
                      <a:pt x="16" y="3"/>
                    </a:lnTo>
                    <a:lnTo>
                      <a:pt x="12" y="0"/>
                    </a:lnTo>
                    <a:lnTo>
                      <a:pt x="9" y="3"/>
                    </a:lnTo>
                    <a:lnTo>
                      <a:pt x="3" y="6"/>
                    </a:lnTo>
                    <a:lnTo>
                      <a:pt x="0" y="12"/>
                    </a:lnTo>
                    <a:lnTo>
                      <a:pt x="3" y="16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2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56" name="Freeform 1096"/>
              <p:cNvSpPr>
                <a:spLocks/>
              </p:cNvSpPr>
              <p:nvPr/>
            </p:nvSpPr>
            <p:spPr bwMode="auto">
              <a:xfrm>
                <a:off x="1606" y="1110"/>
                <a:ext cx="121" cy="71"/>
              </a:xfrm>
              <a:custGeom>
                <a:avLst/>
                <a:gdLst/>
                <a:ahLst/>
                <a:cxnLst>
                  <a:cxn ang="0">
                    <a:pos x="120" y="14"/>
                  </a:cxn>
                  <a:cxn ang="0">
                    <a:pos x="95" y="0"/>
                  </a:cxn>
                  <a:cxn ang="0">
                    <a:pos x="0" y="55"/>
                  </a:cxn>
                  <a:cxn ang="0">
                    <a:pos x="24" y="70"/>
                  </a:cxn>
                  <a:cxn ang="0">
                    <a:pos x="120" y="14"/>
                  </a:cxn>
                </a:cxnLst>
                <a:rect l="0" t="0" r="r" b="b"/>
                <a:pathLst>
                  <a:path w="121" h="71">
                    <a:moveTo>
                      <a:pt x="120" y="14"/>
                    </a:moveTo>
                    <a:lnTo>
                      <a:pt x="95" y="0"/>
                    </a:lnTo>
                    <a:lnTo>
                      <a:pt x="0" y="55"/>
                    </a:lnTo>
                    <a:lnTo>
                      <a:pt x="24" y="70"/>
                    </a:lnTo>
                    <a:lnTo>
                      <a:pt x="120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57" name="Freeform 1097"/>
              <p:cNvSpPr>
                <a:spLocks/>
              </p:cNvSpPr>
              <p:nvPr/>
            </p:nvSpPr>
            <p:spPr bwMode="auto">
              <a:xfrm>
                <a:off x="1630" y="1125"/>
                <a:ext cx="97" cy="85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55"/>
                  </a:cxn>
                  <a:cxn ang="0">
                    <a:pos x="0" y="84"/>
                  </a:cxn>
                  <a:cxn ang="0">
                    <a:pos x="96" y="28"/>
                  </a:cxn>
                  <a:cxn ang="0">
                    <a:pos x="96" y="0"/>
                  </a:cxn>
                </a:cxnLst>
                <a:rect l="0" t="0" r="r" b="b"/>
                <a:pathLst>
                  <a:path w="97" h="85">
                    <a:moveTo>
                      <a:pt x="96" y="0"/>
                    </a:moveTo>
                    <a:lnTo>
                      <a:pt x="0" y="55"/>
                    </a:lnTo>
                    <a:lnTo>
                      <a:pt x="0" y="84"/>
                    </a:lnTo>
                    <a:lnTo>
                      <a:pt x="96" y="28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58" name="Line 1098"/>
              <p:cNvSpPr>
                <a:spLocks noChangeShapeType="1"/>
              </p:cNvSpPr>
              <p:nvPr/>
            </p:nvSpPr>
            <p:spPr bwMode="auto">
              <a:xfrm flipV="1">
                <a:off x="1649" y="1038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859" name="Freeform 1099"/>
              <p:cNvSpPr>
                <a:spLocks/>
              </p:cNvSpPr>
              <p:nvPr/>
            </p:nvSpPr>
            <p:spPr bwMode="auto">
              <a:xfrm>
                <a:off x="1645" y="1046"/>
                <a:ext cx="17" cy="17"/>
              </a:xfrm>
              <a:custGeom>
                <a:avLst/>
                <a:gdLst/>
                <a:ahLst/>
                <a:cxnLst>
                  <a:cxn ang="0">
                    <a:pos x="9" y="13"/>
                  </a:cxn>
                  <a:cxn ang="0">
                    <a:pos x="16" y="11"/>
                  </a:cxn>
                  <a:cxn ang="0">
                    <a:pos x="16" y="9"/>
                  </a:cxn>
                  <a:cxn ang="0">
                    <a:pos x="16" y="4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6" y="0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3" y="11"/>
                  </a:cxn>
                  <a:cxn ang="0">
                    <a:pos x="6" y="13"/>
                  </a:cxn>
                  <a:cxn ang="0">
                    <a:pos x="6" y="16"/>
                  </a:cxn>
                  <a:cxn ang="0">
                    <a:pos x="9" y="13"/>
                  </a:cxn>
                </a:cxnLst>
                <a:rect l="0" t="0" r="r" b="b"/>
                <a:pathLst>
                  <a:path w="17" h="17">
                    <a:moveTo>
                      <a:pt x="9" y="13"/>
                    </a:moveTo>
                    <a:lnTo>
                      <a:pt x="16" y="11"/>
                    </a:lnTo>
                    <a:lnTo>
                      <a:pt x="16" y="9"/>
                    </a:lnTo>
                    <a:lnTo>
                      <a:pt x="16" y="4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3" y="11"/>
                    </a:lnTo>
                    <a:lnTo>
                      <a:pt x="6" y="13"/>
                    </a:lnTo>
                    <a:lnTo>
                      <a:pt x="6" y="16"/>
                    </a:lnTo>
                    <a:lnTo>
                      <a:pt x="9" y="13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60" name="Freeform 1100"/>
              <p:cNvSpPr>
                <a:spLocks/>
              </p:cNvSpPr>
              <p:nvPr/>
            </p:nvSpPr>
            <p:spPr bwMode="auto">
              <a:xfrm>
                <a:off x="1645" y="1047"/>
                <a:ext cx="17" cy="17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2" y="5"/>
                  </a:cxn>
                  <a:cxn ang="0">
                    <a:pos x="16" y="10"/>
                  </a:cxn>
                  <a:cxn ang="0">
                    <a:pos x="16" y="13"/>
                  </a:cxn>
                  <a:cxn ang="0">
                    <a:pos x="12" y="13"/>
                  </a:cxn>
                  <a:cxn ang="0">
                    <a:pos x="8" y="16"/>
                  </a:cxn>
                  <a:cxn ang="0">
                    <a:pos x="8" y="13"/>
                  </a:cxn>
                  <a:cxn ang="0">
                    <a:pos x="0" y="8"/>
                  </a:cxn>
                </a:cxnLst>
                <a:rect l="0" t="0" r="r" b="b"/>
                <a:pathLst>
                  <a:path w="17" h="17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2" y="5"/>
                    </a:lnTo>
                    <a:lnTo>
                      <a:pt x="16" y="10"/>
                    </a:lnTo>
                    <a:lnTo>
                      <a:pt x="16" y="13"/>
                    </a:lnTo>
                    <a:lnTo>
                      <a:pt x="12" y="13"/>
                    </a:lnTo>
                    <a:lnTo>
                      <a:pt x="8" y="16"/>
                    </a:lnTo>
                    <a:lnTo>
                      <a:pt x="8" y="13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61" name="Freeform 1101"/>
              <p:cNvSpPr>
                <a:spLocks/>
              </p:cNvSpPr>
              <p:nvPr/>
            </p:nvSpPr>
            <p:spPr bwMode="auto">
              <a:xfrm>
                <a:off x="1656" y="1046"/>
                <a:ext cx="17" cy="17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8"/>
                  </a:cxn>
                  <a:cxn ang="0">
                    <a:pos x="13" y="3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1" y="11"/>
                  </a:cxn>
                  <a:cxn ang="0">
                    <a:pos x="3" y="13"/>
                  </a:cxn>
                  <a:cxn ang="0">
                    <a:pos x="6" y="14"/>
                  </a:cxn>
                  <a:cxn ang="0">
                    <a:pos x="8" y="16"/>
                  </a:cxn>
                  <a:cxn ang="0">
                    <a:pos x="9" y="16"/>
                  </a:cxn>
                </a:cxnLst>
                <a:rect l="0" t="0" r="r" b="b"/>
                <a:pathLst>
                  <a:path w="17" h="17">
                    <a:moveTo>
                      <a:pt x="9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3" y="13"/>
                    </a:lnTo>
                    <a:lnTo>
                      <a:pt x="6" y="14"/>
                    </a:lnTo>
                    <a:lnTo>
                      <a:pt x="8" y="16"/>
                    </a:lnTo>
                    <a:lnTo>
                      <a:pt x="9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62" name="Freeform 1102"/>
              <p:cNvSpPr>
                <a:spLocks/>
              </p:cNvSpPr>
              <p:nvPr/>
            </p:nvSpPr>
            <p:spPr bwMode="auto">
              <a:xfrm>
                <a:off x="1656" y="1047"/>
                <a:ext cx="17" cy="17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4" y="0"/>
                  </a:cxn>
                  <a:cxn ang="0">
                    <a:pos x="8" y="1"/>
                  </a:cxn>
                  <a:cxn ang="0">
                    <a:pos x="11" y="2"/>
                  </a:cxn>
                  <a:cxn ang="0">
                    <a:pos x="12" y="6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4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11" y="16"/>
                  </a:cxn>
                  <a:cxn ang="0">
                    <a:pos x="8" y="14"/>
                  </a:cxn>
                  <a:cxn ang="0">
                    <a:pos x="4" y="13"/>
                  </a:cxn>
                  <a:cxn ang="0">
                    <a:pos x="1" y="11"/>
                  </a:cxn>
                </a:cxnLst>
                <a:rect l="0" t="0" r="r" b="b"/>
                <a:pathLst>
                  <a:path w="17" h="17">
                    <a:moveTo>
                      <a:pt x="1" y="11"/>
                    </a:move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4" y="0"/>
                    </a:lnTo>
                    <a:lnTo>
                      <a:pt x="8" y="1"/>
                    </a:lnTo>
                    <a:lnTo>
                      <a:pt x="11" y="2"/>
                    </a:lnTo>
                    <a:lnTo>
                      <a:pt x="12" y="6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4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8" y="14"/>
                    </a:lnTo>
                    <a:lnTo>
                      <a:pt x="4" y="13"/>
                    </a:lnTo>
                    <a:lnTo>
                      <a:pt x="1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63" name="Freeform 1103"/>
              <p:cNvSpPr>
                <a:spLocks/>
              </p:cNvSpPr>
              <p:nvPr/>
            </p:nvSpPr>
            <p:spPr bwMode="auto">
              <a:xfrm>
                <a:off x="1658" y="1049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6" y="2"/>
                  </a:cxn>
                  <a:cxn ang="0">
                    <a:pos x="16" y="6"/>
                  </a:cxn>
                  <a:cxn ang="0">
                    <a:pos x="16" y="9"/>
                  </a:cxn>
                  <a:cxn ang="0">
                    <a:pos x="16" y="13"/>
                  </a:cxn>
                  <a:cxn ang="0">
                    <a:pos x="16" y="16"/>
                  </a:cxn>
                  <a:cxn ang="0">
                    <a:pos x="12" y="16"/>
                  </a:cxn>
                  <a:cxn ang="0">
                    <a:pos x="9" y="16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6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16" y="6"/>
                    </a:lnTo>
                    <a:lnTo>
                      <a:pt x="16" y="9"/>
                    </a:lnTo>
                    <a:lnTo>
                      <a:pt x="16" y="13"/>
                    </a:lnTo>
                    <a:lnTo>
                      <a:pt x="16" y="16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64" name="Freeform 1104"/>
              <p:cNvSpPr>
                <a:spLocks/>
              </p:cNvSpPr>
              <p:nvPr/>
            </p:nvSpPr>
            <p:spPr bwMode="auto">
              <a:xfrm>
                <a:off x="1665" y="1052"/>
                <a:ext cx="17" cy="17"/>
              </a:xfrm>
              <a:custGeom>
                <a:avLst/>
                <a:gdLst/>
                <a:ahLst/>
                <a:cxnLst>
                  <a:cxn ang="0">
                    <a:pos x="11" y="16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4" y="3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2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0"/>
                  </a:cxn>
                  <a:cxn ang="0">
                    <a:pos x="4" y="13"/>
                  </a:cxn>
                  <a:cxn ang="0">
                    <a:pos x="6" y="14"/>
                  </a:cxn>
                  <a:cxn ang="0">
                    <a:pos x="9" y="16"/>
                  </a:cxn>
                  <a:cxn ang="0">
                    <a:pos x="10" y="16"/>
                  </a:cxn>
                  <a:cxn ang="0">
                    <a:pos x="11" y="16"/>
                  </a:cxn>
                </a:cxnLst>
                <a:rect l="0" t="0" r="r" b="b"/>
                <a:pathLst>
                  <a:path w="17" h="17">
                    <a:moveTo>
                      <a:pt x="11" y="16"/>
                    </a:moveTo>
                    <a:lnTo>
                      <a:pt x="14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4" y="3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6" y="14"/>
                    </a:lnTo>
                    <a:lnTo>
                      <a:pt x="9" y="16"/>
                    </a:lnTo>
                    <a:lnTo>
                      <a:pt x="10" y="16"/>
                    </a:lnTo>
                    <a:lnTo>
                      <a:pt x="11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65" name="Freeform 1105"/>
              <p:cNvSpPr>
                <a:spLocks/>
              </p:cNvSpPr>
              <p:nvPr/>
            </p:nvSpPr>
            <p:spPr bwMode="auto">
              <a:xfrm>
                <a:off x="1665" y="1053"/>
                <a:ext cx="17" cy="17"/>
              </a:xfrm>
              <a:custGeom>
                <a:avLst/>
                <a:gdLst/>
                <a:ahLst/>
                <a:cxnLst>
                  <a:cxn ang="0">
                    <a:pos x="2" y="9"/>
                  </a:cxn>
                  <a:cxn ang="0">
                    <a:pos x="1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4" y="6"/>
                  </a:cxn>
                  <a:cxn ang="0">
                    <a:pos x="14" y="8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8" y="14"/>
                  </a:cxn>
                  <a:cxn ang="0">
                    <a:pos x="5" y="13"/>
                  </a:cxn>
                  <a:cxn ang="0">
                    <a:pos x="2" y="9"/>
                  </a:cxn>
                </a:cxnLst>
                <a:rect l="0" t="0" r="r" b="b"/>
                <a:pathLst>
                  <a:path w="17" h="17">
                    <a:moveTo>
                      <a:pt x="2" y="9"/>
                    </a:move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8" y="14"/>
                    </a:lnTo>
                    <a:lnTo>
                      <a:pt x="5" y="13"/>
                    </a:lnTo>
                    <a:lnTo>
                      <a:pt x="2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66" name="Freeform 1106"/>
              <p:cNvSpPr>
                <a:spLocks/>
              </p:cNvSpPr>
              <p:nvPr/>
            </p:nvSpPr>
            <p:spPr bwMode="auto">
              <a:xfrm>
                <a:off x="1668" y="1054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9" y="2"/>
                  </a:cxn>
                  <a:cxn ang="0">
                    <a:pos x="12" y="4"/>
                  </a:cxn>
                  <a:cxn ang="0">
                    <a:pos x="16" y="9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2" y="16"/>
                  </a:cxn>
                  <a:cxn ang="0">
                    <a:pos x="9" y="16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2" y="4"/>
                    </a:lnTo>
                    <a:lnTo>
                      <a:pt x="16" y="9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67" name="Freeform 1107"/>
              <p:cNvSpPr>
                <a:spLocks/>
              </p:cNvSpPr>
              <p:nvPr/>
            </p:nvSpPr>
            <p:spPr bwMode="auto">
              <a:xfrm>
                <a:off x="1651" y="1049"/>
                <a:ext cx="17" cy="17"/>
              </a:xfrm>
              <a:custGeom>
                <a:avLst/>
                <a:gdLst/>
                <a:ahLst/>
                <a:cxnLst>
                  <a:cxn ang="0">
                    <a:pos x="11" y="16"/>
                  </a:cxn>
                  <a:cxn ang="0">
                    <a:pos x="14" y="13"/>
                  </a:cxn>
                  <a:cxn ang="0">
                    <a:pos x="16" y="13"/>
                  </a:cxn>
                  <a:cxn ang="0">
                    <a:pos x="16" y="12"/>
                  </a:cxn>
                  <a:cxn ang="0">
                    <a:pos x="16" y="10"/>
                  </a:cxn>
                  <a:cxn ang="0">
                    <a:pos x="16" y="8"/>
                  </a:cxn>
                  <a:cxn ang="0">
                    <a:pos x="14" y="4"/>
                  </a:cxn>
                  <a:cxn ang="0">
                    <a:pos x="12" y="2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7" y="14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1" y="16"/>
                  </a:cxn>
                </a:cxnLst>
                <a:rect l="0" t="0" r="r" b="b"/>
                <a:pathLst>
                  <a:path w="17" h="17">
                    <a:moveTo>
                      <a:pt x="11" y="16"/>
                    </a:moveTo>
                    <a:lnTo>
                      <a:pt x="14" y="13"/>
                    </a:lnTo>
                    <a:lnTo>
                      <a:pt x="16" y="13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4" y="4"/>
                    </a:lnTo>
                    <a:lnTo>
                      <a:pt x="12" y="2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7" y="14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1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68" name="Freeform 1108"/>
              <p:cNvSpPr>
                <a:spLocks/>
              </p:cNvSpPr>
              <p:nvPr/>
            </p:nvSpPr>
            <p:spPr bwMode="auto">
              <a:xfrm>
                <a:off x="1651" y="1049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6" y="0"/>
                  </a:cxn>
                  <a:cxn ang="0">
                    <a:pos x="9" y="1"/>
                  </a:cxn>
                  <a:cxn ang="0">
                    <a:pos x="11" y="3"/>
                  </a:cxn>
                  <a:cxn ang="0">
                    <a:pos x="14" y="6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9" y="14"/>
                  </a:cxn>
                  <a:cxn ang="0">
                    <a:pos x="6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6" y="0"/>
                    </a:lnTo>
                    <a:lnTo>
                      <a:pt x="9" y="1"/>
                    </a:lnTo>
                    <a:lnTo>
                      <a:pt x="11" y="3"/>
                    </a:lnTo>
                    <a:lnTo>
                      <a:pt x="14" y="6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9" y="14"/>
                    </a:lnTo>
                    <a:lnTo>
                      <a:pt x="6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69" name="Freeform 1109"/>
              <p:cNvSpPr>
                <a:spLocks/>
              </p:cNvSpPr>
              <p:nvPr/>
            </p:nvSpPr>
            <p:spPr bwMode="auto">
              <a:xfrm>
                <a:off x="1661" y="1054"/>
                <a:ext cx="17" cy="17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0"/>
                  </a:cxn>
                  <a:cxn ang="0">
                    <a:pos x="14" y="6"/>
                  </a:cxn>
                  <a:cxn ang="0">
                    <a:pos x="13" y="3"/>
                  </a:cxn>
                  <a:cxn ang="0">
                    <a:pos x="12" y="2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1" y="11"/>
                  </a:cxn>
                  <a:cxn ang="0">
                    <a:pos x="4" y="13"/>
                  </a:cxn>
                  <a:cxn ang="0">
                    <a:pos x="5" y="14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6"/>
                  </a:cxn>
                </a:cxnLst>
                <a:rect l="0" t="0" r="r" b="b"/>
                <a:pathLst>
                  <a:path w="17" h="17">
                    <a:moveTo>
                      <a:pt x="10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3" y="3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1" y="11"/>
                    </a:lnTo>
                    <a:lnTo>
                      <a:pt x="4" y="13"/>
                    </a:lnTo>
                    <a:lnTo>
                      <a:pt x="5" y="14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70" name="Freeform 1110"/>
              <p:cNvSpPr>
                <a:spLocks/>
              </p:cNvSpPr>
              <p:nvPr/>
            </p:nvSpPr>
            <p:spPr bwMode="auto">
              <a:xfrm>
                <a:off x="1661" y="1054"/>
                <a:ext cx="17" cy="17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1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10" y="2"/>
                  </a:cxn>
                  <a:cxn ang="0">
                    <a:pos x="13" y="6"/>
                  </a:cxn>
                  <a:cxn ang="0">
                    <a:pos x="14" y="8"/>
                  </a:cxn>
                  <a:cxn ang="0">
                    <a:pos x="16" y="11"/>
                  </a:cxn>
                  <a:cxn ang="0">
                    <a:pos x="14" y="14"/>
                  </a:cxn>
                  <a:cxn ang="0">
                    <a:pos x="13" y="14"/>
                  </a:cxn>
                  <a:cxn ang="0">
                    <a:pos x="13" y="16"/>
                  </a:cxn>
                  <a:cxn ang="0">
                    <a:pos x="10" y="16"/>
                  </a:cxn>
                  <a:cxn ang="0">
                    <a:pos x="7" y="14"/>
                  </a:cxn>
                  <a:cxn ang="0">
                    <a:pos x="5" y="13"/>
                  </a:cxn>
                  <a:cxn ang="0">
                    <a:pos x="1" y="11"/>
                  </a:cxn>
                </a:cxnLst>
                <a:rect l="0" t="0" r="r" b="b"/>
                <a:pathLst>
                  <a:path w="17" h="17">
                    <a:moveTo>
                      <a:pt x="1" y="11"/>
                    </a:moveTo>
                    <a:lnTo>
                      <a:pt x="1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10" y="2"/>
                    </a:lnTo>
                    <a:lnTo>
                      <a:pt x="13" y="6"/>
                    </a:lnTo>
                    <a:lnTo>
                      <a:pt x="14" y="8"/>
                    </a:lnTo>
                    <a:lnTo>
                      <a:pt x="16" y="11"/>
                    </a:lnTo>
                    <a:lnTo>
                      <a:pt x="14" y="14"/>
                    </a:lnTo>
                    <a:lnTo>
                      <a:pt x="13" y="14"/>
                    </a:lnTo>
                    <a:lnTo>
                      <a:pt x="13" y="16"/>
                    </a:lnTo>
                    <a:lnTo>
                      <a:pt x="10" y="16"/>
                    </a:lnTo>
                    <a:lnTo>
                      <a:pt x="7" y="14"/>
                    </a:lnTo>
                    <a:lnTo>
                      <a:pt x="5" y="13"/>
                    </a:lnTo>
                    <a:lnTo>
                      <a:pt x="1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71" name="Freeform 1111"/>
              <p:cNvSpPr>
                <a:spLocks/>
              </p:cNvSpPr>
              <p:nvPr/>
            </p:nvSpPr>
            <p:spPr bwMode="auto">
              <a:xfrm>
                <a:off x="1698" y="1074"/>
                <a:ext cx="17" cy="17"/>
              </a:xfrm>
              <a:custGeom>
                <a:avLst/>
                <a:gdLst/>
                <a:ahLst/>
                <a:cxnLst>
                  <a:cxn ang="0">
                    <a:pos x="1" y="9"/>
                  </a:cxn>
                  <a:cxn ang="0">
                    <a:pos x="1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1"/>
                  </a:cxn>
                  <a:cxn ang="0">
                    <a:pos x="12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4" y="13"/>
                  </a:cxn>
                  <a:cxn ang="0">
                    <a:pos x="12" y="14"/>
                  </a:cxn>
                  <a:cxn ang="0">
                    <a:pos x="11" y="16"/>
                  </a:cxn>
                  <a:cxn ang="0">
                    <a:pos x="8" y="14"/>
                  </a:cxn>
                  <a:cxn ang="0">
                    <a:pos x="4" y="13"/>
                  </a:cxn>
                  <a:cxn ang="0">
                    <a:pos x="1" y="9"/>
                  </a:cxn>
                </a:cxnLst>
                <a:rect l="0" t="0" r="r" b="b"/>
                <a:pathLst>
                  <a:path w="17" h="17">
                    <a:moveTo>
                      <a:pt x="1" y="9"/>
                    </a:moveTo>
                    <a:lnTo>
                      <a:pt x="1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1"/>
                    </a:lnTo>
                    <a:lnTo>
                      <a:pt x="12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4" y="13"/>
                    </a:lnTo>
                    <a:lnTo>
                      <a:pt x="12" y="14"/>
                    </a:lnTo>
                    <a:lnTo>
                      <a:pt x="11" y="16"/>
                    </a:lnTo>
                    <a:lnTo>
                      <a:pt x="8" y="14"/>
                    </a:lnTo>
                    <a:lnTo>
                      <a:pt x="4" y="13"/>
                    </a:lnTo>
                    <a:lnTo>
                      <a:pt x="1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72" name="Freeform 1112"/>
              <p:cNvSpPr>
                <a:spLocks/>
              </p:cNvSpPr>
              <p:nvPr/>
            </p:nvSpPr>
            <p:spPr bwMode="auto">
              <a:xfrm>
                <a:off x="1663" y="1009"/>
                <a:ext cx="27" cy="45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6" y="0"/>
                  </a:cxn>
                  <a:cxn ang="0">
                    <a:pos x="26" y="29"/>
                  </a:cxn>
                  <a:cxn ang="0">
                    <a:pos x="0" y="44"/>
                  </a:cxn>
                  <a:cxn ang="0">
                    <a:pos x="0" y="14"/>
                  </a:cxn>
                </a:cxnLst>
                <a:rect l="0" t="0" r="r" b="b"/>
                <a:pathLst>
                  <a:path w="27" h="45">
                    <a:moveTo>
                      <a:pt x="0" y="14"/>
                    </a:moveTo>
                    <a:lnTo>
                      <a:pt x="26" y="0"/>
                    </a:lnTo>
                    <a:lnTo>
                      <a:pt x="26" y="29"/>
                    </a:lnTo>
                    <a:lnTo>
                      <a:pt x="0" y="4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73" name="Freeform 1113"/>
              <p:cNvSpPr>
                <a:spLocks/>
              </p:cNvSpPr>
              <p:nvPr/>
            </p:nvSpPr>
            <p:spPr bwMode="auto">
              <a:xfrm>
                <a:off x="1582" y="1001"/>
                <a:ext cx="17" cy="17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5"/>
                  </a:cxn>
                  <a:cxn ang="0">
                    <a:pos x="12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6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6" y="16"/>
                  </a:cxn>
                  <a:cxn ang="0">
                    <a:pos x="8" y="16"/>
                  </a:cxn>
                  <a:cxn ang="0">
                    <a:pos x="9" y="16"/>
                  </a:cxn>
                </a:cxnLst>
                <a:rect l="0" t="0" r="r" b="b"/>
                <a:pathLst>
                  <a:path w="17" h="17">
                    <a:moveTo>
                      <a:pt x="9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5"/>
                    </a:lnTo>
                    <a:lnTo>
                      <a:pt x="12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9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74" name="Freeform 1114"/>
              <p:cNvSpPr>
                <a:spLocks/>
              </p:cNvSpPr>
              <p:nvPr/>
            </p:nvSpPr>
            <p:spPr bwMode="auto">
              <a:xfrm>
                <a:off x="1582" y="1004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2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11" y="16"/>
                  </a:cxn>
                  <a:cxn ang="0">
                    <a:pos x="8" y="16"/>
                  </a:cxn>
                  <a:cxn ang="0">
                    <a:pos x="4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0" y="7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2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8" y="16"/>
                    </a:lnTo>
                    <a:lnTo>
                      <a:pt x="4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75" name="Freeform 1115"/>
              <p:cNvSpPr>
                <a:spLocks/>
              </p:cNvSpPr>
              <p:nvPr/>
            </p:nvSpPr>
            <p:spPr bwMode="auto">
              <a:xfrm>
                <a:off x="1583" y="1006"/>
                <a:ext cx="17" cy="17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3" y="6"/>
                  </a:cxn>
                  <a:cxn ang="0">
                    <a:pos x="13" y="9"/>
                  </a:cxn>
                  <a:cxn ang="0">
                    <a:pos x="16" y="11"/>
                  </a:cxn>
                  <a:cxn ang="0">
                    <a:pos x="13" y="13"/>
                  </a:cxn>
                  <a:cxn ang="0">
                    <a:pos x="13" y="16"/>
                  </a:cxn>
                  <a:cxn ang="0">
                    <a:pos x="10" y="16"/>
                  </a:cxn>
                  <a:cxn ang="0">
                    <a:pos x="8" y="16"/>
                  </a:cxn>
                  <a:cxn ang="0">
                    <a:pos x="2" y="11"/>
                  </a:cxn>
                </a:cxnLst>
                <a:rect l="0" t="0" r="r" b="b"/>
                <a:pathLst>
                  <a:path w="17" h="17">
                    <a:moveTo>
                      <a:pt x="2" y="11"/>
                    </a:moveTo>
                    <a:lnTo>
                      <a:pt x="0" y="9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3" y="6"/>
                    </a:lnTo>
                    <a:lnTo>
                      <a:pt x="13" y="9"/>
                    </a:lnTo>
                    <a:lnTo>
                      <a:pt x="16" y="11"/>
                    </a:lnTo>
                    <a:lnTo>
                      <a:pt x="13" y="13"/>
                    </a:lnTo>
                    <a:lnTo>
                      <a:pt x="13" y="16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76" name="Freeform 1116"/>
              <p:cNvSpPr>
                <a:spLocks/>
              </p:cNvSpPr>
              <p:nvPr/>
            </p:nvSpPr>
            <p:spPr bwMode="auto">
              <a:xfrm>
                <a:off x="1590" y="1008"/>
                <a:ext cx="17" cy="17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4" y="13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6" y="9"/>
                  </a:cxn>
                  <a:cxn ang="0">
                    <a:pos x="14" y="7"/>
                  </a:cxn>
                  <a:cxn ang="0">
                    <a:pos x="14" y="5"/>
                  </a:cxn>
                  <a:cxn ang="0">
                    <a:pos x="11" y="2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4" y="13"/>
                  </a:cxn>
                  <a:cxn ang="0">
                    <a:pos x="6" y="16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6"/>
                  </a:cxn>
                </a:cxnLst>
                <a:rect l="0" t="0" r="r" b="b"/>
                <a:pathLst>
                  <a:path w="17" h="17">
                    <a:moveTo>
                      <a:pt x="10" y="16"/>
                    </a:moveTo>
                    <a:lnTo>
                      <a:pt x="14" y="13"/>
                    </a:lnTo>
                    <a:lnTo>
                      <a:pt x="14" y="12"/>
                    </a:lnTo>
                    <a:lnTo>
                      <a:pt x="14" y="11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4" y="5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4" y="13"/>
                    </a:lnTo>
                    <a:lnTo>
                      <a:pt x="6" y="16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77" name="Freeform 1117"/>
              <p:cNvSpPr>
                <a:spLocks/>
              </p:cNvSpPr>
              <p:nvPr/>
            </p:nvSpPr>
            <p:spPr bwMode="auto">
              <a:xfrm>
                <a:off x="1590" y="1009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1" y="7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9" y="0"/>
                  </a:cxn>
                  <a:cxn ang="0">
                    <a:pos x="11" y="2"/>
                  </a:cxn>
                  <a:cxn ang="0">
                    <a:pos x="14" y="4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3"/>
                  </a:cxn>
                  <a:cxn ang="0">
                    <a:pos x="16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9" y="16"/>
                  </a:cxn>
                  <a:cxn ang="0">
                    <a:pos x="6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1" y="7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1" y="2"/>
                    </a:lnTo>
                    <a:lnTo>
                      <a:pt x="14" y="4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3"/>
                    </a:lnTo>
                    <a:lnTo>
                      <a:pt x="16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9" y="16"/>
                    </a:lnTo>
                    <a:lnTo>
                      <a:pt x="6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78" name="Freeform 1118"/>
              <p:cNvSpPr>
                <a:spLocks/>
              </p:cNvSpPr>
              <p:nvPr/>
            </p:nvSpPr>
            <p:spPr bwMode="auto">
              <a:xfrm>
                <a:off x="1593" y="1011"/>
                <a:ext cx="17" cy="17"/>
              </a:xfrm>
              <a:custGeom>
                <a:avLst/>
                <a:gdLst/>
                <a:ahLst/>
                <a:cxnLst>
                  <a:cxn ang="0">
                    <a:pos x="3" y="10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3" y="2"/>
                  </a:cxn>
                  <a:cxn ang="0">
                    <a:pos x="3" y="0"/>
                  </a:cxn>
                  <a:cxn ang="0">
                    <a:pos x="9" y="0"/>
                  </a:cxn>
                  <a:cxn ang="0">
                    <a:pos x="12" y="8"/>
                  </a:cxn>
                  <a:cxn ang="0">
                    <a:pos x="16" y="8"/>
                  </a:cxn>
                  <a:cxn ang="0">
                    <a:pos x="16" y="13"/>
                  </a:cxn>
                  <a:cxn ang="0">
                    <a:pos x="16" y="16"/>
                  </a:cxn>
                  <a:cxn ang="0">
                    <a:pos x="12" y="16"/>
                  </a:cxn>
                  <a:cxn ang="0">
                    <a:pos x="9" y="16"/>
                  </a:cxn>
                  <a:cxn ang="0">
                    <a:pos x="3" y="10"/>
                  </a:cxn>
                </a:cxnLst>
                <a:rect l="0" t="0" r="r" b="b"/>
                <a:pathLst>
                  <a:path w="17" h="17">
                    <a:moveTo>
                      <a:pt x="3" y="10"/>
                    </a:moveTo>
                    <a:lnTo>
                      <a:pt x="3" y="8"/>
                    </a:lnTo>
                    <a:lnTo>
                      <a:pt x="0" y="5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9" y="0"/>
                    </a:lnTo>
                    <a:lnTo>
                      <a:pt x="12" y="8"/>
                    </a:lnTo>
                    <a:lnTo>
                      <a:pt x="16" y="8"/>
                    </a:lnTo>
                    <a:lnTo>
                      <a:pt x="16" y="13"/>
                    </a:lnTo>
                    <a:lnTo>
                      <a:pt x="16" y="16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3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79" name="Freeform 1119"/>
              <p:cNvSpPr>
                <a:spLocks/>
              </p:cNvSpPr>
              <p:nvPr/>
            </p:nvSpPr>
            <p:spPr bwMode="auto">
              <a:xfrm>
                <a:off x="1577" y="1004"/>
                <a:ext cx="17" cy="17"/>
              </a:xfrm>
              <a:custGeom>
                <a:avLst/>
                <a:gdLst/>
                <a:ahLst/>
                <a:cxnLst>
                  <a:cxn ang="0">
                    <a:pos x="9" y="16"/>
                  </a:cxn>
                  <a:cxn ang="0">
                    <a:pos x="13" y="13"/>
                  </a:cxn>
                  <a:cxn ang="0">
                    <a:pos x="14" y="12"/>
                  </a:cxn>
                  <a:cxn ang="0">
                    <a:pos x="16" y="12"/>
                  </a:cxn>
                  <a:cxn ang="0">
                    <a:pos x="16" y="9"/>
                  </a:cxn>
                  <a:cxn ang="0">
                    <a:pos x="16" y="7"/>
                  </a:cxn>
                  <a:cxn ang="0">
                    <a:pos x="13" y="5"/>
                  </a:cxn>
                  <a:cxn ang="0">
                    <a:pos x="12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1" y="11"/>
                  </a:cxn>
                  <a:cxn ang="0">
                    <a:pos x="3" y="13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9" y="16"/>
                  </a:cxn>
                </a:cxnLst>
                <a:rect l="0" t="0" r="r" b="b"/>
                <a:pathLst>
                  <a:path w="17" h="17">
                    <a:moveTo>
                      <a:pt x="9" y="16"/>
                    </a:moveTo>
                    <a:lnTo>
                      <a:pt x="13" y="13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6" y="7"/>
                    </a:lnTo>
                    <a:lnTo>
                      <a:pt x="13" y="5"/>
                    </a:lnTo>
                    <a:lnTo>
                      <a:pt x="12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1" y="11"/>
                    </a:lnTo>
                    <a:lnTo>
                      <a:pt x="3" y="13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9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80" name="Freeform 1120"/>
              <p:cNvSpPr>
                <a:spLocks/>
              </p:cNvSpPr>
              <p:nvPr/>
            </p:nvSpPr>
            <p:spPr bwMode="auto">
              <a:xfrm>
                <a:off x="1577" y="1006"/>
                <a:ext cx="17" cy="17"/>
              </a:xfrm>
              <a:custGeom>
                <a:avLst/>
                <a:gdLst/>
                <a:ahLst/>
                <a:cxnLst>
                  <a:cxn ang="0">
                    <a:pos x="1" y="11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6" y="1"/>
                  </a:cxn>
                  <a:cxn ang="0">
                    <a:pos x="11" y="3"/>
                  </a:cxn>
                  <a:cxn ang="0">
                    <a:pos x="12" y="4"/>
                  </a:cxn>
                  <a:cxn ang="0">
                    <a:pos x="14" y="8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4" y="14"/>
                  </a:cxn>
                  <a:cxn ang="0">
                    <a:pos x="12" y="16"/>
                  </a:cxn>
                  <a:cxn ang="0">
                    <a:pos x="11" y="16"/>
                  </a:cxn>
                  <a:cxn ang="0">
                    <a:pos x="6" y="16"/>
                  </a:cxn>
                  <a:cxn ang="0">
                    <a:pos x="4" y="13"/>
                  </a:cxn>
                  <a:cxn ang="0">
                    <a:pos x="1" y="11"/>
                  </a:cxn>
                </a:cxnLst>
                <a:rect l="0" t="0" r="r" b="b"/>
                <a:pathLst>
                  <a:path w="17" h="17">
                    <a:moveTo>
                      <a:pt x="1" y="11"/>
                    </a:moveTo>
                    <a:lnTo>
                      <a:pt x="0" y="7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11" y="3"/>
                    </a:lnTo>
                    <a:lnTo>
                      <a:pt x="12" y="4"/>
                    </a:lnTo>
                    <a:lnTo>
                      <a:pt x="14" y="8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4" y="14"/>
                    </a:lnTo>
                    <a:lnTo>
                      <a:pt x="12" y="16"/>
                    </a:lnTo>
                    <a:lnTo>
                      <a:pt x="11" y="16"/>
                    </a:lnTo>
                    <a:lnTo>
                      <a:pt x="6" y="16"/>
                    </a:lnTo>
                    <a:lnTo>
                      <a:pt x="4" y="13"/>
                    </a:lnTo>
                    <a:lnTo>
                      <a:pt x="1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81" name="Freeform 1121"/>
              <p:cNvSpPr>
                <a:spLocks/>
              </p:cNvSpPr>
              <p:nvPr/>
            </p:nvSpPr>
            <p:spPr bwMode="auto">
              <a:xfrm>
                <a:off x="1586" y="1010"/>
                <a:ext cx="17" cy="17"/>
              </a:xfrm>
              <a:custGeom>
                <a:avLst/>
                <a:gdLst/>
                <a:ahLst/>
                <a:cxnLst>
                  <a:cxn ang="0">
                    <a:pos x="10" y="16"/>
                  </a:cxn>
                  <a:cxn ang="0">
                    <a:pos x="13" y="13"/>
                  </a:cxn>
                  <a:cxn ang="0">
                    <a:pos x="13" y="12"/>
                  </a:cxn>
                  <a:cxn ang="0">
                    <a:pos x="14" y="12"/>
                  </a:cxn>
                  <a:cxn ang="0">
                    <a:pos x="16" y="9"/>
                  </a:cxn>
                  <a:cxn ang="0">
                    <a:pos x="14" y="7"/>
                  </a:cxn>
                  <a:cxn ang="0">
                    <a:pos x="13" y="5"/>
                  </a:cxn>
                  <a:cxn ang="0">
                    <a:pos x="11" y="2"/>
                  </a:cxn>
                  <a:cxn ang="0">
                    <a:pos x="10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5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1" y="4"/>
                  </a:cxn>
                  <a:cxn ang="0">
                    <a:pos x="0" y="5"/>
                  </a:cxn>
                  <a:cxn ang="0">
                    <a:pos x="1" y="8"/>
                  </a:cxn>
                  <a:cxn ang="0">
                    <a:pos x="2" y="11"/>
                  </a:cxn>
                  <a:cxn ang="0">
                    <a:pos x="3" y="13"/>
                  </a:cxn>
                  <a:cxn ang="0">
                    <a:pos x="5" y="16"/>
                  </a:cxn>
                  <a:cxn ang="0">
                    <a:pos x="8" y="16"/>
                  </a:cxn>
                  <a:cxn ang="0">
                    <a:pos x="9" y="16"/>
                  </a:cxn>
                  <a:cxn ang="0">
                    <a:pos x="10" y="16"/>
                  </a:cxn>
                </a:cxnLst>
                <a:rect l="0" t="0" r="r" b="b"/>
                <a:pathLst>
                  <a:path w="17" h="17">
                    <a:moveTo>
                      <a:pt x="10" y="16"/>
                    </a:moveTo>
                    <a:lnTo>
                      <a:pt x="13" y="13"/>
                    </a:lnTo>
                    <a:lnTo>
                      <a:pt x="13" y="12"/>
                    </a:lnTo>
                    <a:lnTo>
                      <a:pt x="14" y="12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3" y="5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1" y="4"/>
                    </a:lnTo>
                    <a:lnTo>
                      <a:pt x="0" y="5"/>
                    </a:lnTo>
                    <a:lnTo>
                      <a:pt x="1" y="8"/>
                    </a:lnTo>
                    <a:lnTo>
                      <a:pt x="2" y="11"/>
                    </a:lnTo>
                    <a:lnTo>
                      <a:pt x="3" y="13"/>
                    </a:lnTo>
                    <a:lnTo>
                      <a:pt x="5" y="16"/>
                    </a:lnTo>
                    <a:lnTo>
                      <a:pt x="8" y="16"/>
                    </a:lnTo>
                    <a:lnTo>
                      <a:pt x="9" y="16"/>
                    </a:lnTo>
                    <a:lnTo>
                      <a:pt x="10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82" name="Freeform 1122"/>
              <p:cNvSpPr>
                <a:spLocks/>
              </p:cNvSpPr>
              <p:nvPr/>
            </p:nvSpPr>
            <p:spPr bwMode="auto">
              <a:xfrm>
                <a:off x="1586" y="1011"/>
                <a:ext cx="17" cy="17"/>
              </a:xfrm>
              <a:custGeom>
                <a:avLst/>
                <a:gdLst/>
                <a:ahLst/>
                <a:cxnLst>
                  <a:cxn ang="0">
                    <a:pos x="3" y="11"/>
                  </a:cxn>
                  <a:cxn ang="0">
                    <a:pos x="1" y="7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2"/>
                  </a:cxn>
                  <a:cxn ang="0">
                    <a:pos x="14" y="4"/>
                  </a:cxn>
                  <a:cxn ang="0">
                    <a:pos x="16" y="8"/>
                  </a:cxn>
                  <a:cxn ang="0">
                    <a:pos x="16" y="12"/>
                  </a:cxn>
                  <a:cxn ang="0">
                    <a:pos x="16" y="13"/>
                  </a:cxn>
                  <a:cxn ang="0">
                    <a:pos x="14" y="14"/>
                  </a:cxn>
                  <a:cxn ang="0">
                    <a:pos x="14" y="16"/>
                  </a:cxn>
                  <a:cxn ang="0">
                    <a:pos x="11" y="16"/>
                  </a:cxn>
                  <a:cxn ang="0">
                    <a:pos x="8" y="16"/>
                  </a:cxn>
                  <a:cxn ang="0">
                    <a:pos x="4" y="13"/>
                  </a:cxn>
                  <a:cxn ang="0">
                    <a:pos x="3" y="11"/>
                  </a:cxn>
                </a:cxnLst>
                <a:rect l="0" t="0" r="r" b="b"/>
                <a:pathLst>
                  <a:path w="17" h="17">
                    <a:moveTo>
                      <a:pt x="3" y="11"/>
                    </a:moveTo>
                    <a:lnTo>
                      <a:pt x="1" y="7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2"/>
                    </a:lnTo>
                    <a:lnTo>
                      <a:pt x="14" y="4"/>
                    </a:lnTo>
                    <a:lnTo>
                      <a:pt x="16" y="8"/>
                    </a:lnTo>
                    <a:lnTo>
                      <a:pt x="16" y="12"/>
                    </a:lnTo>
                    <a:lnTo>
                      <a:pt x="16" y="13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1" y="16"/>
                    </a:lnTo>
                    <a:lnTo>
                      <a:pt x="8" y="16"/>
                    </a:lnTo>
                    <a:lnTo>
                      <a:pt x="4" y="13"/>
                    </a:lnTo>
                    <a:lnTo>
                      <a:pt x="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83" name="Freeform 1123"/>
              <p:cNvSpPr>
                <a:spLocks/>
              </p:cNvSpPr>
              <p:nvPr/>
            </p:nvSpPr>
            <p:spPr bwMode="auto">
              <a:xfrm>
                <a:off x="1567" y="955"/>
                <a:ext cx="123" cy="70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4" y="0"/>
                  </a:cxn>
                  <a:cxn ang="0">
                    <a:pos x="122" y="54"/>
                  </a:cxn>
                  <a:cxn ang="0">
                    <a:pos x="96" y="69"/>
                  </a:cxn>
                  <a:cxn ang="0">
                    <a:pos x="0" y="13"/>
                  </a:cxn>
                </a:cxnLst>
                <a:rect l="0" t="0" r="r" b="b"/>
                <a:pathLst>
                  <a:path w="123" h="70">
                    <a:moveTo>
                      <a:pt x="0" y="13"/>
                    </a:moveTo>
                    <a:lnTo>
                      <a:pt x="24" y="0"/>
                    </a:lnTo>
                    <a:lnTo>
                      <a:pt x="122" y="54"/>
                    </a:lnTo>
                    <a:lnTo>
                      <a:pt x="96" y="6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84" name="Freeform 1124"/>
              <p:cNvSpPr>
                <a:spLocks/>
              </p:cNvSpPr>
              <p:nvPr/>
            </p:nvSpPr>
            <p:spPr bwMode="auto">
              <a:xfrm>
                <a:off x="1567" y="967"/>
                <a:ext cx="97" cy="8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57"/>
                  </a:cxn>
                  <a:cxn ang="0">
                    <a:pos x="96" y="86"/>
                  </a:cxn>
                  <a:cxn ang="0">
                    <a:pos x="0" y="28"/>
                  </a:cxn>
                  <a:cxn ang="0">
                    <a:pos x="0" y="0"/>
                  </a:cxn>
                </a:cxnLst>
                <a:rect l="0" t="0" r="r" b="b"/>
                <a:pathLst>
                  <a:path w="97" h="87">
                    <a:moveTo>
                      <a:pt x="0" y="0"/>
                    </a:moveTo>
                    <a:lnTo>
                      <a:pt x="96" y="57"/>
                    </a:lnTo>
                    <a:lnTo>
                      <a:pt x="96" y="86"/>
                    </a:lnTo>
                    <a:lnTo>
                      <a:pt x="0" y="2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85" name="Freeform 1125"/>
              <p:cNvSpPr>
                <a:spLocks/>
              </p:cNvSpPr>
              <p:nvPr/>
            </p:nvSpPr>
            <p:spPr bwMode="auto">
              <a:xfrm>
                <a:off x="1477" y="1091"/>
                <a:ext cx="26" cy="45"/>
              </a:xfrm>
              <a:custGeom>
                <a:avLst/>
                <a:gdLst/>
                <a:ahLst/>
                <a:cxnLst>
                  <a:cxn ang="0">
                    <a:pos x="25" y="14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25" y="44"/>
                  </a:cxn>
                  <a:cxn ang="0">
                    <a:pos x="25" y="14"/>
                  </a:cxn>
                </a:cxnLst>
                <a:rect l="0" t="0" r="r" b="b"/>
                <a:pathLst>
                  <a:path w="26" h="45">
                    <a:moveTo>
                      <a:pt x="25" y="14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25" y="44"/>
                    </a:lnTo>
                    <a:lnTo>
                      <a:pt x="25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86" name="Freeform 1126"/>
              <p:cNvSpPr>
                <a:spLocks/>
              </p:cNvSpPr>
              <p:nvPr/>
            </p:nvSpPr>
            <p:spPr bwMode="auto">
              <a:xfrm>
                <a:off x="1606" y="1165"/>
                <a:ext cx="25" cy="45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24" y="44"/>
                  </a:cxn>
                  <a:cxn ang="0">
                    <a:pos x="24" y="14"/>
                  </a:cxn>
                </a:cxnLst>
                <a:rect l="0" t="0" r="r" b="b"/>
                <a:pathLst>
                  <a:path w="25" h="45">
                    <a:moveTo>
                      <a:pt x="24" y="14"/>
                    </a:moveTo>
                    <a:lnTo>
                      <a:pt x="0" y="0"/>
                    </a:lnTo>
                    <a:lnTo>
                      <a:pt x="0" y="29"/>
                    </a:lnTo>
                    <a:lnTo>
                      <a:pt x="24" y="44"/>
                    </a:lnTo>
                    <a:lnTo>
                      <a:pt x="24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87" name="Freeform 1127"/>
              <p:cNvSpPr>
                <a:spLocks/>
              </p:cNvSpPr>
              <p:nvPr/>
            </p:nvSpPr>
            <p:spPr bwMode="auto">
              <a:xfrm>
                <a:off x="1502" y="1051"/>
                <a:ext cx="96" cy="85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0" y="55"/>
                  </a:cxn>
                  <a:cxn ang="0">
                    <a:pos x="0" y="84"/>
                  </a:cxn>
                  <a:cxn ang="0">
                    <a:pos x="95" y="28"/>
                  </a:cxn>
                  <a:cxn ang="0">
                    <a:pos x="94" y="0"/>
                  </a:cxn>
                </a:cxnLst>
                <a:rect l="0" t="0" r="r" b="b"/>
                <a:pathLst>
                  <a:path w="96" h="85">
                    <a:moveTo>
                      <a:pt x="94" y="0"/>
                    </a:moveTo>
                    <a:lnTo>
                      <a:pt x="0" y="55"/>
                    </a:lnTo>
                    <a:lnTo>
                      <a:pt x="0" y="84"/>
                    </a:lnTo>
                    <a:lnTo>
                      <a:pt x="95" y="28"/>
                    </a:lnTo>
                    <a:lnTo>
                      <a:pt x="94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88" name="Freeform 1128"/>
              <p:cNvSpPr>
                <a:spLocks/>
              </p:cNvSpPr>
              <p:nvPr/>
            </p:nvSpPr>
            <p:spPr bwMode="auto">
              <a:xfrm>
                <a:off x="1713" y="1057"/>
                <a:ext cx="17" cy="17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6" y="9"/>
                  </a:cxn>
                  <a:cxn ang="0">
                    <a:pos x="12" y="16"/>
                  </a:cxn>
                  <a:cxn ang="0">
                    <a:pos x="0" y="5"/>
                  </a:cxn>
                  <a:cxn ang="0">
                    <a:pos x="4" y="0"/>
                  </a:cxn>
                </a:cxnLst>
                <a:rect l="0" t="0" r="r" b="b"/>
                <a:pathLst>
                  <a:path w="17" h="17">
                    <a:moveTo>
                      <a:pt x="4" y="0"/>
                    </a:moveTo>
                    <a:lnTo>
                      <a:pt x="16" y="9"/>
                    </a:lnTo>
                    <a:lnTo>
                      <a:pt x="12" y="16"/>
                    </a:lnTo>
                    <a:lnTo>
                      <a:pt x="0" y="5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89" name="Freeform 1129"/>
              <p:cNvSpPr>
                <a:spLocks/>
              </p:cNvSpPr>
              <p:nvPr/>
            </p:nvSpPr>
            <p:spPr bwMode="auto">
              <a:xfrm>
                <a:off x="1671" y="1025"/>
                <a:ext cx="36" cy="21"/>
              </a:xfrm>
              <a:custGeom>
                <a:avLst/>
                <a:gdLst/>
                <a:ahLst/>
                <a:cxnLst>
                  <a:cxn ang="0">
                    <a:pos x="23" y="0"/>
                  </a:cxn>
                  <a:cxn ang="0">
                    <a:pos x="35" y="7"/>
                  </a:cxn>
                  <a:cxn ang="0">
                    <a:pos x="12" y="20"/>
                  </a:cxn>
                  <a:cxn ang="0">
                    <a:pos x="0" y="12"/>
                  </a:cxn>
                  <a:cxn ang="0">
                    <a:pos x="23" y="0"/>
                  </a:cxn>
                </a:cxnLst>
                <a:rect l="0" t="0" r="r" b="b"/>
                <a:pathLst>
                  <a:path w="36" h="21">
                    <a:moveTo>
                      <a:pt x="23" y="0"/>
                    </a:moveTo>
                    <a:lnTo>
                      <a:pt x="35" y="7"/>
                    </a:lnTo>
                    <a:lnTo>
                      <a:pt x="12" y="20"/>
                    </a:lnTo>
                    <a:lnTo>
                      <a:pt x="0" y="12"/>
                    </a:lnTo>
                    <a:lnTo>
                      <a:pt x="23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90" name="Freeform 1130"/>
              <p:cNvSpPr>
                <a:spLocks/>
              </p:cNvSpPr>
              <p:nvPr/>
            </p:nvSpPr>
            <p:spPr bwMode="auto">
              <a:xfrm>
                <a:off x="1671" y="1038"/>
                <a:ext cx="17" cy="33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16" y="32"/>
                  </a:cxn>
                  <a:cxn ang="0">
                    <a:pos x="16" y="7"/>
                  </a:cxn>
                  <a:cxn ang="0">
                    <a:pos x="0" y="0"/>
                  </a:cxn>
                  <a:cxn ang="0">
                    <a:pos x="0" y="26"/>
                  </a:cxn>
                </a:cxnLst>
                <a:rect l="0" t="0" r="r" b="b"/>
                <a:pathLst>
                  <a:path w="17" h="33">
                    <a:moveTo>
                      <a:pt x="0" y="26"/>
                    </a:moveTo>
                    <a:lnTo>
                      <a:pt x="16" y="32"/>
                    </a:lnTo>
                    <a:lnTo>
                      <a:pt x="16" y="7"/>
                    </a:lnTo>
                    <a:lnTo>
                      <a:pt x="0" y="0"/>
                    </a:lnTo>
                    <a:lnTo>
                      <a:pt x="0" y="26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91" name="Freeform 1131"/>
              <p:cNvSpPr>
                <a:spLocks/>
              </p:cNvSpPr>
              <p:nvPr/>
            </p:nvSpPr>
            <p:spPr bwMode="auto">
              <a:xfrm>
                <a:off x="1683" y="1032"/>
                <a:ext cx="24" cy="39"/>
              </a:xfrm>
              <a:custGeom>
                <a:avLst/>
                <a:gdLst/>
                <a:ahLst/>
                <a:cxnLst>
                  <a:cxn ang="0">
                    <a:pos x="23" y="26"/>
                  </a:cxn>
                  <a:cxn ang="0">
                    <a:pos x="0" y="38"/>
                  </a:cxn>
                  <a:cxn ang="0">
                    <a:pos x="0" y="13"/>
                  </a:cxn>
                  <a:cxn ang="0">
                    <a:pos x="23" y="0"/>
                  </a:cxn>
                  <a:cxn ang="0">
                    <a:pos x="23" y="26"/>
                  </a:cxn>
                </a:cxnLst>
                <a:rect l="0" t="0" r="r" b="b"/>
                <a:pathLst>
                  <a:path w="24" h="39">
                    <a:moveTo>
                      <a:pt x="23" y="26"/>
                    </a:moveTo>
                    <a:lnTo>
                      <a:pt x="0" y="38"/>
                    </a:lnTo>
                    <a:lnTo>
                      <a:pt x="0" y="13"/>
                    </a:lnTo>
                    <a:lnTo>
                      <a:pt x="23" y="0"/>
                    </a:lnTo>
                    <a:lnTo>
                      <a:pt x="23" y="26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92" name="Freeform 1132"/>
              <p:cNvSpPr>
                <a:spLocks/>
              </p:cNvSpPr>
              <p:nvPr/>
            </p:nvSpPr>
            <p:spPr bwMode="auto">
              <a:xfrm>
                <a:off x="1685" y="1039"/>
                <a:ext cx="27" cy="1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6" y="5"/>
                  </a:cxn>
                  <a:cxn ang="0">
                    <a:pos x="21" y="13"/>
                  </a:cxn>
                  <a:cxn ang="0">
                    <a:pos x="9" y="16"/>
                  </a:cxn>
                  <a:cxn ang="0">
                    <a:pos x="0" y="10"/>
                  </a:cxn>
                  <a:cxn ang="0">
                    <a:pos x="18" y="0"/>
                  </a:cxn>
                </a:cxnLst>
                <a:rect l="0" t="0" r="r" b="b"/>
                <a:pathLst>
                  <a:path w="27" h="17">
                    <a:moveTo>
                      <a:pt x="18" y="0"/>
                    </a:moveTo>
                    <a:lnTo>
                      <a:pt x="26" y="5"/>
                    </a:lnTo>
                    <a:lnTo>
                      <a:pt x="21" y="13"/>
                    </a:lnTo>
                    <a:lnTo>
                      <a:pt x="9" y="16"/>
                    </a:lnTo>
                    <a:lnTo>
                      <a:pt x="0" y="10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93" name="Freeform 1133"/>
              <p:cNvSpPr>
                <a:spLocks/>
              </p:cNvSpPr>
              <p:nvPr/>
            </p:nvSpPr>
            <p:spPr bwMode="auto">
              <a:xfrm>
                <a:off x="1685" y="1049"/>
                <a:ext cx="17" cy="3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15" y="29"/>
                  </a:cxn>
                  <a:cxn ang="0">
                    <a:pos x="16" y="13"/>
                  </a:cxn>
                  <a:cxn ang="0">
                    <a:pos x="12" y="4"/>
                  </a:cxn>
                  <a:cxn ang="0">
                    <a:pos x="0" y="0"/>
                  </a:cxn>
                  <a:cxn ang="0">
                    <a:pos x="0" y="20"/>
                  </a:cxn>
                </a:cxnLst>
                <a:rect l="0" t="0" r="r" b="b"/>
                <a:pathLst>
                  <a:path w="17" h="30">
                    <a:moveTo>
                      <a:pt x="0" y="20"/>
                    </a:moveTo>
                    <a:lnTo>
                      <a:pt x="15" y="29"/>
                    </a:lnTo>
                    <a:lnTo>
                      <a:pt x="16" y="13"/>
                    </a:lnTo>
                    <a:lnTo>
                      <a:pt x="12" y="4"/>
                    </a:lnTo>
                    <a:lnTo>
                      <a:pt x="0" y="0"/>
                    </a:lnTo>
                    <a:lnTo>
                      <a:pt x="0" y="20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94" name="Freeform 1134"/>
              <p:cNvSpPr>
                <a:spLocks/>
              </p:cNvSpPr>
              <p:nvPr/>
            </p:nvSpPr>
            <p:spPr bwMode="auto">
              <a:xfrm>
                <a:off x="1698" y="1062"/>
                <a:ext cx="17" cy="22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2" y="10"/>
                  </a:cxn>
                  <a:cxn ang="0">
                    <a:pos x="9" y="12"/>
                  </a:cxn>
                  <a:cxn ang="0">
                    <a:pos x="13" y="21"/>
                  </a:cxn>
                  <a:cxn ang="0">
                    <a:pos x="16" y="20"/>
                  </a:cxn>
                  <a:cxn ang="0">
                    <a:pos x="13" y="8"/>
                  </a:cxn>
                  <a:cxn ang="0">
                    <a:pos x="0" y="0"/>
                  </a:cxn>
                  <a:cxn ang="0">
                    <a:pos x="0" y="15"/>
                  </a:cxn>
                </a:cxnLst>
                <a:rect l="0" t="0" r="r" b="b"/>
                <a:pathLst>
                  <a:path w="17" h="22">
                    <a:moveTo>
                      <a:pt x="0" y="15"/>
                    </a:moveTo>
                    <a:lnTo>
                      <a:pt x="2" y="10"/>
                    </a:lnTo>
                    <a:lnTo>
                      <a:pt x="9" y="12"/>
                    </a:lnTo>
                    <a:lnTo>
                      <a:pt x="13" y="21"/>
                    </a:lnTo>
                    <a:lnTo>
                      <a:pt x="16" y="20"/>
                    </a:lnTo>
                    <a:lnTo>
                      <a:pt x="13" y="8"/>
                    </a:lnTo>
                    <a:lnTo>
                      <a:pt x="0" y="0"/>
                    </a:lnTo>
                    <a:lnTo>
                      <a:pt x="0" y="15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95" name="Freeform 1135"/>
              <p:cNvSpPr>
                <a:spLocks/>
              </p:cNvSpPr>
              <p:nvPr/>
            </p:nvSpPr>
            <p:spPr bwMode="auto">
              <a:xfrm>
                <a:off x="1713" y="1064"/>
                <a:ext cx="17" cy="20"/>
              </a:xfrm>
              <a:custGeom>
                <a:avLst/>
                <a:gdLst/>
                <a:ahLst/>
                <a:cxnLst>
                  <a:cxn ang="0">
                    <a:pos x="16" y="13"/>
                  </a:cxn>
                  <a:cxn ang="0">
                    <a:pos x="2" y="19"/>
                  </a:cxn>
                  <a:cxn ang="0">
                    <a:pos x="0" y="6"/>
                  </a:cxn>
                  <a:cxn ang="0">
                    <a:pos x="9" y="4"/>
                  </a:cxn>
                  <a:cxn ang="0">
                    <a:pos x="14" y="0"/>
                  </a:cxn>
                  <a:cxn ang="0">
                    <a:pos x="16" y="13"/>
                  </a:cxn>
                </a:cxnLst>
                <a:rect l="0" t="0" r="r" b="b"/>
                <a:pathLst>
                  <a:path w="17" h="20">
                    <a:moveTo>
                      <a:pt x="16" y="13"/>
                    </a:moveTo>
                    <a:lnTo>
                      <a:pt x="2" y="19"/>
                    </a:lnTo>
                    <a:lnTo>
                      <a:pt x="0" y="6"/>
                    </a:lnTo>
                    <a:lnTo>
                      <a:pt x="9" y="4"/>
                    </a:lnTo>
                    <a:lnTo>
                      <a:pt x="14" y="0"/>
                    </a:lnTo>
                    <a:lnTo>
                      <a:pt x="16" y="13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96" name="Freeform 1136"/>
              <p:cNvSpPr>
                <a:spLocks/>
              </p:cNvSpPr>
              <p:nvPr/>
            </p:nvSpPr>
            <p:spPr bwMode="auto">
              <a:xfrm>
                <a:off x="1686" y="1052"/>
                <a:ext cx="17" cy="17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6" y="16"/>
                  </a:cxn>
                  <a:cxn ang="0">
                    <a:pos x="11" y="4"/>
                  </a:cxn>
                  <a:cxn ang="0">
                    <a:pos x="0" y="0"/>
                  </a:cxn>
                  <a:cxn ang="0">
                    <a:pos x="0" y="9"/>
                  </a:cxn>
                </a:cxnLst>
                <a:rect l="0" t="0" r="r" b="b"/>
                <a:pathLst>
                  <a:path w="17" h="17">
                    <a:moveTo>
                      <a:pt x="0" y="9"/>
                    </a:moveTo>
                    <a:lnTo>
                      <a:pt x="16" y="16"/>
                    </a:lnTo>
                    <a:lnTo>
                      <a:pt x="11" y="4"/>
                    </a:lnTo>
                    <a:lnTo>
                      <a:pt x="0" y="0"/>
                    </a:lnTo>
                    <a:lnTo>
                      <a:pt x="0" y="9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97" name="Freeform 1137"/>
              <p:cNvSpPr>
                <a:spLocks/>
              </p:cNvSpPr>
              <p:nvPr/>
            </p:nvSpPr>
            <p:spPr bwMode="auto">
              <a:xfrm>
                <a:off x="1698" y="1060"/>
                <a:ext cx="24" cy="17"/>
              </a:xfrm>
              <a:custGeom>
                <a:avLst/>
                <a:gdLst/>
                <a:ahLst/>
                <a:cxnLst>
                  <a:cxn ang="0">
                    <a:pos x="23" y="12"/>
                  </a:cxn>
                  <a:cxn ang="0">
                    <a:pos x="14" y="16"/>
                  </a:cxn>
                  <a:cxn ang="0">
                    <a:pos x="0" y="3"/>
                  </a:cxn>
                  <a:cxn ang="0">
                    <a:pos x="13" y="0"/>
                  </a:cxn>
                  <a:cxn ang="0">
                    <a:pos x="23" y="12"/>
                  </a:cxn>
                </a:cxnLst>
                <a:rect l="0" t="0" r="r" b="b"/>
                <a:pathLst>
                  <a:path w="24" h="17">
                    <a:moveTo>
                      <a:pt x="23" y="12"/>
                    </a:moveTo>
                    <a:lnTo>
                      <a:pt x="14" y="16"/>
                    </a:lnTo>
                    <a:lnTo>
                      <a:pt x="0" y="3"/>
                    </a:lnTo>
                    <a:lnTo>
                      <a:pt x="13" y="0"/>
                    </a:lnTo>
                    <a:lnTo>
                      <a:pt x="23" y="12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98" name="Freeform 1138"/>
              <p:cNvSpPr>
                <a:spLocks/>
              </p:cNvSpPr>
              <p:nvPr/>
            </p:nvSpPr>
            <p:spPr bwMode="auto">
              <a:xfrm>
                <a:off x="1711" y="1053"/>
                <a:ext cx="17" cy="17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3" y="0"/>
                  </a:cxn>
                  <a:cxn ang="0">
                    <a:pos x="16" y="12"/>
                  </a:cxn>
                  <a:cxn ang="0">
                    <a:pos x="11" y="16"/>
                  </a:cxn>
                  <a:cxn ang="0">
                    <a:pos x="0" y="7"/>
                  </a:cxn>
                </a:cxnLst>
                <a:rect l="0" t="0" r="r" b="b"/>
                <a:pathLst>
                  <a:path w="17" h="17">
                    <a:moveTo>
                      <a:pt x="0" y="7"/>
                    </a:moveTo>
                    <a:lnTo>
                      <a:pt x="3" y="0"/>
                    </a:lnTo>
                    <a:lnTo>
                      <a:pt x="16" y="12"/>
                    </a:lnTo>
                    <a:lnTo>
                      <a:pt x="11" y="16"/>
                    </a:lnTo>
                    <a:lnTo>
                      <a:pt x="0" y="7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899" name="Freeform 1139"/>
              <p:cNvSpPr>
                <a:spLocks/>
              </p:cNvSpPr>
              <p:nvPr/>
            </p:nvSpPr>
            <p:spPr bwMode="auto">
              <a:xfrm>
                <a:off x="1695" y="1047"/>
                <a:ext cx="23" cy="19"/>
              </a:xfrm>
              <a:custGeom>
                <a:avLst/>
                <a:gdLst/>
                <a:ahLst/>
                <a:cxnLst>
                  <a:cxn ang="0">
                    <a:pos x="22" y="13"/>
                  </a:cxn>
                  <a:cxn ang="0">
                    <a:pos x="4" y="18"/>
                  </a:cxn>
                  <a:cxn ang="0">
                    <a:pos x="0" y="4"/>
                  </a:cxn>
                  <a:cxn ang="0">
                    <a:pos x="16" y="0"/>
                  </a:cxn>
                  <a:cxn ang="0">
                    <a:pos x="22" y="13"/>
                  </a:cxn>
                </a:cxnLst>
                <a:rect l="0" t="0" r="r" b="b"/>
                <a:pathLst>
                  <a:path w="23" h="19">
                    <a:moveTo>
                      <a:pt x="22" y="13"/>
                    </a:moveTo>
                    <a:lnTo>
                      <a:pt x="4" y="18"/>
                    </a:lnTo>
                    <a:lnTo>
                      <a:pt x="0" y="4"/>
                    </a:lnTo>
                    <a:lnTo>
                      <a:pt x="16" y="0"/>
                    </a:lnTo>
                    <a:lnTo>
                      <a:pt x="22" y="13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00" name="Freeform 1140"/>
              <p:cNvSpPr>
                <a:spLocks/>
              </p:cNvSpPr>
              <p:nvPr/>
            </p:nvSpPr>
            <p:spPr bwMode="auto">
              <a:xfrm>
                <a:off x="1562" y="1085"/>
                <a:ext cx="122" cy="71"/>
              </a:xfrm>
              <a:custGeom>
                <a:avLst/>
                <a:gdLst/>
                <a:ahLst/>
                <a:cxnLst>
                  <a:cxn ang="0">
                    <a:pos x="121" y="14"/>
                  </a:cxn>
                  <a:cxn ang="0">
                    <a:pos x="96" y="0"/>
                  </a:cxn>
                  <a:cxn ang="0">
                    <a:pos x="0" y="56"/>
                  </a:cxn>
                  <a:cxn ang="0">
                    <a:pos x="25" y="70"/>
                  </a:cxn>
                  <a:cxn ang="0">
                    <a:pos x="121" y="14"/>
                  </a:cxn>
                </a:cxnLst>
                <a:rect l="0" t="0" r="r" b="b"/>
                <a:pathLst>
                  <a:path w="122" h="71">
                    <a:moveTo>
                      <a:pt x="121" y="14"/>
                    </a:moveTo>
                    <a:lnTo>
                      <a:pt x="96" y="0"/>
                    </a:lnTo>
                    <a:lnTo>
                      <a:pt x="0" y="56"/>
                    </a:lnTo>
                    <a:lnTo>
                      <a:pt x="25" y="70"/>
                    </a:lnTo>
                    <a:lnTo>
                      <a:pt x="121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01" name="Freeform 1141"/>
              <p:cNvSpPr>
                <a:spLocks/>
              </p:cNvSpPr>
              <p:nvPr/>
            </p:nvSpPr>
            <p:spPr bwMode="auto">
              <a:xfrm>
                <a:off x="1477" y="1036"/>
                <a:ext cx="121" cy="71"/>
              </a:xfrm>
              <a:custGeom>
                <a:avLst/>
                <a:gdLst/>
                <a:ahLst/>
                <a:cxnLst>
                  <a:cxn ang="0">
                    <a:pos x="120" y="14"/>
                  </a:cxn>
                  <a:cxn ang="0">
                    <a:pos x="95" y="0"/>
                  </a:cxn>
                  <a:cxn ang="0">
                    <a:pos x="0" y="55"/>
                  </a:cxn>
                  <a:cxn ang="0">
                    <a:pos x="24" y="70"/>
                  </a:cxn>
                  <a:cxn ang="0">
                    <a:pos x="120" y="14"/>
                  </a:cxn>
                </a:cxnLst>
                <a:rect l="0" t="0" r="r" b="b"/>
                <a:pathLst>
                  <a:path w="121" h="71">
                    <a:moveTo>
                      <a:pt x="120" y="14"/>
                    </a:moveTo>
                    <a:lnTo>
                      <a:pt x="95" y="0"/>
                    </a:lnTo>
                    <a:lnTo>
                      <a:pt x="0" y="55"/>
                    </a:lnTo>
                    <a:lnTo>
                      <a:pt x="24" y="70"/>
                    </a:lnTo>
                    <a:lnTo>
                      <a:pt x="120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02" name="Freeform 1142"/>
              <p:cNvSpPr>
                <a:spLocks/>
              </p:cNvSpPr>
              <p:nvPr/>
            </p:nvSpPr>
            <p:spPr bwMode="auto">
              <a:xfrm>
                <a:off x="1183" y="1062"/>
                <a:ext cx="92" cy="17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0" y="0"/>
                  </a:cxn>
                  <a:cxn ang="0">
                    <a:pos x="0" y="121"/>
                  </a:cxn>
                  <a:cxn ang="0">
                    <a:pos x="91" y="174"/>
                  </a:cxn>
                  <a:cxn ang="0">
                    <a:pos x="91" y="52"/>
                  </a:cxn>
                </a:cxnLst>
                <a:rect l="0" t="0" r="r" b="b"/>
                <a:pathLst>
                  <a:path w="92" h="175">
                    <a:moveTo>
                      <a:pt x="91" y="52"/>
                    </a:moveTo>
                    <a:lnTo>
                      <a:pt x="0" y="0"/>
                    </a:lnTo>
                    <a:lnTo>
                      <a:pt x="0" y="121"/>
                    </a:lnTo>
                    <a:lnTo>
                      <a:pt x="91" y="174"/>
                    </a:lnTo>
                    <a:lnTo>
                      <a:pt x="91" y="52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03" name="Freeform 1143"/>
              <p:cNvSpPr>
                <a:spLocks/>
              </p:cNvSpPr>
              <p:nvPr/>
            </p:nvSpPr>
            <p:spPr bwMode="auto">
              <a:xfrm>
                <a:off x="1183" y="940"/>
                <a:ext cx="304" cy="176"/>
              </a:xfrm>
              <a:custGeom>
                <a:avLst/>
                <a:gdLst/>
                <a:ahLst/>
                <a:cxnLst>
                  <a:cxn ang="0">
                    <a:pos x="303" y="53"/>
                  </a:cxn>
                  <a:cxn ang="0">
                    <a:pos x="210" y="0"/>
                  </a:cxn>
                  <a:cxn ang="0">
                    <a:pos x="0" y="121"/>
                  </a:cxn>
                  <a:cxn ang="0">
                    <a:pos x="91" y="175"/>
                  </a:cxn>
                  <a:cxn ang="0">
                    <a:pos x="303" y="53"/>
                  </a:cxn>
                </a:cxnLst>
                <a:rect l="0" t="0" r="r" b="b"/>
                <a:pathLst>
                  <a:path w="304" h="176">
                    <a:moveTo>
                      <a:pt x="303" y="53"/>
                    </a:moveTo>
                    <a:lnTo>
                      <a:pt x="210" y="0"/>
                    </a:lnTo>
                    <a:lnTo>
                      <a:pt x="0" y="121"/>
                    </a:lnTo>
                    <a:lnTo>
                      <a:pt x="91" y="175"/>
                    </a:lnTo>
                    <a:lnTo>
                      <a:pt x="303" y="53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04" name="Freeform 1144"/>
              <p:cNvSpPr>
                <a:spLocks/>
              </p:cNvSpPr>
              <p:nvPr/>
            </p:nvSpPr>
            <p:spPr bwMode="auto">
              <a:xfrm>
                <a:off x="1274" y="993"/>
                <a:ext cx="213" cy="244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0" y="121"/>
                  </a:cxn>
                  <a:cxn ang="0">
                    <a:pos x="0" y="243"/>
                  </a:cxn>
                  <a:cxn ang="0">
                    <a:pos x="212" y="121"/>
                  </a:cxn>
                  <a:cxn ang="0">
                    <a:pos x="212" y="0"/>
                  </a:cxn>
                </a:cxnLst>
                <a:rect l="0" t="0" r="r" b="b"/>
                <a:pathLst>
                  <a:path w="213" h="244">
                    <a:moveTo>
                      <a:pt x="212" y="0"/>
                    </a:moveTo>
                    <a:lnTo>
                      <a:pt x="0" y="121"/>
                    </a:lnTo>
                    <a:lnTo>
                      <a:pt x="0" y="243"/>
                    </a:lnTo>
                    <a:lnTo>
                      <a:pt x="212" y="121"/>
                    </a:lnTo>
                    <a:lnTo>
                      <a:pt x="212" y="0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05" name="Freeform 1145"/>
              <p:cNvSpPr>
                <a:spLocks/>
              </p:cNvSpPr>
              <p:nvPr/>
            </p:nvSpPr>
            <p:spPr bwMode="auto">
              <a:xfrm>
                <a:off x="1297" y="1135"/>
                <a:ext cx="185" cy="195"/>
              </a:xfrm>
              <a:custGeom>
                <a:avLst/>
                <a:gdLst/>
                <a:ahLst/>
                <a:cxnLst>
                  <a:cxn ang="0">
                    <a:pos x="184" y="106"/>
                  </a:cxn>
                  <a:cxn ang="0">
                    <a:pos x="0" y="0"/>
                  </a:cxn>
                  <a:cxn ang="0">
                    <a:pos x="0" y="88"/>
                  </a:cxn>
                  <a:cxn ang="0">
                    <a:pos x="184" y="194"/>
                  </a:cxn>
                  <a:cxn ang="0">
                    <a:pos x="184" y="106"/>
                  </a:cxn>
                </a:cxnLst>
                <a:rect l="0" t="0" r="r" b="b"/>
                <a:pathLst>
                  <a:path w="185" h="195">
                    <a:moveTo>
                      <a:pt x="184" y="106"/>
                    </a:moveTo>
                    <a:lnTo>
                      <a:pt x="0" y="0"/>
                    </a:lnTo>
                    <a:lnTo>
                      <a:pt x="0" y="88"/>
                    </a:lnTo>
                    <a:lnTo>
                      <a:pt x="184" y="194"/>
                    </a:lnTo>
                    <a:lnTo>
                      <a:pt x="184" y="106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06" name="Freeform 1146"/>
              <p:cNvSpPr>
                <a:spLocks/>
              </p:cNvSpPr>
              <p:nvPr/>
            </p:nvSpPr>
            <p:spPr bwMode="auto">
              <a:xfrm>
                <a:off x="1297" y="1034"/>
                <a:ext cx="360" cy="209"/>
              </a:xfrm>
              <a:custGeom>
                <a:avLst/>
                <a:gdLst/>
                <a:ahLst/>
                <a:cxnLst>
                  <a:cxn ang="0">
                    <a:pos x="359" y="107"/>
                  </a:cxn>
                  <a:cxn ang="0">
                    <a:pos x="174" y="0"/>
                  </a:cxn>
                  <a:cxn ang="0">
                    <a:pos x="0" y="100"/>
                  </a:cxn>
                  <a:cxn ang="0">
                    <a:pos x="184" y="208"/>
                  </a:cxn>
                  <a:cxn ang="0">
                    <a:pos x="359" y="107"/>
                  </a:cxn>
                </a:cxnLst>
                <a:rect l="0" t="0" r="r" b="b"/>
                <a:pathLst>
                  <a:path w="360" h="209">
                    <a:moveTo>
                      <a:pt x="359" y="107"/>
                    </a:moveTo>
                    <a:lnTo>
                      <a:pt x="174" y="0"/>
                    </a:lnTo>
                    <a:lnTo>
                      <a:pt x="0" y="100"/>
                    </a:lnTo>
                    <a:lnTo>
                      <a:pt x="184" y="208"/>
                    </a:lnTo>
                    <a:lnTo>
                      <a:pt x="359" y="107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07" name="Freeform 1147"/>
              <p:cNvSpPr>
                <a:spLocks/>
              </p:cNvSpPr>
              <p:nvPr/>
            </p:nvSpPr>
            <p:spPr bwMode="auto">
              <a:xfrm>
                <a:off x="1481" y="1141"/>
                <a:ext cx="176" cy="189"/>
              </a:xfrm>
              <a:custGeom>
                <a:avLst/>
                <a:gdLst/>
                <a:ahLst/>
                <a:cxnLst>
                  <a:cxn ang="0">
                    <a:pos x="175" y="0"/>
                  </a:cxn>
                  <a:cxn ang="0">
                    <a:pos x="0" y="100"/>
                  </a:cxn>
                  <a:cxn ang="0">
                    <a:pos x="0" y="188"/>
                  </a:cxn>
                  <a:cxn ang="0">
                    <a:pos x="175" y="87"/>
                  </a:cxn>
                  <a:cxn ang="0">
                    <a:pos x="175" y="0"/>
                  </a:cxn>
                </a:cxnLst>
                <a:rect l="0" t="0" r="r" b="b"/>
                <a:pathLst>
                  <a:path w="176" h="189">
                    <a:moveTo>
                      <a:pt x="175" y="0"/>
                    </a:moveTo>
                    <a:lnTo>
                      <a:pt x="0" y="100"/>
                    </a:lnTo>
                    <a:lnTo>
                      <a:pt x="0" y="188"/>
                    </a:lnTo>
                    <a:lnTo>
                      <a:pt x="175" y="87"/>
                    </a:lnTo>
                    <a:lnTo>
                      <a:pt x="175" y="0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08" name="Freeform 1148"/>
              <p:cNvSpPr>
                <a:spLocks/>
              </p:cNvSpPr>
              <p:nvPr/>
            </p:nvSpPr>
            <p:spPr bwMode="auto">
              <a:xfrm>
                <a:off x="1309" y="1181"/>
                <a:ext cx="32" cy="62"/>
              </a:xfrm>
              <a:custGeom>
                <a:avLst/>
                <a:gdLst/>
                <a:ahLst/>
                <a:cxnLst>
                  <a:cxn ang="0">
                    <a:pos x="31" y="61"/>
                  </a:cxn>
                  <a:cxn ang="0">
                    <a:pos x="31" y="18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1" y="61"/>
                  </a:cxn>
                </a:cxnLst>
                <a:rect l="0" t="0" r="r" b="b"/>
                <a:pathLst>
                  <a:path w="32" h="62">
                    <a:moveTo>
                      <a:pt x="31" y="61"/>
                    </a:moveTo>
                    <a:lnTo>
                      <a:pt x="31" y="18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1" y="6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09" name="Freeform 1149"/>
              <p:cNvSpPr>
                <a:spLocks/>
              </p:cNvSpPr>
              <p:nvPr/>
            </p:nvSpPr>
            <p:spPr bwMode="auto">
              <a:xfrm>
                <a:off x="1309" y="1221"/>
                <a:ext cx="32" cy="22"/>
              </a:xfrm>
              <a:custGeom>
                <a:avLst/>
                <a:gdLst/>
                <a:ahLst/>
                <a:cxnLst>
                  <a:cxn ang="0">
                    <a:pos x="31" y="14"/>
                  </a:cxn>
                  <a:cxn ang="0">
                    <a:pos x="5" y="0"/>
                  </a:cxn>
                  <a:cxn ang="0">
                    <a:pos x="0" y="3"/>
                  </a:cxn>
                  <a:cxn ang="0">
                    <a:pos x="31" y="21"/>
                  </a:cxn>
                  <a:cxn ang="0">
                    <a:pos x="31" y="14"/>
                  </a:cxn>
                </a:cxnLst>
                <a:rect l="0" t="0" r="r" b="b"/>
                <a:pathLst>
                  <a:path w="32" h="22">
                    <a:moveTo>
                      <a:pt x="31" y="14"/>
                    </a:moveTo>
                    <a:lnTo>
                      <a:pt x="5" y="0"/>
                    </a:lnTo>
                    <a:lnTo>
                      <a:pt x="0" y="3"/>
                    </a:lnTo>
                    <a:lnTo>
                      <a:pt x="31" y="21"/>
                    </a:lnTo>
                    <a:lnTo>
                      <a:pt x="31" y="14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10" name="Freeform 1150"/>
              <p:cNvSpPr>
                <a:spLocks/>
              </p:cNvSpPr>
              <p:nvPr/>
            </p:nvSpPr>
            <p:spPr bwMode="auto">
              <a:xfrm>
                <a:off x="1349" y="1205"/>
                <a:ext cx="32" cy="61"/>
              </a:xfrm>
              <a:custGeom>
                <a:avLst/>
                <a:gdLst/>
                <a:ahLst/>
                <a:cxnLst>
                  <a:cxn ang="0">
                    <a:pos x="31" y="60"/>
                  </a:cxn>
                  <a:cxn ang="0">
                    <a:pos x="31" y="17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1" y="60"/>
                  </a:cxn>
                </a:cxnLst>
                <a:rect l="0" t="0" r="r" b="b"/>
                <a:pathLst>
                  <a:path w="32" h="61">
                    <a:moveTo>
                      <a:pt x="31" y="60"/>
                    </a:moveTo>
                    <a:lnTo>
                      <a:pt x="31" y="17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1" y="6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11" name="Freeform 1151"/>
              <p:cNvSpPr>
                <a:spLocks/>
              </p:cNvSpPr>
              <p:nvPr/>
            </p:nvSpPr>
            <p:spPr bwMode="auto">
              <a:xfrm>
                <a:off x="1388" y="1227"/>
                <a:ext cx="32" cy="62"/>
              </a:xfrm>
              <a:custGeom>
                <a:avLst/>
                <a:gdLst/>
                <a:ahLst/>
                <a:cxnLst>
                  <a:cxn ang="0">
                    <a:pos x="31" y="61"/>
                  </a:cxn>
                  <a:cxn ang="0">
                    <a:pos x="31" y="18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1" y="61"/>
                  </a:cxn>
                </a:cxnLst>
                <a:rect l="0" t="0" r="r" b="b"/>
                <a:pathLst>
                  <a:path w="32" h="62">
                    <a:moveTo>
                      <a:pt x="31" y="61"/>
                    </a:moveTo>
                    <a:lnTo>
                      <a:pt x="31" y="18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1" y="6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12" name="Freeform 1152"/>
              <p:cNvSpPr>
                <a:spLocks/>
              </p:cNvSpPr>
              <p:nvPr/>
            </p:nvSpPr>
            <p:spPr bwMode="auto">
              <a:xfrm>
                <a:off x="1428" y="1251"/>
                <a:ext cx="33" cy="62"/>
              </a:xfrm>
              <a:custGeom>
                <a:avLst/>
                <a:gdLst/>
                <a:ahLst/>
                <a:cxnLst>
                  <a:cxn ang="0">
                    <a:pos x="32" y="61"/>
                  </a:cxn>
                  <a:cxn ang="0">
                    <a:pos x="32" y="18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32" y="61"/>
                  </a:cxn>
                </a:cxnLst>
                <a:rect l="0" t="0" r="r" b="b"/>
                <a:pathLst>
                  <a:path w="33" h="62">
                    <a:moveTo>
                      <a:pt x="32" y="61"/>
                    </a:moveTo>
                    <a:lnTo>
                      <a:pt x="32" y="18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2" y="6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13" name="Line 1153"/>
              <p:cNvSpPr>
                <a:spLocks noChangeShapeType="1"/>
              </p:cNvSpPr>
              <p:nvPr/>
            </p:nvSpPr>
            <p:spPr bwMode="auto">
              <a:xfrm>
                <a:off x="1184" y="1082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14" name="Line 1154"/>
              <p:cNvSpPr>
                <a:spLocks noChangeShapeType="1"/>
              </p:cNvSpPr>
              <p:nvPr/>
            </p:nvSpPr>
            <p:spPr bwMode="auto">
              <a:xfrm>
                <a:off x="1184" y="1086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15" name="Line 1155"/>
              <p:cNvSpPr>
                <a:spLocks noChangeShapeType="1"/>
              </p:cNvSpPr>
              <p:nvPr/>
            </p:nvSpPr>
            <p:spPr bwMode="auto">
              <a:xfrm>
                <a:off x="1184" y="1091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16" name="Line 1156"/>
              <p:cNvSpPr>
                <a:spLocks noChangeShapeType="1"/>
              </p:cNvSpPr>
              <p:nvPr/>
            </p:nvSpPr>
            <p:spPr bwMode="auto">
              <a:xfrm>
                <a:off x="1184" y="1095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17" name="Line 1157"/>
              <p:cNvSpPr>
                <a:spLocks noChangeShapeType="1"/>
              </p:cNvSpPr>
              <p:nvPr/>
            </p:nvSpPr>
            <p:spPr bwMode="auto">
              <a:xfrm>
                <a:off x="1184" y="1100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18" name="Line 1158"/>
              <p:cNvSpPr>
                <a:spLocks noChangeShapeType="1"/>
              </p:cNvSpPr>
              <p:nvPr/>
            </p:nvSpPr>
            <p:spPr bwMode="auto">
              <a:xfrm>
                <a:off x="1184" y="1105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19" name="Line 1159"/>
              <p:cNvSpPr>
                <a:spLocks noChangeShapeType="1"/>
              </p:cNvSpPr>
              <p:nvPr/>
            </p:nvSpPr>
            <p:spPr bwMode="auto">
              <a:xfrm>
                <a:off x="1184" y="1110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20" name="Line 1160"/>
              <p:cNvSpPr>
                <a:spLocks noChangeShapeType="1"/>
              </p:cNvSpPr>
              <p:nvPr/>
            </p:nvSpPr>
            <p:spPr bwMode="auto">
              <a:xfrm>
                <a:off x="1184" y="1115"/>
                <a:ext cx="90" cy="53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21" name="Line 1161"/>
              <p:cNvSpPr>
                <a:spLocks noChangeShapeType="1"/>
              </p:cNvSpPr>
              <p:nvPr/>
            </p:nvSpPr>
            <p:spPr bwMode="auto">
              <a:xfrm>
                <a:off x="1184" y="1120"/>
                <a:ext cx="90" cy="50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22" name="Line 1162"/>
              <p:cNvSpPr>
                <a:spLocks noChangeShapeType="1"/>
              </p:cNvSpPr>
              <p:nvPr/>
            </p:nvSpPr>
            <p:spPr bwMode="auto">
              <a:xfrm>
                <a:off x="1184" y="1124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23" name="Line 1163"/>
              <p:cNvSpPr>
                <a:spLocks noChangeShapeType="1"/>
              </p:cNvSpPr>
              <p:nvPr/>
            </p:nvSpPr>
            <p:spPr bwMode="auto">
              <a:xfrm>
                <a:off x="1184" y="1129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24" name="Line 1164"/>
              <p:cNvSpPr>
                <a:spLocks noChangeShapeType="1"/>
              </p:cNvSpPr>
              <p:nvPr/>
            </p:nvSpPr>
            <p:spPr bwMode="auto">
              <a:xfrm>
                <a:off x="1184" y="1134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25" name="Line 1165"/>
              <p:cNvSpPr>
                <a:spLocks noChangeShapeType="1"/>
              </p:cNvSpPr>
              <p:nvPr/>
            </p:nvSpPr>
            <p:spPr bwMode="auto">
              <a:xfrm>
                <a:off x="1184" y="1138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26" name="Line 1166"/>
              <p:cNvSpPr>
                <a:spLocks noChangeShapeType="1"/>
              </p:cNvSpPr>
              <p:nvPr/>
            </p:nvSpPr>
            <p:spPr bwMode="auto">
              <a:xfrm>
                <a:off x="1184" y="1144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27" name="Line 1167"/>
              <p:cNvSpPr>
                <a:spLocks noChangeShapeType="1"/>
              </p:cNvSpPr>
              <p:nvPr/>
            </p:nvSpPr>
            <p:spPr bwMode="auto">
              <a:xfrm>
                <a:off x="1184" y="1148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28" name="Line 1168"/>
              <p:cNvSpPr>
                <a:spLocks noChangeShapeType="1"/>
              </p:cNvSpPr>
              <p:nvPr/>
            </p:nvSpPr>
            <p:spPr bwMode="auto">
              <a:xfrm>
                <a:off x="1184" y="1153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29" name="Line 1169"/>
              <p:cNvSpPr>
                <a:spLocks noChangeShapeType="1"/>
              </p:cNvSpPr>
              <p:nvPr/>
            </p:nvSpPr>
            <p:spPr bwMode="auto">
              <a:xfrm>
                <a:off x="1184" y="1157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30" name="Line 1170"/>
              <p:cNvSpPr>
                <a:spLocks noChangeShapeType="1"/>
              </p:cNvSpPr>
              <p:nvPr/>
            </p:nvSpPr>
            <p:spPr bwMode="auto">
              <a:xfrm>
                <a:off x="1184" y="1162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31" name="Line 1171"/>
              <p:cNvSpPr>
                <a:spLocks noChangeShapeType="1"/>
              </p:cNvSpPr>
              <p:nvPr/>
            </p:nvSpPr>
            <p:spPr bwMode="auto">
              <a:xfrm>
                <a:off x="1184" y="1167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32" name="Line 1172"/>
              <p:cNvSpPr>
                <a:spLocks noChangeShapeType="1"/>
              </p:cNvSpPr>
              <p:nvPr/>
            </p:nvSpPr>
            <p:spPr bwMode="auto">
              <a:xfrm>
                <a:off x="1184" y="1171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33" name="Line 1173"/>
              <p:cNvSpPr>
                <a:spLocks noChangeShapeType="1"/>
              </p:cNvSpPr>
              <p:nvPr/>
            </p:nvSpPr>
            <p:spPr bwMode="auto">
              <a:xfrm>
                <a:off x="1184" y="1177"/>
                <a:ext cx="90" cy="5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34" name="Line 1174"/>
              <p:cNvSpPr>
                <a:spLocks noChangeShapeType="1"/>
              </p:cNvSpPr>
              <p:nvPr/>
            </p:nvSpPr>
            <p:spPr bwMode="auto">
              <a:xfrm>
                <a:off x="1184" y="1181"/>
                <a:ext cx="90" cy="51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35" name="Freeform 1175"/>
              <p:cNvSpPr>
                <a:spLocks/>
              </p:cNvSpPr>
              <p:nvPr/>
            </p:nvSpPr>
            <p:spPr bwMode="auto">
              <a:xfrm>
                <a:off x="1180" y="1063"/>
                <a:ext cx="17" cy="127"/>
              </a:xfrm>
              <a:custGeom>
                <a:avLst/>
                <a:gdLst/>
                <a:ahLst/>
                <a:cxnLst>
                  <a:cxn ang="0">
                    <a:pos x="0" y="122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6"/>
                  </a:cxn>
                  <a:cxn ang="0">
                    <a:pos x="0" y="122"/>
                  </a:cxn>
                </a:cxnLst>
                <a:rect l="0" t="0" r="r" b="b"/>
                <a:pathLst>
                  <a:path w="17" h="127">
                    <a:moveTo>
                      <a:pt x="0" y="122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6"/>
                    </a:lnTo>
                    <a:lnTo>
                      <a:pt x="0" y="122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36" name="Freeform 1176"/>
              <p:cNvSpPr>
                <a:spLocks/>
              </p:cNvSpPr>
              <p:nvPr/>
            </p:nvSpPr>
            <p:spPr bwMode="auto">
              <a:xfrm>
                <a:off x="1201" y="1077"/>
                <a:ext cx="17" cy="126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5"/>
                  </a:cxn>
                  <a:cxn ang="0">
                    <a:pos x="0" y="120"/>
                  </a:cxn>
                </a:cxnLst>
                <a:rect l="0" t="0" r="r" b="b"/>
                <a:pathLst>
                  <a:path w="17" h="126">
                    <a:moveTo>
                      <a:pt x="0" y="120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5"/>
                    </a:lnTo>
                    <a:lnTo>
                      <a:pt x="0" y="120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37" name="Freeform 1177"/>
              <p:cNvSpPr>
                <a:spLocks/>
              </p:cNvSpPr>
              <p:nvPr/>
            </p:nvSpPr>
            <p:spPr bwMode="auto">
              <a:xfrm>
                <a:off x="1223" y="1088"/>
                <a:ext cx="17" cy="125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0" y="0"/>
                  </a:cxn>
                  <a:cxn ang="0">
                    <a:pos x="16" y="2"/>
                  </a:cxn>
                  <a:cxn ang="0">
                    <a:pos x="16" y="124"/>
                  </a:cxn>
                  <a:cxn ang="0">
                    <a:pos x="0" y="120"/>
                  </a:cxn>
                </a:cxnLst>
                <a:rect l="0" t="0" r="r" b="b"/>
                <a:pathLst>
                  <a:path w="17" h="125">
                    <a:moveTo>
                      <a:pt x="0" y="120"/>
                    </a:moveTo>
                    <a:lnTo>
                      <a:pt x="0" y="0"/>
                    </a:lnTo>
                    <a:lnTo>
                      <a:pt x="16" y="2"/>
                    </a:lnTo>
                    <a:lnTo>
                      <a:pt x="16" y="124"/>
                    </a:lnTo>
                    <a:lnTo>
                      <a:pt x="0" y="120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38" name="Freeform 1178"/>
              <p:cNvSpPr>
                <a:spLocks/>
              </p:cNvSpPr>
              <p:nvPr/>
            </p:nvSpPr>
            <p:spPr bwMode="auto">
              <a:xfrm>
                <a:off x="1243" y="1100"/>
                <a:ext cx="17" cy="127"/>
              </a:xfrm>
              <a:custGeom>
                <a:avLst/>
                <a:gdLst/>
                <a:ahLst/>
                <a:cxnLst>
                  <a:cxn ang="0">
                    <a:pos x="1" y="122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6"/>
                  </a:cxn>
                  <a:cxn ang="0">
                    <a:pos x="1" y="122"/>
                  </a:cxn>
                </a:cxnLst>
                <a:rect l="0" t="0" r="r" b="b"/>
                <a:pathLst>
                  <a:path w="17" h="127">
                    <a:moveTo>
                      <a:pt x="1" y="122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6"/>
                    </a:lnTo>
                    <a:lnTo>
                      <a:pt x="1" y="122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39" name="Freeform 1179"/>
              <p:cNvSpPr>
                <a:spLocks/>
              </p:cNvSpPr>
              <p:nvPr/>
            </p:nvSpPr>
            <p:spPr bwMode="auto">
              <a:xfrm>
                <a:off x="1266" y="1112"/>
                <a:ext cx="17" cy="127"/>
              </a:xfrm>
              <a:custGeom>
                <a:avLst/>
                <a:gdLst/>
                <a:ahLst/>
                <a:cxnLst>
                  <a:cxn ang="0">
                    <a:pos x="0" y="121"/>
                  </a:cxn>
                  <a:cxn ang="0">
                    <a:pos x="0" y="0"/>
                  </a:cxn>
                  <a:cxn ang="0">
                    <a:pos x="16" y="4"/>
                  </a:cxn>
                  <a:cxn ang="0">
                    <a:pos x="16" y="126"/>
                  </a:cxn>
                  <a:cxn ang="0">
                    <a:pos x="0" y="121"/>
                  </a:cxn>
                </a:cxnLst>
                <a:rect l="0" t="0" r="r" b="b"/>
                <a:pathLst>
                  <a:path w="17" h="127">
                    <a:moveTo>
                      <a:pt x="0" y="121"/>
                    </a:moveTo>
                    <a:lnTo>
                      <a:pt x="0" y="0"/>
                    </a:lnTo>
                    <a:lnTo>
                      <a:pt x="16" y="4"/>
                    </a:lnTo>
                    <a:lnTo>
                      <a:pt x="16" y="126"/>
                    </a:lnTo>
                    <a:lnTo>
                      <a:pt x="0" y="121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40" name="Freeform 1180"/>
              <p:cNvSpPr>
                <a:spLocks/>
              </p:cNvSpPr>
              <p:nvPr/>
            </p:nvSpPr>
            <p:spPr bwMode="auto">
              <a:xfrm>
                <a:off x="1215" y="1197"/>
                <a:ext cx="122" cy="72"/>
              </a:xfrm>
              <a:custGeom>
                <a:avLst/>
                <a:gdLst/>
                <a:ahLst/>
                <a:cxnLst>
                  <a:cxn ang="0">
                    <a:pos x="121" y="14"/>
                  </a:cxn>
                  <a:cxn ang="0">
                    <a:pos x="97" y="0"/>
                  </a:cxn>
                  <a:cxn ang="0">
                    <a:pos x="0" y="56"/>
                  </a:cxn>
                  <a:cxn ang="0">
                    <a:pos x="24" y="71"/>
                  </a:cxn>
                  <a:cxn ang="0">
                    <a:pos x="121" y="14"/>
                  </a:cxn>
                </a:cxnLst>
                <a:rect l="0" t="0" r="r" b="b"/>
                <a:pathLst>
                  <a:path w="122" h="72">
                    <a:moveTo>
                      <a:pt x="121" y="14"/>
                    </a:moveTo>
                    <a:lnTo>
                      <a:pt x="97" y="0"/>
                    </a:lnTo>
                    <a:lnTo>
                      <a:pt x="0" y="56"/>
                    </a:lnTo>
                    <a:lnTo>
                      <a:pt x="24" y="71"/>
                    </a:lnTo>
                    <a:lnTo>
                      <a:pt x="121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41" name="Freeform 1181"/>
              <p:cNvSpPr>
                <a:spLocks/>
              </p:cNvSpPr>
              <p:nvPr/>
            </p:nvSpPr>
            <p:spPr bwMode="auto">
              <a:xfrm>
                <a:off x="1215" y="1253"/>
                <a:ext cx="25" cy="44"/>
              </a:xfrm>
              <a:custGeom>
                <a:avLst/>
                <a:gdLst/>
                <a:ahLst/>
                <a:cxnLst>
                  <a:cxn ang="0">
                    <a:pos x="24" y="14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4" y="43"/>
                  </a:cxn>
                  <a:cxn ang="0">
                    <a:pos x="24" y="14"/>
                  </a:cxn>
                </a:cxnLst>
                <a:rect l="0" t="0" r="r" b="b"/>
                <a:pathLst>
                  <a:path w="25" h="44">
                    <a:moveTo>
                      <a:pt x="24" y="14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4" y="43"/>
                    </a:lnTo>
                    <a:lnTo>
                      <a:pt x="24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42" name="Freeform 1182"/>
              <p:cNvSpPr>
                <a:spLocks/>
              </p:cNvSpPr>
              <p:nvPr/>
            </p:nvSpPr>
            <p:spPr bwMode="auto">
              <a:xfrm>
                <a:off x="1239" y="1211"/>
                <a:ext cx="98" cy="86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0" y="56"/>
                  </a:cxn>
                  <a:cxn ang="0">
                    <a:pos x="0" y="85"/>
                  </a:cxn>
                  <a:cxn ang="0">
                    <a:pos x="97" y="28"/>
                  </a:cxn>
                  <a:cxn ang="0">
                    <a:pos x="97" y="0"/>
                  </a:cxn>
                </a:cxnLst>
                <a:rect l="0" t="0" r="r" b="b"/>
                <a:pathLst>
                  <a:path w="98" h="86">
                    <a:moveTo>
                      <a:pt x="97" y="0"/>
                    </a:moveTo>
                    <a:lnTo>
                      <a:pt x="0" y="56"/>
                    </a:lnTo>
                    <a:lnTo>
                      <a:pt x="0" y="85"/>
                    </a:lnTo>
                    <a:lnTo>
                      <a:pt x="97" y="28"/>
                    </a:lnTo>
                    <a:lnTo>
                      <a:pt x="97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43" name="Freeform 1183"/>
              <p:cNvSpPr>
                <a:spLocks/>
              </p:cNvSpPr>
              <p:nvPr/>
            </p:nvSpPr>
            <p:spPr bwMode="auto">
              <a:xfrm>
                <a:off x="1312" y="1246"/>
                <a:ext cx="17" cy="17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1" y="13"/>
                  </a:cxn>
                  <a:cxn ang="0">
                    <a:pos x="1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1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5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2"/>
                  </a:cxn>
                  <a:cxn ang="0">
                    <a:pos x="13" y="3"/>
                  </a:cxn>
                  <a:cxn ang="0">
                    <a:pos x="14" y="4"/>
                  </a:cxn>
                  <a:cxn ang="0">
                    <a:pos x="16" y="5"/>
                  </a:cxn>
                  <a:cxn ang="0">
                    <a:pos x="14" y="8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9" y="16"/>
                  </a:cxn>
                  <a:cxn ang="0">
                    <a:pos x="6" y="16"/>
                  </a:cxn>
                  <a:cxn ang="0">
                    <a:pos x="5" y="16"/>
                  </a:cxn>
                  <a:cxn ang="0">
                    <a:pos x="4" y="16"/>
                  </a:cxn>
                </a:cxnLst>
                <a:rect l="0" t="0" r="r" b="b"/>
                <a:pathLst>
                  <a:path w="17" h="17">
                    <a:moveTo>
                      <a:pt x="4" y="16"/>
                    </a:moveTo>
                    <a:lnTo>
                      <a:pt x="1" y="13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4"/>
                    </a:lnTo>
                    <a:lnTo>
                      <a:pt x="16" y="5"/>
                    </a:lnTo>
                    <a:lnTo>
                      <a:pt x="14" y="8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9" y="16"/>
                    </a:lnTo>
                    <a:lnTo>
                      <a:pt x="6" y="16"/>
                    </a:lnTo>
                    <a:lnTo>
                      <a:pt x="5" y="16"/>
                    </a:lnTo>
                    <a:lnTo>
                      <a:pt x="4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44" name="Freeform 1184"/>
              <p:cNvSpPr>
                <a:spLocks/>
              </p:cNvSpPr>
              <p:nvPr/>
            </p:nvSpPr>
            <p:spPr bwMode="auto">
              <a:xfrm>
                <a:off x="1314" y="1248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4" y="7"/>
                  </a:cxn>
                  <a:cxn ang="0">
                    <a:pos x="16" y="3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4" y="2"/>
                  </a:cxn>
                  <a:cxn ang="0">
                    <a:pos x="1" y="4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3"/>
                  </a:cxn>
                  <a:cxn ang="0">
                    <a:pos x="1" y="14"/>
                  </a:cxn>
                  <a:cxn ang="0">
                    <a:pos x="1" y="16"/>
                  </a:cxn>
                  <a:cxn ang="0">
                    <a:pos x="4" y="16"/>
                  </a:cxn>
                  <a:cxn ang="0">
                    <a:pos x="7" y="16"/>
                  </a:cxn>
                  <a:cxn ang="0">
                    <a:pos x="10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4" y="7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4" y="16"/>
                    </a:lnTo>
                    <a:lnTo>
                      <a:pt x="7" y="16"/>
                    </a:lnTo>
                    <a:lnTo>
                      <a:pt x="10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45" name="Freeform 1185"/>
              <p:cNvSpPr>
                <a:spLocks/>
              </p:cNvSpPr>
              <p:nvPr/>
            </p:nvSpPr>
            <p:spPr bwMode="auto">
              <a:xfrm>
                <a:off x="1316" y="1251"/>
                <a:ext cx="17" cy="17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6" y="8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4" y="8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" y="10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lnTo>
                      <a:pt x="16" y="8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46" name="Freeform 1186"/>
              <p:cNvSpPr>
                <a:spLocks/>
              </p:cNvSpPr>
              <p:nvPr/>
            </p:nvSpPr>
            <p:spPr bwMode="auto">
              <a:xfrm>
                <a:off x="1301" y="1252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2" y="13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4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2"/>
                  </a:cxn>
                  <a:cxn ang="0">
                    <a:pos x="16" y="3"/>
                  </a:cxn>
                  <a:cxn ang="0">
                    <a:pos x="16" y="5"/>
                  </a:cxn>
                  <a:cxn ang="0">
                    <a:pos x="16" y="9"/>
                  </a:cxn>
                  <a:cxn ang="0">
                    <a:pos x="14" y="12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2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2"/>
                    </a:lnTo>
                    <a:lnTo>
                      <a:pt x="16" y="3"/>
                    </a:lnTo>
                    <a:lnTo>
                      <a:pt x="16" y="5"/>
                    </a:lnTo>
                    <a:lnTo>
                      <a:pt x="16" y="9"/>
                    </a:lnTo>
                    <a:lnTo>
                      <a:pt x="14" y="12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47" name="Freeform 1187"/>
              <p:cNvSpPr>
                <a:spLocks/>
              </p:cNvSpPr>
              <p:nvPr/>
            </p:nvSpPr>
            <p:spPr bwMode="auto">
              <a:xfrm>
                <a:off x="1303" y="1252"/>
                <a:ext cx="17" cy="17"/>
              </a:xfrm>
              <a:custGeom>
                <a:avLst/>
                <a:gdLst/>
                <a:ahLst/>
                <a:cxnLst>
                  <a:cxn ang="0">
                    <a:pos x="14" y="12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4" y="1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3"/>
                  </a:cxn>
                  <a:cxn ang="0">
                    <a:pos x="3" y="6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1" y="13"/>
                  </a:cxn>
                  <a:cxn ang="0">
                    <a:pos x="14" y="12"/>
                  </a:cxn>
                </a:cxnLst>
                <a:rect l="0" t="0" r="r" b="b"/>
                <a:pathLst>
                  <a:path w="17" h="17">
                    <a:moveTo>
                      <a:pt x="14" y="12"/>
                    </a:moveTo>
                    <a:lnTo>
                      <a:pt x="16" y="8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1" y="13"/>
                    </a:lnTo>
                    <a:lnTo>
                      <a:pt x="14" y="12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48" name="Freeform 1188"/>
              <p:cNvSpPr>
                <a:spLocks/>
              </p:cNvSpPr>
              <p:nvPr/>
            </p:nvSpPr>
            <p:spPr bwMode="auto">
              <a:xfrm>
                <a:off x="1306" y="1256"/>
                <a:ext cx="17" cy="17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16" y="8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3" y="16"/>
                  </a:cxn>
                  <a:cxn ang="0">
                    <a:pos x="9" y="16"/>
                  </a:cxn>
                  <a:cxn ang="0">
                    <a:pos x="12" y="10"/>
                  </a:cxn>
                </a:cxnLst>
                <a:rect l="0" t="0" r="r" b="b"/>
                <a:pathLst>
                  <a:path w="17" h="17">
                    <a:moveTo>
                      <a:pt x="12" y="10"/>
                    </a:moveTo>
                    <a:lnTo>
                      <a:pt x="16" y="8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9" y="16"/>
                    </a:lnTo>
                    <a:lnTo>
                      <a:pt x="12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49" name="Line 1189"/>
              <p:cNvSpPr>
                <a:spLocks noChangeShapeType="1"/>
              </p:cNvSpPr>
              <p:nvPr/>
            </p:nvSpPr>
            <p:spPr bwMode="auto">
              <a:xfrm flipV="1">
                <a:off x="1255" y="1282"/>
                <a:ext cx="0" cy="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50" name="Freeform 1190"/>
              <p:cNvSpPr>
                <a:spLocks/>
              </p:cNvSpPr>
              <p:nvPr/>
            </p:nvSpPr>
            <p:spPr bwMode="auto">
              <a:xfrm>
                <a:off x="1315" y="1248"/>
                <a:ext cx="17" cy="17"/>
              </a:xfrm>
              <a:custGeom>
                <a:avLst/>
                <a:gdLst/>
                <a:ahLst/>
                <a:cxnLst>
                  <a:cxn ang="0">
                    <a:pos x="5" y="16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9"/>
                  </a:cxn>
                  <a:cxn ang="0">
                    <a:pos x="1" y="7"/>
                  </a:cxn>
                  <a:cxn ang="0">
                    <a:pos x="2" y="5"/>
                  </a:cxn>
                  <a:cxn ang="0">
                    <a:pos x="3" y="2"/>
                  </a:cxn>
                  <a:cxn ang="0">
                    <a:pos x="5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0" y="1"/>
                  </a:cxn>
                  <a:cxn ang="0">
                    <a:pos x="13" y="2"/>
                  </a:cxn>
                  <a:cxn ang="0">
                    <a:pos x="13" y="3"/>
                  </a:cxn>
                  <a:cxn ang="0">
                    <a:pos x="14" y="4"/>
                  </a:cxn>
                  <a:cxn ang="0">
                    <a:pos x="16" y="5"/>
                  </a:cxn>
                  <a:cxn ang="0">
                    <a:pos x="14" y="8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10" y="16"/>
                  </a:cxn>
                  <a:cxn ang="0">
                    <a:pos x="8" y="16"/>
                  </a:cxn>
                  <a:cxn ang="0">
                    <a:pos x="5" y="16"/>
                  </a:cxn>
                </a:cxnLst>
                <a:rect l="0" t="0" r="r" b="b"/>
                <a:pathLst>
                  <a:path w="17" h="17">
                    <a:moveTo>
                      <a:pt x="5" y="16"/>
                    </a:moveTo>
                    <a:lnTo>
                      <a:pt x="2" y="13"/>
                    </a:lnTo>
                    <a:lnTo>
                      <a:pt x="1" y="12"/>
                    </a:lnTo>
                    <a:lnTo>
                      <a:pt x="0" y="9"/>
                    </a:lnTo>
                    <a:lnTo>
                      <a:pt x="1" y="7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4" y="4"/>
                    </a:lnTo>
                    <a:lnTo>
                      <a:pt x="16" y="5"/>
                    </a:lnTo>
                    <a:lnTo>
                      <a:pt x="14" y="8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5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51" name="Freeform 1191"/>
              <p:cNvSpPr>
                <a:spLocks/>
              </p:cNvSpPr>
              <p:nvPr/>
            </p:nvSpPr>
            <p:spPr bwMode="auto">
              <a:xfrm>
                <a:off x="1318" y="1251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4" y="7"/>
                  </a:cxn>
                  <a:cxn ang="0">
                    <a:pos x="16" y="3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5" y="2"/>
                  </a:cxn>
                  <a:cxn ang="0">
                    <a:pos x="2" y="4"/>
                  </a:cxn>
                  <a:cxn ang="0">
                    <a:pos x="1" y="8"/>
                  </a:cxn>
                  <a:cxn ang="0">
                    <a:pos x="0" y="12"/>
                  </a:cxn>
                  <a:cxn ang="0">
                    <a:pos x="1" y="13"/>
                  </a:cxn>
                  <a:cxn ang="0">
                    <a:pos x="2" y="14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6"/>
                  </a:cxn>
                  <a:cxn ang="0">
                    <a:pos x="10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4" y="7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2" y="4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6"/>
                    </a:lnTo>
                    <a:lnTo>
                      <a:pt x="10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52" name="Freeform 1192"/>
              <p:cNvSpPr>
                <a:spLocks/>
              </p:cNvSpPr>
              <p:nvPr/>
            </p:nvSpPr>
            <p:spPr bwMode="auto">
              <a:xfrm>
                <a:off x="1320" y="1252"/>
                <a:ext cx="17" cy="17"/>
              </a:xfrm>
              <a:custGeom>
                <a:avLst/>
                <a:gdLst/>
                <a:ahLst/>
                <a:cxnLst>
                  <a:cxn ang="0">
                    <a:pos x="12" y="11"/>
                  </a:cxn>
                  <a:cxn ang="0">
                    <a:pos x="16" y="6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3" y="6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13"/>
                  </a:cxn>
                  <a:cxn ang="0">
                    <a:pos x="3" y="16"/>
                  </a:cxn>
                  <a:cxn ang="0">
                    <a:pos x="6" y="16"/>
                  </a:cxn>
                  <a:cxn ang="0">
                    <a:pos x="9" y="16"/>
                  </a:cxn>
                  <a:cxn ang="0">
                    <a:pos x="12" y="11"/>
                  </a:cxn>
                </a:cxnLst>
                <a:rect l="0" t="0" r="r" b="b"/>
                <a:pathLst>
                  <a:path w="17" h="17">
                    <a:moveTo>
                      <a:pt x="12" y="11"/>
                    </a:moveTo>
                    <a:lnTo>
                      <a:pt x="16" y="6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3" y="6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3" y="16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2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53" name="Freeform 1193"/>
              <p:cNvSpPr>
                <a:spLocks/>
              </p:cNvSpPr>
              <p:nvPr/>
            </p:nvSpPr>
            <p:spPr bwMode="auto">
              <a:xfrm>
                <a:off x="1306" y="1254"/>
                <a:ext cx="17" cy="17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1" y="14"/>
                  </a:cxn>
                  <a:cxn ang="0">
                    <a:pos x="0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4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6" y="5"/>
                  </a:cxn>
                  <a:cxn ang="0">
                    <a:pos x="16" y="9"/>
                  </a:cxn>
                  <a:cxn ang="0">
                    <a:pos x="13" y="12"/>
                  </a:cxn>
                  <a:cxn ang="0">
                    <a:pos x="12" y="14"/>
                  </a:cxn>
                  <a:cxn ang="0">
                    <a:pos x="9" y="16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4" y="16"/>
                  </a:cxn>
                </a:cxnLst>
                <a:rect l="0" t="0" r="r" b="b"/>
                <a:pathLst>
                  <a:path w="17" h="17">
                    <a:moveTo>
                      <a:pt x="4" y="16"/>
                    </a:moveTo>
                    <a:lnTo>
                      <a:pt x="1" y="14"/>
                    </a:lnTo>
                    <a:lnTo>
                      <a:pt x="0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9"/>
                    </a:lnTo>
                    <a:lnTo>
                      <a:pt x="13" y="12"/>
                    </a:lnTo>
                    <a:lnTo>
                      <a:pt x="12" y="14"/>
                    </a:lnTo>
                    <a:lnTo>
                      <a:pt x="9" y="16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4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54" name="Freeform 1194"/>
              <p:cNvSpPr>
                <a:spLocks/>
              </p:cNvSpPr>
              <p:nvPr/>
            </p:nvSpPr>
            <p:spPr bwMode="auto">
              <a:xfrm>
                <a:off x="1309" y="1254"/>
                <a:ext cx="17" cy="17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6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3"/>
                  </a:cxn>
                  <a:cxn ang="0">
                    <a:pos x="1" y="6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1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1" y="14"/>
                  </a:cxn>
                  <a:cxn ang="0">
                    <a:pos x="12" y="12"/>
                  </a:cxn>
                </a:cxnLst>
                <a:rect l="0" t="0" r="r" b="b"/>
                <a:pathLst>
                  <a:path w="17" h="17">
                    <a:moveTo>
                      <a:pt x="12" y="12"/>
                    </a:moveTo>
                    <a:lnTo>
                      <a:pt x="16" y="8"/>
                    </a:lnTo>
                    <a:lnTo>
                      <a:pt x="16" y="4"/>
                    </a:lnTo>
                    <a:lnTo>
                      <a:pt x="16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1" y="6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1" y="14"/>
                    </a:lnTo>
                    <a:lnTo>
                      <a:pt x="12" y="12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55" name="Freeform 1195"/>
              <p:cNvSpPr>
                <a:spLocks/>
              </p:cNvSpPr>
              <p:nvPr/>
            </p:nvSpPr>
            <p:spPr bwMode="auto">
              <a:xfrm>
                <a:off x="1310" y="1258"/>
                <a:ext cx="17" cy="17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6" y="8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3" y="8"/>
                  </a:cxn>
                  <a:cxn ang="0">
                    <a:pos x="0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3" y="16"/>
                  </a:cxn>
                  <a:cxn ang="0">
                    <a:pos x="6" y="16"/>
                  </a:cxn>
                  <a:cxn ang="0">
                    <a:pos x="9" y="16"/>
                  </a:cxn>
                  <a:cxn ang="0">
                    <a:pos x="16" y="10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lnTo>
                      <a:pt x="16" y="8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3" y="8"/>
                    </a:lnTo>
                    <a:lnTo>
                      <a:pt x="0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6" y="16"/>
                    </a:lnTo>
                    <a:lnTo>
                      <a:pt x="9" y="16"/>
                    </a:lnTo>
                    <a:lnTo>
                      <a:pt x="16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56" name="Freeform 1196"/>
              <p:cNvSpPr>
                <a:spLocks/>
              </p:cNvSpPr>
              <p:nvPr/>
            </p:nvSpPr>
            <p:spPr bwMode="auto">
              <a:xfrm>
                <a:off x="1253" y="1290"/>
                <a:ext cx="17" cy="17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2" y="13"/>
                  </a:cxn>
                  <a:cxn ang="0">
                    <a:pos x="0" y="10"/>
                  </a:cxn>
                  <a:cxn ang="0">
                    <a:pos x="2" y="5"/>
                  </a:cxn>
                  <a:cxn ang="0">
                    <a:pos x="5" y="2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16" y="2"/>
                  </a:cxn>
                  <a:cxn ang="0">
                    <a:pos x="16" y="5"/>
                  </a:cxn>
                  <a:cxn ang="0">
                    <a:pos x="16" y="10"/>
                  </a:cxn>
                  <a:cxn ang="0">
                    <a:pos x="13" y="13"/>
                  </a:cxn>
                  <a:cxn ang="0">
                    <a:pos x="10" y="16"/>
                  </a:cxn>
                  <a:cxn ang="0">
                    <a:pos x="8" y="16"/>
                  </a:cxn>
                </a:cxnLst>
                <a:rect l="0" t="0" r="r" b="b"/>
                <a:pathLst>
                  <a:path w="17" h="17">
                    <a:moveTo>
                      <a:pt x="8" y="16"/>
                    </a:moveTo>
                    <a:lnTo>
                      <a:pt x="2" y="13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6" y="2"/>
                    </a:lnTo>
                    <a:lnTo>
                      <a:pt x="16" y="5"/>
                    </a:lnTo>
                    <a:lnTo>
                      <a:pt x="16" y="10"/>
                    </a:lnTo>
                    <a:lnTo>
                      <a:pt x="13" y="13"/>
                    </a:lnTo>
                    <a:lnTo>
                      <a:pt x="10" y="16"/>
                    </a:lnTo>
                    <a:lnTo>
                      <a:pt x="8" y="16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57" name="Freeform 1197"/>
              <p:cNvSpPr>
                <a:spLocks/>
              </p:cNvSpPr>
              <p:nvPr/>
            </p:nvSpPr>
            <p:spPr bwMode="auto">
              <a:xfrm>
                <a:off x="1255" y="1290"/>
                <a:ext cx="17" cy="17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6" y="5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4" y="8"/>
                  </a:cxn>
                  <a:cxn ang="0">
                    <a:pos x="0" y="13"/>
                  </a:cxn>
                  <a:cxn ang="0">
                    <a:pos x="0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" y="10"/>
                  </a:cxn>
                </a:cxnLst>
                <a:rect l="0" t="0" r="r" b="b"/>
                <a:pathLst>
                  <a:path w="17" h="17">
                    <a:moveTo>
                      <a:pt x="16" y="10"/>
                    </a:moveTo>
                    <a:lnTo>
                      <a:pt x="16" y="5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4" y="8"/>
                    </a:lnTo>
                    <a:lnTo>
                      <a:pt x="0" y="13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58" name="Line 1198"/>
              <p:cNvSpPr>
                <a:spLocks noChangeShapeType="1"/>
              </p:cNvSpPr>
              <p:nvPr/>
            </p:nvSpPr>
            <p:spPr bwMode="auto">
              <a:xfrm flipV="1">
                <a:off x="1293" y="130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6959" name="Freeform 1199"/>
              <p:cNvSpPr>
                <a:spLocks/>
              </p:cNvSpPr>
              <p:nvPr/>
            </p:nvSpPr>
            <p:spPr bwMode="auto">
              <a:xfrm>
                <a:off x="1274" y="1312"/>
                <a:ext cx="17" cy="17"/>
              </a:xfrm>
              <a:custGeom>
                <a:avLst/>
                <a:gdLst/>
                <a:ahLst/>
                <a:cxnLst>
                  <a:cxn ang="0">
                    <a:pos x="5" y="16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1" y="8"/>
                  </a:cxn>
                  <a:cxn ang="0">
                    <a:pos x="2" y="5"/>
                  </a:cxn>
                  <a:cxn ang="0">
                    <a:pos x="4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11" y="1"/>
                  </a:cxn>
                  <a:cxn ang="0">
                    <a:pos x="14" y="2"/>
                  </a:cxn>
                  <a:cxn ang="0">
                    <a:pos x="14" y="3"/>
                  </a:cxn>
                  <a:cxn ang="0">
                    <a:pos x="14" y="4"/>
                  </a:cxn>
                  <a:cxn ang="0">
                    <a:pos x="16" y="6"/>
                  </a:cxn>
                  <a:cxn ang="0">
                    <a:pos x="14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10" y="16"/>
                  </a:cxn>
                  <a:cxn ang="0">
                    <a:pos x="8" y="16"/>
                  </a:cxn>
                  <a:cxn ang="0">
                    <a:pos x="6" y="16"/>
                  </a:cxn>
                  <a:cxn ang="0">
                    <a:pos x="5" y="16"/>
                  </a:cxn>
                </a:cxnLst>
                <a:rect l="0" t="0" r="r" b="b"/>
                <a:pathLst>
                  <a:path w="17" h="17">
                    <a:moveTo>
                      <a:pt x="5" y="16"/>
                    </a:moveTo>
                    <a:lnTo>
                      <a:pt x="2" y="13"/>
                    </a:lnTo>
                    <a:lnTo>
                      <a:pt x="1" y="12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1" y="8"/>
                    </a:lnTo>
                    <a:lnTo>
                      <a:pt x="2" y="5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1" y="1"/>
                    </a:lnTo>
                    <a:lnTo>
                      <a:pt x="14" y="2"/>
                    </a:lnTo>
                    <a:lnTo>
                      <a:pt x="14" y="3"/>
                    </a:lnTo>
                    <a:lnTo>
                      <a:pt x="14" y="4"/>
                    </a:lnTo>
                    <a:lnTo>
                      <a:pt x="16" y="6"/>
                    </a:lnTo>
                    <a:lnTo>
                      <a:pt x="14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10" y="16"/>
                    </a:lnTo>
                    <a:lnTo>
                      <a:pt x="8" y="16"/>
                    </a:lnTo>
                    <a:lnTo>
                      <a:pt x="6" y="16"/>
                    </a:lnTo>
                    <a:lnTo>
                      <a:pt x="5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60" name="Freeform 1200"/>
              <p:cNvSpPr>
                <a:spLocks/>
              </p:cNvSpPr>
              <p:nvPr/>
            </p:nvSpPr>
            <p:spPr bwMode="auto">
              <a:xfrm>
                <a:off x="1278" y="1314"/>
                <a:ext cx="17" cy="17"/>
              </a:xfrm>
              <a:custGeom>
                <a:avLst/>
                <a:gdLst/>
                <a:ahLst/>
                <a:cxnLst>
                  <a:cxn ang="0">
                    <a:pos x="14" y="11"/>
                  </a:cxn>
                  <a:cxn ang="0">
                    <a:pos x="14" y="7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4" y="1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3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1" y="16"/>
                  </a:cxn>
                  <a:cxn ang="0">
                    <a:pos x="3" y="16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1" y="13"/>
                  </a:cxn>
                  <a:cxn ang="0">
                    <a:pos x="14" y="11"/>
                  </a:cxn>
                </a:cxnLst>
                <a:rect l="0" t="0" r="r" b="b"/>
                <a:pathLst>
                  <a:path w="17" h="17">
                    <a:moveTo>
                      <a:pt x="14" y="11"/>
                    </a:moveTo>
                    <a:lnTo>
                      <a:pt x="14" y="7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1" y="16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1" y="13"/>
                    </a:lnTo>
                    <a:lnTo>
                      <a:pt x="14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61" name="Freeform 1201"/>
              <p:cNvSpPr>
                <a:spLocks/>
              </p:cNvSpPr>
              <p:nvPr/>
            </p:nvSpPr>
            <p:spPr bwMode="auto">
              <a:xfrm>
                <a:off x="1279" y="1317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3" y="6"/>
                  </a:cxn>
                  <a:cxn ang="0">
                    <a:pos x="16" y="6"/>
                  </a:cxn>
                  <a:cxn ang="0">
                    <a:pos x="13" y="2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2"/>
                  </a:cxn>
                  <a:cxn ang="0">
                    <a:pos x="2" y="6"/>
                  </a:cxn>
                  <a:cxn ang="0">
                    <a:pos x="0" y="9"/>
                  </a:cxn>
                  <a:cxn ang="0">
                    <a:pos x="0" y="11"/>
                  </a:cxn>
                  <a:cxn ang="0">
                    <a:pos x="0" y="13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3" y="6"/>
                    </a:lnTo>
                    <a:lnTo>
                      <a:pt x="16" y="6"/>
                    </a:lnTo>
                    <a:lnTo>
                      <a:pt x="13" y="2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2" y="6"/>
                    </a:lnTo>
                    <a:lnTo>
                      <a:pt x="0" y="9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62" name="Freeform 1202"/>
              <p:cNvSpPr>
                <a:spLocks/>
              </p:cNvSpPr>
              <p:nvPr/>
            </p:nvSpPr>
            <p:spPr bwMode="auto">
              <a:xfrm>
                <a:off x="1266" y="1317"/>
                <a:ext cx="17" cy="17"/>
              </a:xfrm>
              <a:custGeom>
                <a:avLst/>
                <a:gdLst/>
                <a:ahLst/>
                <a:cxnLst>
                  <a:cxn ang="0">
                    <a:pos x="4" y="14"/>
                  </a:cxn>
                  <a:cxn ang="0">
                    <a:pos x="1" y="13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1" y="4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9" y="1"/>
                  </a:cxn>
                  <a:cxn ang="0">
                    <a:pos x="13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6" y="5"/>
                  </a:cxn>
                  <a:cxn ang="0">
                    <a:pos x="16" y="8"/>
                  </a:cxn>
                  <a:cxn ang="0">
                    <a:pos x="13" y="11"/>
                  </a:cxn>
                  <a:cxn ang="0">
                    <a:pos x="12" y="13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4" y="14"/>
                  </a:cxn>
                </a:cxnLst>
                <a:rect l="0" t="0" r="r" b="b"/>
                <a:pathLst>
                  <a:path w="17" h="17">
                    <a:moveTo>
                      <a:pt x="4" y="14"/>
                    </a:moveTo>
                    <a:lnTo>
                      <a:pt x="1" y="13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6" y="5"/>
                    </a:lnTo>
                    <a:lnTo>
                      <a:pt x="16" y="8"/>
                    </a:lnTo>
                    <a:lnTo>
                      <a:pt x="13" y="11"/>
                    </a:lnTo>
                    <a:lnTo>
                      <a:pt x="12" y="13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4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63" name="Freeform 1203"/>
              <p:cNvSpPr>
                <a:spLocks/>
              </p:cNvSpPr>
              <p:nvPr/>
            </p:nvSpPr>
            <p:spPr bwMode="auto">
              <a:xfrm>
                <a:off x="1269" y="1319"/>
                <a:ext cx="17" cy="17"/>
              </a:xfrm>
              <a:custGeom>
                <a:avLst/>
                <a:gdLst/>
                <a:ahLst/>
                <a:cxnLst>
                  <a:cxn ang="0">
                    <a:pos x="12" y="11"/>
                  </a:cxn>
                  <a:cxn ang="0">
                    <a:pos x="16" y="7"/>
                  </a:cxn>
                  <a:cxn ang="0">
                    <a:pos x="16" y="3"/>
                  </a:cxn>
                  <a:cxn ang="0">
                    <a:pos x="16" y="2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2"/>
                  </a:cxn>
                  <a:cxn ang="0">
                    <a:pos x="1" y="6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1" y="13"/>
                  </a:cxn>
                  <a:cxn ang="0">
                    <a:pos x="12" y="11"/>
                  </a:cxn>
                </a:cxnLst>
                <a:rect l="0" t="0" r="r" b="b"/>
                <a:pathLst>
                  <a:path w="17" h="17">
                    <a:moveTo>
                      <a:pt x="12" y="11"/>
                    </a:moveTo>
                    <a:lnTo>
                      <a:pt x="16" y="7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1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1" y="13"/>
                    </a:lnTo>
                    <a:lnTo>
                      <a:pt x="12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64" name="Freeform 1204"/>
              <p:cNvSpPr>
                <a:spLocks/>
              </p:cNvSpPr>
              <p:nvPr/>
            </p:nvSpPr>
            <p:spPr bwMode="auto">
              <a:xfrm>
                <a:off x="1270" y="1322"/>
                <a:ext cx="17" cy="17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6" y="6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2"/>
                  </a:cxn>
                  <a:cxn ang="0">
                    <a:pos x="2" y="6"/>
                  </a:cxn>
                  <a:cxn ang="0">
                    <a:pos x="2" y="9"/>
                  </a:cxn>
                  <a:cxn ang="0">
                    <a:pos x="0" y="11"/>
                  </a:cxn>
                  <a:cxn ang="0">
                    <a:pos x="2" y="13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3"/>
                  </a:cxn>
                  <a:cxn ang="0">
                    <a:pos x="13" y="11"/>
                  </a:cxn>
                </a:cxnLst>
                <a:rect l="0" t="0" r="r" b="b"/>
                <a:pathLst>
                  <a:path w="17" h="17">
                    <a:moveTo>
                      <a:pt x="13" y="11"/>
                    </a:moveTo>
                    <a:lnTo>
                      <a:pt x="16" y="6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2" y="6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2" y="13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3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65" name="Freeform 1205"/>
              <p:cNvSpPr>
                <a:spLocks/>
              </p:cNvSpPr>
              <p:nvPr/>
            </p:nvSpPr>
            <p:spPr bwMode="auto">
              <a:xfrm>
                <a:off x="1279" y="1315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1" y="13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1" y="4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1"/>
                  </a:cxn>
                  <a:cxn ang="0">
                    <a:pos x="16" y="2"/>
                  </a:cxn>
                  <a:cxn ang="0">
                    <a:pos x="16" y="3"/>
                  </a:cxn>
                  <a:cxn ang="0">
                    <a:pos x="16" y="5"/>
                  </a:cxn>
                  <a:cxn ang="0">
                    <a:pos x="16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9" y="16"/>
                  </a:cxn>
                  <a:cxn ang="0">
                    <a:pos x="8" y="16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1" y="13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1" y="4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1"/>
                    </a:lnTo>
                    <a:lnTo>
                      <a:pt x="16" y="2"/>
                    </a:lnTo>
                    <a:lnTo>
                      <a:pt x="16" y="3"/>
                    </a:lnTo>
                    <a:lnTo>
                      <a:pt x="16" y="5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9" y="16"/>
                    </a:lnTo>
                    <a:lnTo>
                      <a:pt x="8" y="16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66" name="Freeform 1206"/>
              <p:cNvSpPr>
                <a:spLocks/>
              </p:cNvSpPr>
              <p:nvPr/>
            </p:nvSpPr>
            <p:spPr bwMode="auto">
              <a:xfrm>
                <a:off x="1282" y="1317"/>
                <a:ext cx="17" cy="17"/>
              </a:xfrm>
              <a:custGeom>
                <a:avLst/>
                <a:gdLst/>
                <a:ahLst/>
                <a:cxnLst>
                  <a:cxn ang="0">
                    <a:pos x="14" y="11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6" y="1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5" y="3"/>
                  </a:cxn>
                  <a:cxn ang="0">
                    <a:pos x="1" y="6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1" y="16"/>
                  </a:cxn>
                  <a:cxn ang="0">
                    <a:pos x="5" y="16"/>
                  </a:cxn>
                  <a:cxn ang="0">
                    <a:pos x="7" y="16"/>
                  </a:cxn>
                  <a:cxn ang="0">
                    <a:pos x="10" y="13"/>
                  </a:cxn>
                  <a:cxn ang="0">
                    <a:pos x="14" y="11"/>
                  </a:cxn>
                </a:cxnLst>
                <a:rect l="0" t="0" r="r" b="b"/>
                <a:pathLst>
                  <a:path w="17" h="17">
                    <a:moveTo>
                      <a:pt x="14" y="11"/>
                    </a:moveTo>
                    <a:lnTo>
                      <a:pt x="16" y="7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5" y="3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1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3"/>
                    </a:lnTo>
                    <a:lnTo>
                      <a:pt x="14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67" name="Freeform 1207"/>
              <p:cNvSpPr>
                <a:spLocks/>
              </p:cNvSpPr>
              <p:nvPr/>
            </p:nvSpPr>
            <p:spPr bwMode="auto">
              <a:xfrm>
                <a:off x="1270" y="1320"/>
                <a:ext cx="17" cy="17"/>
              </a:xfrm>
              <a:custGeom>
                <a:avLst/>
                <a:gdLst/>
                <a:ahLst/>
                <a:cxnLst>
                  <a:cxn ang="0">
                    <a:pos x="6" y="14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10"/>
                  </a:cxn>
                  <a:cxn ang="0">
                    <a:pos x="0" y="8"/>
                  </a:cxn>
                  <a:cxn ang="0">
                    <a:pos x="2" y="5"/>
                  </a:cxn>
                  <a:cxn ang="0">
                    <a:pos x="3" y="2"/>
                  </a:cxn>
                  <a:cxn ang="0">
                    <a:pos x="7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1"/>
                  </a:cxn>
                  <a:cxn ang="0">
                    <a:pos x="14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11" y="14"/>
                  </a:cxn>
                  <a:cxn ang="0">
                    <a:pos x="7" y="16"/>
                  </a:cxn>
                  <a:cxn ang="0">
                    <a:pos x="6" y="14"/>
                  </a:cxn>
                </a:cxnLst>
                <a:rect l="0" t="0" r="r" b="b"/>
                <a:pathLst>
                  <a:path w="17" h="17">
                    <a:moveTo>
                      <a:pt x="6" y="14"/>
                    </a:moveTo>
                    <a:lnTo>
                      <a:pt x="2" y="13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2" y="5"/>
                    </a:lnTo>
                    <a:lnTo>
                      <a:pt x="3" y="2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1"/>
                    </a:lnTo>
                    <a:lnTo>
                      <a:pt x="14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11" y="14"/>
                    </a:lnTo>
                    <a:lnTo>
                      <a:pt x="7" y="16"/>
                    </a:lnTo>
                    <a:lnTo>
                      <a:pt x="6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68" name="Freeform 1208"/>
              <p:cNvSpPr>
                <a:spLocks/>
              </p:cNvSpPr>
              <p:nvPr/>
            </p:nvSpPr>
            <p:spPr bwMode="auto">
              <a:xfrm>
                <a:off x="1272" y="1322"/>
                <a:ext cx="17" cy="17"/>
              </a:xfrm>
              <a:custGeom>
                <a:avLst/>
                <a:gdLst/>
                <a:ahLst/>
                <a:cxnLst>
                  <a:cxn ang="0">
                    <a:pos x="14" y="11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4" y="1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9" y="1"/>
                  </a:cxn>
                  <a:cxn ang="0">
                    <a:pos x="4" y="3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3" y="14"/>
                  </a:cxn>
                  <a:cxn ang="0">
                    <a:pos x="4" y="16"/>
                  </a:cxn>
                  <a:cxn ang="0">
                    <a:pos x="9" y="14"/>
                  </a:cxn>
                  <a:cxn ang="0">
                    <a:pos x="11" y="13"/>
                  </a:cxn>
                  <a:cxn ang="0">
                    <a:pos x="14" y="11"/>
                  </a:cxn>
                </a:cxnLst>
                <a:rect l="0" t="0" r="r" b="b"/>
                <a:pathLst>
                  <a:path w="17" h="17">
                    <a:moveTo>
                      <a:pt x="14" y="11"/>
                    </a:moveTo>
                    <a:lnTo>
                      <a:pt x="16" y="7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9" y="1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3" y="14"/>
                    </a:lnTo>
                    <a:lnTo>
                      <a:pt x="4" y="16"/>
                    </a:lnTo>
                    <a:lnTo>
                      <a:pt x="9" y="14"/>
                    </a:lnTo>
                    <a:lnTo>
                      <a:pt x="11" y="13"/>
                    </a:lnTo>
                    <a:lnTo>
                      <a:pt x="14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69" name="Freeform 1209"/>
              <p:cNvSpPr>
                <a:spLocks/>
              </p:cNvSpPr>
              <p:nvPr/>
            </p:nvSpPr>
            <p:spPr bwMode="auto">
              <a:xfrm>
                <a:off x="1350" y="1269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2" y="13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9"/>
                  </a:cxn>
                  <a:cxn ang="0">
                    <a:pos x="0" y="7"/>
                  </a:cxn>
                  <a:cxn ang="0">
                    <a:pos x="2" y="5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3"/>
                  </a:cxn>
                  <a:cxn ang="0">
                    <a:pos x="14" y="3"/>
                  </a:cxn>
                  <a:cxn ang="0">
                    <a:pos x="16" y="6"/>
                  </a:cxn>
                  <a:cxn ang="0">
                    <a:pos x="14" y="8"/>
                  </a:cxn>
                  <a:cxn ang="0">
                    <a:pos x="13" y="10"/>
                  </a:cxn>
                  <a:cxn ang="0">
                    <a:pos x="12" y="13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2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6" y="6"/>
                    </a:lnTo>
                    <a:lnTo>
                      <a:pt x="14" y="8"/>
                    </a:lnTo>
                    <a:lnTo>
                      <a:pt x="13" y="10"/>
                    </a:lnTo>
                    <a:lnTo>
                      <a:pt x="12" y="13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70" name="Freeform 1210"/>
              <p:cNvSpPr>
                <a:spLocks/>
              </p:cNvSpPr>
              <p:nvPr/>
            </p:nvSpPr>
            <p:spPr bwMode="auto">
              <a:xfrm>
                <a:off x="1353" y="1271"/>
                <a:ext cx="17" cy="17"/>
              </a:xfrm>
              <a:custGeom>
                <a:avLst/>
                <a:gdLst/>
                <a:ahLst/>
                <a:cxnLst>
                  <a:cxn ang="0">
                    <a:pos x="12" y="9"/>
                  </a:cxn>
                  <a:cxn ang="0">
                    <a:pos x="14" y="7"/>
                  </a:cxn>
                  <a:cxn ang="0">
                    <a:pos x="16" y="4"/>
                  </a:cxn>
                  <a:cxn ang="0">
                    <a:pos x="14" y="1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2"/>
                  </a:cxn>
                  <a:cxn ang="0">
                    <a:pos x="3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3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1" y="13"/>
                  </a:cxn>
                  <a:cxn ang="0">
                    <a:pos x="12" y="9"/>
                  </a:cxn>
                </a:cxnLst>
                <a:rect l="0" t="0" r="r" b="b"/>
                <a:pathLst>
                  <a:path w="17" h="17">
                    <a:moveTo>
                      <a:pt x="12" y="9"/>
                    </a:moveTo>
                    <a:lnTo>
                      <a:pt x="14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3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1" y="13"/>
                    </a:lnTo>
                    <a:lnTo>
                      <a:pt x="12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71" name="Freeform 1211"/>
              <p:cNvSpPr>
                <a:spLocks/>
              </p:cNvSpPr>
              <p:nvPr/>
            </p:nvSpPr>
            <p:spPr bwMode="auto">
              <a:xfrm>
                <a:off x="1354" y="1274"/>
                <a:ext cx="17" cy="17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6" y="8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2" y="5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3"/>
                  </a:cxn>
                  <a:cxn ang="0">
                    <a:pos x="2" y="16"/>
                  </a:cxn>
                  <a:cxn ang="0">
                    <a:pos x="5" y="16"/>
                  </a:cxn>
                  <a:cxn ang="0">
                    <a:pos x="8" y="16"/>
                  </a:cxn>
                  <a:cxn ang="0">
                    <a:pos x="13" y="8"/>
                  </a:cxn>
                </a:cxnLst>
                <a:rect l="0" t="0" r="r" b="b"/>
                <a:pathLst>
                  <a:path w="17" h="17">
                    <a:moveTo>
                      <a:pt x="13" y="8"/>
                    </a:moveTo>
                    <a:lnTo>
                      <a:pt x="16" y="8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8" y="16"/>
                    </a:lnTo>
                    <a:lnTo>
                      <a:pt x="13" y="8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72" name="Freeform 1212"/>
              <p:cNvSpPr>
                <a:spLocks/>
              </p:cNvSpPr>
              <p:nvPr/>
            </p:nvSpPr>
            <p:spPr bwMode="auto">
              <a:xfrm>
                <a:off x="1340" y="1275"/>
                <a:ext cx="17" cy="17"/>
              </a:xfrm>
              <a:custGeom>
                <a:avLst/>
                <a:gdLst/>
                <a:ahLst/>
                <a:cxnLst>
                  <a:cxn ang="0">
                    <a:pos x="4" y="16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0" y="9"/>
                  </a:cxn>
                  <a:cxn ang="0">
                    <a:pos x="0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4" y="2"/>
                  </a:cxn>
                  <a:cxn ang="0">
                    <a:pos x="16" y="3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0"/>
                  </a:cxn>
                  <a:cxn ang="0">
                    <a:pos x="12" y="12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  <a:cxn ang="0">
                    <a:pos x="4" y="16"/>
                  </a:cxn>
                </a:cxnLst>
                <a:rect l="0" t="0" r="r" b="b"/>
                <a:pathLst>
                  <a:path w="17" h="17">
                    <a:moveTo>
                      <a:pt x="4" y="16"/>
                    </a:moveTo>
                    <a:lnTo>
                      <a:pt x="1" y="12"/>
                    </a:lnTo>
                    <a:lnTo>
                      <a:pt x="0" y="12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4" y="2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  <a:lnTo>
                      <a:pt x="4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73" name="Freeform 1213"/>
              <p:cNvSpPr>
                <a:spLocks/>
              </p:cNvSpPr>
              <p:nvPr/>
            </p:nvSpPr>
            <p:spPr bwMode="auto">
              <a:xfrm>
                <a:off x="1343" y="1276"/>
                <a:ext cx="17" cy="17"/>
              </a:xfrm>
              <a:custGeom>
                <a:avLst/>
                <a:gdLst/>
                <a:ahLst/>
                <a:cxnLst>
                  <a:cxn ang="0">
                    <a:pos x="14" y="9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6" y="1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1" y="4"/>
                  </a:cxn>
                  <a:cxn ang="0">
                    <a:pos x="1" y="8"/>
                  </a:cxn>
                  <a:cxn ang="0">
                    <a:pos x="0" y="12"/>
                  </a:cxn>
                  <a:cxn ang="0">
                    <a:pos x="1" y="13"/>
                  </a:cxn>
                  <a:cxn ang="0">
                    <a:pos x="1" y="14"/>
                  </a:cxn>
                  <a:cxn ang="0">
                    <a:pos x="1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1" y="12"/>
                  </a:cxn>
                  <a:cxn ang="0">
                    <a:pos x="14" y="9"/>
                  </a:cxn>
                </a:cxnLst>
                <a:rect l="0" t="0" r="r" b="b"/>
                <a:pathLst>
                  <a:path w="17" h="17">
                    <a:moveTo>
                      <a:pt x="14" y="9"/>
                    </a:moveTo>
                    <a:lnTo>
                      <a:pt x="16" y="7"/>
                    </a:lnTo>
                    <a:lnTo>
                      <a:pt x="16" y="4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1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1" y="12"/>
                    </a:lnTo>
                    <a:lnTo>
                      <a:pt x="14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74" name="Freeform 1214"/>
              <p:cNvSpPr>
                <a:spLocks/>
              </p:cNvSpPr>
              <p:nvPr/>
            </p:nvSpPr>
            <p:spPr bwMode="auto">
              <a:xfrm>
                <a:off x="1345" y="1279"/>
                <a:ext cx="17" cy="17"/>
              </a:xfrm>
              <a:custGeom>
                <a:avLst/>
                <a:gdLst/>
                <a:ahLst/>
                <a:cxnLst>
                  <a:cxn ang="0">
                    <a:pos x="16" y="8"/>
                  </a:cxn>
                  <a:cxn ang="0">
                    <a:pos x="16" y="8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3"/>
                  </a:cxn>
                  <a:cxn ang="0">
                    <a:pos x="4" y="16"/>
                  </a:cxn>
                  <a:cxn ang="0">
                    <a:pos x="8" y="16"/>
                  </a:cxn>
                  <a:cxn ang="0">
                    <a:pos x="16" y="8"/>
                  </a:cxn>
                </a:cxnLst>
                <a:rect l="0" t="0" r="r" b="b"/>
                <a:pathLst>
                  <a:path w="17" h="17">
                    <a:moveTo>
                      <a:pt x="16" y="8"/>
                    </a:moveTo>
                    <a:lnTo>
                      <a:pt x="16" y="8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3"/>
                    </a:lnTo>
                    <a:lnTo>
                      <a:pt x="4" y="16"/>
                    </a:lnTo>
                    <a:lnTo>
                      <a:pt x="8" y="16"/>
                    </a:lnTo>
                    <a:lnTo>
                      <a:pt x="16" y="8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75" name="Freeform 1215"/>
              <p:cNvSpPr>
                <a:spLocks/>
              </p:cNvSpPr>
              <p:nvPr/>
            </p:nvSpPr>
            <p:spPr bwMode="auto">
              <a:xfrm>
                <a:off x="1354" y="1272"/>
                <a:ext cx="17" cy="17"/>
              </a:xfrm>
              <a:custGeom>
                <a:avLst/>
                <a:gdLst/>
                <a:ahLst/>
                <a:cxnLst>
                  <a:cxn ang="0">
                    <a:pos x="6" y="16"/>
                  </a:cxn>
                  <a:cxn ang="0">
                    <a:pos x="2" y="13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2" y="5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3"/>
                  </a:cxn>
                  <a:cxn ang="0">
                    <a:pos x="16" y="3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1"/>
                  </a:cxn>
                  <a:cxn ang="0">
                    <a:pos x="12" y="13"/>
                  </a:cxn>
                  <a:cxn ang="0">
                    <a:pos x="9" y="14"/>
                  </a:cxn>
                  <a:cxn ang="0">
                    <a:pos x="7" y="16"/>
                  </a:cxn>
                  <a:cxn ang="0">
                    <a:pos x="6" y="16"/>
                  </a:cxn>
                </a:cxnLst>
                <a:rect l="0" t="0" r="r" b="b"/>
                <a:pathLst>
                  <a:path w="17" h="17">
                    <a:moveTo>
                      <a:pt x="6" y="16"/>
                    </a:moveTo>
                    <a:lnTo>
                      <a:pt x="2" y="13"/>
                    </a:lnTo>
                    <a:lnTo>
                      <a:pt x="1" y="13"/>
                    </a:lnTo>
                    <a:lnTo>
                      <a:pt x="0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2" y="5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3"/>
                    </a:lnTo>
                    <a:lnTo>
                      <a:pt x="16" y="3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2" y="13"/>
                    </a:lnTo>
                    <a:lnTo>
                      <a:pt x="9" y="14"/>
                    </a:lnTo>
                    <a:lnTo>
                      <a:pt x="7" y="16"/>
                    </a:lnTo>
                    <a:lnTo>
                      <a:pt x="6" y="16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76" name="Freeform 1216"/>
              <p:cNvSpPr>
                <a:spLocks/>
              </p:cNvSpPr>
              <p:nvPr/>
            </p:nvSpPr>
            <p:spPr bwMode="auto">
              <a:xfrm>
                <a:off x="1347" y="1279"/>
                <a:ext cx="17" cy="17"/>
              </a:xfrm>
              <a:custGeom>
                <a:avLst/>
                <a:gdLst/>
                <a:ahLst/>
                <a:cxnLst>
                  <a:cxn ang="0">
                    <a:pos x="13" y="9"/>
                  </a:cxn>
                  <a:cxn ang="0">
                    <a:pos x="14" y="7"/>
                  </a:cxn>
                  <a:cxn ang="0">
                    <a:pos x="16" y="4"/>
                  </a:cxn>
                  <a:cxn ang="0">
                    <a:pos x="14" y="1"/>
                  </a:cxn>
                  <a:cxn ang="0">
                    <a:pos x="13" y="1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5" y="2"/>
                  </a:cxn>
                  <a:cxn ang="0">
                    <a:pos x="2" y="4"/>
                  </a:cxn>
                  <a:cxn ang="0">
                    <a:pos x="1" y="8"/>
                  </a:cxn>
                  <a:cxn ang="0">
                    <a:pos x="0" y="12"/>
                  </a:cxn>
                  <a:cxn ang="0">
                    <a:pos x="1" y="13"/>
                  </a:cxn>
                  <a:cxn ang="0">
                    <a:pos x="1" y="14"/>
                  </a:cxn>
                  <a:cxn ang="0">
                    <a:pos x="2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0" y="12"/>
                  </a:cxn>
                  <a:cxn ang="0">
                    <a:pos x="13" y="9"/>
                  </a:cxn>
                </a:cxnLst>
                <a:rect l="0" t="0" r="r" b="b"/>
                <a:pathLst>
                  <a:path w="17" h="17">
                    <a:moveTo>
                      <a:pt x="13" y="9"/>
                    </a:moveTo>
                    <a:lnTo>
                      <a:pt x="14" y="7"/>
                    </a:lnTo>
                    <a:lnTo>
                      <a:pt x="16" y="4"/>
                    </a:lnTo>
                    <a:lnTo>
                      <a:pt x="14" y="1"/>
                    </a:lnTo>
                    <a:lnTo>
                      <a:pt x="13" y="1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5" y="2"/>
                    </a:lnTo>
                    <a:lnTo>
                      <a:pt x="2" y="4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3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77" name="Freeform 1217"/>
              <p:cNvSpPr>
                <a:spLocks/>
              </p:cNvSpPr>
              <p:nvPr/>
            </p:nvSpPr>
            <p:spPr bwMode="auto">
              <a:xfrm>
                <a:off x="1236" y="1297"/>
                <a:ext cx="23" cy="42"/>
              </a:xfrm>
              <a:custGeom>
                <a:avLst/>
                <a:gdLst/>
                <a:ahLst/>
                <a:cxnLst>
                  <a:cxn ang="0">
                    <a:pos x="0" y="28"/>
                  </a:cxn>
                  <a:cxn ang="0">
                    <a:pos x="22" y="41"/>
                  </a:cxn>
                  <a:cxn ang="0">
                    <a:pos x="22" y="13"/>
                  </a:cxn>
                  <a:cxn ang="0">
                    <a:pos x="0" y="0"/>
                  </a:cxn>
                  <a:cxn ang="0">
                    <a:pos x="0" y="28"/>
                  </a:cxn>
                </a:cxnLst>
                <a:rect l="0" t="0" r="r" b="b"/>
                <a:pathLst>
                  <a:path w="23" h="42">
                    <a:moveTo>
                      <a:pt x="0" y="28"/>
                    </a:moveTo>
                    <a:lnTo>
                      <a:pt x="22" y="41"/>
                    </a:lnTo>
                    <a:lnTo>
                      <a:pt x="22" y="13"/>
                    </a:lnTo>
                    <a:lnTo>
                      <a:pt x="0" y="0"/>
                    </a:lnTo>
                    <a:lnTo>
                      <a:pt x="0" y="28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78" name="Freeform 1218"/>
              <p:cNvSpPr>
                <a:spLocks/>
              </p:cNvSpPr>
              <p:nvPr/>
            </p:nvSpPr>
            <p:spPr bwMode="auto">
              <a:xfrm>
                <a:off x="1230" y="1306"/>
                <a:ext cx="28" cy="17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5"/>
                  </a:cxn>
                  <a:cxn ang="0">
                    <a:pos x="4" y="13"/>
                  </a:cxn>
                  <a:cxn ang="0">
                    <a:pos x="17" y="16"/>
                  </a:cxn>
                  <a:cxn ang="0">
                    <a:pos x="27" y="10"/>
                  </a:cxn>
                  <a:cxn ang="0">
                    <a:pos x="8" y="0"/>
                  </a:cxn>
                </a:cxnLst>
                <a:rect l="0" t="0" r="r" b="b"/>
                <a:pathLst>
                  <a:path w="28" h="17">
                    <a:moveTo>
                      <a:pt x="8" y="0"/>
                    </a:moveTo>
                    <a:lnTo>
                      <a:pt x="0" y="5"/>
                    </a:lnTo>
                    <a:lnTo>
                      <a:pt x="4" y="13"/>
                    </a:lnTo>
                    <a:lnTo>
                      <a:pt x="17" y="16"/>
                    </a:lnTo>
                    <a:lnTo>
                      <a:pt x="27" y="10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79" name="Freeform 1219"/>
              <p:cNvSpPr>
                <a:spLocks/>
              </p:cNvSpPr>
              <p:nvPr/>
            </p:nvSpPr>
            <p:spPr bwMode="auto">
              <a:xfrm>
                <a:off x="1244" y="1317"/>
                <a:ext cx="17" cy="28"/>
              </a:xfrm>
              <a:custGeom>
                <a:avLst/>
                <a:gdLst/>
                <a:ahLst/>
                <a:cxnLst>
                  <a:cxn ang="0">
                    <a:pos x="16" y="19"/>
                  </a:cxn>
                  <a:cxn ang="0">
                    <a:pos x="0" y="27"/>
                  </a:cxn>
                  <a:cxn ang="0">
                    <a:pos x="0" y="12"/>
                  </a:cxn>
                  <a:cxn ang="0">
                    <a:pos x="4" y="4"/>
                  </a:cxn>
                  <a:cxn ang="0">
                    <a:pos x="16" y="0"/>
                  </a:cxn>
                  <a:cxn ang="0">
                    <a:pos x="16" y="19"/>
                  </a:cxn>
                </a:cxnLst>
                <a:rect l="0" t="0" r="r" b="b"/>
                <a:pathLst>
                  <a:path w="17" h="28">
                    <a:moveTo>
                      <a:pt x="16" y="19"/>
                    </a:moveTo>
                    <a:lnTo>
                      <a:pt x="0" y="27"/>
                    </a:lnTo>
                    <a:lnTo>
                      <a:pt x="0" y="12"/>
                    </a:lnTo>
                    <a:lnTo>
                      <a:pt x="4" y="4"/>
                    </a:lnTo>
                    <a:lnTo>
                      <a:pt x="16" y="0"/>
                    </a:lnTo>
                    <a:lnTo>
                      <a:pt x="16" y="19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80" name="Freeform 1220"/>
              <p:cNvSpPr>
                <a:spLocks/>
              </p:cNvSpPr>
              <p:nvPr/>
            </p:nvSpPr>
            <p:spPr bwMode="auto">
              <a:xfrm>
                <a:off x="1223" y="1328"/>
                <a:ext cx="22" cy="23"/>
              </a:xfrm>
              <a:custGeom>
                <a:avLst/>
                <a:gdLst/>
                <a:ahLst/>
                <a:cxnLst>
                  <a:cxn ang="0">
                    <a:pos x="21" y="15"/>
                  </a:cxn>
                  <a:cxn ang="0">
                    <a:pos x="19" y="11"/>
                  </a:cxn>
                  <a:cxn ang="0">
                    <a:pos x="9" y="13"/>
                  </a:cxn>
                  <a:cxn ang="0">
                    <a:pos x="2" y="22"/>
                  </a:cxn>
                  <a:cxn ang="0">
                    <a:pos x="0" y="21"/>
                  </a:cxn>
                  <a:cxn ang="0">
                    <a:pos x="3" y="9"/>
                  </a:cxn>
                  <a:cxn ang="0">
                    <a:pos x="21" y="0"/>
                  </a:cxn>
                  <a:cxn ang="0">
                    <a:pos x="21" y="15"/>
                  </a:cxn>
                </a:cxnLst>
                <a:rect l="0" t="0" r="r" b="b"/>
                <a:pathLst>
                  <a:path w="22" h="23">
                    <a:moveTo>
                      <a:pt x="21" y="15"/>
                    </a:moveTo>
                    <a:lnTo>
                      <a:pt x="19" y="11"/>
                    </a:lnTo>
                    <a:lnTo>
                      <a:pt x="9" y="13"/>
                    </a:lnTo>
                    <a:lnTo>
                      <a:pt x="2" y="22"/>
                    </a:lnTo>
                    <a:lnTo>
                      <a:pt x="0" y="21"/>
                    </a:lnTo>
                    <a:lnTo>
                      <a:pt x="3" y="9"/>
                    </a:lnTo>
                    <a:lnTo>
                      <a:pt x="21" y="0"/>
                    </a:lnTo>
                    <a:lnTo>
                      <a:pt x="21" y="15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81" name="Freeform 1221"/>
              <p:cNvSpPr>
                <a:spLocks/>
              </p:cNvSpPr>
              <p:nvPr/>
            </p:nvSpPr>
            <p:spPr bwMode="auto">
              <a:xfrm>
                <a:off x="1213" y="1332"/>
                <a:ext cx="17" cy="19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2" y="18"/>
                  </a:cxn>
                  <a:cxn ang="0">
                    <a:pos x="16" y="6"/>
                  </a:cxn>
                  <a:cxn ang="0">
                    <a:pos x="6" y="3"/>
                  </a:cxn>
                  <a:cxn ang="0">
                    <a:pos x="0" y="0"/>
                  </a:cxn>
                  <a:cxn ang="0">
                    <a:pos x="0" y="12"/>
                  </a:cxn>
                </a:cxnLst>
                <a:rect l="0" t="0" r="r" b="b"/>
                <a:pathLst>
                  <a:path w="17" h="19">
                    <a:moveTo>
                      <a:pt x="0" y="12"/>
                    </a:moveTo>
                    <a:lnTo>
                      <a:pt x="12" y="18"/>
                    </a:lnTo>
                    <a:lnTo>
                      <a:pt x="16" y="6"/>
                    </a:lnTo>
                    <a:lnTo>
                      <a:pt x="6" y="3"/>
                    </a:lnTo>
                    <a:lnTo>
                      <a:pt x="0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82" name="Freeform 1222"/>
              <p:cNvSpPr>
                <a:spLocks/>
              </p:cNvSpPr>
              <p:nvPr/>
            </p:nvSpPr>
            <p:spPr bwMode="auto">
              <a:xfrm>
                <a:off x="1246" y="1318"/>
                <a:ext cx="17" cy="17"/>
              </a:xfrm>
              <a:custGeom>
                <a:avLst/>
                <a:gdLst/>
                <a:ahLst/>
                <a:cxnLst>
                  <a:cxn ang="0">
                    <a:pos x="16" y="9"/>
                  </a:cxn>
                  <a:cxn ang="0">
                    <a:pos x="0" y="16"/>
                  </a:cxn>
                  <a:cxn ang="0">
                    <a:pos x="4" y="4"/>
                  </a:cxn>
                  <a:cxn ang="0">
                    <a:pos x="16" y="0"/>
                  </a:cxn>
                  <a:cxn ang="0">
                    <a:pos x="16" y="9"/>
                  </a:cxn>
                </a:cxnLst>
                <a:rect l="0" t="0" r="r" b="b"/>
                <a:pathLst>
                  <a:path w="17" h="17">
                    <a:moveTo>
                      <a:pt x="16" y="9"/>
                    </a:moveTo>
                    <a:lnTo>
                      <a:pt x="0" y="16"/>
                    </a:lnTo>
                    <a:lnTo>
                      <a:pt x="4" y="4"/>
                    </a:lnTo>
                    <a:lnTo>
                      <a:pt x="16" y="0"/>
                    </a:lnTo>
                    <a:lnTo>
                      <a:pt x="16" y="9"/>
                    </a:lnTo>
                  </a:path>
                </a:pathLst>
              </a:custGeom>
              <a:solidFill>
                <a:srgbClr val="6E87C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83" name="Freeform 1223"/>
              <p:cNvSpPr>
                <a:spLocks/>
              </p:cNvSpPr>
              <p:nvPr/>
            </p:nvSpPr>
            <p:spPr bwMode="auto">
              <a:xfrm>
                <a:off x="1211" y="1322"/>
                <a:ext cx="34" cy="18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11" y="17"/>
                  </a:cxn>
                  <a:cxn ang="0">
                    <a:pos x="33" y="3"/>
                  </a:cxn>
                  <a:cxn ang="0">
                    <a:pos x="14" y="0"/>
                  </a:cxn>
                  <a:cxn ang="0">
                    <a:pos x="0" y="13"/>
                  </a:cxn>
                </a:cxnLst>
                <a:rect l="0" t="0" r="r" b="b"/>
                <a:pathLst>
                  <a:path w="34" h="18">
                    <a:moveTo>
                      <a:pt x="0" y="13"/>
                    </a:moveTo>
                    <a:lnTo>
                      <a:pt x="11" y="17"/>
                    </a:lnTo>
                    <a:lnTo>
                      <a:pt x="33" y="3"/>
                    </a:lnTo>
                    <a:lnTo>
                      <a:pt x="14" y="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84" name="Freeform 1224"/>
              <p:cNvSpPr>
                <a:spLocks/>
              </p:cNvSpPr>
              <p:nvPr/>
            </p:nvSpPr>
            <p:spPr bwMode="auto">
              <a:xfrm>
                <a:off x="1228" y="1310"/>
                <a:ext cx="22" cy="21"/>
              </a:xfrm>
              <a:custGeom>
                <a:avLst/>
                <a:gdLst/>
                <a:ahLst/>
                <a:cxnLst>
                  <a:cxn ang="0">
                    <a:pos x="21" y="10"/>
                  </a:cxn>
                  <a:cxn ang="0">
                    <a:pos x="7" y="0"/>
                  </a:cxn>
                  <a:cxn ang="0">
                    <a:pos x="0" y="11"/>
                  </a:cxn>
                  <a:cxn ang="0">
                    <a:pos x="10" y="20"/>
                  </a:cxn>
                  <a:cxn ang="0">
                    <a:pos x="21" y="10"/>
                  </a:cxn>
                </a:cxnLst>
                <a:rect l="0" t="0" r="r" b="b"/>
                <a:pathLst>
                  <a:path w="22" h="21">
                    <a:moveTo>
                      <a:pt x="21" y="10"/>
                    </a:moveTo>
                    <a:lnTo>
                      <a:pt x="7" y="0"/>
                    </a:lnTo>
                    <a:lnTo>
                      <a:pt x="0" y="11"/>
                    </a:lnTo>
                    <a:lnTo>
                      <a:pt x="10" y="20"/>
                    </a:lnTo>
                    <a:lnTo>
                      <a:pt x="21" y="10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85" name="Freeform 1225"/>
              <p:cNvSpPr>
                <a:spLocks/>
              </p:cNvSpPr>
              <p:nvPr/>
            </p:nvSpPr>
            <p:spPr bwMode="auto">
              <a:xfrm>
                <a:off x="1254" y="1221"/>
                <a:ext cx="122" cy="70"/>
              </a:xfrm>
              <a:custGeom>
                <a:avLst/>
                <a:gdLst/>
                <a:ahLst/>
                <a:cxnLst>
                  <a:cxn ang="0">
                    <a:pos x="121" y="13"/>
                  </a:cxn>
                  <a:cxn ang="0">
                    <a:pos x="95" y="0"/>
                  </a:cxn>
                  <a:cxn ang="0">
                    <a:pos x="0" y="55"/>
                  </a:cxn>
                  <a:cxn ang="0">
                    <a:pos x="25" y="69"/>
                  </a:cxn>
                  <a:cxn ang="0">
                    <a:pos x="121" y="13"/>
                  </a:cxn>
                </a:cxnLst>
                <a:rect l="0" t="0" r="r" b="b"/>
                <a:pathLst>
                  <a:path w="122" h="70">
                    <a:moveTo>
                      <a:pt x="121" y="13"/>
                    </a:moveTo>
                    <a:lnTo>
                      <a:pt x="95" y="0"/>
                    </a:lnTo>
                    <a:lnTo>
                      <a:pt x="0" y="55"/>
                    </a:lnTo>
                    <a:lnTo>
                      <a:pt x="25" y="69"/>
                    </a:lnTo>
                    <a:lnTo>
                      <a:pt x="121" y="13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86" name="Freeform 1226"/>
              <p:cNvSpPr>
                <a:spLocks/>
              </p:cNvSpPr>
              <p:nvPr/>
            </p:nvSpPr>
            <p:spPr bwMode="auto">
              <a:xfrm>
                <a:off x="1279" y="1235"/>
                <a:ext cx="97" cy="84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0" y="54"/>
                  </a:cxn>
                  <a:cxn ang="0">
                    <a:pos x="0" y="83"/>
                  </a:cxn>
                  <a:cxn ang="0">
                    <a:pos x="96" y="28"/>
                  </a:cxn>
                  <a:cxn ang="0">
                    <a:pos x="96" y="0"/>
                  </a:cxn>
                </a:cxnLst>
                <a:rect l="0" t="0" r="r" b="b"/>
                <a:pathLst>
                  <a:path w="97" h="84">
                    <a:moveTo>
                      <a:pt x="96" y="0"/>
                    </a:moveTo>
                    <a:lnTo>
                      <a:pt x="0" y="54"/>
                    </a:lnTo>
                    <a:lnTo>
                      <a:pt x="0" y="83"/>
                    </a:lnTo>
                    <a:lnTo>
                      <a:pt x="96" y="28"/>
                    </a:lnTo>
                    <a:lnTo>
                      <a:pt x="96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87" name="Freeform 1227"/>
              <p:cNvSpPr>
                <a:spLocks/>
              </p:cNvSpPr>
              <p:nvPr/>
            </p:nvSpPr>
            <p:spPr bwMode="auto">
              <a:xfrm>
                <a:off x="1254" y="1276"/>
                <a:ext cx="26" cy="43"/>
              </a:xfrm>
              <a:custGeom>
                <a:avLst/>
                <a:gdLst/>
                <a:ahLst/>
                <a:cxnLst>
                  <a:cxn ang="0">
                    <a:pos x="25" y="13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5" y="42"/>
                  </a:cxn>
                  <a:cxn ang="0">
                    <a:pos x="25" y="13"/>
                  </a:cxn>
                </a:cxnLst>
                <a:rect l="0" t="0" r="r" b="b"/>
                <a:pathLst>
                  <a:path w="26" h="43">
                    <a:moveTo>
                      <a:pt x="25" y="13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5" y="42"/>
                    </a:lnTo>
                    <a:lnTo>
                      <a:pt x="25" y="13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88" name="Freeform 1228"/>
              <p:cNvSpPr>
                <a:spLocks/>
              </p:cNvSpPr>
              <p:nvPr/>
            </p:nvSpPr>
            <p:spPr bwMode="auto">
              <a:xfrm>
                <a:off x="1236" y="1292"/>
                <a:ext cx="35" cy="21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6"/>
                  </a:cxn>
                  <a:cxn ang="0">
                    <a:pos x="21" y="20"/>
                  </a:cxn>
                  <a:cxn ang="0">
                    <a:pos x="34" y="13"/>
                  </a:cxn>
                  <a:cxn ang="0">
                    <a:pos x="11" y="0"/>
                  </a:cxn>
                </a:cxnLst>
                <a:rect l="0" t="0" r="r" b="b"/>
                <a:pathLst>
                  <a:path w="35" h="21">
                    <a:moveTo>
                      <a:pt x="11" y="0"/>
                    </a:moveTo>
                    <a:lnTo>
                      <a:pt x="0" y="6"/>
                    </a:lnTo>
                    <a:lnTo>
                      <a:pt x="21" y="20"/>
                    </a:lnTo>
                    <a:lnTo>
                      <a:pt x="34" y="13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89" name="Freeform 1229"/>
              <p:cNvSpPr>
                <a:spLocks/>
              </p:cNvSpPr>
              <p:nvPr/>
            </p:nvSpPr>
            <p:spPr bwMode="auto">
              <a:xfrm>
                <a:off x="1258" y="1305"/>
                <a:ext cx="17" cy="34"/>
              </a:xfrm>
              <a:custGeom>
                <a:avLst/>
                <a:gdLst/>
                <a:ahLst/>
                <a:cxnLst>
                  <a:cxn ang="0">
                    <a:pos x="16" y="25"/>
                  </a:cxn>
                  <a:cxn ang="0">
                    <a:pos x="0" y="33"/>
                  </a:cxn>
                  <a:cxn ang="0">
                    <a:pos x="0" y="6"/>
                  </a:cxn>
                  <a:cxn ang="0">
                    <a:pos x="16" y="0"/>
                  </a:cxn>
                  <a:cxn ang="0">
                    <a:pos x="16" y="25"/>
                  </a:cxn>
                </a:cxnLst>
                <a:rect l="0" t="0" r="r" b="b"/>
                <a:pathLst>
                  <a:path w="17" h="34">
                    <a:moveTo>
                      <a:pt x="16" y="25"/>
                    </a:moveTo>
                    <a:lnTo>
                      <a:pt x="0" y="33"/>
                    </a:lnTo>
                    <a:lnTo>
                      <a:pt x="0" y="6"/>
                    </a:lnTo>
                    <a:lnTo>
                      <a:pt x="16" y="0"/>
                    </a:lnTo>
                    <a:lnTo>
                      <a:pt x="16" y="25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90" name="Freeform 1230"/>
              <p:cNvSpPr>
                <a:spLocks/>
              </p:cNvSpPr>
              <p:nvPr/>
            </p:nvSpPr>
            <p:spPr bwMode="auto">
              <a:xfrm>
                <a:off x="1334" y="1266"/>
                <a:ext cx="123" cy="72"/>
              </a:xfrm>
              <a:custGeom>
                <a:avLst/>
                <a:gdLst/>
                <a:ahLst/>
                <a:cxnLst>
                  <a:cxn ang="0">
                    <a:pos x="122" y="14"/>
                  </a:cxn>
                  <a:cxn ang="0">
                    <a:pos x="97" y="0"/>
                  </a:cxn>
                  <a:cxn ang="0">
                    <a:pos x="0" y="56"/>
                  </a:cxn>
                  <a:cxn ang="0">
                    <a:pos x="24" y="71"/>
                  </a:cxn>
                  <a:cxn ang="0">
                    <a:pos x="122" y="14"/>
                  </a:cxn>
                </a:cxnLst>
                <a:rect l="0" t="0" r="r" b="b"/>
                <a:pathLst>
                  <a:path w="123" h="72">
                    <a:moveTo>
                      <a:pt x="122" y="14"/>
                    </a:moveTo>
                    <a:lnTo>
                      <a:pt x="97" y="0"/>
                    </a:lnTo>
                    <a:lnTo>
                      <a:pt x="0" y="56"/>
                    </a:lnTo>
                    <a:lnTo>
                      <a:pt x="24" y="71"/>
                    </a:lnTo>
                    <a:lnTo>
                      <a:pt x="122" y="14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91" name="Freeform 1231"/>
              <p:cNvSpPr>
                <a:spLocks/>
              </p:cNvSpPr>
              <p:nvPr/>
            </p:nvSpPr>
            <p:spPr bwMode="auto">
              <a:xfrm>
                <a:off x="1334" y="1322"/>
                <a:ext cx="26" cy="44"/>
              </a:xfrm>
              <a:custGeom>
                <a:avLst/>
                <a:gdLst/>
                <a:ahLst/>
                <a:cxnLst>
                  <a:cxn ang="0">
                    <a:pos x="25" y="14"/>
                  </a:cxn>
                  <a:cxn ang="0">
                    <a:pos x="0" y="0"/>
                  </a:cxn>
                  <a:cxn ang="0">
                    <a:pos x="0" y="28"/>
                  </a:cxn>
                  <a:cxn ang="0">
                    <a:pos x="25" y="43"/>
                  </a:cxn>
                  <a:cxn ang="0">
                    <a:pos x="25" y="14"/>
                  </a:cxn>
                </a:cxnLst>
                <a:rect l="0" t="0" r="r" b="b"/>
                <a:pathLst>
                  <a:path w="26" h="44">
                    <a:moveTo>
                      <a:pt x="25" y="14"/>
                    </a:moveTo>
                    <a:lnTo>
                      <a:pt x="0" y="0"/>
                    </a:lnTo>
                    <a:lnTo>
                      <a:pt x="0" y="28"/>
                    </a:lnTo>
                    <a:lnTo>
                      <a:pt x="25" y="43"/>
                    </a:lnTo>
                    <a:lnTo>
                      <a:pt x="25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92" name="Freeform 1232"/>
              <p:cNvSpPr>
                <a:spLocks/>
              </p:cNvSpPr>
              <p:nvPr/>
            </p:nvSpPr>
            <p:spPr bwMode="auto">
              <a:xfrm>
                <a:off x="1359" y="1281"/>
                <a:ext cx="98" cy="85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0" y="55"/>
                  </a:cxn>
                  <a:cxn ang="0">
                    <a:pos x="0" y="84"/>
                  </a:cxn>
                  <a:cxn ang="0">
                    <a:pos x="97" y="28"/>
                  </a:cxn>
                  <a:cxn ang="0">
                    <a:pos x="97" y="0"/>
                  </a:cxn>
                </a:cxnLst>
                <a:rect l="0" t="0" r="r" b="b"/>
                <a:pathLst>
                  <a:path w="98" h="85">
                    <a:moveTo>
                      <a:pt x="97" y="0"/>
                    </a:moveTo>
                    <a:lnTo>
                      <a:pt x="0" y="55"/>
                    </a:lnTo>
                    <a:lnTo>
                      <a:pt x="0" y="84"/>
                    </a:lnTo>
                    <a:lnTo>
                      <a:pt x="97" y="28"/>
                    </a:lnTo>
                    <a:lnTo>
                      <a:pt x="97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6993" name="Group 1233"/>
            <p:cNvGrpSpPr>
              <a:grpSpLocks/>
            </p:cNvGrpSpPr>
            <p:nvPr/>
          </p:nvGrpSpPr>
          <p:grpSpPr bwMode="auto">
            <a:xfrm rot="-1931362">
              <a:off x="2717" y="1963"/>
              <a:ext cx="324" cy="204"/>
              <a:chOff x="2597" y="1690"/>
              <a:chExt cx="487" cy="300"/>
            </a:xfrm>
          </p:grpSpPr>
          <p:sp>
            <p:nvSpPr>
              <p:cNvPr id="886994" name="Freeform 1234"/>
              <p:cNvSpPr>
                <a:spLocks/>
              </p:cNvSpPr>
              <p:nvPr/>
            </p:nvSpPr>
            <p:spPr bwMode="auto">
              <a:xfrm>
                <a:off x="2856" y="1746"/>
                <a:ext cx="137" cy="151"/>
              </a:xfrm>
              <a:custGeom>
                <a:avLst/>
                <a:gdLst/>
                <a:ahLst/>
                <a:cxnLst>
                  <a:cxn ang="0">
                    <a:pos x="79" y="150"/>
                  </a:cxn>
                  <a:cxn ang="0">
                    <a:pos x="136" y="10"/>
                  </a:cxn>
                  <a:cxn ang="0">
                    <a:pos x="119" y="0"/>
                  </a:cxn>
                  <a:cxn ang="0">
                    <a:pos x="37" y="83"/>
                  </a:cxn>
                  <a:cxn ang="0">
                    <a:pos x="0" y="113"/>
                  </a:cxn>
                  <a:cxn ang="0">
                    <a:pos x="79" y="150"/>
                  </a:cxn>
                </a:cxnLst>
                <a:rect l="0" t="0" r="r" b="b"/>
                <a:pathLst>
                  <a:path w="137" h="151">
                    <a:moveTo>
                      <a:pt x="79" y="150"/>
                    </a:moveTo>
                    <a:lnTo>
                      <a:pt x="136" y="10"/>
                    </a:lnTo>
                    <a:lnTo>
                      <a:pt x="119" y="0"/>
                    </a:lnTo>
                    <a:lnTo>
                      <a:pt x="37" y="83"/>
                    </a:lnTo>
                    <a:lnTo>
                      <a:pt x="0" y="113"/>
                    </a:lnTo>
                    <a:lnTo>
                      <a:pt x="79" y="150"/>
                    </a:lnTo>
                  </a:path>
                </a:pathLst>
              </a:custGeom>
              <a:solidFill>
                <a:srgbClr val="6E87C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95" name="Freeform 1235"/>
              <p:cNvSpPr>
                <a:spLocks/>
              </p:cNvSpPr>
              <p:nvPr/>
            </p:nvSpPr>
            <p:spPr bwMode="auto">
              <a:xfrm>
                <a:off x="2700" y="1765"/>
                <a:ext cx="384" cy="225"/>
              </a:xfrm>
              <a:custGeom>
                <a:avLst/>
                <a:gdLst/>
                <a:ahLst/>
                <a:cxnLst>
                  <a:cxn ang="0">
                    <a:pos x="379" y="221"/>
                  </a:cxn>
                  <a:cxn ang="0">
                    <a:pos x="377" y="222"/>
                  </a:cxn>
                  <a:cxn ang="0">
                    <a:pos x="375" y="222"/>
                  </a:cxn>
                  <a:cxn ang="0">
                    <a:pos x="369" y="224"/>
                  </a:cxn>
                  <a:cxn ang="0">
                    <a:pos x="364" y="224"/>
                  </a:cxn>
                  <a:cxn ang="0">
                    <a:pos x="359" y="224"/>
                  </a:cxn>
                  <a:cxn ang="0">
                    <a:pos x="354" y="223"/>
                  </a:cxn>
                  <a:cxn ang="0">
                    <a:pos x="348" y="222"/>
                  </a:cxn>
                  <a:cxn ang="0">
                    <a:pos x="343" y="221"/>
                  </a:cxn>
                  <a:cxn ang="0">
                    <a:pos x="339" y="220"/>
                  </a:cxn>
                  <a:cxn ang="0">
                    <a:pos x="329" y="217"/>
                  </a:cxn>
                  <a:cxn ang="0">
                    <a:pos x="321" y="214"/>
                  </a:cxn>
                  <a:cxn ang="0">
                    <a:pos x="314" y="211"/>
                  </a:cxn>
                  <a:cxn ang="0">
                    <a:pos x="309" y="208"/>
                  </a:cxn>
                  <a:cxn ang="0">
                    <a:pos x="304" y="206"/>
                  </a:cxn>
                  <a:cxn ang="0">
                    <a:pos x="35" y="52"/>
                  </a:cxn>
                  <a:cxn ang="0">
                    <a:pos x="27" y="45"/>
                  </a:cxn>
                  <a:cxn ang="0">
                    <a:pos x="21" y="38"/>
                  </a:cxn>
                  <a:cxn ang="0">
                    <a:pos x="13" y="30"/>
                  </a:cxn>
                  <a:cxn ang="0">
                    <a:pos x="10" y="25"/>
                  </a:cxn>
                  <a:cxn ang="0">
                    <a:pos x="7" y="20"/>
                  </a:cxn>
                  <a:cxn ang="0">
                    <a:pos x="3" y="17"/>
                  </a:cxn>
                  <a:cxn ang="0">
                    <a:pos x="1" y="13"/>
                  </a:cxn>
                  <a:cxn ang="0">
                    <a:pos x="0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3" y="0"/>
                  </a:cxn>
                  <a:cxn ang="0">
                    <a:pos x="5" y="0"/>
                  </a:cxn>
                  <a:cxn ang="0">
                    <a:pos x="7" y="0"/>
                  </a:cxn>
                  <a:cxn ang="0">
                    <a:pos x="9" y="0"/>
                  </a:cxn>
                  <a:cxn ang="0">
                    <a:pos x="14" y="0"/>
                  </a:cxn>
                  <a:cxn ang="0">
                    <a:pos x="21" y="2"/>
                  </a:cxn>
                  <a:cxn ang="0">
                    <a:pos x="35" y="6"/>
                  </a:cxn>
                  <a:cxn ang="0">
                    <a:pos x="51" y="11"/>
                  </a:cxn>
                  <a:cxn ang="0">
                    <a:pos x="65" y="17"/>
                  </a:cxn>
                  <a:cxn ang="0">
                    <a:pos x="78" y="23"/>
                  </a:cxn>
                  <a:cxn ang="0">
                    <a:pos x="90" y="28"/>
                  </a:cxn>
                  <a:cxn ang="0">
                    <a:pos x="359" y="182"/>
                  </a:cxn>
                  <a:cxn ang="0">
                    <a:pos x="361" y="184"/>
                  </a:cxn>
                  <a:cxn ang="0">
                    <a:pos x="365" y="187"/>
                  </a:cxn>
                  <a:cxn ang="0">
                    <a:pos x="368" y="190"/>
                  </a:cxn>
                  <a:cxn ang="0">
                    <a:pos x="372" y="195"/>
                  </a:cxn>
                  <a:cxn ang="0">
                    <a:pos x="374" y="197"/>
                  </a:cxn>
                  <a:cxn ang="0">
                    <a:pos x="376" y="199"/>
                  </a:cxn>
                  <a:cxn ang="0">
                    <a:pos x="379" y="204"/>
                  </a:cxn>
                  <a:cxn ang="0">
                    <a:pos x="381" y="207"/>
                  </a:cxn>
                  <a:cxn ang="0">
                    <a:pos x="382" y="210"/>
                  </a:cxn>
                  <a:cxn ang="0">
                    <a:pos x="383" y="212"/>
                  </a:cxn>
                  <a:cxn ang="0">
                    <a:pos x="383" y="213"/>
                  </a:cxn>
                  <a:cxn ang="0">
                    <a:pos x="383" y="215"/>
                  </a:cxn>
                  <a:cxn ang="0">
                    <a:pos x="382" y="216"/>
                  </a:cxn>
                  <a:cxn ang="0">
                    <a:pos x="382" y="218"/>
                  </a:cxn>
                  <a:cxn ang="0">
                    <a:pos x="381" y="220"/>
                  </a:cxn>
                  <a:cxn ang="0">
                    <a:pos x="379" y="221"/>
                  </a:cxn>
                </a:cxnLst>
                <a:rect l="0" t="0" r="r" b="b"/>
                <a:pathLst>
                  <a:path w="384" h="225">
                    <a:moveTo>
                      <a:pt x="379" y="221"/>
                    </a:moveTo>
                    <a:lnTo>
                      <a:pt x="377" y="222"/>
                    </a:lnTo>
                    <a:lnTo>
                      <a:pt x="375" y="222"/>
                    </a:lnTo>
                    <a:lnTo>
                      <a:pt x="369" y="224"/>
                    </a:lnTo>
                    <a:lnTo>
                      <a:pt x="364" y="224"/>
                    </a:lnTo>
                    <a:lnTo>
                      <a:pt x="359" y="224"/>
                    </a:lnTo>
                    <a:lnTo>
                      <a:pt x="354" y="223"/>
                    </a:lnTo>
                    <a:lnTo>
                      <a:pt x="348" y="222"/>
                    </a:lnTo>
                    <a:lnTo>
                      <a:pt x="343" y="221"/>
                    </a:lnTo>
                    <a:lnTo>
                      <a:pt x="339" y="220"/>
                    </a:lnTo>
                    <a:lnTo>
                      <a:pt x="329" y="217"/>
                    </a:lnTo>
                    <a:lnTo>
                      <a:pt x="321" y="214"/>
                    </a:lnTo>
                    <a:lnTo>
                      <a:pt x="314" y="211"/>
                    </a:lnTo>
                    <a:lnTo>
                      <a:pt x="309" y="208"/>
                    </a:lnTo>
                    <a:lnTo>
                      <a:pt x="304" y="206"/>
                    </a:lnTo>
                    <a:lnTo>
                      <a:pt x="35" y="52"/>
                    </a:lnTo>
                    <a:lnTo>
                      <a:pt x="27" y="45"/>
                    </a:lnTo>
                    <a:lnTo>
                      <a:pt x="21" y="38"/>
                    </a:lnTo>
                    <a:lnTo>
                      <a:pt x="13" y="30"/>
                    </a:lnTo>
                    <a:lnTo>
                      <a:pt x="10" y="25"/>
                    </a:lnTo>
                    <a:lnTo>
                      <a:pt x="7" y="20"/>
                    </a:lnTo>
                    <a:lnTo>
                      <a:pt x="3" y="17"/>
                    </a:lnTo>
                    <a:lnTo>
                      <a:pt x="1" y="13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21" y="2"/>
                    </a:lnTo>
                    <a:lnTo>
                      <a:pt x="35" y="6"/>
                    </a:lnTo>
                    <a:lnTo>
                      <a:pt x="51" y="11"/>
                    </a:lnTo>
                    <a:lnTo>
                      <a:pt x="65" y="17"/>
                    </a:lnTo>
                    <a:lnTo>
                      <a:pt x="78" y="23"/>
                    </a:lnTo>
                    <a:lnTo>
                      <a:pt x="90" y="28"/>
                    </a:lnTo>
                    <a:lnTo>
                      <a:pt x="359" y="182"/>
                    </a:lnTo>
                    <a:lnTo>
                      <a:pt x="361" y="184"/>
                    </a:lnTo>
                    <a:lnTo>
                      <a:pt x="365" y="187"/>
                    </a:lnTo>
                    <a:lnTo>
                      <a:pt x="368" y="190"/>
                    </a:lnTo>
                    <a:lnTo>
                      <a:pt x="372" y="195"/>
                    </a:lnTo>
                    <a:lnTo>
                      <a:pt x="374" y="197"/>
                    </a:lnTo>
                    <a:lnTo>
                      <a:pt x="376" y="199"/>
                    </a:lnTo>
                    <a:lnTo>
                      <a:pt x="379" y="204"/>
                    </a:lnTo>
                    <a:lnTo>
                      <a:pt x="381" y="207"/>
                    </a:lnTo>
                    <a:lnTo>
                      <a:pt x="382" y="210"/>
                    </a:lnTo>
                    <a:lnTo>
                      <a:pt x="383" y="212"/>
                    </a:lnTo>
                    <a:lnTo>
                      <a:pt x="383" y="213"/>
                    </a:lnTo>
                    <a:lnTo>
                      <a:pt x="383" y="215"/>
                    </a:lnTo>
                    <a:lnTo>
                      <a:pt x="382" y="216"/>
                    </a:lnTo>
                    <a:lnTo>
                      <a:pt x="382" y="218"/>
                    </a:lnTo>
                    <a:lnTo>
                      <a:pt x="381" y="220"/>
                    </a:lnTo>
                    <a:lnTo>
                      <a:pt x="379" y="221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96" name="Freeform 1236"/>
              <p:cNvSpPr>
                <a:spLocks/>
              </p:cNvSpPr>
              <p:nvPr/>
            </p:nvSpPr>
            <p:spPr bwMode="auto">
              <a:xfrm>
                <a:off x="2707" y="1690"/>
                <a:ext cx="83" cy="114"/>
              </a:xfrm>
              <a:custGeom>
                <a:avLst/>
                <a:gdLst/>
                <a:ahLst/>
                <a:cxnLst>
                  <a:cxn ang="0">
                    <a:pos x="82" y="113"/>
                  </a:cxn>
                  <a:cxn ang="0">
                    <a:pos x="78" y="112"/>
                  </a:cxn>
                  <a:cxn ang="0">
                    <a:pos x="73" y="111"/>
                  </a:cxn>
                  <a:cxn ang="0">
                    <a:pos x="67" y="109"/>
                  </a:cxn>
                  <a:cxn ang="0">
                    <a:pos x="60" y="106"/>
                  </a:cxn>
                  <a:cxn ang="0">
                    <a:pos x="51" y="102"/>
                  </a:cxn>
                  <a:cxn ang="0">
                    <a:pos x="47" y="100"/>
                  </a:cxn>
                  <a:cxn ang="0">
                    <a:pos x="42" y="97"/>
                  </a:cxn>
                  <a:cxn ang="0">
                    <a:pos x="37" y="94"/>
                  </a:cxn>
                  <a:cxn ang="0">
                    <a:pos x="32" y="90"/>
                  </a:cxn>
                  <a:cxn ang="0">
                    <a:pos x="25" y="87"/>
                  </a:cxn>
                  <a:cxn ang="0">
                    <a:pos x="17" y="83"/>
                  </a:cxn>
                  <a:cxn ang="0">
                    <a:pos x="8" y="78"/>
                  </a:cxn>
                  <a:cxn ang="0">
                    <a:pos x="0" y="0"/>
                  </a:cxn>
                  <a:cxn ang="0">
                    <a:pos x="16" y="10"/>
                  </a:cxn>
                  <a:cxn ang="0">
                    <a:pos x="82" y="113"/>
                  </a:cxn>
                </a:cxnLst>
                <a:rect l="0" t="0" r="r" b="b"/>
                <a:pathLst>
                  <a:path w="83" h="114">
                    <a:moveTo>
                      <a:pt x="82" y="113"/>
                    </a:moveTo>
                    <a:lnTo>
                      <a:pt x="78" y="112"/>
                    </a:lnTo>
                    <a:lnTo>
                      <a:pt x="73" y="111"/>
                    </a:lnTo>
                    <a:lnTo>
                      <a:pt x="67" y="109"/>
                    </a:lnTo>
                    <a:lnTo>
                      <a:pt x="60" y="106"/>
                    </a:lnTo>
                    <a:lnTo>
                      <a:pt x="51" y="102"/>
                    </a:lnTo>
                    <a:lnTo>
                      <a:pt x="47" y="100"/>
                    </a:lnTo>
                    <a:lnTo>
                      <a:pt x="42" y="97"/>
                    </a:lnTo>
                    <a:lnTo>
                      <a:pt x="37" y="94"/>
                    </a:lnTo>
                    <a:lnTo>
                      <a:pt x="32" y="90"/>
                    </a:lnTo>
                    <a:lnTo>
                      <a:pt x="25" y="87"/>
                    </a:lnTo>
                    <a:lnTo>
                      <a:pt x="17" y="83"/>
                    </a:lnTo>
                    <a:lnTo>
                      <a:pt x="8" y="78"/>
                    </a:lnTo>
                    <a:lnTo>
                      <a:pt x="0" y="0"/>
                    </a:lnTo>
                    <a:lnTo>
                      <a:pt x="16" y="10"/>
                    </a:lnTo>
                    <a:lnTo>
                      <a:pt x="82" y="113"/>
                    </a:lnTo>
                  </a:path>
                </a:pathLst>
              </a:custGeom>
              <a:solidFill>
                <a:srgbClr val="6E87C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97" name="Freeform 1237"/>
              <p:cNvSpPr>
                <a:spLocks/>
              </p:cNvSpPr>
              <p:nvPr/>
            </p:nvSpPr>
            <p:spPr bwMode="auto">
              <a:xfrm>
                <a:off x="2597" y="1869"/>
                <a:ext cx="305" cy="106"/>
              </a:xfrm>
              <a:custGeom>
                <a:avLst/>
                <a:gdLst/>
                <a:ahLst/>
                <a:cxnLst>
                  <a:cxn ang="0">
                    <a:pos x="289" y="23"/>
                  </a:cxn>
                  <a:cxn ang="0">
                    <a:pos x="295" y="26"/>
                  </a:cxn>
                  <a:cxn ang="0">
                    <a:pos x="300" y="29"/>
                  </a:cxn>
                  <a:cxn ang="0">
                    <a:pos x="302" y="31"/>
                  </a:cxn>
                  <a:cxn ang="0">
                    <a:pos x="304" y="33"/>
                  </a:cxn>
                  <a:cxn ang="0">
                    <a:pos x="304" y="34"/>
                  </a:cxn>
                  <a:cxn ang="0">
                    <a:pos x="304" y="35"/>
                  </a:cxn>
                  <a:cxn ang="0">
                    <a:pos x="303" y="36"/>
                  </a:cxn>
                  <a:cxn ang="0">
                    <a:pos x="18" y="105"/>
                  </a:cxn>
                  <a:cxn ang="0">
                    <a:pos x="0" y="97"/>
                  </a:cxn>
                  <a:cxn ang="0">
                    <a:pos x="185" y="28"/>
                  </a:cxn>
                  <a:cxn ang="0">
                    <a:pos x="243" y="0"/>
                  </a:cxn>
                  <a:cxn ang="0">
                    <a:pos x="263" y="9"/>
                  </a:cxn>
                  <a:cxn ang="0">
                    <a:pos x="278" y="17"/>
                  </a:cxn>
                  <a:cxn ang="0">
                    <a:pos x="289" y="23"/>
                  </a:cxn>
                </a:cxnLst>
                <a:rect l="0" t="0" r="r" b="b"/>
                <a:pathLst>
                  <a:path w="305" h="106">
                    <a:moveTo>
                      <a:pt x="289" y="23"/>
                    </a:moveTo>
                    <a:lnTo>
                      <a:pt x="295" y="26"/>
                    </a:lnTo>
                    <a:lnTo>
                      <a:pt x="300" y="29"/>
                    </a:lnTo>
                    <a:lnTo>
                      <a:pt x="302" y="31"/>
                    </a:lnTo>
                    <a:lnTo>
                      <a:pt x="304" y="33"/>
                    </a:lnTo>
                    <a:lnTo>
                      <a:pt x="304" y="34"/>
                    </a:lnTo>
                    <a:lnTo>
                      <a:pt x="304" y="35"/>
                    </a:lnTo>
                    <a:lnTo>
                      <a:pt x="303" y="36"/>
                    </a:lnTo>
                    <a:lnTo>
                      <a:pt x="18" y="105"/>
                    </a:lnTo>
                    <a:lnTo>
                      <a:pt x="0" y="97"/>
                    </a:lnTo>
                    <a:lnTo>
                      <a:pt x="185" y="28"/>
                    </a:lnTo>
                    <a:lnTo>
                      <a:pt x="243" y="0"/>
                    </a:lnTo>
                    <a:lnTo>
                      <a:pt x="263" y="9"/>
                    </a:lnTo>
                    <a:lnTo>
                      <a:pt x="278" y="17"/>
                    </a:lnTo>
                    <a:lnTo>
                      <a:pt x="289" y="23"/>
                    </a:lnTo>
                  </a:path>
                </a:pathLst>
              </a:custGeom>
              <a:solidFill>
                <a:srgbClr val="6E87C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6998" name="Freeform 1238"/>
              <p:cNvSpPr>
                <a:spLocks/>
              </p:cNvSpPr>
              <p:nvPr/>
            </p:nvSpPr>
            <p:spPr bwMode="auto">
              <a:xfrm>
                <a:off x="2639" y="1778"/>
                <a:ext cx="123" cy="47"/>
              </a:xfrm>
              <a:custGeom>
                <a:avLst/>
                <a:gdLst/>
                <a:ahLst/>
                <a:cxnLst>
                  <a:cxn ang="0">
                    <a:pos x="94" y="14"/>
                  </a:cxn>
                  <a:cxn ang="0">
                    <a:pos x="106" y="21"/>
                  </a:cxn>
                  <a:cxn ang="0">
                    <a:pos x="114" y="25"/>
                  </a:cxn>
                  <a:cxn ang="0">
                    <a:pos x="122" y="29"/>
                  </a:cxn>
                  <a:cxn ang="0">
                    <a:pos x="19" y="46"/>
                  </a:cxn>
                  <a:cxn ang="0">
                    <a:pos x="0" y="38"/>
                  </a:cxn>
                  <a:cxn ang="0">
                    <a:pos x="72" y="0"/>
                  </a:cxn>
                  <a:cxn ang="0">
                    <a:pos x="73" y="1"/>
                  </a:cxn>
                  <a:cxn ang="0">
                    <a:pos x="78" y="4"/>
                  </a:cxn>
                  <a:cxn ang="0">
                    <a:pos x="84" y="9"/>
                  </a:cxn>
                  <a:cxn ang="0">
                    <a:pos x="94" y="14"/>
                  </a:cxn>
                </a:cxnLst>
                <a:rect l="0" t="0" r="r" b="b"/>
                <a:pathLst>
                  <a:path w="123" h="47">
                    <a:moveTo>
                      <a:pt x="94" y="14"/>
                    </a:moveTo>
                    <a:lnTo>
                      <a:pt x="106" y="21"/>
                    </a:lnTo>
                    <a:lnTo>
                      <a:pt x="114" y="25"/>
                    </a:lnTo>
                    <a:lnTo>
                      <a:pt x="122" y="29"/>
                    </a:lnTo>
                    <a:lnTo>
                      <a:pt x="19" y="46"/>
                    </a:lnTo>
                    <a:lnTo>
                      <a:pt x="0" y="38"/>
                    </a:lnTo>
                    <a:lnTo>
                      <a:pt x="72" y="0"/>
                    </a:lnTo>
                    <a:lnTo>
                      <a:pt x="73" y="1"/>
                    </a:lnTo>
                    <a:lnTo>
                      <a:pt x="78" y="4"/>
                    </a:lnTo>
                    <a:lnTo>
                      <a:pt x="84" y="9"/>
                    </a:lnTo>
                    <a:lnTo>
                      <a:pt x="94" y="14"/>
                    </a:lnTo>
                  </a:path>
                </a:pathLst>
              </a:custGeom>
              <a:solidFill>
                <a:srgbClr val="3F54A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6999" name="Group 1239"/>
            <p:cNvGrpSpPr>
              <a:grpSpLocks/>
            </p:cNvGrpSpPr>
            <p:nvPr/>
          </p:nvGrpSpPr>
          <p:grpSpPr bwMode="auto">
            <a:xfrm rot="-1931362">
              <a:off x="3172" y="2553"/>
              <a:ext cx="323" cy="204"/>
              <a:chOff x="2703" y="2782"/>
              <a:chExt cx="487" cy="300"/>
            </a:xfrm>
          </p:grpSpPr>
          <p:sp>
            <p:nvSpPr>
              <p:cNvPr id="887000" name="Freeform 1240"/>
              <p:cNvSpPr>
                <a:spLocks/>
              </p:cNvSpPr>
              <p:nvPr/>
            </p:nvSpPr>
            <p:spPr bwMode="auto">
              <a:xfrm>
                <a:off x="2962" y="2838"/>
                <a:ext cx="137" cy="151"/>
              </a:xfrm>
              <a:custGeom>
                <a:avLst/>
                <a:gdLst/>
                <a:ahLst/>
                <a:cxnLst>
                  <a:cxn ang="0">
                    <a:pos x="79" y="150"/>
                  </a:cxn>
                  <a:cxn ang="0">
                    <a:pos x="136" y="10"/>
                  </a:cxn>
                  <a:cxn ang="0">
                    <a:pos x="119" y="0"/>
                  </a:cxn>
                  <a:cxn ang="0">
                    <a:pos x="37" y="83"/>
                  </a:cxn>
                  <a:cxn ang="0">
                    <a:pos x="0" y="113"/>
                  </a:cxn>
                  <a:cxn ang="0">
                    <a:pos x="79" y="150"/>
                  </a:cxn>
                </a:cxnLst>
                <a:rect l="0" t="0" r="r" b="b"/>
                <a:pathLst>
                  <a:path w="137" h="151">
                    <a:moveTo>
                      <a:pt x="79" y="150"/>
                    </a:moveTo>
                    <a:lnTo>
                      <a:pt x="136" y="10"/>
                    </a:lnTo>
                    <a:lnTo>
                      <a:pt x="119" y="0"/>
                    </a:lnTo>
                    <a:lnTo>
                      <a:pt x="37" y="83"/>
                    </a:lnTo>
                    <a:lnTo>
                      <a:pt x="0" y="113"/>
                    </a:lnTo>
                    <a:lnTo>
                      <a:pt x="79" y="150"/>
                    </a:lnTo>
                  </a:path>
                </a:pathLst>
              </a:custGeom>
              <a:solidFill>
                <a:srgbClr val="6E87C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01" name="Freeform 1241"/>
              <p:cNvSpPr>
                <a:spLocks/>
              </p:cNvSpPr>
              <p:nvPr/>
            </p:nvSpPr>
            <p:spPr bwMode="auto">
              <a:xfrm>
                <a:off x="2806" y="2857"/>
                <a:ext cx="384" cy="225"/>
              </a:xfrm>
              <a:custGeom>
                <a:avLst/>
                <a:gdLst/>
                <a:ahLst/>
                <a:cxnLst>
                  <a:cxn ang="0">
                    <a:pos x="379" y="221"/>
                  </a:cxn>
                  <a:cxn ang="0">
                    <a:pos x="377" y="222"/>
                  </a:cxn>
                  <a:cxn ang="0">
                    <a:pos x="375" y="222"/>
                  </a:cxn>
                  <a:cxn ang="0">
                    <a:pos x="369" y="224"/>
                  </a:cxn>
                  <a:cxn ang="0">
                    <a:pos x="364" y="224"/>
                  </a:cxn>
                  <a:cxn ang="0">
                    <a:pos x="359" y="224"/>
                  </a:cxn>
                  <a:cxn ang="0">
                    <a:pos x="354" y="223"/>
                  </a:cxn>
                  <a:cxn ang="0">
                    <a:pos x="348" y="222"/>
                  </a:cxn>
                  <a:cxn ang="0">
                    <a:pos x="343" y="221"/>
                  </a:cxn>
                  <a:cxn ang="0">
                    <a:pos x="339" y="220"/>
                  </a:cxn>
                  <a:cxn ang="0">
                    <a:pos x="329" y="217"/>
                  </a:cxn>
                  <a:cxn ang="0">
                    <a:pos x="321" y="214"/>
                  </a:cxn>
                  <a:cxn ang="0">
                    <a:pos x="314" y="211"/>
                  </a:cxn>
                  <a:cxn ang="0">
                    <a:pos x="309" y="208"/>
                  </a:cxn>
                  <a:cxn ang="0">
                    <a:pos x="304" y="206"/>
                  </a:cxn>
                  <a:cxn ang="0">
                    <a:pos x="35" y="52"/>
                  </a:cxn>
                  <a:cxn ang="0">
                    <a:pos x="27" y="45"/>
                  </a:cxn>
                  <a:cxn ang="0">
                    <a:pos x="21" y="38"/>
                  </a:cxn>
                  <a:cxn ang="0">
                    <a:pos x="13" y="30"/>
                  </a:cxn>
                  <a:cxn ang="0">
                    <a:pos x="10" y="25"/>
                  </a:cxn>
                  <a:cxn ang="0">
                    <a:pos x="7" y="20"/>
                  </a:cxn>
                  <a:cxn ang="0">
                    <a:pos x="3" y="17"/>
                  </a:cxn>
                  <a:cxn ang="0">
                    <a:pos x="1" y="13"/>
                  </a:cxn>
                  <a:cxn ang="0">
                    <a:pos x="0" y="9"/>
                  </a:cxn>
                  <a:cxn ang="0">
                    <a:pos x="0" y="7"/>
                  </a:cxn>
                  <a:cxn ang="0">
                    <a:pos x="0" y="5"/>
                  </a:cxn>
                  <a:cxn ang="0">
                    <a:pos x="0" y="4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3" y="0"/>
                  </a:cxn>
                  <a:cxn ang="0">
                    <a:pos x="5" y="0"/>
                  </a:cxn>
                  <a:cxn ang="0">
                    <a:pos x="7" y="0"/>
                  </a:cxn>
                  <a:cxn ang="0">
                    <a:pos x="9" y="0"/>
                  </a:cxn>
                  <a:cxn ang="0">
                    <a:pos x="14" y="0"/>
                  </a:cxn>
                  <a:cxn ang="0">
                    <a:pos x="21" y="2"/>
                  </a:cxn>
                  <a:cxn ang="0">
                    <a:pos x="35" y="6"/>
                  </a:cxn>
                  <a:cxn ang="0">
                    <a:pos x="51" y="11"/>
                  </a:cxn>
                  <a:cxn ang="0">
                    <a:pos x="65" y="17"/>
                  </a:cxn>
                  <a:cxn ang="0">
                    <a:pos x="78" y="23"/>
                  </a:cxn>
                  <a:cxn ang="0">
                    <a:pos x="90" y="28"/>
                  </a:cxn>
                  <a:cxn ang="0">
                    <a:pos x="359" y="182"/>
                  </a:cxn>
                  <a:cxn ang="0">
                    <a:pos x="361" y="184"/>
                  </a:cxn>
                  <a:cxn ang="0">
                    <a:pos x="365" y="187"/>
                  </a:cxn>
                  <a:cxn ang="0">
                    <a:pos x="368" y="190"/>
                  </a:cxn>
                  <a:cxn ang="0">
                    <a:pos x="372" y="195"/>
                  </a:cxn>
                  <a:cxn ang="0">
                    <a:pos x="374" y="197"/>
                  </a:cxn>
                  <a:cxn ang="0">
                    <a:pos x="376" y="199"/>
                  </a:cxn>
                  <a:cxn ang="0">
                    <a:pos x="379" y="204"/>
                  </a:cxn>
                  <a:cxn ang="0">
                    <a:pos x="381" y="207"/>
                  </a:cxn>
                  <a:cxn ang="0">
                    <a:pos x="382" y="210"/>
                  </a:cxn>
                  <a:cxn ang="0">
                    <a:pos x="383" y="212"/>
                  </a:cxn>
                  <a:cxn ang="0">
                    <a:pos x="383" y="213"/>
                  </a:cxn>
                  <a:cxn ang="0">
                    <a:pos x="383" y="215"/>
                  </a:cxn>
                  <a:cxn ang="0">
                    <a:pos x="382" y="216"/>
                  </a:cxn>
                  <a:cxn ang="0">
                    <a:pos x="382" y="218"/>
                  </a:cxn>
                  <a:cxn ang="0">
                    <a:pos x="381" y="220"/>
                  </a:cxn>
                  <a:cxn ang="0">
                    <a:pos x="379" y="221"/>
                  </a:cxn>
                </a:cxnLst>
                <a:rect l="0" t="0" r="r" b="b"/>
                <a:pathLst>
                  <a:path w="384" h="225">
                    <a:moveTo>
                      <a:pt x="379" y="221"/>
                    </a:moveTo>
                    <a:lnTo>
                      <a:pt x="377" y="222"/>
                    </a:lnTo>
                    <a:lnTo>
                      <a:pt x="375" y="222"/>
                    </a:lnTo>
                    <a:lnTo>
                      <a:pt x="369" y="224"/>
                    </a:lnTo>
                    <a:lnTo>
                      <a:pt x="364" y="224"/>
                    </a:lnTo>
                    <a:lnTo>
                      <a:pt x="359" y="224"/>
                    </a:lnTo>
                    <a:lnTo>
                      <a:pt x="354" y="223"/>
                    </a:lnTo>
                    <a:lnTo>
                      <a:pt x="348" y="222"/>
                    </a:lnTo>
                    <a:lnTo>
                      <a:pt x="343" y="221"/>
                    </a:lnTo>
                    <a:lnTo>
                      <a:pt x="339" y="220"/>
                    </a:lnTo>
                    <a:lnTo>
                      <a:pt x="329" y="217"/>
                    </a:lnTo>
                    <a:lnTo>
                      <a:pt x="321" y="214"/>
                    </a:lnTo>
                    <a:lnTo>
                      <a:pt x="314" y="211"/>
                    </a:lnTo>
                    <a:lnTo>
                      <a:pt x="309" y="208"/>
                    </a:lnTo>
                    <a:lnTo>
                      <a:pt x="304" y="206"/>
                    </a:lnTo>
                    <a:lnTo>
                      <a:pt x="35" y="52"/>
                    </a:lnTo>
                    <a:lnTo>
                      <a:pt x="27" y="45"/>
                    </a:lnTo>
                    <a:lnTo>
                      <a:pt x="21" y="38"/>
                    </a:lnTo>
                    <a:lnTo>
                      <a:pt x="13" y="30"/>
                    </a:lnTo>
                    <a:lnTo>
                      <a:pt x="10" y="25"/>
                    </a:lnTo>
                    <a:lnTo>
                      <a:pt x="7" y="20"/>
                    </a:lnTo>
                    <a:lnTo>
                      <a:pt x="3" y="17"/>
                    </a:lnTo>
                    <a:lnTo>
                      <a:pt x="1" y="13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0" y="5"/>
                    </a:lnTo>
                    <a:lnTo>
                      <a:pt x="0" y="4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21" y="2"/>
                    </a:lnTo>
                    <a:lnTo>
                      <a:pt x="35" y="6"/>
                    </a:lnTo>
                    <a:lnTo>
                      <a:pt x="51" y="11"/>
                    </a:lnTo>
                    <a:lnTo>
                      <a:pt x="65" y="17"/>
                    </a:lnTo>
                    <a:lnTo>
                      <a:pt x="78" y="23"/>
                    </a:lnTo>
                    <a:lnTo>
                      <a:pt x="90" y="28"/>
                    </a:lnTo>
                    <a:lnTo>
                      <a:pt x="359" y="182"/>
                    </a:lnTo>
                    <a:lnTo>
                      <a:pt x="361" y="184"/>
                    </a:lnTo>
                    <a:lnTo>
                      <a:pt x="365" y="187"/>
                    </a:lnTo>
                    <a:lnTo>
                      <a:pt x="368" y="190"/>
                    </a:lnTo>
                    <a:lnTo>
                      <a:pt x="372" y="195"/>
                    </a:lnTo>
                    <a:lnTo>
                      <a:pt x="374" y="197"/>
                    </a:lnTo>
                    <a:lnTo>
                      <a:pt x="376" y="199"/>
                    </a:lnTo>
                    <a:lnTo>
                      <a:pt x="379" y="204"/>
                    </a:lnTo>
                    <a:lnTo>
                      <a:pt x="381" y="207"/>
                    </a:lnTo>
                    <a:lnTo>
                      <a:pt x="382" y="210"/>
                    </a:lnTo>
                    <a:lnTo>
                      <a:pt x="383" y="212"/>
                    </a:lnTo>
                    <a:lnTo>
                      <a:pt x="383" y="213"/>
                    </a:lnTo>
                    <a:lnTo>
                      <a:pt x="383" y="215"/>
                    </a:lnTo>
                    <a:lnTo>
                      <a:pt x="382" y="216"/>
                    </a:lnTo>
                    <a:lnTo>
                      <a:pt x="382" y="218"/>
                    </a:lnTo>
                    <a:lnTo>
                      <a:pt x="381" y="220"/>
                    </a:lnTo>
                    <a:lnTo>
                      <a:pt x="379" y="221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02" name="Freeform 1242"/>
              <p:cNvSpPr>
                <a:spLocks/>
              </p:cNvSpPr>
              <p:nvPr/>
            </p:nvSpPr>
            <p:spPr bwMode="auto">
              <a:xfrm>
                <a:off x="2813" y="2782"/>
                <a:ext cx="83" cy="114"/>
              </a:xfrm>
              <a:custGeom>
                <a:avLst/>
                <a:gdLst/>
                <a:ahLst/>
                <a:cxnLst>
                  <a:cxn ang="0">
                    <a:pos x="82" y="113"/>
                  </a:cxn>
                  <a:cxn ang="0">
                    <a:pos x="78" y="112"/>
                  </a:cxn>
                  <a:cxn ang="0">
                    <a:pos x="73" y="111"/>
                  </a:cxn>
                  <a:cxn ang="0">
                    <a:pos x="67" y="109"/>
                  </a:cxn>
                  <a:cxn ang="0">
                    <a:pos x="60" y="106"/>
                  </a:cxn>
                  <a:cxn ang="0">
                    <a:pos x="51" y="102"/>
                  </a:cxn>
                  <a:cxn ang="0">
                    <a:pos x="47" y="100"/>
                  </a:cxn>
                  <a:cxn ang="0">
                    <a:pos x="42" y="97"/>
                  </a:cxn>
                  <a:cxn ang="0">
                    <a:pos x="37" y="94"/>
                  </a:cxn>
                  <a:cxn ang="0">
                    <a:pos x="32" y="90"/>
                  </a:cxn>
                  <a:cxn ang="0">
                    <a:pos x="25" y="87"/>
                  </a:cxn>
                  <a:cxn ang="0">
                    <a:pos x="17" y="83"/>
                  </a:cxn>
                  <a:cxn ang="0">
                    <a:pos x="8" y="78"/>
                  </a:cxn>
                  <a:cxn ang="0">
                    <a:pos x="0" y="0"/>
                  </a:cxn>
                  <a:cxn ang="0">
                    <a:pos x="16" y="10"/>
                  </a:cxn>
                  <a:cxn ang="0">
                    <a:pos x="82" y="113"/>
                  </a:cxn>
                </a:cxnLst>
                <a:rect l="0" t="0" r="r" b="b"/>
                <a:pathLst>
                  <a:path w="83" h="114">
                    <a:moveTo>
                      <a:pt x="82" y="113"/>
                    </a:moveTo>
                    <a:lnTo>
                      <a:pt x="78" y="112"/>
                    </a:lnTo>
                    <a:lnTo>
                      <a:pt x="73" y="111"/>
                    </a:lnTo>
                    <a:lnTo>
                      <a:pt x="67" y="109"/>
                    </a:lnTo>
                    <a:lnTo>
                      <a:pt x="60" y="106"/>
                    </a:lnTo>
                    <a:lnTo>
                      <a:pt x="51" y="102"/>
                    </a:lnTo>
                    <a:lnTo>
                      <a:pt x="47" y="100"/>
                    </a:lnTo>
                    <a:lnTo>
                      <a:pt x="42" y="97"/>
                    </a:lnTo>
                    <a:lnTo>
                      <a:pt x="37" y="94"/>
                    </a:lnTo>
                    <a:lnTo>
                      <a:pt x="32" y="90"/>
                    </a:lnTo>
                    <a:lnTo>
                      <a:pt x="25" y="87"/>
                    </a:lnTo>
                    <a:lnTo>
                      <a:pt x="17" y="83"/>
                    </a:lnTo>
                    <a:lnTo>
                      <a:pt x="8" y="78"/>
                    </a:lnTo>
                    <a:lnTo>
                      <a:pt x="0" y="0"/>
                    </a:lnTo>
                    <a:lnTo>
                      <a:pt x="16" y="10"/>
                    </a:lnTo>
                    <a:lnTo>
                      <a:pt x="82" y="113"/>
                    </a:lnTo>
                  </a:path>
                </a:pathLst>
              </a:custGeom>
              <a:solidFill>
                <a:srgbClr val="6E87C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03" name="Freeform 1243"/>
              <p:cNvSpPr>
                <a:spLocks/>
              </p:cNvSpPr>
              <p:nvPr/>
            </p:nvSpPr>
            <p:spPr bwMode="auto">
              <a:xfrm>
                <a:off x="2703" y="2961"/>
                <a:ext cx="305" cy="106"/>
              </a:xfrm>
              <a:custGeom>
                <a:avLst/>
                <a:gdLst/>
                <a:ahLst/>
                <a:cxnLst>
                  <a:cxn ang="0">
                    <a:pos x="289" y="23"/>
                  </a:cxn>
                  <a:cxn ang="0">
                    <a:pos x="295" y="26"/>
                  </a:cxn>
                  <a:cxn ang="0">
                    <a:pos x="300" y="29"/>
                  </a:cxn>
                  <a:cxn ang="0">
                    <a:pos x="302" y="31"/>
                  </a:cxn>
                  <a:cxn ang="0">
                    <a:pos x="304" y="33"/>
                  </a:cxn>
                  <a:cxn ang="0">
                    <a:pos x="304" y="34"/>
                  </a:cxn>
                  <a:cxn ang="0">
                    <a:pos x="304" y="35"/>
                  </a:cxn>
                  <a:cxn ang="0">
                    <a:pos x="303" y="36"/>
                  </a:cxn>
                  <a:cxn ang="0">
                    <a:pos x="18" y="105"/>
                  </a:cxn>
                  <a:cxn ang="0">
                    <a:pos x="0" y="97"/>
                  </a:cxn>
                  <a:cxn ang="0">
                    <a:pos x="185" y="28"/>
                  </a:cxn>
                  <a:cxn ang="0">
                    <a:pos x="243" y="0"/>
                  </a:cxn>
                  <a:cxn ang="0">
                    <a:pos x="263" y="9"/>
                  </a:cxn>
                  <a:cxn ang="0">
                    <a:pos x="278" y="17"/>
                  </a:cxn>
                  <a:cxn ang="0">
                    <a:pos x="289" y="23"/>
                  </a:cxn>
                </a:cxnLst>
                <a:rect l="0" t="0" r="r" b="b"/>
                <a:pathLst>
                  <a:path w="305" h="106">
                    <a:moveTo>
                      <a:pt x="289" y="23"/>
                    </a:moveTo>
                    <a:lnTo>
                      <a:pt x="295" y="26"/>
                    </a:lnTo>
                    <a:lnTo>
                      <a:pt x="300" y="29"/>
                    </a:lnTo>
                    <a:lnTo>
                      <a:pt x="302" y="31"/>
                    </a:lnTo>
                    <a:lnTo>
                      <a:pt x="304" y="33"/>
                    </a:lnTo>
                    <a:lnTo>
                      <a:pt x="304" y="34"/>
                    </a:lnTo>
                    <a:lnTo>
                      <a:pt x="304" y="35"/>
                    </a:lnTo>
                    <a:lnTo>
                      <a:pt x="303" y="36"/>
                    </a:lnTo>
                    <a:lnTo>
                      <a:pt x="18" y="105"/>
                    </a:lnTo>
                    <a:lnTo>
                      <a:pt x="0" y="97"/>
                    </a:lnTo>
                    <a:lnTo>
                      <a:pt x="185" y="28"/>
                    </a:lnTo>
                    <a:lnTo>
                      <a:pt x="243" y="0"/>
                    </a:lnTo>
                    <a:lnTo>
                      <a:pt x="263" y="9"/>
                    </a:lnTo>
                    <a:lnTo>
                      <a:pt x="278" y="17"/>
                    </a:lnTo>
                    <a:lnTo>
                      <a:pt x="289" y="23"/>
                    </a:lnTo>
                  </a:path>
                </a:pathLst>
              </a:custGeom>
              <a:solidFill>
                <a:srgbClr val="6E87C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04" name="Freeform 1244"/>
              <p:cNvSpPr>
                <a:spLocks/>
              </p:cNvSpPr>
              <p:nvPr/>
            </p:nvSpPr>
            <p:spPr bwMode="auto">
              <a:xfrm>
                <a:off x="2745" y="2870"/>
                <a:ext cx="123" cy="47"/>
              </a:xfrm>
              <a:custGeom>
                <a:avLst/>
                <a:gdLst/>
                <a:ahLst/>
                <a:cxnLst>
                  <a:cxn ang="0">
                    <a:pos x="94" y="14"/>
                  </a:cxn>
                  <a:cxn ang="0">
                    <a:pos x="106" y="21"/>
                  </a:cxn>
                  <a:cxn ang="0">
                    <a:pos x="114" y="25"/>
                  </a:cxn>
                  <a:cxn ang="0">
                    <a:pos x="122" y="29"/>
                  </a:cxn>
                  <a:cxn ang="0">
                    <a:pos x="19" y="46"/>
                  </a:cxn>
                  <a:cxn ang="0">
                    <a:pos x="0" y="38"/>
                  </a:cxn>
                  <a:cxn ang="0">
                    <a:pos x="72" y="0"/>
                  </a:cxn>
                  <a:cxn ang="0">
                    <a:pos x="73" y="1"/>
                  </a:cxn>
                  <a:cxn ang="0">
                    <a:pos x="78" y="4"/>
                  </a:cxn>
                  <a:cxn ang="0">
                    <a:pos x="84" y="9"/>
                  </a:cxn>
                  <a:cxn ang="0">
                    <a:pos x="94" y="14"/>
                  </a:cxn>
                </a:cxnLst>
                <a:rect l="0" t="0" r="r" b="b"/>
                <a:pathLst>
                  <a:path w="123" h="47">
                    <a:moveTo>
                      <a:pt x="94" y="14"/>
                    </a:moveTo>
                    <a:lnTo>
                      <a:pt x="106" y="21"/>
                    </a:lnTo>
                    <a:lnTo>
                      <a:pt x="114" y="25"/>
                    </a:lnTo>
                    <a:lnTo>
                      <a:pt x="122" y="29"/>
                    </a:lnTo>
                    <a:lnTo>
                      <a:pt x="19" y="46"/>
                    </a:lnTo>
                    <a:lnTo>
                      <a:pt x="0" y="38"/>
                    </a:lnTo>
                    <a:lnTo>
                      <a:pt x="72" y="0"/>
                    </a:lnTo>
                    <a:lnTo>
                      <a:pt x="73" y="1"/>
                    </a:lnTo>
                    <a:lnTo>
                      <a:pt x="78" y="4"/>
                    </a:lnTo>
                    <a:lnTo>
                      <a:pt x="84" y="9"/>
                    </a:lnTo>
                    <a:lnTo>
                      <a:pt x="94" y="14"/>
                    </a:lnTo>
                  </a:path>
                </a:pathLst>
              </a:custGeom>
              <a:solidFill>
                <a:srgbClr val="3F54A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7005" name="Group 1245"/>
            <p:cNvGrpSpPr>
              <a:grpSpLocks/>
            </p:cNvGrpSpPr>
            <p:nvPr/>
          </p:nvGrpSpPr>
          <p:grpSpPr bwMode="auto">
            <a:xfrm rot="-1931362">
              <a:off x="3491" y="1930"/>
              <a:ext cx="352" cy="257"/>
              <a:chOff x="3584" y="2260"/>
              <a:chExt cx="530" cy="379"/>
            </a:xfrm>
          </p:grpSpPr>
          <p:sp>
            <p:nvSpPr>
              <p:cNvPr id="887006" name="Freeform 1246"/>
              <p:cNvSpPr>
                <a:spLocks/>
              </p:cNvSpPr>
              <p:nvPr/>
            </p:nvSpPr>
            <p:spPr bwMode="auto">
              <a:xfrm>
                <a:off x="3786" y="2376"/>
                <a:ext cx="55" cy="106"/>
              </a:xfrm>
              <a:custGeom>
                <a:avLst/>
                <a:gdLst/>
                <a:ahLst/>
                <a:cxnLst>
                  <a:cxn ang="0">
                    <a:pos x="54" y="74"/>
                  </a:cxn>
                  <a:cxn ang="0">
                    <a:pos x="0" y="105"/>
                  </a:cxn>
                  <a:cxn ang="0">
                    <a:pos x="0" y="31"/>
                  </a:cxn>
                  <a:cxn ang="0">
                    <a:pos x="54" y="0"/>
                  </a:cxn>
                  <a:cxn ang="0">
                    <a:pos x="54" y="74"/>
                  </a:cxn>
                </a:cxnLst>
                <a:rect l="0" t="0" r="r" b="b"/>
                <a:pathLst>
                  <a:path w="55" h="106">
                    <a:moveTo>
                      <a:pt x="54" y="74"/>
                    </a:moveTo>
                    <a:lnTo>
                      <a:pt x="0" y="105"/>
                    </a:lnTo>
                    <a:lnTo>
                      <a:pt x="0" y="31"/>
                    </a:lnTo>
                    <a:lnTo>
                      <a:pt x="54" y="0"/>
                    </a:lnTo>
                    <a:lnTo>
                      <a:pt x="54" y="74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07" name="Freeform 1247"/>
              <p:cNvSpPr>
                <a:spLocks/>
              </p:cNvSpPr>
              <p:nvPr/>
            </p:nvSpPr>
            <p:spPr bwMode="auto">
              <a:xfrm>
                <a:off x="4000" y="2497"/>
                <a:ext cx="54" cy="106"/>
              </a:xfrm>
              <a:custGeom>
                <a:avLst/>
                <a:gdLst/>
                <a:ahLst/>
                <a:cxnLst>
                  <a:cxn ang="0">
                    <a:pos x="0" y="105"/>
                  </a:cxn>
                  <a:cxn ang="0">
                    <a:pos x="0" y="33"/>
                  </a:cxn>
                  <a:cxn ang="0">
                    <a:pos x="7" y="22"/>
                  </a:cxn>
                  <a:cxn ang="0">
                    <a:pos x="47" y="0"/>
                  </a:cxn>
                  <a:cxn ang="0">
                    <a:pos x="53" y="2"/>
                  </a:cxn>
                  <a:cxn ang="0">
                    <a:pos x="53" y="73"/>
                  </a:cxn>
                  <a:cxn ang="0">
                    <a:pos x="0" y="105"/>
                  </a:cxn>
                </a:cxnLst>
                <a:rect l="0" t="0" r="r" b="b"/>
                <a:pathLst>
                  <a:path w="54" h="106">
                    <a:moveTo>
                      <a:pt x="0" y="105"/>
                    </a:moveTo>
                    <a:lnTo>
                      <a:pt x="0" y="33"/>
                    </a:lnTo>
                    <a:lnTo>
                      <a:pt x="7" y="22"/>
                    </a:lnTo>
                    <a:lnTo>
                      <a:pt x="47" y="0"/>
                    </a:lnTo>
                    <a:lnTo>
                      <a:pt x="53" y="2"/>
                    </a:lnTo>
                    <a:lnTo>
                      <a:pt x="53" y="73"/>
                    </a:lnTo>
                    <a:lnTo>
                      <a:pt x="0" y="105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08" name="Freeform 1248"/>
              <p:cNvSpPr>
                <a:spLocks/>
              </p:cNvSpPr>
              <p:nvPr/>
            </p:nvSpPr>
            <p:spPr bwMode="auto">
              <a:xfrm>
                <a:off x="3805" y="2381"/>
                <a:ext cx="243" cy="140"/>
              </a:xfrm>
              <a:custGeom>
                <a:avLst/>
                <a:gdLst/>
                <a:ahLst/>
                <a:cxnLst>
                  <a:cxn ang="0">
                    <a:pos x="242" y="116"/>
                  </a:cxn>
                  <a:cxn ang="0">
                    <a:pos x="40" y="0"/>
                  </a:cxn>
                  <a:cxn ang="0">
                    <a:pos x="0" y="22"/>
                  </a:cxn>
                  <a:cxn ang="0">
                    <a:pos x="202" y="139"/>
                  </a:cxn>
                  <a:cxn ang="0">
                    <a:pos x="242" y="116"/>
                  </a:cxn>
                </a:cxnLst>
                <a:rect l="0" t="0" r="r" b="b"/>
                <a:pathLst>
                  <a:path w="243" h="140">
                    <a:moveTo>
                      <a:pt x="242" y="116"/>
                    </a:moveTo>
                    <a:lnTo>
                      <a:pt x="40" y="0"/>
                    </a:lnTo>
                    <a:lnTo>
                      <a:pt x="0" y="22"/>
                    </a:lnTo>
                    <a:lnTo>
                      <a:pt x="202" y="139"/>
                    </a:lnTo>
                    <a:lnTo>
                      <a:pt x="242" y="116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09" name="Freeform 1249"/>
              <p:cNvSpPr>
                <a:spLocks/>
              </p:cNvSpPr>
              <p:nvPr/>
            </p:nvSpPr>
            <p:spPr bwMode="auto">
              <a:xfrm>
                <a:off x="4048" y="2526"/>
                <a:ext cx="21" cy="51"/>
              </a:xfrm>
              <a:custGeom>
                <a:avLst/>
                <a:gdLst/>
                <a:ahLst/>
                <a:cxnLst>
                  <a:cxn ang="0">
                    <a:pos x="8" y="50"/>
                  </a:cxn>
                  <a:cxn ang="0">
                    <a:pos x="8" y="16"/>
                  </a:cxn>
                  <a:cxn ang="0">
                    <a:pos x="0" y="11"/>
                  </a:cxn>
                  <a:cxn ang="0">
                    <a:pos x="20" y="0"/>
                  </a:cxn>
                  <a:cxn ang="0">
                    <a:pos x="20" y="43"/>
                  </a:cxn>
                  <a:cxn ang="0">
                    <a:pos x="8" y="50"/>
                  </a:cxn>
                </a:cxnLst>
                <a:rect l="0" t="0" r="r" b="b"/>
                <a:pathLst>
                  <a:path w="21" h="51">
                    <a:moveTo>
                      <a:pt x="8" y="50"/>
                    </a:moveTo>
                    <a:lnTo>
                      <a:pt x="8" y="16"/>
                    </a:lnTo>
                    <a:lnTo>
                      <a:pt x="0" y="11"/>
                    </a:lnTo>
                    <a:lnTo>
                      <a:pt x="20" y="0"/>
                    </a:lnTo>
                    <a:lnTo>
                      <a:pt x="20" y="43"/>
                    </a:lnTo>
                    <a:lnTo>
                      <a:pt x="8" y="50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10" name="Freeform 1250"/>
              <p:cNvSpPr>
                <a:spLocks/>
              </p:cNvSpPr>
              <p:nvPr/>
            </p:nvSpPr>
            <p:spPr bwMode="auto">
              <a:xfrm>
                <a:off x="4034" y="2518"/>
                <a:ext cx="35" cy="20"/>
              </a:xfrm>
              <a:custGeom>
                <a:avLst/>
                <a:gdLst/>
                <a:ahLst/>
                <a:cxnLst>
                  <a:cxn ang="0">
                    <a:pos x="13" y="19"/>
                  </a:cxn>
                  <a:cxn ang="0">
                    <a:pos x="0" y="11"/>
                  </a:cxn>
                  <a:cxn ang="0">
                    <a:pos x="18" y="0"/>
                  </a:cxn>
                  <a:cxn ang="0">
                    <a:pos x="34" y="7"/>
                  </a:cxn>
                  <a:cxn ang="0">
                    <a:pos x="13" y="19"/>
                  </a:cxn>
                </a:cxnLst>
                <a:rect l="0" t="0" r="r" b="b"/>
                <a:pathLst>
                  <a:path w="35" h="20">
                    <a:moveTo>
                      <a:pt x="13" y="19"/>
                    </a:moveTo>
                    <a:lnTo>
                      <a:pt x="0" y="11"/>
                    </a:lnTo>
                    <a:lnTo>
                      <a:pt x="18" y="0"/>
                    </a:lnTo>
                    <a:lnTo>
                      <a:pt x="34" y="7"/>
                    </a:lnTo>
                    <a:lnTo>
                      <a:pt x="13" y="19"/>
                    </a:lnTo>
                  </a:path>
                </a:pathLst>
              </a:custGeom>
              <a:solidFill>
                <a:srgbClr val="C2C0D8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11" name="Freeform 1251"/>
              <p:cNvSpPr>
                <a:spLocks/>
              </p:cNvSpPr>
              <p:nvPr/>
            </p:nvSpPr>
            <p:spPr bwMode="auto">
              <a:xfrm>
                <a:off x="3799" y="2404"/>
                <a:ext cx="210" cy="128"/>
              </a:xfrm>
              <a:custGeom>
                <a:avLst/>
                <a:gdLst/>
                <a:ahLst/>
                <a:cxnLst>
                  <a:cxn ang="0">
                    <a:pos x="209" y="115"/>
                  </a:cxn>
                  <a:cxn ang="0">
                    <a:pos x="5" y="0"/>
                  </a:cxn>
                  <a:cxn ang="0">
                    <a:pos x="0" y="11"/>
                  </a:cxn>
                  <a:cxn ang="0">
                    <a:pos x="202" y="127"/>
                  </a:cxn>
                  <a:cxn ang="0">
                    <a:pos x="209" y="115"/>
                  </a:cxn>
                </a:cxnLst>
                <a:rect l="0" t="0" r="r" b="b"/>
                <a:pathLst>
                  <a:path w="210" h="128">
                    <a:moveTo>
                      <a:pt x="209" y="115"/>
                    </a:moveTo>
                    <a:lnTo>
                      <a:pt x="5" y="0"/>
                    </a:lnTo>
                    <a:lnTo>
                      <a:pt x="0" y="11"/>
                    </a:lnTo>
                    <a:lnTo>
                      <a:pt x="202" y="127"/>
                    </a:lnTo>
                    <a:lnTo>
                      <a:pt x="209" y="115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12" name="Freeform 1252"/>
              <p:cNvSpPr>
                <a:spLocks/>
              </p:cNvSpPr>
              <p:nvPr/>
            </p:nvSpPr>
            <p:spPr bwMode="auto">
              <a:xfrm>
                <a:off x="3584" y="2260"/>
                <a:ext cx="257" cy="148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256" y="115"/>
                  </a:cxn>
                  <a:cxn ang="0">
                    <a:pos x="202" y="147"/>
                  </a:cxn>
                  <a:cxn ang="0">
                    <a:pos x="0" y="28"/>
                  </a:cxn>
                  <a:cxn ang="0">
                    <a:pos x="52" y="0"/>
                  </a:cxn>
                </a:cxnLst>
                <a:rect l="0" t="0" r="r" b="b"/>
                <a:pathLst>
                  <a:path w="257" h="148">
                    <a:moveTo>
                      <a:pt x="52" y="0"/>
                    </a:moveTo>
                    <a:lnTo>
                      <a:pt x="256" y="115"/>
                    </a:lnTo>
                    <a:lnTo>
                      <a:pt x="202" y="147"/>
                    </a:lnTo>
                    <a:lnTo>
                      <a:pt x="0" y="28"/>
                    </a:lnTo>
                    <a:lnTo>
                      <a:pt x="52" y="0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13" name="Freeform 1253"/>
              <p:cNvSpPr>
                <a:spLocks/>
              </p:cNvSpPr>
              <p:nvPr/>
            </p:nvSpPr>
            <p:spPr bwMode="auto">
              <a:xfrm>
                <a:off x="3584" y="2289"/>
                <a:ext cx="203" cy="193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202" y="192"/>
                  </a:cxn>
                  <a:cxn ang="0">
                    <a:pos x="202" y="118"/>
                  </a:cxn>
                  <a:cxn ang="0">
                    <a:pos x="0" y="0"/>
                  </a:cxn>
                  <a:cxn ang="0">
                    <a:pos x="0" y="74"/>
                  </a:cxn>
                </a:cxnLst>
                <a:rect l="0" t="0" r="r" b="b"/>
                <a:pathLst>
                  <a:path w="203" h="193">
                    <a:moveTo>
                      <a:pt x="0" y="74"/>
                    </a:moveTo>
                    <a:lnTo>
                      <a:pt x="202" y="192"/>
                    </a:lnTo>
                    <a:lnTo>
                      <a:pt x="202" y="118"/>
                    </a:lnTo>
                    <a:lnTo>
                      <a:pt x="0" y="0"/>
                    </a:lnTo>
                    <a:lnTo>
                      <a:pt x="0" y="74"/>
                    </a:lnTo>
                  </a:path>
                </a:pathLst>
              </a:custGeom>
              <a:solidFill>
                <a:srgbClr val="7167B1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14" name="Freeform 1254"/>
              <p:cNvSpPr>
                <a:spLocks/>
              </p:cNvSpPr>
              <p:nvPr/>
            </p:nvSpPr>
            <p:spPr bwMode="auto">
              <a:xfrm>
                <a:off x="3784" y="2404"/>
                <a:ext cx="17" cy="78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16" y="77"/>
                  </a:cxn>
                  <a:cxn ang="0">
                    <a:pos x="16" y="3"/>
                  </a:cxn>
                  <a:cxn ang="0">
                    <a:pos x="0" y="0"/>
                  </a:cxn>
                  <a:cxn ang="0">
                    <a:pos x="0" y="73"/>
                  </a:cxn>
                </a:cxnLst>
                <a:rect l="0" t="0" r="r" b="b"/>
                <a:pathLst>
                  <a:path w="17" h="78">
                    <a:moveTo>
                      <a:pt x="0" y="73"/>
                    </a:moveTo>
                    <a:lnTo>
                      <a:pt x="16" y="77"/>
                    </a:lnTo>
                    <a:lnTo>
                      <a:pt x="16" y="3"/>
                    </a:lnTo>
                    <a:lnTo>
                      <a:pt x="0" y="0"/>
                    </a:lnTo>
                    <a:lnTo>
                      <a:pt x="0" y="73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15" name="Freeform 1255"/>
              <p:cNvSpPr>
                <a:spLocks/>
              </p:cNvSpPr>
              <p:nvPr/>
            </p:nvSpPr>
            <p:spPr bwMode="auto">
              <a:xfrm>
                <a:off x="3749" y="2385"/>
                <a:ext cx="17" cy="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4"/>
                  </a:cxn>
                  <a:cxn ang="0">
                    <a:pos x="16" y="75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7" h="76">
                    <a:moveTo>
                      <a:pt x="0" y="0"/>
                    </a:moveTo>
                    <a:lnTo>
                      <a:pt x="0" y="74"/>
                    </a:lnTo>
                    <a:lnTo>
                      <a:pt x="16" y="75"/>
                    </a:lnTo>
                    <a:lnTo>
                      <a:pt x="1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16" name="Freeform 1256"/>
              <p:cNvSpPr>
                <a:spLocks/>
              </p:cNvSpPr>
              <p:nvPr/>
            </p:nvSpPr>
            <p:spPr bwMode="auto">
              <a:xfrm>
                <a:off x="3716" y="2366"/>
                <a:ext cx="17" cy="7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5"/>
                  </a:cxn>
                  <a:cxn ang="0">
                    <a:pos x="16" y="77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7" h="78">
                    <a:moveTo>
                      <a:pt x="0" y="0"/>
                    </a:moveTo>
                    <a:lnTo>
                      <a:pt x="0" y="75"/>
                    </a:lnTo>
                    <a:lnTo>
                      <a:pt x="16" y="77"/>
                    </a:lnTo>
                    <a:lnTo>
                      <a:pt x="1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17" name="Freeform 1257"/>
              <p:cNvSpPr>
                <a:spLocks/>
              </p:cNvSpPr>
              <p:nvPr/>
            </p:nvSpPr>
            <p:spPr bwMode="auto">
              <a:xfrm>
                <a:off x="3683" y="2347"/>
                <a:ext cx="17" cy="7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3"/>
                  </a:cxn>
                  <a:cxn ang="0">
                    <a:pos x="16" y="77"/>
                  </a:cxn>
                  <a:cxn ang="0">
                    <a:pos x="16" y="2"/>
                  </a:cxn>
                  <a:cxn ang="0">
                    <a:pos x="0" y="0"/>
                  </a:cxn>
                </a:cxnLst>
                <a:rect l="0" t="0" r="r" b="b"/>
                <a:pathLst>
                  <a:path w="17" h="78">
                    <a:moveTo>
                      <a:pt x="0" y="0"/>
                    </a:moveTo>
                    <a:lnTo>
                      <a:pt x="0" y="73"/>
                    </a:lnTo>
                    <a:lnTo>
                      <a:pt x="16" y="77"/>
                    </a:lnTo>
                    <a:lnTo>
                      <a:pt x="16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18" name="Freeform 1258"/>
              <p:cNvSpPr>
                <a:spLocks/>
              </p:cNvSpPr>
              <p:nvPr/>
            </p:nvSpPr>
            <p:spPr bwMode="auto">
              <a:xfrm>
                <a:off x="3651" y="2328"/>
                <a:ext cx="17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4"/>
                  </a:cxn>
                  <a:cxn ang="0">
                    <a:pos x="16" y="76"/>
                  </a:cxn>
                  <a:cxn ang="0">
                    <a:pos x="16" y="2"/>
                  </a:cxn>
                  <a:cxn ang="0">
                    <a:pos x="0" y="0"/>
                  </a:cxn>
                </a:cxnLst>
                <a:rect l="0" t="0" r="r" b="b"/>
                <a:pathLst>
                  <a:path w="17" h="77">
                    <a:moveTo>
                      <a:pt x="0" y="0"/>
                    </a:moveTo>
                    <a:lnTo>
                      <a:pt x="0" y="74"/>
                    </a:lnTo>
                    <a:lnTo>
                      <a:pt x="16" y="76"/>
                    </a:lnTo>
                    <a:lnTo>
                      <a:pt x="16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19" name="Freeform 1259"/>
              <p:cNvSpPr>
                <a:spLocks/>
              </p:cNvSpPr>
              <p:nvPr/>
            </p:nvSpPr>
            <p:spPr bwMode="auto">
              <a:xfrm>
                <a:off x="3617" y="2309"/>
                <a:ext cx="17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4"/>
                  </a:cxn>
                  <a:cxn ang="0">
                    <a:pos x="16" y="76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7" h="77">
                    <a:moveTo>
                      <a:pt x="0" y="0"/>
                    </a:moveTo>
                    <a:lnTo>
                      <a:pt x="0" y="74"/>
                    </a:lnTo>
                    <a:lnTo>
                      <a:pt x="16" y="76"/>
                    </a:lnTo>
                    <a:lnTo>
                      <a:pt x="1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20" name="Freeform 1260"/>
              <p:cNvSpPr>
                <a:spLocks/>
              </p:cNvSpPr>
              <p:nvPr/>
            </p:nvSpPr>
            <p:spPr bwMode="auto">
              <a:xfrm>
                <a:off x="3584" y="2289"/>
                <a:ext cx="17" cy="78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16" y="77"/>
                  </a:cxn>
                  <a:cxn ang="0">
                    <a:pos x="16" y="3"/>
                  </a:cxn>
                  <a:cxn ang="0">
                    <a:pos x="0" y="0"/>
                  </a:cxn>
                  <a:cxn ang="0">
                    <a:pos x="0" y="74"/>
                  </a:cxn>
                </a:cxnLst>
                <a:rect l="0" t="0" r="r" b="b"/>
                <a:pathLst>
                  <a:path w="17" h="78">
                    <a:moveTo>
                      <a:pt x="0" y="74"/>
                    </a:moveTo>
                    <a:lnTo>
                      <a:pt x="16" y="77"/>
                    </a:lnTo>
                    <a:lnTo>
                      <a:pt x="16" y="3"/>
                    </a:lnTo>
                    <a:lnTo>
                      <a:pt x="0" y="0"/>
                    </a:lnTo>
                    <a:lnTo>
                      <a:pt x="0" y="74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21" name="Freeform 1261"/>
              <p:cNvSpPr>
                <a:spLocks/>
              </p:cNvSpPr>
              <p:nvPr/>
            </p:nvSpPr>
            <p:spPr bwMode="auto">
              <a:xfrm>
                <a:off x="3786" y="2404"/>
                <a:ext cx="17" cy="78"/>
              </a:xfrm>
              <a:custGeom>
                <a:avLst/>
                <a:gdLst/>
                <a:ahLst/>
                <a:cxnLst>
                  <a:cxn ang="0">
                    <a:pos x="16" y="72"/>
                  </a:cxn>
                  <a:cxn ang="0">
                    <a:pos x="0" y="77"/>
                  </a:cxn>
                  <a:cxn ang="0">
                    <a:pos x="0" y="3"/>
                  </a:cxn>
                  <a:cxn ang="0">
                    <a:pos x="16" y="0"/>
                  </a:cxn>
                  <a:cxn ang="0">
                    <a:pos x="16" y="72"/>
                  </a:cxn>
                </a:cxnLst>
                <a:rect l="0" t="0" r="r" b="b"/>
                <a:pathLst>
                  <a:path w="17" h="78">
                    <a:moveTo>
                      <a:pt x="16" y="72"/>
                    </a:moveTo>
                    <a:lnTo>
                      <a:pt x="0" y="77"/>
                    </a:lnTo>
                    <a:lnTo>
                      <a:pt x="0" y="3"/>
                    </a:lnTo>
                    <a:lnTo>
                      <a:pt x="16" y="0"/>
                    </a:lnTo>
                    <a:lnTo>
                      <a:pt x="16" y="72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22" name="Freeform 1262"/>
              <p:cNvSpPr>
                <a:spLocks/>
              </p:cNvSpPr>
              <p:nvPr/>
            </p:nvSpPr>
            <p:spPr bwMode="auto">
              <a:xfrm>
                <a:off x="4015" y="2593"/>
                <a:ext cx="59" cy="35"/>
              </a:xfrm>
              <a:custGeom>
                <a:avLst/>
                <a:gdLst/>
                <a:ahLst/>
                <a:cxnLst>
                  <a:cxn ang="0">
                    <a:pos x="58" y="26"/>
                  </a:cxn>
                  <a:cxn ang="0">
                    <a:pos x="11" y="0"/>
                  </a:cxn>
                  <a:cxn ang="0">
                    <a:pos x="0" y="5"/>
                  </a:cxn>
                  <a:cxn ang="0">
                    <a:pos x="46" y="34"/>
                  </a:cxn>
                  <a:cxn ang="0">
                    <a:pos x="58" y="26"/>
                  </a:cxn>
                </a:cxnLst>
                <a:rect l="0" t="0" r="r" b="b"/>
                <a:pathLst>
                  <a:path w="59" h="35">
                    <a:moveTo>
                      <a:pt x="58" y="26"/>
                    </a:moveTo>
                    <a:lnTo>
                      <a:pt x="11" y="0"/>
                    </a:lnTo>
                    <a:lnTo>
                      <a:pt x="0" y="5"/>
                    </a:lnTo>
                    <a:lnTo>
                      <a:pt x="46" y="34"/>
                    </a:lnTo>
                    <a:lnTo>
                      <a:pt x="58" y="26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23" name="Freeform 1263"/>
              <p:cNvSpPr>
                <a:spLocks/>
              </p:cNvSpPr>
              <p:nvPr/>
            </p:nvSpPr>
            <p:spPr bwMode="auto">
              <a:xfrm>
                <a:off x="4056" y="2569"/>
                <a:ext cx="58" cy="34"/>
              </a:xfrm>
              <a:custGeom>
                <a:avLst/>
                <a:gdLst/>
                <a:ahLst/>
                <a:cxnLst>
                  <a:cxn ang="0">
                    <a:pos x="57" y="26"/>
                  </a:cxn>
                  <a:cxn ang="0">
                    <a:pos x="11" y="0"/>
                  </a:cxn>
                  <a:cxn ang="0">
                    <a:pos x="0" y="6"/>
                  </a:cxn>
                  <a:cxn ang="0">
                    <a:pos x="46" y="33"/>
                  </a:cxn>
                  <a:cxn ang="0">
                    <a:pos x="57" y="26"/>
                  </a:cxn>
                </a:cxnLst>
                <a:rect l="0" t="0" r="r" b="b"/>
                <a:pathLst>
                  <a:path w="58" h="34">
                    <a:moveTo>
                      <a:pt x="57" y="26"/>
                    </a:moveTo>
                    <a:lnTo>
                      <a:pt x="11" y="0"/>
                    </a:lnTo>
                    <a:lnTo>
                      <a:pt x="0" y="6"/>
                    </a:lnTo>
                    <a:lnTo>
                      <a:pt x="46" y="33"/>
                    </a:lnTo>
                    <a:lnTo>
                      <a:pt x="57" y="26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24" name="Freeform 1264"/>
              <p:cNvSpPr>
                <a:spLocks/>
              </p:cNvSpPr>
              <p:nvPr/>
            </p:nvSpPr>
            <p:spPr bwMode="auto">
              <a:xfrm>
                <a:off x="4062" y="2596"/>
                <a:ext cx="52" cy="41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51" y="0"/>
                  </a:cxn>
                  <a:cxn ang="0">
                    <a:pos x="0" y="29"/>
                  </a:cxn>
                  <a:cxn ang="0">
                    <a:pos x="0" y="40"/>
                  </a:cxn>
                  <a:cxn ang="0">
                    <a:pos x="51" y="10"/>
                  </a:cxn>
                </a:cxnLst>
                <a:rect l="0" t="0" r="r" b="b"/>
                <a:pathLst>
                  <a:path w="52" h="41">
                    <a:moveTo>
                      <a:pt x="51" y="10"/>
                    </a:moveTo>
                    <a:lnTo>
                      <a:pt x="51" y="0"/>
                    </a:lnTo>
                    <a:lnTo>
                      <a:pt x="0" y="29"/>
                    </a:lnTo>
                    <a:lnTo>
                      <a:pt x="0" y="40"/>
                    </a:lnTo>
                    <a:lnTo>
                      <a:pt x="51" y="10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25" name="Freeform 1265"/>
              <p:cNvSpPr>
                <a:spLocks/>
              </p:cNvSpPr>
              <p:nvPr/>
            </p:nvSpPr>
            <p:spPr bwMode="auto">
              <a:xfrm>
                <a:off x="4073" y="2565"/>
                <a:ext cx="31" cy="57"/>
              </a:xfrm>
              <a:custGeom>
                <a:avLst/>
                <a:gdLst/>
                <a:ahLst/>
                <a:cxnLst>
                  <a:cxn ang="0">
                    <a:pos x="0" y="56"/>
                  </a:cxn>
                  <a:cxn ang="0">
                    <a:pos x="0" y="21"/>
                  </a:cxn>
                  <a:cxn ang="0">
                    <a:pos x="7" y="7"/>
                  </a:cxn>
                  <a:cxn ang="0">
                    <a:pos x="21" y="0"/>
                  </a:cxn>
                  <a:cxn ang="0">
                    <a:pos x="30" y="4"/>
                  </a:cxn>
                  <a:cxn ang="0">
                    <a:pos x="30" y="39"/>
                  </a:cxn>
                  <a:cxn ang="0">
                    <a:pos x="0" y="56"/>
                  </a:cxn>
                </a:cxnLst>
                <a:rect l="0" t="0" r="r" b="b"/>
                <a:pathLst>
                  <a:path w="31" h="57">
                    <a:moveTo>
                      <a:pt x="0" y="56"/>
                    </a:moveTo>
                    <a:lnTo>
                      <a:pt x="0" y="21"/>
                    </a:lnTo>
                    <a:lnTo>
                      <a:pt x="7" y="7"/>
                    </a:lnTo>
                    <a:lnTo>
                      <a:pt x="21" y="0"/>
                    </a:lnTo>
                    <a:lnTo>
                      <a:pt x="30" y="4"/>
                    </a:lnTo>
                    <a:lnTo>
                      <a:pt x="30" y="39"/>
                    </a:lnTo>
                    <a:lnTo>
                      <a:pt x="0" y="56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26" name="Freeform 1266"/>
              <p:cNvSpPr>
                <a:spLocks/>
              </p:cNvSpPr>
              <p:nvPr/>
            </p:nvSpPr>
            <p:spPr bwMode="auto">
              <a:xfrm>
                <a:off x="4012" y="2552"/>
                <a:ext cx="62" cy="70"/>
              </a:xfrm>
              <a:custGeom>
                <a:avLst/>
                <a:gdLst/>
                <a:ahLst/>
                <a:cxnLst>
                  <a:cxn ang="0">
                    <a:pos x="61" y="34"/>
                  </a:cxn>
                  <a:cxn ang="0">
                    <a:pos x="0" y="0"/>
                  </a:cxn>
                  <a:cxn ang="0">
                    <a:pos x="0" y="33"/>
                  </a:cxn>
                  <a:cxn ang="0">
                    <a:pos x="61" y="69"/>
                  </a:cxn>
                  <a:cxn ang="0">
                    <a:pos x="61" y="34"/>
                  </a:cxn>
                </a:cxnLst>
                <a:rect l="0" t="0" r="r" b="b"/>
                <a:pathLst>
                  <a:path w="62" h="70">
                    <a:moveTo>
                      <a:pt x="61" y="34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61" y="69"/>
                    </a:lnTo>
                    <a:lnTo>
                      <a:pt x="61" y="34"/>
                    </a:lnTo>
                  </a:path>
                </a:pathLst>
              </a:custGeom>
              <a:solidFill>
                <a:srgbClr val="7167B1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27" name="Freeform 1267"/>
              <p:cNvSpPr>
                <a:spLocks/>
              </p:cNvSpPr>
              <p:nvPr/>
            </p:nvSpPr>
            <p:spPr bwMode="auto">
              <a:xfrm>
                <a:off x="4018" y="2529"/>
                <a:ext cx="76" cy="45"/>
              </a:xfrm>
              <a:custGeom>
                <a:avLst/>
                <a:gdLst/>
                <a:ahLst/>
                <a:cxnLst>
                  <a:cxn ang="0">
                    <a:pos x="75" y="36"/>
                  </a:cxn>
                  <a:cxn ang="0">
                    <a:pos x="14" y="0"/>
                  </a:cxn>
                  <a:cxn ang="0">
                    <a:pos x="0" y="7"/>
                  </a:cxn>
                  <a:cxn ang="0">
                    <a:pos x="61" y="44"/>
                  </a:cxn>
                  <a:cxn ang="0">
                    <a:pos x="75" y="36"/>
                  </a:cxn>
                </a:cxnLst>
                <a:rect l="0" t="0" r="r" b="b"/>
                <a:pathLst>
                  <a:path w="76" h="45">
                    <a:moveTo>
                      <a:pt x="75" y="36"/>
                    </a:moveTo>
                    <a:lnTo>
                      <a:pt x="14" y="0"/>
                    </a:lnTo>
                    <a:lnTo>
                      <a:pt x="0" y="7"/>
                    </a:lnTo>
                    <a:lnTo>
                      <a:pt x="61" y="44"/>
                    </a:lnTo>
                    <a:lnTo>
                      <a:pt x="75" y="36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28" name="Freeform 1268"/>
              <p:cNvSpPr>
                <a:spLocks/>
              </p:cNvSpPr>
              <p:nvPr/>
            </p:nvSpPr>
            <p:spPr bwMode="auto">
              <a:xfrm>
                <a:off x="4012" y="2537"/>
                <a:ext cx="70" cy="50"/>
              </a:xfrm>
              <a:custGeom>
                <a:avLst/>
                <a:gdLst/>
                <a:ahLst/>
                <a:cxnLst>
                  <a:cxn ang="0">
                    <a:pos x="69" y="35"/>
                  </a:cxn>
                  <a:cxn ang="0">
                    <a:pos x="7" y="0"/>
                  </a:cxn>
                  <a:cxn ang="0">
                    <a:pos x="0" y="15"/>
                  </a:cxn>
                  <a:cxn ang="0">
                    <a:pos x="61" y="49"/>
                  </a:cxn>
                  <a:cxn ang="0">
                    <a:pos x="69" y="35"/>
                  </a:cxn>
                </a:cxnLst>
                <a:rect l="0" t="0" r="r" b="b"/>
                <a:pathLst>
                  <a:path w="70" h="50">
                    <a:moveTo>
                      <a:pt x="69" y="35"/>
                    </a:moveTo>
                    <a:lnTo>
                      <a:pt x="7" y="0"/>
                    </a:lnTo>
                    <a:lnTo>
                      <a:pt x="0" y="15"/>
                    </a:lnTo>
                    <a:lnTo>
                      <a:pt x="61" y="49"/>
                    </a:lnTo>
                    <a:lnTo>
                      <a:pt x="69" y="35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29" name="Freeform 1269"/>
              <p:cNvSpPr>
                <a:spLocks/>
              </p:cNvSpPr>
              <p:nvPr/>
            </p:nvSpPr>
            <p:spPr bwMode="auto">
              <a:xfrm>
                <a:off x="4000" y="2550"/>
                <a:ext cx="17" cy="50"/>
              </a:xfrm>
              <a:custGeom>
                <a:avLst/>
                <a:gdLst/>
                <a:ahLst/>
                <a:cxnLst>
                  <a:cxn ang="0">
                    <a:pos x="0" y="41"/>
                  </a:cxn>
                  <a:cxn ang="0">
                    <a:pos x="0" y="0"/>
                  </a:cxn>
                  <a:cxn ang="0">
                    <a:pos x="16" y="7"/>
                  </a:cxn>
                  <a:cxn ang="0">
                    <a:pos x="16" y="49"/>
                  </a:cxn>
                  <a:cxn ang="0">
                    <a:pos x="0" y="41"/>
                  </a:cxn>
                </a:cxnLst>
                <a:rect l="0" t="0" r="r" b="b"/>
                <a:pathLst>
                  <a:path w="17" h="50">
                    <a:moveTo>
                      <a:pt x="0" y="41"/>
                    </a:moveTo>
                    <a:lnTo>
                      <a:pt x="0" y="0"/>
                    </a:lnTo>
                    <a:lnTo>
                      <a:pt x="16" y="7"/>
                    </a:lnTo>
                    <a:lnTo>
                      <a:pt x="16" y="49"/>
                    </a:lnTo>
                    <a:lnTo>
                      <a:pt x="0" y="4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30" name="Freeform 1270"/>
              <p:cNvSpPr>
                <a:spLocks/>
              </p:cNvSpPr>
              <p:nvPr/>
            </p:nvSpPr>
            <p:spPr bwMode="auto">
              <a:xfrm>
                <a:off x="4015" y="2546"/>
                <a:ext cx="20" cy="54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11"/>
                  </a:cxn>
                  <a:cxn ang="0">
                    <a:pos x="19" y="0"/>
                  </a:cxn>
                  <a:cxn ang="0">
                    <a:pos x="11" y="14"/>
                  </a:cxn>
                  <a:cxn ang="0">
                    <a:pos x="11" y="47"/>
                  </a:cxn>
                  <a:cxn ang="0">
                    <a:pos x="0" y="53"/>
                  </a:cxn>
                </a:cxnLst>
                <a:rect l="0" t="0" r="r" b="b"/>
                <a:pathLst>
                  <a:path w="20" h="54">
                    <a:moveTo>
                      <a:pt x="0" y="53"/>
                    </a:moveTo>
                    <a:lnTo>
                      <a:pt x="0" y="11"/>
                    </a:lnTo>
                    <a:lnTo>
                      <a:pt x="19" y="0"/>
                    </a:lnTo>
                    <a:lnTo>
                      <a:pt x="11" y="14"/>
                    </a:lnTo>
                    <a:lnTo>
                      <a:pt x="11" y="47"/>
                    </a:lnTo>
                    <a:lnTo>
                      <a:pt x="0" y="53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31" name="Freeform 1271"/>
              <p:cNvSpPr>
                <a:spLocks/>
              </p:cNvSpPr>
              <p:nvPr/>
            </p:nvSpPr>
            <p:spPr bwMode="auto">
              <a:xfrm>
                <a:off x="4001" y="2537"/>
                <a:ext cx="34" cy="21"/>
              </a:xfrm>
              <a:custGeom>
                <a:avLst/>
                <a:gdLst/>
                <a:ahLst/>
                <a:cxnLst>
                  <a:cxn ang="0">
                    <a:pos x="14" y="20"/>
                  </a:cxn>
                  <a:cxn ang="0">
                    <a:pos x="0" y="12"/>
                  </a:cxn>
                  <a:cxn ang="0">
                    <a:pos x="18" y="0"/>
                  </a:cxn>
                  <a:cxn ang="0">
                    <a:pos x="33" y="9"/>
                  </a:cxn>
                  <a:cxn ang="0">
                    <a:pos x="14" y="20"/>
                  </a:cxn>
                </a:cxnLst>
                <a:rect l="0" t="0" r="r" b="b"/>
                <a:pathLst>
                  <a:path w="34" h="21">
                    <a:moveTo>
                      <a:pt x="14" y="20"/>
                    </a:moveTo>
                    <a:lnTo>
                      <a:pt x="0" y="12"/>
                    </a:lnTo>
                    <a:lnTo>
                      <a:pt x="18" y="0"/>
                    </a:lnTo>
                    <a:lnTo>
                      <a:pt x="33" y="9"/>
                    </a:lnTo>
                    <a:lnTo>
                      <a:pt x="14" y="20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32" name="Freeform 1272"/>
              <p:cNvSpPr>
                <a:spLocks/>
              </p:cNvSpPr>
              <p:nvPr/>
            </p:nvSpPr>
            <p:spPr bwMode="auto">
              <a:xfrm>
                <a:off x="3799" y="2415"/>
                <a:ext cx="264" cy="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1" y="116"/>
                  </a:cxn>
                  <a:cxn ang="0">
                    <a:pos x="201" y="134"/>
                  </a:cxn>
                  <a:cxn ang="0">
                    <a:pos x="216" y="142"/>
                  </a:cxn>
                  <a:cxn ang="0">
                    <a:pos x="216" y="183"/>
                  </a:cxn>
                  <a:cxn ang="0">
                    <a:pos x="263" y="211"/>
                  </a:cxn>
                  <a:cxn ang="0">
                    <a:pos x="263" y="223"/>
                  </a:cxn>
                  <a:cxn ang="0">
                    <a:pos x="0" y="71"/>
                  </a:cxn>
                  <a:cxn ang="0">
                    <a:pos x="0" y="0"/>
                  </a:cxn>
                </a:cxnLst>
                <a:rect l="0" t="0" r="r" b="b"/>
                <a:pathLst>
                  <a:path w="264" h="224">
                    <a:moveTo>
                      <a:pt x="0" y="0"/>
                    </a:moveTo>
                    <a:lnTo>
                      <a:pt x="201" y="116"/>
                    </a:lnTo>
                    <a:lnTo>
                      <a:pt x="201" y="134"/>
                    </a:lnTo>
                    <a:lnTo>
                      <a:pt x="216" y="142"/>
                    </a:lnTo>
                    <a:lnTo>
                      <a:pt x="216" y="183"/>
                    </a:lnTo>
                    <a:lnTo>
                      <a:pt x="263" y="211"/>
                    </a:lnTo>
                    <a:lnTo>
                      <a:pt x="263" y="223"/>
                    </a:lnTo>
                    <a:lnTo>
                      <a:pt x="0" y="7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167B1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33" name="Freeform 1273"/>
              <p:cNvSpPr>
                <a:spLocks/>
              </p:cNvSpPr>
              <p:nvPr/>
            </p:nvSpPr>
            <p:spPr bwMode="auto">
              <a:xfrm>
                <a:off x="3984" y="2525"/>
                <a:ext cx="17" cy="32"/>
              </a:xfrm>
              <a:custGeom>
                <a:avLst/>
                <a:gdLst/>
                <a:ahLst/>
                <a:cxnLst>
                  <a:cxn ang="0">
                    <a:pos x="16" y="31"/>
                  </a:cxn>
                  <a:cxn ang="0">
                    <a:pos x="16" y="7"/>
                  </a:cxn>
                  <a:cxn ang="0">
                    <a:pos x="0" y="0"/>
                  </a:cxn>
                  <a:cxn ang="0">
                    <a:pos x="0" y="23"/>
                  </a:cxn>
                  <a:cxn ang="0">
                    <a:pos x="16" y="31"/>
                  </a:cxn>
                </a:cxnLst>
                <a:rect l="0" t="0" r="r" b="b"/>
                <a:pathLst>
                  <a:path w="17" h="32">
                    <a:moveTo>
                      <a:pt x="16" y="31"/>
                    </a:moveTo>
                    <a:lnTo>
                      <a:pt x="16" y="7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16" y="3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34" name="Freeform 1274"/>
              <p:cNvSpPr>
                <a:spLocks/>
              </p:cNvSpPr>
              <p:nvPr/>
            </p:nvSpPr>
            <p:spPr bwMode="auto">
              <a:xfrm>
                <a:off x="3978" y="2518"/>
                <a:ext cx="17" cy="73"/>
              </a:xfrm>
              <a:custGeom>
                <a:avLst/>
                <a:gdLst/>
                <a:ahLst/>
                <a:cxnLst>
                  <a:cxn ang="0">
                    <a:pos x="16" y="1"/>
                  </a:cxn>
                  <a:cxn ang="0">
                    <a:pos x="0" y="0"/>
                  </a:cxn>
                  <a:cxn ang="0">
                    <a:pos x="0" y="72"/>
                  </a:cxn>
                  <a:cxn ang="0">
                    <a:pos x="16" y="72"/>
                  </a:cxn>
                  <a:cxn ang="0">
                    <a:pos x="16" y="1"/>
                  </a:cxn>
                </a:cxnLst>
                <a:rect l="0" t="0" r="r" b="b"/>
                <a:pathLst>
                  <a:path w="17" h="73">
                    <a:moveTo>
                      <a:pt x="16" y="1"/>
                    </a:moveTo>
                    <a:lnTo>
                      <a:pt x="0" y="0"/>
                    </a:lnTo>
                    <a:lnTo>
                      <a:pt x="0" y="72"/>
                    </a:lnTo>
                    <a:lnTo>
                      <a:pt x="16" y="72"/>
                    </a:lnTo>
                    <a:lnTo>
                      <a:pt x="16" y="1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35" name="Freeform 1275"/>
              <p:cNvSpPr>
                <a:spLocks/>
              </p:cNvSpPr>
              <p:nvPr/>
            </p:nvSpPr>
            <p:spPr bwMode="auto">
              <a:xfrm>
                <a:off x="3933" y="2492"/>
                <a:ext cx="17" cy="74"/>
              </a:xfrm>
              <a:custGeom>
                <a:avLst/>
                <a:gdLst/>
                <a:ahLst/>
                <a:cxnLst>
                  <a:cxn ang="0">
                    <a:pos x="16" y="1"/>
                  </a:cxn>
                  <a:cxn ang="0">
                    <a:pos x="0" y="0"/>
                  </a:cxn>
                  <a:cxn ang="0">
                    <a:pos x="0" y="71"/>
                  </a:cxn>
                  <a:cxn ang="0">
                    <a:pos x="16" y="73"/>
                  </a:cxn>
                  <a:cxn ang="0">
                    <a:pos x="16" y="1"/>
                  </a:cxn>
                </a:cxnLst>
                <a:rect l="0" t="0" r="r" b="b"/>
                <a:pathLst>
                  <a:path w="17" h="74">
                    <a:moveTo>
                      <a:pt x="16" y="1"/>
                    </a:moveTo>
                    <a:lnTo>
                      <a:pt x="0" y="0"/>
                    </a:lnTo>
                    <a:lnTo>
                      <a:pt x="0" y="71"/>
                    </a:lnTo>
                    <a:lnTo>
                      <a:pt x="16" y="73"/>
                    </a:lnTo>
                    <a:lnTo>
                      <a:pt x="16" y="1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36" name="Freeform 1276"/>
              <p:cNvSpPr>
                <a:spLocks/>
              </p:cNvSpPr>
              <p:nvPr/>
            </p:nvSpPr>
            <p:spPr bwMode="auto">
              <a:xfrm>
                <a:off x="3885" y="2468"/>
                <a:ext cx="17" cy="7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1"/>
                  </a:cxn>
                  <a:cxn ang="0">
                    <a:pos x="16" y="71"/>
                  </a:cxn>
                  <a:cxn ang="0">
                    <a:pos x="16" y="0"/>
                  </a:cxn>
                </a:cxnLst>
                <a:rect l="0" t="0" r="r" b="b"/>
                <a:pathLst>
                  <a:path w="17" h="72">
                    <a:moveTo>
                      <a:pt x="16" y="0"/>
                    </a:moveTo>
                    <a:lnTo>
                      <a:pt x="0" y="0"/>
                    </a:lnTo>
                    <a:lnTo>
                      <a:pt x="0" y="71"/>
                    </a:lnTo>
                    <a:lnTo>
                      <a:pt x="16" y="71"/>
                    </a:lnTo>
                    <a:lnTo>
                      <a:pt x="16" y="0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37" name="Freeform 1277"/>
              <p:cNvSpPr>
                <a:spLocks/>
              </p:cNvSpPr>
              <p:nvPr/>
            </p:nvSpPr>
            <p:spPr bwMode="auto">
              <a:xfrm>
                <a:off x="3844" y="2441"/>
                <a:ext cx="17" cy="7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1"/>
                  </a:cxn>
                  <a:cxn ang="0">
                    <a:pos x="16" y="71"/>
                  </a:cxn>
                  <a:cxn ang="0">
                    <a:pos x="16" y="0"/>
                  </a:cxn>
                </a:cxnLst>
                <a:rect l="0" t="0" r="r" b="b"/>
                <a:pathLst>
                  <a:path w="17" h="72">
                    <a:moveTo>
                      <a:pt x="16" y="0"/>
                    </a:moveTo>
                    <a:lnTo>
                      <a:pt x="0" y="0"/>
                    </a:lnTo>
                    <a:lnTo>
                      <a:pt x="0" y="71"/>
                    </a:lnTo>
                    <a:lnTo>
                      <a:pt x="16" y="71"/>
                    </a:lnTo>
                    <a:lnTo>
                      <a:pt x="16" y="0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38" name="Freeform 1278"/>
              <p:cNvSpPr>
                <a:spLocks/>
              </p:cNvSpPr>
              <p:nvPr/>
            </p:nvSpPr>
            <p:spPr bwMode="auto">
              <a:xfrm>
                <a:off x="3799" y="2415"/>
                <a:ext cx="17" cy="74"/>
              </a:xfrm>
              <a:custGeom>
                <a:avLst/>
                <a:gdLst/>
                <a:ahLst/>
                <a:cxnLst>
                  <a:cxn ang="0">
                    <a:pos x="16" y="1"/>
                  </a:cxn>
                  <a:cxn ang="0">
                    <a:pos x="0" y="0"/>
                  </a:cxn>
                  <a:cxn ang="0">
                    <a:pos x="0" y="71"/>
                  </a:cxn>
                  <a:cxn ang="0">
                    <a:pos x="16" y="73"/>
                  </a:cxn>
                  <a:cxn ang="0">
                    <a:pos x="16" y="1"/>
                  </a:cxn>
                </a:cxnLst>
                <a:rect l="0" t="0" r="r" b="b"/>
                <a:pathLst>
                  <a:path w="17" h="74">
                    <a:moveTo>
                      <a:pt x="16" y="1"/>
                    </a:moveTo>
                    <a:lnTo>
                      <a:pt x="0" y="0"/>
                    </a:lnTo>
                    <a:lnTo>
                      <a:pt x="0" y="71"/>
                    </a:lnTo>
                    <a:lnTo>
                      <a:pt x="16" y="73"/>
                    </a:lnTo>
                    <a:lnTo>
                      <a:pt x="16" y="1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87039" name="Group 1279"/>
            <p:cNvGrpSpPr>
              <a:grpSpLocks/>
            </p:cNvGrpSpPr>
            <p:nvPr/>
          </p:nvGrpSpPr>
          <p:grpSpPr bwMode="auto">
            <a:xfrm rot="-1931362">
              <a:off x="2370" y="2560"/>
              <a:ext cx="353" cy="257"/>
              <a:chOff x="1652" y="2167"/>
              <a:chExt cx="530" cy="379"/>
            </a:xfrm>
          </p:grpSpPr>
          <p:sp>
            <p:nvSpPr>
              <p:cNvPr id="887040" name="Freeform 1280"/>
              <p:cNvSpPr>
                <a:spLocks/>
              </p:cNvSpPr>
              <p:nvPr/>
            </p:nvSpPr>
            <p:spPr bwMode="auto">
              <a:xfrm>
                <a:off x="1854" y="2283"/>
                <a:ext cx="55" cy="106"/>
              </a:xfrm>
              <a:custGeom>
                <a:avLst/>
                <a:gdLst/>
                <a:ahLst/>
                <a:cxnLst>
                  <a:cxn ang="0">
                    <a:pos x="54" y="74"/>
                  </a:cxn>
                  <a:cxn ang="0">
                    <a:pos x="0" y="105"/>
                  </a:cxn>
                  <a:cxn ang="0">
                    <a:pos x="0" y="31"/>
                  </a:cxn>
                  <a:cxn ang="0">
                    <a:pos x="54" y="0"/>
                  </a:cxn>
                  <a:cxn ang="0">
                    <a:pos x="54" y="74"/>
                  </a:cxn>
                </a:cxnLst>
                <a:rect l="0" t="0" r="r" b="b"/>
                <a:pathLst>
                  <a:path w="55" h="106">
                    <a:moveTo>
                      <a:pt x="54" y="74"/>
                    </a:moveTo>
                    <a:lnTo>
                      <a:pt x="0" y="105"/>
                    </a:lnTo>
                    <a:lnTo>
                      <a:pt x="0" y="31"/>
                    </a:lnTo>
                    <a:lnTo>
                      <a:pt x="54" y="0"/>
                    </a:lnTo>
                    <a:lnTo>
                      <a:pt x="54" y="74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41" name="Freeform 1281"/>
              <p:cNvSpPr>
                <a:spLocks/>
              </p:cNvSpPr>
              <p:nvPr/>
            </p:nvSpPr>
            <p:spPr bwMode="auto">
              <a:xfrm>
                <a:off x="2068" y="2404"/>
                <a:ext cx="54" cy="106"/>
              </a:xfrm>
              <a:custGeom>
                <a:avLst/>
                <a:gdLst/>
                <a:ahLst/>
                <a:cxnLst>
                  <a:cxn ang="0">
                    <a:pos x="0" y="105"/>
                  </a:cxn>
                  <a:cxn ang="0">
                    <a:pos x="0" y="33"/>
                  </a:cxn>
                  <a:cxn ang="0">
                    <a:pos x="7" y="22"/>
                  </a:cxn>
                  <a:cxn ang="0">
                    <a:pos x="47" y="0"/>
                  </a:cxn>
                  <a:cxn ang="0">
                    <a:pos x="53" y="2"/>
                  </a:cxn>
                  <a:cxn ang="0">
                    <a:pos x="53" y="73"/>
                  </a:cxn>
                  <a:cxn ang="0">
                    <a:pos x="0" y="105"/>
                  </a:cxn>
                </a:cxnLst>
                <a:rect l="0" t="0" r="r" b="b"/>
                <a:pathLst>
                  <a:path w="54" h="106">
                    <a:moveTo>
                      <a:pt x="0" y="105"/>
                    </a:moveTo>
                    <a:lnTo>
                      <a:pt x="0" y="33"/>
                    </a:lnTo>
                    <a:lnTo>
                      <a:pt x="7" y="22"/>
                    </a:lnTo>
                    <a:lnTo>
                      <a:pt x="47" y="0"/>
                    </a:lnTo>
                    <a:lnTo>
                      <a:pt x="53" y="2"/>
                    </a:lnTo>
                    <a:lnTo>
                      <a:pt x="53" y="73"/>
                    </a:lnTo>
                    <a:lnTo>
                      <a:pt x="0" y="105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42" name="Freeform 1282"/>
              <p:cNvSpPr>
                <a:spLocks/>
              </p:cNvSpPr>
              <p:nvPr/>
            </p:nvSpPr>
            <p:spPr bwMode="auto">
              <a:xfrm>
                <a:off x="1873" y="2288"/>
                <a:ext cx="243" cy="140"/>
              </a:xfrm>
              <a:custGeom>
                <a:avLst/>
                <a:gdLst/>
                <a:ahLst/>
                <a:cxnLst>
                  <a:cxn ang="0">
                    <a:pos x="242" y="116"/>
                  </a:cxn>
                  <a:cxn ang="0">
                    <a:pos x="40" y="0"/>
                  </a:cxn>
                  <a:cxn ang="0">
                    <a:pos x="0" y="22"/>
                  </a:cxn>
                  <a:cxn ang="0">
                    <a:pos x="202" y="139"/>
                  </a:cxn>
                  <a:cxn ang="0">
                    <a:pos x="242" y="116"/>
                  </a:cxn>
                </a:cxnLst>
                <a:rect l="0" t="0" r="r" b="b"/>
                <a:pathLst>
                  <a:path w="243" h="140">
                    <a:moveTo>
                      <a:pt x="242" y="116"/>
                    </a:moveTo>
                    <a:lnTo>
                      <a:pt x="40" y="0"/>
                    </a:lnTo>
                    <a:lnTo>
                      <a:pt x="0" y="22"/>
                    </a:lnTo>
                    <a:lnTo>
                      <a:pt x="202" y="139"/>
                    </a:lnTo>
                    <a:lnTo>
                      <a:pt x="242" y="116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43" name="Freeform 1283"/>
              <p:cNvSpPr>
                <a:spLocks/>
              </p:cNvSpPr>
              <p:nvPr/>
            </p:nvSpPr>
            <p:spPr bwMode="auto">
              <a:xfrm>
                <a:off x="2116" y="2433"/>
                <a:ext cx="21" cy="51"/>
              </a:xfrm>
              <a:custGeom>
                <a:avLst/>
                <a:gdLst/>
                <a:ahLst/>
                <a:cxnLst>
                  <a:cxn ang="0">
                    <a:pos x="8" y="50"/>
                  </a:cxn>
                  <a:cxn ang="0">
                    <a:pos x="8" y="16"/>
                  </a:cxn>
                  <a:cxn ang="0">
                    <a:pos x="0" y="11"/>
                  </a:cxn>
                  <a:cxn ang="0">
                    <a:pos x="20" y="0"/>
                  </a:cxn>
                  <a:cxn ang="0">
                    <a:pos x="20" y="43"/>
                  </a:cxn>
                  <a:cxn ang="0">
                    <a:pos x="8" y="50"/>
                  </a:cxn>
                </a:cxnLst>
                <a:rect l="0" t="0" r="r" b="b"/>
                <a:pathLst>
                  <a:path w="21" h="51">
                    <a:moveTo>
                      <a:pt x="8" y="50"/>
                    </a:moveTo>
                    <a:lnTo>
                      <a:pt x="8" y="16"/>
                    </a:lnTo>
                    <a:lnTo>
                      <a:pt x="0" y="11"/>
                    </a:lnTo>
                    <a:lnTo>
                      <a:pt x="20" y="0"/>
                    </a:lnTo>
                    <a:lnTo>
                      <a:pt x="20" y="43"/>
                    </a:lnTo>
                    <a:lnTo>
                      <a:pt x="8" y="50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44" name="Freeform 1284"/>
              <p:cNvSpPr>
                <a:spLocks/>
              </p:cNvSpPr>
              <p:nvPr/>
            </p:nvSpPr>
            <p:spPr bwMode="auto">
              <a:xfrm>
                <a:off x="2102" y="2425"/>
                <a:ext cx="35" cy="20"/>
              </a:xfrm>
              <a:custGeom>
                <a:avLst/>
                <a:gdLst/>
                <a:ahLst/>
                <a:cxnLst>
                  <a:cxn ang="0">
                    <a:pos x="13" y="19"/>
                  </a:cxn>
                  <a:cxn ang="0">
                    <a:pos x="0" y="11"/>
                  </a:cxn>
                  <a:cxn ang="0">
                    <a:pos x="18" y="0"/>
                  </a:cxn>
                  <a:cxn ang="0">
                    <a:pos x="34" y="7"/>
                  </a:cxn>
                  <a:cxn ang="0">
                    <a:pos x="13" y="19"/>
                  </a:cxn>
                </a:cxnLst>
                <a:rect l="0" t="0" r="r" b="b"/>
                <a:pathLst>
                  <a:path w="35" h="20">
                    <a:moveTo>
                      <a:pt x="13" y="19"/>
                    </a:moveTo>
                    <a:lnTo>
                      <a:pt x="0" y="11"/>
                    </a:lnTo>
                    <a:lnTo>
                      <a:pt x="18" y="0"/>
                    </a:lnTo>
                    <a:lnTo>
                      <a:pt x="34" y="7"/>
                    </a:lnTo>
                    <a:lnTo>
                      <a:pt x="13" y="19"/>
                    </a:lnTo>
                  </a:path>
                </a:pathLst>
              </a:custGeom>
              <a:solidFill>
                <a:srgbClr val="C2C0D8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45" name="Freeform 1285"/>
              <p:cNvSpPr>
                <a:spLocks/>
              </p:cNvSpPr>
              <p:nvPr/>
            </p:nvSpPr>
            <p:spPr bwMode="auto">
              <a:xfrm>
                <a:off x="1867" y="2311"/>
                <a:ext cx="210" cy="128"/>
              </a:xfrm>
              <a:custGeom>
                <a:avLst/>
                <a:gdLst/>
                <a:ahLst/>
                <a:cxnLst>
                  <a:cxn ang="0">
                    <a:pos x="209" y="115"/>
                  </a:cxn>
                  <a:cxn ang="0">
                    <a:pos x="5" y="0"/>
                  </a:cxn>
                  <a:cxn ang="0">
                    <a:pos x="0" y="11"/>
                  </a:cxn>
                  <a:cxn ang="0">
                    <a:pos x="202" y="127"/>
                  </a:cxn>
                  <a:cxn ang="0">
                    <a:pos x="209" y="115"/>
                  </a:cxn>
                </a:cxnLst>
                <a:rect l="0" t="0" r="r" b="b"/>
                <a:pathLst>
                  <a:path w="210" h="128">
                    <a:moveTo>
                      <a:pt x="209" y="115"/>
                    </a:moveTo>
                    <a:lnTo>
                      <a:pt x="5" y="0"/>
                    </a:lnTo>
                    <a:lnTo>
                      <a:pt x="0" y="11"/>
                    </a:lnTo>
                    <a:lnTo>
                      <a:pt x="202" y="127"/>
                    </a:lnTo>
                    <a:lnTo>
                      <a:pt x="209" y="115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46" name="Freeform 1286"/>
              <p:cNvSpPr>
                <a:spLocks/>
              </p:cNvSpPr>
              <p:nvPr/>
            </p:nvSpPr>
            <p:spPr bwMode="auto">
              <a:xfrm>
                <a:off x="1652" y="2167"/>
                <a:ext cx="257" cy="148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256" y="115"/>
                  </a:cxn>
                  <a:cxn ang="0">
                    <a:pos x="202" y="147"/>
                  </a:cxn>
                  <a:cxn ang="0">
                    <a:pos x="0" y="28"/>
                  </a:cxn>
                  <a:cxn ang="0">
                    <a:pos x="52" y="0"/>
                  </a:cxn>
                </a:cxnLst>
                <a:rect l="0" t="0" r="r" b="b"/>
                <a:pathLst>
                  <a:path w="257" h="148">
                    <a:moveTo>
                      <a:pt x="52" y="0"/>
                    </a:moveTo>
                    <a:lnTo>
                      <a:pt x="256" y="115"/>
                    </a:lnTo>
                    <a:lnTo>
                      <a:pt x="202" y="147"/>
                    </a:lnTo>
                    <a:lnTo>
                      <a:pt x="0" y="28"/>
                    </a:lnTo>
                    <a:lnTo>
                      <a:pt x="52" y="0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47" name="Freeform 1287"/>
              <p:cNvSpPr>
                <a:spLocks/>
              </p:cNvSpPr>
              <p:nvPr/>
            </p:nvSpPr>
            <p:spPr bwMode="auto">
              <a:xfrm>
                <a:off x="1652" y="2196"/>
                <a:ext cx="203" cy="193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202" y="192"/>
                  </a:cxn>
                  <a:cxn ang="0">
                    <a:pos x="202" y="118"/>
                  </a:cxn>
                  <a:cxn ang="0">
                    <a:pos x="0" y="0"/>
                  </a:cxn>
                  <a:cxn ang="0">
                    <a:pos x="0" y="74"/>
                  </a:cxn>
                </a:cxnLst>
                <a:rect l="0" t="0" r="r" b="b"/>
                <a:pathLst>
                  <a:path w="203" h="193">
                    <a:moveTo>
                      <a:pt x="0" y="74"/>
                    </a:moveTo>
                    <a:lnTo>
                      <a:pt x="202" y="192"/>
                    </a:lnTo>
                    <a:lnTo>
                      <a:pt x="202" y="118"/>
                    </a:lnTo>
                    <a:lnTo>
                      <a:pt x="0" y="0"/>
                    </a:lnTo>
                    <a:lnTo>
                      <a:pt x="0" y="74"/>
                    </a:lnTo>
                  </a:path>
                </a:pathLst>
              </a:custGeom>
              <a:solidFill>
                <a:srgbClr val="7167B1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48" name="Freeform 1288"/>
              <p:cNvSpPr>
                <a:spLocks/>
              </p:cNvSpPr>
              <p:nvPr/>
            </p:nvSpPr>
            <p:spPr bwMode="auto">
              <a:xfrm>
                <a:off x="1852" y="2311"/>
                <a:ext cx="17" cy="78"/>
              </a:xfrm>
              <a:custGeom>
                <a:avLst/>
                <a:gdLst/>
                <a:ahLst/>
                <a:cxnLst>
                  <a:cxn ang="0">
                    <a:pos x="0" y="73"/>
                  </a:cxn>
                  <a:cxn ang="0">
                    <a:pos x="16" y="77"/>
                  </a:cxn>
                  <a:cxn ang="0">
                    <a:pos x="16" y="3"/>
                  </a:cxn>
                  <a:cxn ang="0">
                    <a:pos x="0" y="0"/>
                  </a:cxn>
                  <a:cxn ang="0">
                    <a:pos x="0" y="73"/>
                  </a:cxn>
                </a:cxnLst>
                <a:rect l="0" t="0" r="r" b="b"/>
                <a:pathLst>
                  <a:path w="17" h="78">
                    <a:moveTo>
                      <a:pt x="0" y="73"/>
                    </a:moveTo>
                    <a:lnTo>
                      <a:pt x="16" y="77"/>
                    </a:lnTo>
                    <a:lnTo>
                      <a:pt x="16" y="3"/>
                    </a:lnTo>
                    <a:lnTo>
                      <a:pt x="0" y="0"/>
                    </a:lnTo>
                    <a:lnTo>
                      <a:pt x="0" y="73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49" name="Freeform 1289"/>
              <p:cNvSpPr>
                <a:spLocks/>
              </p:cNvSpPr>
              <p:nvPr/>
            </p:nvSpPr>
            <p:spPr bwMode="auto">
              <a:xfrm>
                <a:off x="1817" y="2292"/>
                <a:ext cx="17" cy="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4"/>
                  </a:cxn>
                  <a:cxn ang="0">
                    <a:pos x="16" y="75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7" h="76">
                    <a:moveTo>
                      <a:pt x="0" y="0"/>
                    </a:moveTo>
                    <a:lnTo>
                      <a:pt x="0" y="74"/>
                    </a:lnTo>
                    <a:lnTo>
                      <a:pt x="16" y="75"/>
                    </a:lnTo>
                    <a:lnTo>
                      <a:pt x="1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50" name="Freeform 1290"/>
              <p:cNvSpPr>
                <a:spLocks/>
              </p:cNvSpPr>
              <p:nvPr/>
            </p:nvSpPr>
            <p:spPr bwMode="auto">
              <a:xfrm>
                <a:off x="1784" y="2273"/>
                <a:ext cx="17" cy="7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5"/>
                  </a:cxn>
                  <a:cxn ang="0">
                    <a:pos x="16" y="77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7" h="78">
                    <a:moveTo>
                      <a:pt x="0" y="0"/>
                    </a:moveTo>
                    <a:lnTo>
                      <a:pt x="0" y="75"/>
                    </a:lnTo>
                    <a:lnTo>
                      <a:pt x="16" y="77"/>
                    </a:lnTo>
                    <a:lnTo>
                      <a:pt x="1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51" name="Freeform 1291"/>
              <p:cNvSpPr>
                <a:spLocks/>
              </p:cNvSpPr>
              <p:nvPr/>
            </p:nvSpPr>
            <p:spPr bwMode="auto">
              <a:xfrm>
                <a:off x="1751" y="2254"/>
                <a:ext cx="17" cy="7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3"/>
                  </a:cxn>
                  <a:cxn ang="0">
                    <a:pos x="16" y="77"/>
                  </a:cxn>
                  <a:cxn ang="0">
                    <a:pos x="16" y="2"/>
                  </a:cxn>
                  <a:cxn ang="0">
                    <a:pos x="0" y="0"/>
                  </a:cxn>
                </a:cxnLst>
                <a:rect l="0" t="0" r="r" b="b"/>
                <a:pathLst>
                  <a:path w="17" h="78">
                    <a:moveTo>
                      <a:pt x="0" y="0"/>
                    </a:moveTo>
                    <a:lnTo>
                      <a:pt x="0" y="73"/>
                    </a:lnTo>
                    <a:lnTo>
                      <a:pt x="16" y="77"/>
                    </a:lnTo>
                    <a:lnTo>
                      <a:pt x="16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52" name="Freeform 1292"/>
              <p:cNvSpPr>
                <a:spLocks/>
              </p:cNvSpPr>
              <p:nvPr/>
            </p:nvSpPr>
            <p:spPr bwMode="auto">
              <a:xfrm>
                <a:off x="1719" y="2235"/>
                <a:ext cx="17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4"/>
                  </a:cxn>
                  <a:cxn ang="0">
                    <a:pos x="16" y="76"/>
                  </a:cxn>
                  <a:cxn ang="0">
                    <a:pos x="16" y="2"/>
                  </a:cxn>
                  <a:cxn ang="0">
                    <a:pos x="0" y="0"/>
                  </a:cxn>
                </a:cxnLst>
                <a:rect l="0" t="0" r="r" b="b"/>
                <a:pathLst>
                  <a:path w="17" h="77">
                    <a:moveTo>
                      <a:pt x="0" y="0"/>
                    </a:moveTo>
                    <a:lnTo>
                      <a:pt x="0" y="74"/>
                    </a:lnTo>
                    <a:lnTo>
                      <a:pt x="16" y="76"/>
                    </a:lnTo>
                    <a:lnTo>
                      <a:pt x="16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53" name="Freeform 1293"/>
              <p:cNvSpPr>
                <a:spLocks/>
              </p:cNvSpPr>
              <p:nvPr/>
            </p:nvSpPr>
            <p:spPr bwMode="auto">
              <a:xfrm>
                <a:off x="1685" y="2216"/>
                <a:ext cx="17" cy="7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74"/>
                  </a:cxn>
                  <a:cxn ang="0">
                    <a:pos x="16" y="76"/>
                  </a:cxn>
                  <a:cxn ang="0">
                    <a:pos x="16" y="1"/>
                  </a:cxn>
                  <a:cxn ang="0">
                    <a:pos x="0" y="0"/>
                  </a:cxn>
                </a:cxnLst>
                <a:rect l="0" t="0" r="r" b="b"/>
                <a:pathLst>
                  <a:path w="17" h="77">
                    <a:moveTo>
                      <a:pt x="0" y="0"/>
                    </a:moveTo>
                    <a:lnTo>
                      <a:pt x="0" y="74"/>
                    </a:lnTo>
                    <a:lnTo>
                      <a:pt x="16" y="76"/>
                    </a:lnTo>
                    <a:lnTo>
                      <a:pt x="1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54" name="Freeform 1294"/>
              <p:cNvSpPr>
                <a:spLocks/>
              </p:cNvSpPr>
              <p:nvPr/>
            </p:nvSpPr>
            <p:spPr bwMode="auto">
              <a:xfrm>
                <a:off x="1652" y="2196"/>
                <a:ext cx="17" cy="78"/>
              </a:xfrm>
              <a:custGeom>
                <a:avLst/>
                <a:gdLst/>
                <a:ahLst/>
                <a:cxnLst>
                  <a:cxn ang="0">
                    <a:pos x="0" y="74"/>
                  </a:cxn>
                  <a:cxn ang="0">
                    <a:pos x="16" y="77"/>
                  </a:cxn>
                  <a:cxn ang="0">
                    <a:pos x="16" y="3"/>
                  </a:cxn>
                  <a:cxn ang="0">
                    <a:pos x="0" y="0"/>
                  </a:cxn>
                  <a:cxn ang="0">
                    <a:pos x="0" y="74"/>
                  </a:cxn>
                </a:cxnLst>
                <a:rect l="0" t="0" r="r" b="b"/>
                <a:pathLst>
                  <a:path w="17" h="78">
                    <a:moveTo>
                      <a:pt x="0" y="74"/>
                    </a:moveTo>
                    <a:lnTo>
                      <a:pt x="16" y="77"/>
                    </a:lnTo>
                    <a:lnTo>
                      <a:pt x="16" y="3"/>
                    </a:lnTo>
                    <a:lnTo>
                      <a:pt x="0" y="0"/>
                    </a:lnTo>
                    <a:lnTo>
                      <a:pt x="0" y="74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55" name="Freeform 1295"/>
              <p:cNvSpPr>
                <a:spLocks/>
              </p:cNvSpPr>
              <p:nvPr/>
            </p:nvSpPr>
            <p:spPr bwMode="auto">
              <a:xfrm>
                <a:off x="1854" y="2311"/>
                <a:ext cx="17" cy="78"/>
              </a:xfrm>
              <a:custGeom>
                <a:avLst/>
                <a:gdLst/>
                <a:ahLst/>
                <a:cxnLst>
                  <a:cxn ang="0">
                    <a:pos x="16" y="72"/>
                  </a:cxn>
                  <a:cxn ang="0">
                    <a:pos x="0" y="77"/>
                  </a:cxn>
                  <a:cxn ang="0">
                    <a:pos x="0" y="3"/>
                  </a:cxn>
                  <a:cxn ang="0">
                    <a:pos x="16" y="0"/>
                  </a:cxn>
                  <a:cxn ang="0">
                    <a:pos x="16" y="72"/>
                  </a:cxn>
                </a:cxnLst>
                <a:rect l="0" t="0" r="r" b="b"/>
                <a:pathLst>
                  <a:path w="17" h="78">
                    <a:moveTo>
                      <a:pt x="16" y="72"/>
                    </a:moveTo>
                    <a:lnTo>
                      <a:pt x="0" y="77"/>
                    </a:lnTo>
                    <a:lnTo>
                      <a:pt x="0" y="3"/>
                    </a:lnTo>
                    <a:lnTo>
                      <a:pt x="16" y="0"/>
                    </a:lnTo>
                    <a:lnTo>
                      <a:pt x="16" y="72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56" name="Freeform 1296"/>
              <p:cNvSpPr>
                <a:spLocks/>
              </p:cNvSpPr>
              <p:nvPr/>
            </p:nvSpPr>
            <p:spPr bwMode="auto">
              <a:xfrm>
                <a:off x="2083" y="2500"/>
                <a:ext cx="59" cy="35"/>
              </a:xfrm>
              <a:custGeom>
                <a:avLst/>
                <a:gdLst/>
                <a:ahLst/>
                <a:cxnLst>
                  <a:cxn ang="0">
                    <a:pos x="58" y="26"/>
                  </a:cxn>
                  <a:cxn ang="0">
                    <a:pos x="11" y="0"/>
                  </a:cxn>
                  <a:cxn ang="0">
                    <a:pos x="0" y="5"/>
                  </a:cxn>
                  <a:cxn ang="0">
                    <a:pos x="46" y="34"/>
                  </a:cxn>
                  <a:cxn ang="0">
                    <a:pos x="58" y="26"/>
                  </a:cxn>
                </a:cxnLst>
                <a:rect l="0" t="0" r="r" b="b"/>
                <a:pathLst>
                  <a:path w="59" h="35">
                    <a:moveTo>
                      <a:pt x="58" y="26"/>
                    </a:moveTo>
                    <a:lnTo>
                      <a:pt x="11" y="0"/>
                    </a:lnTo>
                    <a:lnTo>
                      <a:pt x="0" y="5"/>
                    </a:lnTo>
                    <a:lnTo>
                      <a:pt x="46" y="34"/>
                    </a:lnTo>
                    <a:lnTo>
                      <a:pt x="58" y="26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57" name="Freeform 1297"/>
              <p:cNvSpPr>
                <a:spLocks/>
              </p:cNvSpPr>
              <p:nvPr/>
            </p:nvSpPr>
            <p:spPr bwMode="auto">
              <a:xfrm>
                <a:off x="2124" y="2476"/>
                <a:ext cx="58" cy="34"/>
              </a:xfrm>
              <a:custGeom>
                <a:avLst/>
                <a:gdLst/>
                <a:ahLst/>
                <a:cxnLst>
                  <a:cxn ang="0">
                    <a:pos x="57" y="26"/>
                  </a:cxn>
                  <a:cxn ang="0">
                    <a:pos x="11" y="0"/>
                  </a:cxn>
                  <a:cxn ang="0">
                    <a:pos x="0" y="6"/>
                  </a:cxn>
                  <a:cxn ang="0">
                    <a:pos x="46" y="33"/>
                  </a:cxn>
                  <a:cxn ang="0">
                    <a:pos x="57" y="26"/>
                  </a:cxn>
                </a:cxnLst>
                <a:rect l="0" t="0" r="r" b="b"/>
                <a:pathLst>
                  <a:path w="58" h="34">
                    <a:moveTo>
                      <a:pt x="57" y="26"/>
                    </a:moveTo>
                    <a:lnTo>
                      <a:pt x="11" y="0"/>
                    </a:lnTo>
                    <a:lnTo>
                      <a:pt x="0" y="6"/>
                    </a:lnTo>
                    <a:lnTo>
                      <a:pt x="46" y="33"/>
                    </a:lnTo>
                    <a:lnTo>
                      <a:pt x="57" y="26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58" name="Freeform 1298"/>
              <p:cNvSpPr>
                <a:spLocks/>
              </p:cNvSpPr>
              <p:nvPr/>
            </p:nvSpPr>
            <p:spPr bwMode="auto">
              <a:xfrm>
                <a:off x="2130" y="2503"/>
                <a:ext cx="52" cy="41"/>
              </a:xfrm>
              <a:custGeom>
                <a:avLst/>
                <a:gdLst/>
                <a:ahLst/>
                <a:cxnLst>
                  <a:cxn ang="0">
                    <a:pos x="51" y="10"/>
                  </a:cxn>
                  <a:cxn ang="0">
                    <a:pos x="51" y="0"/>
                  </a:cxn>
                  <a:cxn ang="0">
                    <a:pos x="0" y="29"/>
                  </a:cxn>
                  <a:cxn ang="0">
                    <a:pos x="0" y="40"/>
                  </a:cxn>
                  <a:cxn ang="0">
                    <a:pos x="51" y="10"/>
                  </a:cxn>
                </a:cxnLst>
                <a:rect l="0" t="0" r="r" b="b"/>
                <a:pathLst>
                  <a:path w="52" h="41">
                    <a:moveTo>
                      <a:pt x="51" y="10"/>
                    </a:moveTo>
                    <a:lnTo>
                      <a:pt x="51" y="0"/>
                    </a:lnTo>
                    <a:lnTo>
                      <a:pt x="0" y="29"/>
                    </a:lnTo>
                    <a:lnTo>
                      <a:pt x="0" y="40"/>
                    </a:lnTo>
                    <a:lnTo>
                      <a:pt x="51" y="10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59" name="Freeform 1299"/>
              <p:cNvSpPr>
                <a:spLocks/>
              </p:cNvSpPr>
              <p:nvPr/>
            </p:nvSpPr>
            <p:spPr bwMode="auto">
              <a:xfrm>
                <a:off x="2141" y="2472"/>
                <a:ext cx="31" cy="57"/>
              </a:xfrm>
              <a:custGeom>
                <a:avLst/>
                <a:gdLst/>
                <a:ahLst/>
                <a:cxnLst>
                  <a:cxn ang="0">
                    <a:pos x="0" y="56"/>
                  </a:cxn>
                  <a:cxn ang="0">
                    <a:pos x="0" y="21"/>
                  </a:cxn>
                  <a:cxn ang="0">
                    <a:pos x="7" y="7"/>
                  </a:cxn>
                  <a:cxn ang="0">
                    <a:pos x="21" y="0"/>
                  </a:cxn>
                  <a:cxn ang="0">
                    <a:pos x="30" y="4"/>
                  </a:cxn>
                  <a:cxn ang="0">
                    <a:pos x="30" y="39"/>
                  </a:cxn>
                  <a:cxn ang="0">
                    <a:pos x="0" y="56"/>
                  </a:cxn>
                </a:cxnLst>
                <a:rect l="0" t="0" r="r" b="b"/>
                <a:pathLst>
                  <a:path w="31" h="57">
                    <a:moveTo>
                      <a:pt x="0" y="56"/>
                    </a:moveTo>
                    <a:lnTo>
                      <a:pt x="0" y="21"/>
                    </a:lnTo>
                    <a:lnTo>
                      <a:pt x="7" y="7"/>
                    </a:lnTo>
                    <a:lnTo>
                      <a:pt x="21" y="0"/>
                    </a:lnTo>
                    <a:lnTo>
                      <a:pt x="30" y="4"/>
                    </a:lnTo>
                    <a:lnTo>
                      <a:pt x="30" y="39"/>
                    </a:lnTo>
                    <a:lnTo>
                      <a:pt x="0" y="56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60" name="Freeform 1300"/>
              <p:cNvSpPr>
                <a:spLocks/>
              </p:cNvSpPr>
              <p:nvPr/>
            </p:nvSpPr>
            <p:spPr bwMode="auto">
              <a:xfrm>
                <a:off x="2080" y="2459"/>
                <a:ext cx="62" cy="70"/>
              </a:xfrm>
              <a:custGeom>
                <a:avLst/>
                <a:gdLst/>
                <a:ahLst/>
                <a:cxnLst>
                  <a:cxn ang="0">
                    <a:pos x="61" y="34"/>
                  </a:cxn>
                  <a:cxn ang="0">
                    <a:pos x="0" y="0"/>
                  </a:cxn>
                  <a:cxn ang="0">
                    <a:pos x="0" y="33"/>
                  </a:cxn>
                  <a:cxn ang="0">
                    <a:pos x="61" y="69"/>
                  </a:cxn>
                  <a:cxn ang="0">
                    <a:pos x="61" y="34"/>
                  </a:cxn>
                </a:cxnLst>
                <a:rect l="0" t="0" r="r" b="b"/>
                <a:pathLst>
                  <a:path w="62" h="70">
                    <a:moveTo>
                      <a:pt x="61" y="34"/>
                    </a:moveTo>
                    <a:lnTo>
                      <a:pt x="0" y="0"/>
                    </a:lnTo>
                    <a:lnTo>
                      <a:pt x="0" y="33"/>
                    </a:lnTo>
                    <a:lnTo>
                      <a:pt x="61" y="69"/>
                    </a:lnTo>
                    <a:lnTo>
                      <a:pt x="61" y="34"/>
                    </a:lnTo>
                  </a:path>
                </a:pathLst>
              </a:custGeom>
              <a:solidFill>
                <a:srgbClr val="7167B1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61" name="Freeform 1301"/>
              <p:cNvSpPr>
                <a:spLocks/>
              </p:cNvSpPr>
              <p:nvPr/>
            </p:nvSpPr>
            <p:spPr bwMode="auto">
              <a:xfrm>
                <a:off x="2086" y="2436"/>
                <a:ext cx="76" cy="45"/>
              </a:xfrm>
              <a:custGeom>
                <a:avLst/>
                <a:gdLst/>
                <a:ahLst/>
                <a:cxnLst>
                  <a:cxn ang="0">
                    <a:pos x="75" y="36"/>
                  </a:cxn>
                  <a:cxn ang="0">
                    <a:pos x="14" y="0"/>
                  </a:cxn>
                  <a:cxn ang="0">
                    <a:pos x="0" y="7"/>
                  </a:cxn>
                  <a:cxn ang="0">
                    <a:pos x="61" y="44"/>
                  </a:cxn>
                  <a:cxn ang="0">
                    <a:pos x="75" y="36"/>
                  </a:cxn>
                </a:cxnLst>
                <a:rect l="0" t="0" r="r" b="b"/>
                <a:pathLst>
                  <a:path w="76" h="45">
                    <a:moveTo>
                      <a:pt x="75" y="36"/>
                    </a:moveTo>
                    <a:lnTo>
                      <a:pt x="14" y="0"/>
                    </a:lnTo>
                    <a:lnTo>
                      <a:pt x="0" y="7"/>
                    </a:lnTo>
                    <a:lnTo>
                      <a:pt x="61" y="44"/>
                    </a:lnTo>
                    <a:lnTo>
                      <a:pt x="75" y="36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62" name="Freeform 1302"/>
              <p:cNvSpPr>
                <a:spLocks/>
              </p:cNvSpPr>
              <p:nvPr/>
            </p:nvSpPr>
            <p:spPr bwMode="auto">
              <a:xfrm>
                <a:off x="2080" y="2444"/>
                <a:ext cx="70" cy="50"/>
              </a:xfrm>
              <a:custGeom>
                <a:avLst/>
                <a:gdLst/>
                <a:ahLst/>
                <a:cxnLst>
                  <a:cxn ang="0">
                    <a:pos x="69" y="35"/>
                  </a:cxn>
                  <a:cxn ang="0">
                    <a:pos x="7" y="0"/>
                  </a:cxn>
                  <a:cxn ang="0">
                    <a:pos x="0" y="15"/>
                  </a:cxn>
                  <a:cxn ang="0">
                    <a:pos x="61" y="49"/>
                  </a:cxn>
                  <a:cxn ang="0">
                    <a:pos x="69" y="35"/>
                  </a:cxn>
                </a:cxnLst>
                <a:rect l="0" t="0" r="r" b="b"/>
                <a:pathLst>
                  <a:path w="70" h="50">
                    <a:moveTo>
                      <a:pt x="69" y="35"/>
                    </a:moveTo>
                    <a:lnTo>
                      <a:pt x="7" y="0"/>
                    </a:lnTo>
                    <a:lnTo>
                      <a:pt x="0" y="15"/>
                    </a:lnTo>
                    <a:lnTo>
                      <a:pt x="61" y="49"/>
                    </a:lnTo>
                    <a:lnTo>
                      <a:pt x="69" y="35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63" name="Freeform 1303"/>
              <p:cNvSpPr>
                <a:spLocks/>
              </p:cNvSpPr>
              <p:nvPr/>
            </p:nvSpPr>
            <p:spPr bwMode="auto">
              <a:xfrm>
                <a:off x="2068" y="2457"/>
                <a:ext cx="17" cy="50"/>
              </a:xfrm>
              <a:custGeom>
                <a:avLst/>
                <a:gdLst/>
                <a:ahLst/>
                <a:cxnLst>
                  <a:cxn ang="0">
                    <a:pos x="0" y="41"/>
                  </a:cxn>
                  <a:cxn ang="0">
                    <a:pos x="0" y="0"/>
                  </a:cxn>
                  <a:cxn ang="0">
                    <a:pos x="16" y="7"/>
                  </a:cxn>
                  <a:cxn ang="0">
                    <a:pos x="16" y="49"/>
                  </a:cxn>
                  <a:cxn ang="0">
                    <a:pos x="0" y="41"/>
                  </a:cxn>
                </a:cxnLst>
                <a:rect l="0" t="0" r="r" b="b"/>
                <a:pathLst>
                  <a:path w="17" h="50">
                    <a:moveTo>
                      <a:pt x="0" y="41"/>
                    </a:moveTo>
                    <a:lnTo>
                      <a:pt x="0" y="0"/>
                    </a:lnTo>
                    <a:lnTo>
                      <a:pt x="16" y="7"/>
                    </a:lnTo>
                    <a:lnTo>
                      <a:pt x="16" y="49"/>
                    </a:lnTo>
                    <a:lnTo>
                      <a:pt x="0" y="4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64" name="Freeform 1304"/>
              <p:cNvSpPr>
                <a:spLocks/>
              </p:cNvSpPr>
              <p:nvPr/>
            </p:nvSpPr>
            <p:spPr bwMode="auto">
              <a:xfrm>
                <a:off x="2083" y="2453"/>
                <a:ext cx="20" cy="54"/>
              </a:xfrm>
              <a:custGeom>
                <a:avLst/>
                <a:gdLst/>
                <a:ahLst/>
                <a:cxnLst>
                  <a:cxn ang="0">
                    <a:pos x="0" y="53"/>
                  </a:cxn>
                  <a:cxn ang="0">
                    <a:pos x="0" y="11"/>
                  </a:cxn>
                  <a:cxn ang="0">
                    <a:pos x="19" y="0"/>
                  </a:cxn>
                  <a:cxn ang="0">
                    <a:pos x="11" y="14"/>
                  </a:cxn>
                  <a:cxn ang="0">
                    <a:pos x="11" y="47"/>
                  </a:cxn>
                  <a:cxn ang="0">
                    <a:pos x="0" y="53"/>
                  </a:cxn>
                </a:cxnLst>
                <a:rect l="0" t="0" r="r" b="b"/>
                <a:pathLst>
                  <a:path w="20" h="54">
                    <a:moveTo>
                      <a:pt x="0" y="53"/>
                    </a:moveTo>
                    <a:lnTo>
                      <a:pt x="0" y="11"/>
                    </a:lnTo>
                    <a:lnTo>
                      <a:pt x="19" y="0"/>
                    </a:lnTo>
                    <a:lnTo>
                      <a:pt x="11" y="14"/>
                    </a:lnTo>
                    <a:lnTo>
                      <a:pt x="11" y="47"/>
                    </a:lnTo>
                    <a:lnTo>
                      <a:pt x="0" y="53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65" name="Freeform 1305"/>
              <p:cNvSpPr>
                <a:spLocks/>
              </p:cNvSpPr>
              <p:nvPr/>
            </p:nvSpPr>
            <p:spPr bwMode="auto">
              <a:xfrm>
                <a:off x="2069" y="2444"/>
                <a:ext cx="34" cy="21"/>
              </a:xfrm>
              <a:custGeom>
                <a:avLst/>
                <a:gdLst/>
                <a:ahLst/>
                <a:cxnLst>
                  <a:cxn ang="0">
                    <a:pos x="14" y="20"/>
                  </a:cxn>
                  <a:cxn ang="0">
                    <a:pos x="0" y="12"/>
                  </a:cxn>
                  <a:cxn ang="0">
                    <a:pos x="18" y="0"/>
                  </a:cxn>
                  <a:cxn ang="0">
                    <a:pos x="33" y="9"/>
                  </a:cxn>
                  <a:cxn ang="0">
                    <a:pos x="14" y="20"/>
                  </a:cxn>
                </a:cxnLst>
                <a:rect l="0" t="0" r="r" b="b"/>
                <a:pathLst>
                  <a:path w="34" h="21">
                    <a:moveTo>
                      <a:pt x="14" y="20"/>
                    </a:moveTo>
                    <a:lnTo>
                      <a:pt x="0" y="12"/>
                    </a:lnTo>
                    <a:lnTo>
                      <a:pt x="18" y="0"/>
                    </a:lnTo>
                    <a:lnTo>
                      <a:pt x="33" y="9"/>
                    </a:lnTo>
                    <a:lnTo>
                      <a:pt x="14" y="20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66" name="Freeform 1306"/>
              <p:cNvSpPr>
                <a:spLocks/>
              </p:cNvSpPr>
              <p:nvPr/>
            </p:nvSpPr>
            <p:spPr bwMode="auto">
              <a:xfrm>
                <a:off x="1867" y="2322"/>
                <a:ext cx="264" cy="2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1" y="116"/>
                  </a:cxn>
                  <a:cxn ang="0">
                    <a:pos x="201" y="134"/>
                  </a:cxn>
                  <a:cxn ang="0">
                    <a:pos x="216" y="142"/>
                  </a:cxn>
                  <a:cxn ang="0">
                    <a:pos x="216" y="183"/>
                  </a:cxn>
                  <a:cxn ang="0">
                    <a:pos x="263" y="211"/>
                  </a:cxn>
                  <a:cxn ang="0">
                    <a:pos x="263" y="223"/>
                  </a:cxn>
                  <a:cxn ang="0">
                    <a:pos x="0" y="71"/>
                  </a:cxn>
                  <a:cxn ang="0">
                    <a:pos x="0" y="0"/>
                  </a:cxn>
                </a:cxnLst>
                <a:rect l="0" t="0" r="r" b="b"/>
                <a:pathLst>
                  <a:path w="264" h="224">
                    <a:moveTo>
                      <a:pt x="0" y="0"/>
                    </a:moveTo>
                    <a:lnTo>
                      <a:pt x="201" y="116"/>
                    </a:lnTo>
                    <a:lnTo>
                      <a:pt x="201" y="134"/>
                    </a:lnTo>
                    <a:lnTo>
                      <a:pt x="216" y="142"/>
                    </a:lnTo>
                    <a:lnTo>
                      <a:pt x="216" y="183"/>
                    </a:lnTo>
                    <a:lnTo>
                      <a:pt x="263" y="211"/>
                    </a:lnTo>
                    <a:lnTo>
                      <a:pt x="263" y="223"/>
                    </a:lnTo>
                    <a:lnTo>
                      <a:pt x="0" y="7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7167B1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67" name="Freeform 1307"/>
              <p:cNvSpPr>
                <a:spLocks/>
              </p:cNvSpPr>
              <p:nvPr/>
            </p:nvSpPr>
            <p:spPr bwMode="auto">
              <a:xfrm>
                <a:off x="2052" y="2432"/>
                <a:ext cx="17" cy="32"/>
              </a:xfrm>
              <a:custGeom>
                <a:avLst/>
                <a:gdLst/>
                <a:ahLst/>
                <a:cxnLst>
                  <a:cxn ang="0">
                    <a:pos x="16" y="31"/>
                  </a:cxn>
                  <a:cxn ang="0">
                    <a:pos x="16" y="7"/>
                  </a:cxn>
                  <a:cxn ang="0">
                    <a:pos x="0" y="0"/>
                  </a:cxn>
                  <a:cxn ang="0">
                    <a:pos x="0" y="23"/>
                  </a:cxn>
                  <a:cxn ang="0">
                    <a:pos x="16" y="31"/>
                  </a:cxn>
                </a:cxnLst>
                <a:rect l="0" t="0" r="r" b="b"/>
                <a:pathLst>
                  <a:path w="17" h="32">
                    <a:moveTo>
                      <a:pt x="16" y="31"/>
                    </a:moveTo>
                    <a:lnTo>
                      <a:pt x="16" y="7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16" y="3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68" name="Freeform 1308"/>
              <p:cNvSpPr>
                <a:spLocks/>
              </p:cNvSpPr>
              <p:nvPr/>
            </p:nvSpPr>
            <p:spPr bwMode="auto">
              <a:xfrm>
                <a:off x="2046" y="2425"/>
                <a:ext cx="17" cy="73"/>
              </a:xfrm>
              <a:custGeom>
                <a:avLst/>
                <a:gdLst/>
                <a:ahLst/>
                <a:cxnLst>
                  <a:cxn ang="0">
                    <a:pos x="16" y="1"/>
                  </a:cxn>
                  <a:cxn ang="0">
                    <a:pos x="0" y="0"/>
                  </a:cxn>
                  <a:cxn ang="0">
                    <a:pos x="0" y="72"/>
                  </a:cxn>
                  <a:cxn ang="0">
                    <a:pos x="16" y="72"/>
                  </a:cxn>
                  <a:cxn ang="0">
                    <a:pos x="16" y="1"/>
                  </a:cxn>
                </a:cxnLst>
                <a:rect l="0" t="0" r="r" b="b"/>
                <a:pathLst>
                  <a:path w="17" h="73">
                    <a:moveTo>
                      <a:pt x="16" y="1"/>
                    </a:moveTo>
                    <a:lnTo>
                      <a:pt x="0" y="0"/>
                    </a:lnTo>
                    <a:lnTo>
                      <a:pt x="0" y="72"/>
                    </a:lnTo>
                    <a:lnTo>
                      <a:pt x="16" y="72"/>
                    </a:lnTo>
                    <a:lnTo>
                      <a:pt x="16" y="1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69" name="Freeform 1309"/>
              <p:cNvSpPr>
                <a:spLocks/>
              </p:cNvSpPr>
              <p:nvPr/>
            </p:nvSpPr>
            <p:spPr bwMode="auto">
              <a:xfrm>
                <a:off x="2001" y="2399"/>
                <a:ext cx="17" cy="74"/>
              </a:xfrm>
              <a:custGeom>
                <a:avLst/>
                <a:gdLst/>
                <a:ahLst/>
                <a:cxnLst>
                  <a:cxn ang="0">
                    <a:pos x="16" y="1"/>
                  </a:cxn>
                  <a:cxn ang="0">
                    <a:pos x="0" y="0"/>
                  </a:cxn>
                  <a:cxn ang="0">
                    <a:pos x="0" y="71"/>
                  </a:cxn>
                  <a:cxn ang="0">
                    <a:pos x="16" y="73"/>
                  </a:cxn>
                  <a:cxn ang="0">
                    <a:pos x="16" y="1"/>
                  </a:cxn>
                </a:cxnLst>
                <a:rect l="0" t="0" r="r" b="b"/>
                <a:pathLst>
                  <a:path w="17" h="74">
                    <a:moveTo>
                      <a:pt x="16" y="1"/>
                    </a:moveTo>
                    <a:lnTo>
                      <a:pt x="0" y="0"/>
                    </a:lnTo>
                    <a:lnTo>
                      <a:pt x="0" y="71"/>
                    </a:lnTo>
                    <a:lnTo>
                      <a:pt x="16" y="73"/>
                    </a:lnTo>
                    <a:lnTo>
                      <a:pt x="16" y="1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70" name="Freeform 1310"/>
              <p:cNvSpPr>
                <a:spLocks/>
              </p:cNvSpPr>
              <p:nvPr/>
            </p:nvSpPr>
            <p:spPr bwMode="auto">
              <a:xfrm>
                <a:off x="1953" y="2375"/>
                <a:ext cx="17" cy="7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1"/>
                  </a:cxn>
                  <a:cxn ang="0">
                    <a:pos x="16" y="71"/>
                  </a:cxn>
                  <a:cxn ang="0">
                    <a:pos x="16" y="0"/>
                  </a:cxn>
                </a:cxnLst>
                <a:rect l="0" t="0" r="r" b="b"/>
                <a:pathLst>
                  <a:path w="17" h="72">
                    <a:moveTo>
                      <a:pt x="16" y="0"/>
                    </a:moveTo>
                    <a:lnTo>
                      <a:pt x="0" y="0"/>
                    </a:lnTo>
                    <a:lnTo>
                      <a:pt x="0" y="71"/>
                    </a:lnTo>
                    <a:lnTo>
                      <a:pt x="16" y="71"/>
                    </a:lnTo>
                    <a:lnTo>
                      <a:pt x="16" y="0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71" name="Freeform 1311"/>
              <p:cNvSpPr>
                <a:spLocks/>
              </p:cNvSpPr>
              <p:nvPr/>
            </p:nvSpPr>
            <p:spPr bwMode="auto">
              <a:xfrm>
                <a:off x="1912" y="2348"/>
                <a:ext cx="17" cy="7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0"/>
                  </a:cxn>
                  <a:cxn ang="0">
                    <a:pos x="0" y="71"/>
                  </a:cxn>
                  <a:cxn ang="0">
                    <a:pos x="16" y="71"/>
                  </a:cxn>
                  <a:cxn ang="0">
                    <a:pos x="16" y="0"/>
                  </a:cxn>
                </a:cxnLst>
                <a:rect l="0" t="0" r="r" b="b"/>
                <a:pathLst>
                  <a:path w="17" h="72">
                    <a:moveTo>
                      <a:pt x="16" y="0"/>
                    </a:moveTo>
                    <a:lnTo>
                      <a:pt x="0" y="0"/>
                    </a:lnTo>
                    <a:lnTo>
                      <a:pt x="0" y="71"/>
                    </a:lnTo>
                    <a:lnTo>
                      <a:pt x="16" y="71"/>
                    </a:lnTo>
                    <a:lnTo>
                      <a:pt x="16" y="0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72" name="Freeform 1312"/>
              <p:cNvSpPr>
                <a:spLocks/>
              </p:cNvSpPr>
              <p:nvPr/>
            </p:nvSpPr>
            <p:spPr bwMode="auto">
              <a:xfrm>
                <a:off x="1867" y="2322"/>
                <a:ext cx="17" cy="74"/>
              </a:xfrm>
              <a:custGeom>
                <a:avLst/>
                <a:gdLst/>
                <a:ahLst/>
                <a:cxnLst>
                  <a:cxn ang="0">
                    <a:pos x="16" y="1"/>
                  </a:cxn>
                  <a:cxn ang="0">
                    <a:pos x="0" y="0"/>
                  </a:cxn>
                  <a:cxn ang="0">
                    <a:pos x="0" y="71"/>
                  </a:cxn>
                  <a:cxn ang="0">
                    <a:pos x="16" y="73"/>
                  </a:cxn>
                  <a:cxn ang="0">
                    <a:pos x="16" y="1"/>
                  </a:cxn>
                </a:cxnLst>
                <a:rect l="0" t="0" r="r" b="b"/>
                <a:pathLst>
                  <a:path w="17" h="74">
                    <a:moveTo>
                      <a:pt x="16" y="1"/>
                    </a:moveTo>
                    <a:lnTo>
                      <a:pt x="0" y="0"/>
                    </a:lnTo>
                    <a:lnTo>
                      <a:pt x="0" y="71"/>
                    </a:lnTo>
                    <a:lnTo>
                      <a:pt x="16" y="73"/>
                    </a:lnTo>
                    <a:lnTo>
                      <a:pt x="16" y="1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87073" name="AutoShape 1313"/>
            <p:cNvSpPr>
              <a:spLocks noChangeArrowheads="1"/>
            </p:cNvSpPr>
            <p:nvPr/>
          </p:nvSpPr>
          <p:spPr bwMode="auto">
            <a:xfrm rot="17928638" flipH="1">
              <a:off x="1016" y="2324"/>
              <a:ext cx="607" cy="240"/>
            </a:xfrm>
            <a:prstGeom prst="parallelogram">
              <a:avLst>
                <a:gd name="adj" fmla="val 64330"/>
              </a:avLst>
            </a:prstGeom>
            <a:solidFill>
              <a:srgbClr val="FFC95A"/>
            </a:solidFill>
            <a:ln w="9525">
              <a:noFill/>
              <a:miter lim="800000"/>
              <a:headEnd/>
              <a:tailEnd/>
            </a:ln>
            <a:effectLst>
              <a:outerShdw dist="89803" dir="4912194" algn="ctr" rotWithShape="0">
                <a:srgbClr val="B47900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87074" name="Group 1314"/>
            <p:cNvGrpSpPr>
              <a:grpSpLocks/>
            </p:cNvGrpSpPr>
            <p:nvPr/>
          </p:nvGrpSpPr>
          <p:grpSpPr bwMode="auto">
            <a:xfrm rot="-1931362">
              <a:off x="1153" y="2279"/>
              <a:ext cx="353" cy="243"/>
              <a:chOff x="334" y="864"/>
              <a:chExt cx="530" cy="358"/>
            </a:xfrm>
          </p:grpSpPr>
          <p:sp>
            <p:nvSpPr>
              <p:cNvPr id="887075" name="Line 1315"/>
              <p:cNvSpPr>
                <a:spLocks noChangeShapeType="1"/>
              </p:cNvSpPr>
              <p:nvPr/>
            </p:nvSpPr>
            <p:spPr bwMode="auto">
              <a:xfrm flipV="1">
                <a:off x="840" y="1049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076" name="Freeform 1316"/>
              <p:cNvSpPr>
                <a:spLocks/>
              </p:cNvSpPr>
              <p:nvPr/>
            </p:nvSpPr>
            <p:spPr bwMode="auto">
              <a:xfrm>
                <a:off x="702" y="1033"/>
                <a:ext cx="25" cy="37"/>
              </a:xfrm>
              <a:custGeom>
                <a:avLst/>
                <a:gdLst/>
                <a:ahLst/>
                <a:cxnLst>
                  <a:cxn ang="0">
                    <a:pos x="24" y="11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4" y="36"/>
                  </a:cxn>
                  <a:cxn ang="0">
                    <a:pos x="24" y="11"/>
                  </a:cxn>
                </a:cxnLst>
                <a:rect l="0" t="0" r="r" b="b"/>
                <a:pathLst>
                  <a:path w="25" h="37">
                    <a:moveTo>
                      <a:pt x="24" y="11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24" y="36"/>
                    </a:lnTo>
                    <a:lnTo>
                      <a:pt x="24" y="11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77" name="Freeform 1317"/>
              <p:cNvSpPr>
                <a:spLocks/>
              </p:cNvSpPr>
              <p:nvPr/>
            </p:nvSpPr>
            <p:spPr bwMode="auto">
              <a:xfrm>
                <a:off x="726" y="998"/>
                <a:ext cx="94" cy="72"/>
              </a:xfrm>
              <a:custGeom>
                <a:avLst/>
                <a:gdLst/>
                <a:ahLst/>
                <a:cxnLst>
                  <a:cxn ang="0">
                    <a:pos x="93" y="0"/>
                  </a:cxn>
                  <a:cxn ang="0">
                    <a:pos x="0" y="46"/>
                  </a:cxn>
                  <a:cxn ang="0">
                    <a:pos x="0" y="71"/>
                  </a:cxn>
                  <a:cxn ang="0">
                    <a:pos x="93" y="24"/>
                  </a:cxn>
                  <a:cxn ang="0">
                    <a:pos x="93" y="0"/>
                  </a:cxn>
                </a:cxnLst>
                <a:rect l="0" t="0" r="r" b="b"/>
                <a:pathLst>
                  <a:path w="94" h="72">
                    <a:moveTo>
                      <a:pt x="93" y="0"/>
                    </a:moveTo>
                    <a:lnTo>
                      <a:pt x="0" y="46"/>
                    </a:lnTo>
                    <a:lnTo>
                      <a:pt x="0" y="71"/>
                    </a:lnTo>
                    <a:lnTo>
                      <a:pt x="93" y="24"/>
                    </a:lnTo>
                    <a:lnTo>
                      <a:pt x="93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78" name="Line 1318"/>
              <p:cNvSpPr>
                <a:spLocks noChangeShapeType="1"/>
              </p:cNvSpPr>
              <p:nvPr/>
            </p:nvSpPr>
            <p:spPr bwMode="auto">
              <a:xfrm flipV="1">
                <a:off x="798" y="1028"/>
                <a:ext cx="0" cy="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079" name="Freeform 1319"/>
              <p:cNvSpPr>
                <a:spLocks/>
              </p:cNvSpPr>
              <p:nvPr/>
            </p:nvSpPr>
            <p:spPr bwMode="auto">
              <a:xfrm>
                <a:off x="798" y="1035"/>
                <a:ext cx="17" cy="15"/>
              </a:xfrm>
              <a:custGeom>
                <a:avLst/>
                <a:gdLst/>
                <a:ahLst/>
                <a:cxnLst>
                  <a:cxn ang="0">
                    <a:pos x="3" y="14"/>
                  </a:cxn>
                  <a:cxn ang="0">
                    <a:pos x="0" y="12"/>
                  </a:cxn>
                  <a:cxn ang="0">
                    <a:pos x="0" y="9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9" y="0"/>
                  </a:cxn>
                  <a:cxn ang="0">
                    <a:pos x="12" y="2"/>
                  </a:cxn>
                  <a:cxn ang="0">
                    <a:pos x="16" y="4"/>
                  </a:cxn>
                  <a:cxn ang="0">
                    <a:pos x="12" y="12"/>
                  </a:cxn>
                  <a:cxn ang="0">
                    <a:pos x="9" y="14"/>
                  </a:cxn>
                  <a:cxn ang="0">
                    <a:pos x="6" y="14"/>
                  </a:cxn>
                  <a:cxn ang="0">
                    <a:pos x="3" y="14"/>
                  </a:cxn>
                </a:cxnLst>
                <a:rect l="0" t="0" r="r" b="b"/>
                <a:pathLst>
                  <a:path w="17" h="15">
                    <a:moveTo>
                      <a:pt x="3" y="14"/>
                    </a:moveTo>
                    <a:lnTo>
                      <a:pt x="0" y="12"/>
                    </a:lnTo>
                    <a:lnTo>
                      <a:pt x="0" y="9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2" y="2"/>
                    </a:lnTo>
                    <a:lnTo>
                      <a:pt x="16" y="4"/>
                    </a:lnTo>
                    <a:lnTo>
                      <a:pt x="12" y="12"/>
                    </a:lnTo>
                    <a:lnTo>
                      <a:pt x="9" y="14"/>
                    </a:lnTo>
                    <a:lnTo>
                      <a:pt x="6" y="14"/>
                    </a:lnTo>
                    <a:lnTo>
                      <a:pt x="3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80" name="Freeform 1320"/>
              <p:cNvSpPr>
                <a:spLocks/>
              </p:cNvSpPr>
              <p:nvPr/>
            </p:nvSpPr>
            <p:spPr bwMode="auto">
              <a:xfrm>
                <a:off x="798" y="1035"/>
                <a:ext cx="17" cy="15"/>
              </a:xfrm>
              <a:custGeom>
                <a:avLst/>
                <a:gdLst/>
                <a:ahLst/>
                <a:cxnLst>
                  <a:cxn ang="0">
                    <a:pos x="12" y="11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9" y="2"/>
                  </a:cxn>
                  <a:cxn ang="0">
                    <a:pos x="3" y="5"/>
                  </a:cxn>
                  <a:cxn ang="0">
                    <a:pos x="0" y="11"/>
                  </a:cxn>
                  <a:cxn ang="0">
                    <a:pos x="3" y="14"/>
                  </a:cxn>
                  <a:cxn ang="0">
                    <a:pos x="6" y="14"/>
                  </a:cxn>
                  <a:cxn ang="0">
                    <a:pos x="9" y="14"/>
                  </a:cxn>
                  <a:cxn ang="0">
                    <a:pos x="12" y="11"/>
                  </a:cxn>
                </a:cxnLst>
                <a:rect l="0" t="0" r="r" b="b"/>
                <a:pathLst>
                  <a:path w="17" h="15">
                    <a:moveTo>
                      <a:pt x="12" y="11"/>
                    </a:moveTo>
                    <a:lnTo>
                      <a:pt x="16" y="2"/>
                    </a:lnTo>
                    <a:lnTo>
                      <a:pt x="12" y="0"/>
                    </a:lnTo>
                    <a:lnTo>
                      <a:pt x="9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3" y="14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12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81" name="Freeform 1321"/>
              <p:cNvSpPr>
                <a:spLocks/>
              </p:cNvSpPr>
              <p:nvPr/>
            </p:nvSpPr>
            <p:spPr bwMode="auto">
              <a:xfrm>
                <a:off x="745" y="1007"/>
                <a:ext cx="116" cy="60"/>
              </a:xfrm>
              <a:custGeom>
                <a:avLst/>
                <a:gdLst/>
                <a:ahLst/>
                <a:cxnLst>
                  <a:cxn ang="0">
                    <a:pos x="115" y="12"/>
                  </a:cxn>
                  <a:cxn ang="0">
                    <a:pos x="91" y="0"/>
                  </a:cxn>
                  <a:cxn ang="0">
                    <a:pos x="0" y="46"/>
                  </a:cxn>
                  <a:cxn ang="0">
                    <a:pos x="23" y="59"/>
                  </a:cxn>
                  <a:cxn ang="0">
                    <a:pos x="115" y="12"/>
                  </a:cxn>
                </a:cxnLst>
                <a:rect l="0" t="0" r="r" b="b"/>
                <a:pathLst>
                  <a:path w="116" h="60">
                    <a:moveTo>
                      <a:pt x="115" y="12"/>
                    </a:moveTo>
                    <a:lnTo>
                      <a:pt x="91" y="0"/>
                    </a:lnTo>
                    <a:lnTo>
                      <a:pt x="0" y="46"/>
                    </a:lnTo>
                    <a:lnTo>
                      <a:pt x="23" y="59"/>
                    </a:lnTo>
                    <a:lnTo>
                      <a:pt x="115" y="12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82" name="Freeform 1322"/>
              <p:cNvSpPr>
                <a:spLocks/>
              </p:cNvSpPr>
              <p:nvPr/>
            </p:nvSpPr>
            <p:spPr bwMode="auto">
              <a:xfrm>
                <a:off x="768" y="1019"/>
                <a:ext cx="93" cy="72"/>
              </a:xfrm>
              <a:custGeom>
                <a:avLst/>
                <a:gdLst/>
                <a:ahLst/>
                <a:cxnLst>
                  <a:cxn ang="0">
                    <a:pos x="92" y="0"/>
                  </a:cxn>
                  <a:cxn ang="0">
                    <a:pos x="0" y="47"/>
                  </a:cxn>
                  <a:cxn ang="0">
                    <a:pos x="0" y="71"/>
                  </a:cxn>
                  <a:cxn ang="0">
                    <a:pos x="92" y="24"/>
                  </a:cxn>
                  <a:cxn ang="0">
                    <a:pos x="92" y="0"/>
                  </a:cxn>
                </a:cxnLst>
                <a:rect l="0" t="0" r="r" b="b"/>
                <a:pathLst>
                  <a:path w="93" h="72">
                    <a:moveTo>
                      <a:pt x="92" y="0"/>
                    </a:moveTo>
                    <a:lnTo>
                      <a:pt x="0" y="47"/>
                    </a:lnTo>
                    <a:lnTo>
                      <a:pt x="0" y="71"/>
                    </a:lnTo>
                    <a:lnTo>
                      <a:pt x="92" y="24"/>
                    </a:lnTo>
                    <a:lnTo>
                      <a:pt x="92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83" name="Line 1323"/>
              <p:cNvSpPr>
                <a:spLocks noChangeShapeType="1"/>
              </p:cNvSpPr>
              <p:nvPr/>
            </p:nvSpPr>
            <p:spPr bwMode="auto">
              <a:xfrm flipV="1">
                <a:off x="786" y="947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084" name="Freeform 1324"/>
              <p:cNvSpPr>
                <a:spLocks/>
              </p:cNvSpPr>
              <p:nvPr/>
            </p:nvSpPr>
            <p:spPr bwMode="auto">
              <a:xfrm>
                <a:off x="782" y="953"/>
                <a:ext cx="16" cy="15"/>
              </a:xfrm>
              <a:custGeom>
                <a:avLst/>
                <a:gdLst/>
                <a:ahLst/>
                <a:cxnLst>
                  <a:cxn ang="0">
                    <a:pos x="8" y="12"/>
                  </a:cxn>
                  <a:cxn ang="0">
                    <a:pos x="15" y="10"/>
                  </a:cxn>
                  <a:cxn ang="0">
                    <a:pos x="15" y="8"/>
                  </a:cxn>
                  <a:cxn ang="0">
                    <a:pos x="15" y="3"/>
                  </a:cxn>
                  <a:cxn ang="0">
                    <a:pos x="11" y="2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8"/>
                  </a:cxn>
                  <a:cxn ang="0">
                    <a:pos x="3" y="10"/>
                  </a:cxn>
                  <a:cxn ang="0">
                    <a:pos x="6" y="12"/>
                  </a:cxn>
                  <a:cxn ang="0">
                    <a:pos x="6" y="14"/>
                  </a:cxn>
                  <a:cxn ang="0">
                    <a:pos x="8" y="12"/>
                  </a:cxn>
                </a:cxnLst>
                <a:rect l="0" t="0" r="r" b="b"/>
                <a:pathLst>
                  <a:path w="16" h="15">
                    <a:moveTo>
                      <a:pt x="8" y="12"/>
                    </a:moveTo>
                    <a:lnTo>
                      <a:pt x="15" y="10"/>
                    </a:lnTo>
                    <a:lnTo>
                      <a:pt x="15" y="8"/>
                    </a:lnTo>
                    <a:lnTo>
                      <a:pt x="15" y="3"/>
                    </a:lnTo>
                    <a:lnTo>
                      <a:pt x="11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8"/>
                    </a:lnTo>
                    <a:lnTo>
                      <a:pt x="3" y="10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8" y="12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85" name="Freeform 1325"/>
              <p:cNvSpPr>
                <a:spLocks/>
              </p:cNvSpPr>
              <p:nvPr/>
            </p:nvSpPr>
            <p:spPr bwMode="auto">
              <a:xfrm>
                <a:off x="782" y="954"/>
                <a:ext cx="16" cy="15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4"/>
                  </a:cxn>
                  <a:cxn ang="0">
                    <a:pos x="15" y="9"/>
                  </a:cxn>
                  <a:cxn ang="0">
                    <a:pos x="15" y="12"/>
                  </a:cxn>
                  <a:cxn ang="0">
                    <a:pos x="11" y="12"/>
                  </a:cxn>
                  <a:cxn ang="0">
                    <a:pos x="8" y="14"/>
                  </a:cxn>
                  <a:cxn ang="0">
                    <a:pos x="8" y="12"/>
                  </a:cxn>
                  <a:cxn ang="0">
                    <a:pos x="0" y="8"/>
                  </a:cxn>
                </a:cxnLst>
                <a:rect l="0" t="0" r="r" b="b"/>
                <a:pathLst>
                  <a:path w="16" h="15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4"/>
                    </a:lnTo>
                    <a:lnTo>
                      <a:pt x="15" y="9"/>
                    </a:lnTo>
                    <a:lnTo>
                      <a:pt x="15" y="12"/>
                    </a:lnTo>
                    <a:lnTo>
                      <a:pt x="11" y="12"/>
                    </a:lnTo>
                    <a:lnTo>
                      <a:pt x="8" y="14"/>
                    </a:lnTo>
                    <a:lnTo>
                      <a:pt x="8" y="12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86" name="Freeform 1326"/>
              <p:cNvSpPr>
                <a:spLocks/>
              </p:cNvSpPr>
              <p:nvPr/>
            </p:nvSpPr>
            <p:spPr bwMode="auto">
              <a:xfrm>
                <a:off x="793" y="953"/>
                <a:ext cx="16" cy="15"/>
              </a:xfrm>
              <a:custGeom>
                <a:avLst/>
                <a:gdLst/>
                <a:ahLst/>
                <a:cxnLst>
                  <a:cxn ang="0">
                    <a:pos x="8" y="14"/>
                  </a:cxn>
                  <a:cxn ang="0">
                    <a:pos x="12" y="12"/>
                  </a:cxn>
                  <a:cxn ang="0">
                    <a:pos x="13" y="11"/>
                  </a:cxn>
                  <a:cxn ang="0">
                    <a:pos x="15" y="11"/>
                  </a:cxn>
                  <a:cxn ang="0">
                    <a:pos x="15" y="9"/>
                  </a:cxn>
                  <a:cxn ang="0">
                    <a:pos x="15" y="8"/>
                  </a:cxn>
                  <a:cxn ang="0">
                    <a:pos x="12" y="2"/>
                  </a:cxn>
                  <a:cxn ang="0">
                    <a:pos x="11" y="2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1" y="10"/>
                  </a:cxn>
                  <a:cxn ang="0">
                    <a:pos x="3" y="12"/>
                  </a:cxn>
                  <a:cxn ang="0">
                    <a:pos x="6" y="13"/>
                  </a:cxn>
                  <a:cxn ang="0">
                    <a:pos x="8" y="14"/>
                  </a:cxn>
                  <a:cxn ang="0">
                    <a:pos x="8" y="14"/>
                  </a:cxn>
                </a:cxnLst>
                <a:rect l="0" t="0" r="r" b="b"/>
                <a:pathLst>
                  <a:path w="16" h="15">
                    <a:moveTo>
                      <a:pt x="8" y="14"/>
                    </a:moveTo>
                    <a:lnTo>
                      <a:pt x="12" y="12"/>
                    </a:lnTo>
                    <a:lnTo>
                      <a:pt x="13" y="11"/>
                    </a:lnTo>
                    <a:lnTo>
                      <a:pt x="15" y="11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3" y="12"/>
                    </a:lnTo>
                    <a:lnTo>
                      <a:pt x="6" y="13"/>
                    </a:lnTo>
                    <a:lnTo>
                      <a:pt x="8" y="14"/>
                    </a:lnTo>
                    <a:lnTo>
                      <a:pt x="8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87" name="Freeform 1327"/>
              <p:cNvSpPr>
                <a:spLocks/>
              </p:cNvSpPr>
              <p:nvPr/>
            </p:nvSpPr>
            <p:spPr bwMode="auto">
              <a:xfrm>
                <a:off x="793" y="954"/>
                <a:ext cx="16" cy="15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4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1" y="5"/>
                  </a:cxn>
                  <a:cxn ang="0">
                    <a:pos x="15" y="8"/>
                  </a:cxn>
                  <a:cxn ang="0">
                    <a:pos x="15" y="10"/>
                  </a:cxn>
                  <a:cxn ang="0">
                    <a:pos x="15" y="13"/>
                  </a:cxn>
                  <a:cxn ang="0">
                    <a:pos x="13" y="13"/>
                  </a:cxn>
                  <a:cxn ang="0">
                    <a:pos x="11" y="14"/>
                  </a:cxn>
                  <a:cxn ang="0">
                    <a:pos x="10" y="14"/>
                  </a:cxn>
                  <a:cxn ang="0">
                    <a:pos x="8" y="13"/>
                  </a:cxn>
                  <a:cxn ang="0">
                    <a:pos x="4" y="12"/>
                  </a:cxn>
                  <a:cxn ang="0">
                    <a:pos x="1" y="10"/>
                  </a:cxn>
                </a:cxnLst>
                <a:rect l="0" t="0" r="r" b="b"/>
                <a:pathLst>
                  <a:path w="16" h="15">
                    <a:moveTo>
                      <a:pt x="1" y="10"/>
                    </a:moveTo>
                    <a:lnTo>
                      <a:pt x="0" y="6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4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1" y="5"/>
                    </a:lnTo>
                    <a:lnTo>
                      <a:pt x="15" y="8"/>
                    </a:lnTo>
                    <a:lnTo>
                      <a:pt x="15" y="10"/>
                    </a:lnTo>
                    <a:lnTo>
                      <a:pt x="15" y="13"/>
                    </a:lnTo>
                    <a:lnTo>
                      <a:pt x="13" y="13"/>
                    </a:lnTo>
                    <a:lnTo>
                      <a:pt x="11" y="14"/>
                    </a:lnTo>
                    <a:lnTo>
                      <a:pt x="10" y="14"/>
                    </a:lnTo>
                    <a:lnTo>
                      <a:pt x="8" y="13"/>
                    </a:lnTo>
                    <a:lnTo>
                      <a:pt x="4" y="12"/>
                    </a:lnTo>
                    <a:lnTo>
                      <a:pt x="1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88" name="Freeform 1328"/>
              <p:cNvSpPr>
                <a:spLocks/>
              </p:cNvSpPr>
              <p:nvPr/>
            </p:nvSpPr>
            <p:spPr bwMode="auto">
              <a:xfrm>
                <a:off x="795" y="956"/>
                <a:ext cx="16" cy="15"/>
              </a:xfrm>
              <a:custGeom>
                <a:avLst/>
                <a:gdLst/>
                <a:ahLst/>
                <a:cxnLst>
                  <a:cxn ang="0">
                    <a:pos x="3" y="10"/>
                  </a:cxn>
                  <a:cxn ang="0">
                    <a:pos x="0" y="5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6" y="2"/>
                  </a:cxn>
                  <a:cxn ang="0">
                    <a:pos x="15" y="5"/>
                  </a:cxn>
                  <a:cxn ang="0">
                    <a:pos x="15" y="8"/>
                  </a:cxn>
                  <a:cxn ang="0">
                    <a:pos x="15" y="12"/>
                  </a:cxn>
                  <a:cxn ang="0">
                    <a:pos x="15" y="14"/>
                  </a:cxn>
                  <a:cxn ang="0">
                    <a:pos x="11" y="14"/>
                  </a:cxn>
                  <a:cxn ang="0">
                    <a:pos x="8" y="14"/>
                  </a:cxn>
                  <a:cxn ang="0">
                    <a:pos x="3" y="10"/>
                  </a:cxn>
                </a:cxnLst>
                <a:rect l="0" t="0" r="r" b="b"/>
                <a:pathLst>
                  <a:path w="16" h="15">
                    <a:moveTo>
                      <a:pt x="3" y="10"/>
                    </a:moveTo>
                    <a:lnTo>
                      <a:pt x="0" y="5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15" y="5"/>
                    </a:lnTo>
                    <a:lnTo>
                      <a:pt x="15" y="8"/>
                    </a:lnTo>
                    <a:lnTo>
                      <a:pt x="15" y="12"/>
                    </a:lnTo>
                    <a:lnTo>
                      <a:pt x="15" y="14"/>
                    </a:lnTo>
                    <a:lnTo>
                      <a:pt x="11" y="14"/>
                    </a:lnTo>
                    <a:lnTo>
                      <a:pt x="8" y="14"/>
                    </a:lnTo>
                    <a:lnTo>
                      <a:pt x="3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89" name="Freeform 1329"/>
              <p:cNvSpPr>
                <a:spLocks/>
              </p:cNvSpPr>
              <p:nvPr/>
            </p:nvSpPr>
            <p:spPr bwMode="auto">
              <a:xfrm>
                <a:off x="801" y="958"/>
                <a:ext cx="17" cy="15"/>
              </a:xfrm>
              <a:custGeom>
                <a:avLst/>
                <a:gdLst/>
                <a:ahLst/>
                <a:cxnLst>
                  <a:cxn ang="0">
                    <a:pos x="11" y="14"/>
                  </a:cxn>
                  <a:cxn ang="0">
                    <a:pos x="14" y="12"/>
                  </a:cxn>
                  <a:cxn ang="0">
                    <a:pos x="14" y="11"/>
                  </a:cxn>
                  <a:cxn ang="0">
                    <a:pos x="14" y="10"/>
                  </a:cxn>
                  <a:cxn ang="0">
                    <a:pos x="16" y="9"/>
                  </a:cxn>
                  <a:cxn ang="0">
                    <a:pos x="14" y="5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2" y="1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1" y="8"/>
                  </a:cxn>
                  <a:cxn ang="0">
                    <a:pos x="2" y="9"/>
                  </a:cxn>
                  <a:cxn ang="0">
                    <a:pos x="4" y="12"/>
                  </a:cxn>
                  <a:cxn ang="0">
                    <a:pos x="6" y="13"/>
                  </a:cxn>
                  <a:cxn ang="0">
                    <a:pos x="9" y="14"/>
                  </a:cxn>
                  <a:cxn ang="0">
                    <a:pos x="10" y="14"/>
                  </a:cxn>
                  <a:cxn ang="0">
                    <a:pos x="11" y="14"/>
                  </a:cxn>
                </a:cxnLst>
                <a:rect l="0" t="0" r="r" b="b"/>
                <a:pathLst>
                  <a:path w="17" h="15">
                    <a:moveTo>
                      <a:pt x="11" y="14"/>
                    </a:moveTo>
                    <a:lnTo>
                      <a:pt x="14" y="12"/>
                    </a:lnTo>
                    <a:lnTo>
                      <a:pt x="14" y="11"/>
                    </a:lnTo>
                    <a:lnTo>
                      <a:pt x="14" y="10"/>
                    </a:lnTo>
                    <a:lnTo>
                      <a:pt x="16" y="9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2" y="1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8"/>
                    </a:lnTo>
                    <a:lnTo>
                      <a:pt x="2" y="9"/>
                    </a:lnTo>
                    <a:lnTo>
                      <a:pt x="4" y="12"/>
                    </a:lnTo>
                    <a:lnTo>
                      <a:pt x="6" y="13"/>
                    </a:lnTo>
                    <a:lnTo>
                      <a:pt x="9" y="14"/>
                    </a:lnTo>
                    <a:lnTo>
                      <a:pt x="10" y="14"/>
                    </a:lnTo>
                    <a:lnTo>
                      <a:pt x="11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90" name="Freeform 1330"/>
              <p:cNvSpPr>
                <a:spLocks/>
              </p:cNvSpPr>
              <p:nvPr/>
            </p:nvSpPr>
            <p:spPr bwMode="auto">
              <a:xfrm>
                <a:off x="801" y="959"/>
                <a:ext cx="17" cy="15"/>
              </a:xfrm>
              <a:custGeom>
                <a:avLst/>
                <a:gdLst/>
                <a:ahLst/>
                <a:cxnLst>
                  <a:cxn ang="0">
                    <a:pos x="2" y="8"/>
                  </a:cxn>
                  <a:cxn ang="0">
                    <a:pos x="1" y="6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2" y="1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4" y="5"/>
                  </a:cxn>
                  <a:cxn ang="0">
                    <a:pos x="14" y="8"/>
                  </a:cxn>
                  <a:cxn ang="0">
                    <a:pos x="16" y="10"/>
                  </a:cxn>
                  <a:cxn ang="0">
                    <a:pos x="14" y="13"/>
                  </a:cxn>
                  <a:cxn ang="0">
                    <a:pos x="14" y="14"/>
                  </a:cxn>
                  <a:cxn ang="0">
                    <a:pos x="11" y="14"/>
                  </a:cxn>
                  <a:cxn ang="0">
                    <a:pos x="8" y="13"/>
                  </a:cxn>
                  <a:cxn ang="0">
                    <a:pos x="5" y="12"/>
                  </a:cxn>
                  <a:cxn ang="0">
                    <a:pos x="2" y="8"/>
                  </a:cxn>
                </a:cxnLst>
                <a:rect l="0" t="0" r="r" b="b"/>
                <a:pathLst>
                  <a:path w="17" h="15">
                    <a:moveTo>
                      <a:pt x="2" y="8"/>
                    </a:moveTo>
                    <a:lnTo>
                      <a:pt x="1" y="6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2" y="1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4" y="5"/>
                    </a:lnTo>
                    <a:lnTo>
                      <a:pt x="14" y="8"/>
                    </a:lnTo>
                    <a:lnTo>
                      <a:pt x="16" y="10"/>
                    </a:lnTo>
                    <a:lnTo>
                      <a:pt x="14" y="13"/>
                    </a:lnTo>
                    <a:lnTo>
                      <a:pt x="14" y="14"/>
                    </a:lnTo>
                    <a:lnTo>
                      <a:pt x="11" y="14"/>
                    </a:lnTo>
                    <a:lnTo>
                      <a:pt x="8" y="13"/>
                    </a:lnTo>
                    <a:lnTo>
                      <a:pt x="5" y="12"/>
                    </a:lnTo>
                    <a:lnTo>
                      <a:pt x="2" y="8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91" name="Freeform 1331"/>
              <p:cNvSpPr>
                <a:spLocks/>
              </p:cNvSpPr>
              <p:nvPr/>
            </p:nvSpPr>
            <p:spPr bwMode="auto">
              <a:xfrm>
                <a:off x="804" y="960"/>
                <a:ext cx="17" cy="15"/>
              </a:xfrm>
              <a:custGeom>
                <a:avLst/>
                <a:gdLst/>
                <a:ahLst/>
                <a:cxnLst>
                  <a:cxn ang="0">
                    <a:pos x="3" y="10"/>
                  </a:cxn>
                  <a:cxn ang="0">
                    <a:pos x="0" y="5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3" y="2"/>
                  </a:cxn>
                  <a:cxn ang="0">
                    <a:pos x="6" y="0"/>
                  </a:cxn>
                  <a:cxn ang="0">
                    <a:pos x="9" y="2"/>
                  </a:cxn>
                  <a:cxn ang="0">
                    <a:pos x="12" y="3"/>
                  </a:cxn>
                  <a:cxn ang="0">
                    <a:pos x="16" y="8"/>
                  </a:cxn>
                  <a:cxn ang="0">
                    <a:pos x="16" y="10"/>
                  </a:cxn>
                  <a:cxn ang="0">
                    <a:pos x="16" y="12"/>
                  </a:cxn>
                  <a:cxn ang="0">
                    <a:pos x="12" y="14"/>
                  </a:cxn>
                  <a:cxn ang="0">
                    <a:pos x="9" y="14"/>
                  </a:cxn>
                  <a:cxn ang="0">
                    <a:pos x="3" y="10"/>
                  </a:cxn>
                </a:cxnLst>
                <a:rect l="0" t="0" r="r" b="b"/>
                <a:pathLst>
                  <a:path w="17" h="15">
                    <a:moveTo>
                      <a:pt x="3" y="10"/>
                    </a:moveTo>
                    <a:lnTo>
                      <a:pt x="0" y="5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6" y="0"/>
                    </a:lnTo>
                    <a:lnTo>
                      <a:pt x="9" y="2"/>
                    </a:lnTo>
                    <a:lnTo>
                      <a:pt x="12" y="3"/>
                    </a:lnTo>
                    <a:lnTo>
                      <a:pt x="16" y="8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2" y="14"/>
                    </a:lnTo>
                    <a:lnTo>
                      <a:pt x="9" y="14"/>
                    </a:lnTo>
                    <a:lnTo>
                      <a:pt x="3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92" name="Freeform 1332"/>
              <p:cNvSpPr>
                <a:spLocks/>
              </p:cNvSpPr>
              <p:nvPr/>
            </p:nvSpPr>
            <p:spPr bwMode="auto">
              <a:xfrm>
                <a:off x="788" y="956"/>
                <a:ext cx="16" cy="15"/>
              </a:xfrm>
              <a:custGeom>
                <a:avLst/>
                <a:gdLst/>
                <a:ahLst/>
                <a:cxnLst>
                  <a:cxn ang="0">
                    <a:pos x="10" y="14"/>
                  </a:cxn>
                  <a:cxn ang="0">
                    <a:pos x="13" y="12"/>
                  </a:cxn>
                  <a:cxn ang="0">
                    <a:pos x="15" y="12"/>
                  </a:cxn>
                  <a:cxn ang="0">
                    <a:pos x="15" y="11"/>
                  </a:cxn>
                  <a:cxn ang="0">
                    <a:pos x="15" y="9"/>
                  </a:cxn>
                  <a:cxn ang="0">
                    <a:pos x="15" y="8"/>
                  </a:cxn>
                  <a:cxn ang="0">
                    <a:pos x="13" y="3"/>
                  </a:cxn>
                  <a:cxn ang="0">
                    <a:pos x="11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2" y="10"/>
                  </a:cxn>
                  <a:cxn ang="0">
                    <a:pos x="4" y="12"/>
                  </a:cxn>
                  <a:cxn ang="0">
                    <a:pos x="7" y="13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10" y="14"/>
                  </a:cxn>
                </a:cxnLst>
                <a:rect l="0" t="0" r="r" b="b"/>
                <a:pathLst>
                  <a:path w="16" h="15">
                    <a:moveTo>
                      <a:pt x="10" y="14"/>
                    </a:moveTo>
                    <a:lnTo>
                      <a:pt x="13" y="12"/>
                    </a:lnTo>
                    <a:lnTo>
                      <a:pt x="15" y="12"/>
                    </a:lnTo>
                    <a:lnTo>
                      <a:pt x="15" y="11"/>
                    </a:lnTo>
                    <a:lnTo>
                      <a:pt x="15" y="9"/>
                    </a:lnTo>
                    <a:lnTo>
                      <a:pt x="15" y="8"/>
                    </a:lnTo>
                    <a:lnTo>
                      <a:pt x="13" y="3"/>
                    </a:lnTo>
                    <a:lnTo>
                      <a:pt x="11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7" y="13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93" name="Freeform 1333"/>
              <p:cNvSpPr>
                <a:spLocks/>
              </p:cNvSpPr>
              <p:nvPr/>
            </p:nvSpPr>
            <p:spPr bwMode="auto">
              <a:xfrm>
                <a:off x="788" y="956"/>
                <a:ext cx="16" cy="15"/>
              </a:xfrm>
              <a:custGeom>
                <a:avLst/>
                <a:gdLst/>
                <a:ahLst/>
                <a:cxnLst>
                  <a:cxn ang="0">
                    <a:pos x="3" y="10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3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3" y="5"/>
                  </a:cxn>
                  <a:cxn ang="0">
                    <a:pos x="15" y="8"/>
                  </a:cxn>
                  <a:cxn ang="0">
                    <a:pos x="15" y="10"/>
                  </a:cxn>
                  <a:cxn ang="0">
                    <a:pos x="15" y="13"/>
                  </a:cxn>
                  <a:cxn ang="0">
                    <a:pos x="13" y="14"/>
                  </a:cxn>
                  <a:cxn ang="0">
                    <a:pos x="10" y="14"/>
                  </a:cxn>
                  <a:cxn ang="0">
                    <a:pos x="8" y="13"/>
                  </a:cxn>
                  <a:cxn ang="0">
                    <a:pos x="6" y="12"/>
                  </a:cxn>
                  <a:cxn ang="0">
                    <a:pos x="3" y="10"/>
                  </a:cxn>
                </a:cxnLst>
                <a:rect l="0" t="0" r="r" b="b"/>
                <a:pathLst>
                  <a:path w="16" h="15">
                    <a:moveTo>
                      <a:pt x="3" y="10"/>
                    </a:moveTo>
                    <a:lnTo>
                      <a:pt x="0" y="6"/>
                    </a:lnTo>
                    <a:lnTo>
                      <a:pt x="0" y="3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3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3" y="5"/>
                    </a:lnTo>
                    <a:lnTo>
                      <a:pt x="15" y="8"/>
                    </a:lnTo>
                    <a:lnTo>
                      <a:pt x="15" y="10"/>
                    </a:lnTo>
                    <a:lnTo>
                      <a:pt x="15" y="13"/>
                    </a:lnTo>
                    <a:lnTo>
                      <a:pt x="13" y="14"/>
                    </a:lnTo>
                    <a:lnTo>
                      <a:pt x="10" y="14"/>
                    </a:lnTo>
                    <a:lnTo>
                      <a:pt x="8" y="13"/>
                    </a:lnTo>
                    <a:lnTo>
                      <a:pt x="6" y="12"/>
                    </a:lnTo>
                    <a:lnTo>
                      <a:pt x="3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94" name="Freeform 1334"/>
              <p:cNvSpPr>
                <a:spLocks/>
              </p:cNvSpPr>
              <p:nvPr/>
            </p:nvSpPr>
            <p:spPr bwMode="auto">
              <a:xfrm>
                <a:off x="798" y="960"/>
                <a:ext cx="16" cy="15"/>
              </a:xfrm>
              <a:custGeom>
                <a:avLst/>
                <a:gdLst/>
                <a:ahLst/>
                <a:cxnLst>
                  <a:cxn ang="0">
                    <a:pos x="9" y="14"/>
                  </a:cxn>
                  <a:cxn ang="0">
                    <a:pos x="12" y="12"/>
                  </a:cxn>
                  <a:cxn ang="0">
                    <a:pos x="13" y="11"/>
                  </a:cxn>
                  <a:cxn ang="0">
                    <a:pos x="15" y="9"/>
                  </a:cxn>
                  <a:cxn ang="0">
                    <a:pos x="13" y="5"/>
                  </a:cxn>
                  <a:cxn ang="0">
                    <a:pos x="12" y="2"/>
                  </a:cxn>
                  <a:cxn ang="0">
                    <a:pos x="11" y="2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1" y="1"/>
                  </a:cxn>
                  <a:cxn ang="0">
                    <a:pos x="1" y="2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1" y="8"/>
                  </a:cxn>
                  <a:cxn ang="0">
                    <a:pos x="1" y="10"/>
                  </a:cxn>
                  <a:cxn ang="0">
                    <a:pos x="4" y="12"/>
                  </a:cxn>
                  <a:cxn ang="0">
                    <a:pos x="5" y="13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9" y="14"/>
                  </a:cxn>
                </a:cxnLst>
                <a:rect l="0" t="0" r="r" b="b"/>
                <a:pathLst>
                  <a:path w="16" h="15">
                    <a:moveTo>
                      <a:pt x="9" y="14"/>
                    </a:moveTo>
                    <a:lnTo>
                      <a:pt x="12" y="12"/>
                    </a:lnTo>
                    <a:lnTo>
                      <a:pt x="13" y="11"/>
                    </a:lnTo>
                    <a:lnTo>
                      <a:pt x="15" y="9"/>
                    </a:lnTo>
                    <a:lnTo>
                      <a:pt x="13" y="5"/>
                    </a:lnTo>
                    <a:lnTo>
                      <a:pt x="12" y="2"/>
                    </a:lnTo>
                    <a:lnTo>
                      <a:pt x="11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1" y="8"/>
                    </a:lnTo>
                    <a:lnTo>
                      <a:pt x="1" y="10"/>
                    </a:lnTo>
                    <a:lnTo>
                      <a:pt x="4" y="12"/>
                    </a:lnTo>
                    <a:lnTo>
                      <a:pt x="5" y="13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95" name="Freeform 1335"/>
              <p:cNvSpPr>
                <a:spLocks/>
              </p:cNvSpPr>
              <p:nvPr/>
            </p:nvSpPr>
            <p:spPr bwMode="auto">
              <a:xfrm>
                <a:off x="798" y="960"/>
                <a:ext cx="16" cy="15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1" y="6"/>
                  </a:cxn>
                  <a:cxn ang="0">
                    <a:pos x="0" y="3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9" y="2"/>
                  </a:cxn>
                  <a:cxn ang="0">
                    <a:pos x="12" y="5"/>
                  </a:cxn>
                  <a:cxn ang="0">
                    <a:pos x="13" y="8"/>
                  </a:cxn>
                  <a:cxn ang="0">
                    <a:pos x="15" y="10"/>
                  </a:cxn>
                  <a:cxn ang="0">
                    <a:pos x="13" y="13"/>
                  </a:cxn>
                  <a:cxn ang="0">
                    <a:pos x="12" y="13"/>
                  </a:cxn>
                  <a:cxn ang="0">
                    <a:pos x="12" y="14"/>
                  </a:cxn>
                  <a:cxn ang="0">
                    <a:pos x="9" y="14"/>
                  </a:cxn>
                  <a:cxn ang="0">
                    <a:pos x="7" y="13"/>
                  </a:cxn>
                  <a:cxn ang="0">
                    <a:pos x="5" y="12"/>
                  </a:cxn>
                  <a:cxn ang="0">
                    <a:pos x="1" y="10"/>
                  </a:cxn>
                </a:cxnLst>
                <a:rect l="0" t="0" r="r" b="b"/>
                <a:pathLst>
                  <a:path w="16" h="15">
                    <a:moveTo>
                      <a:pt x="1" y="10"/>
                    </a:moveTo>
                    <a:lnTo>
                      <a:pt x="1" y="6"/>
                    </a:lnTo>
                    <a:lnTo>
                      <a:pt x="0" y="3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9" y="2"/>
                    </a:lnTo>
                    <a:lnTo>
                      <a:pt x="12" y="5"/>
                    </a:lnTo>
                    <a:lnTo>
                      <a:pt x="13" y="8"/>
                    </a:lnTo>
                    <a:lnTo>
                      <a:pt x="15" y="10"/>
                    </a:lnTo>
                    <a:lnTo>
                      <a:pt x="13" y="13"/>
                    </a:lnTo>
                    <a:lnTo>
                      <a:pt x="12" y="13"/>
                    </a:lnTo>
                    <a:lnTo>
                      <a:pt x="12" y="14"/>
                    </a:lnTo>
                    <a:lnTo>
                      <a:pt x="9" y="14"/>
                    </a:lnTo>
                    <a:lnTo>
                      <a:pt x="7" y="13"/>
                    </a:lnTo>
                    <a:lnTo>
                      <a:pt x="5" y="12"/>
                    </a:lnTo>
                    <a:lnTo>
                      <a:pt x="1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96" name="Freeform 1336"/>
              <p:cNvSpPr>
                <a:spLocks/>
              </p:cNvSpPr>
              <p:nvPr/>
            </p:nvSpPr>
            <p:spPr bwMode="auto">
              <a:xfrm>
                <a:off x="833" y="977"/>
                <a:ext cx="17" cy="15"/>
              </a:xfrm>
              <a:custGeom>
                <a:avLst/>
                <a:gdLst/>
                <a:ahLst/>
                <a:cxnLst>
                  <a:cxn ang="0">
                    <a:pos x="1" y="8"/>
                  </a:cxn>
                  <a:cxn ang="0">
                    <a:pos x="1" y="5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1"/>
                  </a:cxn>
                  <a:cxn ang="0">
                    <a:pos x="12" y="3"/>
                  </a:cxn>
                  <a:cxn ang="0">
                    <a:pos x="16" y="8"/>
                  </a:cxn>
                  <a:cxn ang="0">
                    <a:pos x="16" y="10"/>
                  </a:cxn>
                  <a:cxn ang="0">
                    <a:pos x="16" y="12"/>
                  </a:cxn>
                  <a:cxn ang="0">
                    <a:pos x="14" y="12"/>
                  </a:cxn>
                  <a:cxn ang="0">
                    <a:pos x="12" y="13"/>
                  </a:cxn>
                  <a:cxn ang="0">
                    <a:pos x="11" y="14"/>
                  </a:cxn>
                  <a:cxn ang="0">
                    <a:pos x="8" y="13"/>
                  </a:cxn>
                  <a:cxn ang="0">
                    <a:pos x="4" y="12"/>
                  </a:cxn>
                  <a:cxn ang="0">
                    <a:pos x="1" y="8"/>
                  </a:cxn>
                </a:cxnLst>
                <a:rect l="0" t="0" r="r" b="b"/>
                <a:pathLst>
                  <a:path w="17" h="15">
                    <a:moveTo>
                      <a:pt x="1" y="8"/>
                    </a:moveTo>
                    <a:lnTo>
                      <a:pt x="1" y="5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1"/>
                    </a:lnTo>
                    <a:lnTo>
                      <a:pt x="12" y="3"/>
                    </a:lnTo>
                    <a:lnTo>
                      <a:pt x="16" y="8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2" y="13"/>
                    </a:lnTo>
                    <a:lnTo>
                      <a:pt x="11" y="14"/>
                    </a:lnTo>
                    <a:lnTo>
                      <a:pt x="8" y="13"/>
                    </a:lnTo>
                    <a:lnTo>
                      <a:pt x="4" y="12"/>
                    </a:lnTo>
                    <a:lnTo>
                      <a:pt x="1" y="8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97" name="Freeform 1337"/>
              <p:cNvSpPr>
                <a:spLocks/>
              </p:cNvSpPr>
              <p:nvPr/>
            </p:nvSpPr>
            <p:spPr bwMode="auto">
              <a:xfrm>
                <a:off x="799" y="922"/>
                <a:ext cx="26" cy="38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25" y="0"/>
                  </a:cxn>
                  <a:cxn ang="0">
                    <a:pos x="25" y="24"/>
                  </a:cxn>
                  <a:cxn ang="0">
                    <a:pos x="0" y="37"/>
                  </a:cxn>
                  <a:cxn ang="0">
                    <a:pos x="0" y="12"/>
                  </a:cxn>
                </a:cxnLst>
                <a:rect l="0" t="0" r="r" b="b"/>
                <a:pathLst>
                  <a:path w="26" h="38">
                    <a:moveTo>
                      <a:pt x="0" y="12"/>
                    </a:moveTo>
                    <a:lnTo>
                      <a:pt x="25" y="0"/>
                    </a:lnTo>
                    <a:lnTo>
                      <a:pt x="25" y="24"/>
                    </a:lnTo>
                    <a:lnTo>
                      <a:pt x="0" y="37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98" name="Freeform 1338"/>
              <p:cNvSpPr>
                <a:spLocks/>
              </p:cNvSpPr>
              <p:nvPr/>
            </p:nvSpPr>
            <p:spPr bwMode="auto">
              <a:xfrm>
                <a:off x="721" y="915"/>
                <a:ext cx="17" cy="15"/>
              </a:xfrm>
              <a:custGeom>
                <a:avLst/>
                <a:gdLst/>
                <a:ahLst/>
                <a:cxnLst>
                  <a:cxn ang="0">
                    <a:pos x="9" y="14"/>
                  </a:cxn>
                  <a:cxn ang="0">
                    <a:pos x="13" y="11"/>
                  </a:cxn>
                  <a:cxn ang="0">
                    <a:pos x="14" y="11"/>
                  </a:cxn>
                  <a:cxn ang="0">
                    <a:pos x="16" y="11"/>
                  </a:cxn>
                  <a:cxn ang="0">
                    <a:pos x="16" y="8"/>
                  </a:cxn>
                  <a:cxn ang="0">
                    <a:pos x="16" y="6"/>
                  </a:cxn>
                  <a:cxn ang="0">
                    <a:pos x="13" y="4"/>
                  </a:cxn>
                  <a:cxn ang="0">
                    <a:pos x="12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6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0" y="7"/>
                  </a:cxn>
                  <a:cxn ang="0">
                    <a:pos x="2" y="10"/>
                  </a:cxn>
                  <a:cxn ang="0">
                    <a:pos x="3" y="11"/>
                  </a:cxn>
                  <a:cxn ang="0">
                    <a:pos x="6" y="14"/>
                  </a:cxn>
                  <a:cxn ang="0">
                    <a:pos x="8" y="14"/>
                  </a:cxn>
                  <a:cxn ang="0">
                    <a:pos x="9" y="14"/>
                  </a:cxn>
                </a:cxnLst>
                <a:rect l="0" t="0" r="r" b="b"/>
                <a:pathLst>
                  <a:path w="17" h="15">
                    <a:moveTo>
                      <a:pt x="9" y="14"/>
                    </a:moveTo>
                    <a:lnTo>
                      <a:pt x="13" y="11"/>
                    </a:lnTo>
                    <a:lnTo>
                      <a:pt x="14" y="11"/>
                    </a:lnTo>
                    <a:lnTo>
                      <a:pt x="16" y="11"/>
                    </a:lnTo>
                    <a:lnTo>
                      <a:pt x="16" y="8"/>
                    </a:lnTo>
                    <a:lnTo>
                      <a:pt x="16" y="6"/>
                    </a:lnTo>
                    <a:lnTo>
                      <a:pt x="13" y="4"/>
                    </a:lnTo>
                    <a:lnTo>
                      <a:pt x="12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6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2" y="10"/>
                    </a:lnTo>
                    <a:lnTo>
                      <a:pt x="3" y="11"/>
                    </a:lnTo>
                    <a:lnTo>
                      <a:pt x="6" y="14"/>
                    </a:lnTo>
                    <a:lnTo>
                      <a:pt x="8" y="14"/>
                    </a:lnTo>
                    <a:lnTo>
                      <a:pt x="9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099" name="Freeform 1339"/>
              <p:cNvSpPr>
                <a:spLocks/>
              </p:cNvSpPr>
              <p:nvPr/>
            </p:nvSpPr>
            <p:spPr bwMode="auto">
              <a:xfrm>
                <a:off x="721" y="918"/>
                <a:ext cx="17" cy="15"/>
              </a:xfrm>
              <a:custGeom>
                <a:avLst/>
                <a:gdLst/>
                <a:ahLst/>
                <a:cxnLst>
                  <a:cxn ang="0">
                    <a:pos x="3" y="10"/>
                  </a:cxn>
                  <a:cxn ang="0">
                    <a:pos x="0" y="6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2"/>
                  </a:cxn>
                  <a:cxn ang="0">
                    <a:pos x="12" y="3"/>
                  </a:cxn>
                  <a:cxn ang="0">
                    <a:pos x="14" y="8"/>
                  </a:cxn>
                  <a:cxn ang="0">
                    <a:pos x="16" y="11"/>
                  </a:cxn>
                  <a:cxn ang="0">
                    <a:pos x="14" y="12"/>
                  </a:cxn>
                  <a:cxn ang="0">
                    <a:pos x="14" y="13"/>
                  </a:cxn>
                  <a:cxn ang="0">
                    <a:pos x="12" y="14"/>
                  </a:cxn>
                  <a:cxn ang="0">
                    <a:pos x="11" y="14"/>
                  </a:cxn>
                  <a:cxn ang="0">
                    <a:pos x="8" y="14"/>
                  </a:cxn>
                  <a:cxn ang="0">
                    <a:pos x="4" y="12"/>
                  </a:cxn>
                  <a:cxn ang="0">
                    <a:pos x="3" y="10"/>
                  </a:cxn>
                </a:cxnLst>
                <a:rect l="0" t="0" r="r" b="b"/>
                <a:pathLst>
                  <a:path w="17" h="15">
                    <a:moveTo>
                      <a:pt x="3" y="10"/>
                    </a:moveTo>
                    <a:lnTo>
                      <a:pt x="0" y="6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2"/>
                    </a:lnTo>
                    <a:lnTo>
                      <a:pt x="12" y="3"/>
                    </a:lnTo>
                    <a:lnTo>
                      <a:pt x="14" y="8"/>
                    </a:lnTo>
                    <a:lnTo>
                      <a:pt x="16" y="11"/>
                    </a:lnTo>
                    <a:lnTo>
                      <a:pt x="14" y="12"/>
                    </a:lnTo>
                    <a:lnTo>
                      <a:pt x="14" y="13"/>
                    </a:lnTo>
                    <a:lnTo>
                      <a:pt x="12" y="14"/>
                    </a:lnTo>
                    <a:lnTo>
                      <a:pt x="11" y="14"/>
                    </a:lnTo>
                    <a:lnTo>
                      <a:pt x="8" y="14"/>
                    </a:lnTo>
                    <a:lnTo>
                      <a:pt x="4" y="12"/>
                    </a:lnTo>
                    <a:lnTo>
                      <a:pt x="3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00" name="Freeform 1340"/>
              <p:cNvSpPr>
                <a:spLocks/>
              </p:cNvSpPr>
              <p:nvPr/>
            </p:nvSpPr>
            <p:spPr bwMode="auto">
              <a:xfrm>
                <a:off x="722" y="919"/>
                <a:ext cx="17" cy="15"/>
              </a:xfrm>
              <a:custGeom>
                <a:avLst/>
                <a:gdLst/>
                <a:ahLst/>
                <a:cxnLst>
                  <a:cxn ang="0">
                    <a:pos x="2" y="10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0"/>
                  </a:cxn>
                  <a:cxn ang="0">
                    <a:pos x="8" y="0"/>
                  </a:cxn>
                  <a:cxn ang="0">
                    <a:pos x="13" y="5"/>
                  </a:cxn>
                  <a:cxn ang="0">
                    <a:pos x="13" y="8"/>
                  </a:cxn>
                  <a:cxn ang="0">
                    <a:pos x="16" y="10"/>
                  </a:cxn>
                  <a:cxn ang="0">
                    <a:pos x="13" y="11"/>
                  </a:cxn>
                  <a:cxn ang="0">
                    <a:pos x="13" y="14"/>
                  </a:cxn>
                  <a:cxn ang="0">
                    <a:pos x="10" y="14"/>
                  </a:cxn>
                  <a:cxn ang="0">
                    <a:pos x="8" y="14"/>
                  </a:cxn>
                  <a:cxn ang="0">
                    <a:pos x="2" y="10"/>
                  </a:cxn>
                </a:cxnLst>
                <a:rect l="0" t="0" r="r" b="b"/>
                <a:pathLst>
                  <a:path w="17" h="15">
                    <a:moveTo>
                      <a:pt x="2" y="10"/>
                    </a:moveTo>
                    <a:lnTo>
                      <a:pt x="0" y="8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8" y="0"/>
                    </a:lnTo>
                    <a:lnTo>
                      <a:pt x="13" y="5"/>
                    </a:lnTo>
                    <a:lnTo>
                      <a:pt x="13" y="8"/>
                    </a:lnTo>
                    <a:lnTo>
                      <a:pt x="16" y="10"/>
                    </a:lnTo>
                    <a:lnTo>
                      <a:pt x="13" y="11"/>
                    </a:lnTo>
                    <a:lnTo>
                      <a:pt x="13" y="14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2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01" name="Freeform 1341"/>
              <p:cNvSpPr>
                <a:spLocks/>
              </p:cNvSpPr>
              <p:nvPr/>
            </p:nvSpPr>
            <p:spPr bwMode="auto">
              <a:xfrm>
                <a:off x="729" y="921"/>
                <a:ext cx="16" cy="15"/>
              </a:xfrm>
              <a:custGeom>
                <a:avLst/>
                <a:gdLst/>
                <a:ahLst/>
                <a:cxnLst>
                  <a:cxn ang="0">
                    <a:pos x="9" y="14"/>
                  </a:cxn>
                  <a:cxn ang="0">
                    <a:pos x="13" y="12"/>
                  </a:cxn>
                  <a:cxn ang="0">
                    <a:pos x="13" y="11"/>
                  </a:cxn>
                  <a:cxn ang="0">
                    <a:pos x="13" y="10"/>
                  </a:cxn>
                  <a:cxn ang="0">
                    <a:pos x="15" y="8"/>
                  </a:cxn>
                  <a:cxn ang="0">
                    <a:pos x="13" y="6"/>
                  </a:cxn>
                  <a:cxn ang="0">
                    <a:pos x="13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1" y="8"/>
                  </a:cxn>
                  <a:cxn ang="0">
                    <a:pos x="2" y="10"/>
                  </a:cxn>
                  <a:cxn ang="0">
                    <a:pos x="4" y="12"/>
                  </a:cxn>
                  <a:cxn ang="0">
                    <a:pos x="6" y="14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9" y="14"/>
                  </a:cxn>
                </a:cxnLst>
                <a:rect l="0" t="0" r="r" b="b"/>
                <a:pathLst>
                  <a:path w="16" h="15">
                    <a:moveTo>
                      <a:pt x="9" y="14"/>
                    </a:moveTo>
                    <a:lnTo>
                      <a:pt x="13" y="12"/>
                    </a:lnTo>
                    <a:lnTo>
                      <a:pt x="13" y="11"/>
                    </a:lnTo>
                    <a:lnTo>
                      <a:pt x="13" y="10"/>
                    </a:lnTo>
                    <a:lnTo>
                      <a:pt x="15" y="8"/>
                    </a:lnTo>
                    <a:lnTo>
                      <a:pt x="13" y="6"/>
                    </a:lnTo>
                    <a:lnTo>
                      <a:pt x="13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6" y="14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9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02" name="Freeform 1342"/>
              <p:cNvSpPr>
                <a:spLocks/>
              </p:cNvSpPr>
              <p:nvPr/>
            </p:nvSpPr>
            <p:spPr bwMode="auto">
              <a:xfrm>
                <a:off x="729" y="922"/>
                <a:ext cx="16" cy="15"/>
              </a:xfrm>
              <a:custGeom>
                <a:avLst/>
                <a:gdLst/>
                <a:ahLst/>
                <a:cxnLst>
                  <a:cxn ang="0">
                    <a:pos x="3" y="10"/>
                  </a:cxn>
                  <a:cxn ang="0">
                    <a:pos x="1" y="6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8" y="0"/>
                  </a:cxn>
                  <a:cxn ang="0">
                    <a:pos x="10" y="2"/>
                  </a:cxn>
                  <a:cxn ang="0">
                    <a:pos x="13" y="3"/>
                  </a:cxn>
                  <a:cxn ang="0">
                    <a:pos x="15" y="8"/>
                  </a:cxn>
                  <a:cxn ang="0">
                    <a:pos x="15" y="10"/>
                  </a:cxn>
                  <a:cxn ang="0">
                    <a:pos x="15" y="12"/>
                  </a:cxn>
                  <a:cxn ang="0">
                    <a:pos x="15" y="13"/>
                  </a:cxn>
                  <a:cxn ang="0">
                    <a:pos x="13" y="14"/>
                  </a:cxn>
                  <a:cxn ang="0">
                    <a:pos x="10" y="14"/>
                  </a:cxn>
                  <a:cxn ang="0">
                    <a:pos x="8" y="14"/>
                  </a:cxn>
                  <a:cxn ang="0">
                    <a:pos x="6" y="12"/>
                  </a:cxn>
                  <a:cxn ang="0">
                    <a:pos x="3" y="10"/>
                  </a:cxn>
                </a:cxnLst>
                <a:rect l="0" t="0" r="r" b="b"/>
                <a:pathLst>
                  <a:path w="16" h="15">
                    <a:moveTo>
                      <a:pt x="3" y="10"/>
                    </a:moveTo>
                    <a:lnTo>
                      <a:pt x="1" y="6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0" y="2"/>
                    </a:lnTo>
                    <a:lnTo>
                      <a:pt x="13" y="3"/>
                    </a:lnTo>
                    <a:lnTo>
                      <a:pt x="15" y="8"/>
                    </a:lnTo>
                    <a:lnTo>
                      <a:pt x="15" y="10"/>
                    </a:lnTo>
                    <a:lnTo>
                      <a:pt x="15" y="12"/>
                    </a:lnTo>
                    <a:lnTo>
                      <a:pt x="15" y="13"/>
                    </a:lnTo>
                    <a:lnTo>
                      <a:pt x="13" y="14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6" y="12"/>
                    </a:lnTo>
                    <a:lnTo>
                      <a:pt x="3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03" name="Freeform 1343"/>
              <p:cNvSpPr>
                <a:spLocks/>
              </p:cNvSpPr>
              <p:nvPr/>
            </p:nvSpPr>
            <p:spPr bwMode="auto">
              <a:xfrm>
                <a:off x="732" y="924"/>
                <a:ext cx="16" cy="15"/>
              </a:xfrm>
              <a:custGeom>
                <a:avLst/>
                <a:gdLst/>
                <a:ahLst/>
                <a:cxnLst>
                  <a:cxn ang="0">
                    <a:pos x="3" y="9"/>
                  </a:cxn>
                  <a:cxn ang="0">
                    <a:pos x="3" y="8"/>
                  </a:cxn>
                  <a:cxn ang="0">
                    <a:pos x="0" y="4"/>
                  </a:cxn>
                  <a:cxn ang="0">
                    <a:pos x="3" y="2"/>
                  </a:cxn>
                  <a:cxn ang="0">
                    <a:pos x="3" y="0"/>
                  </a:cxn>
                  <a:cxn ang="0">
                    <a:pos x="8" y="0"/>
                  </a:cxn>
                  <a:cxn ang="0">
                    <a:pos x="11" y="8"/>
                  </a:cxn>
                  <a:cxn ang="0">
                    <a:pos x="15" y="8"/>
                  </a:cxn>
                  <a:cxn ang="0">
                    <a:pos x="15" y="12"/>
                  </a:cxn>
                  <a:cxn ang="0">
                    <a:pos x="15" y="14"/>
                  </a:cxn>
                  <a:cxn ang="0">
                    <a:pos x="11" y="14"/>
                  </a:cxn>
                  <a:cxn ang="0">
                    <a:pos x="8" y="14"/>
                  </a:cxn>
                  <a:cxn ang="0">
                    <a:pos x="3" y="9"/>
                  </a:cxn>
                </a:cxnLst>
                <a:rect l="0" t="0" r="r" b="b"/>
                <a:pathLst>
                  <a:path w="16" h="15">
                    <a:moveTo>
                      <a:pt x="3" y="9"/>
                    </a:moveTo>
                    <a:lnTo>
                      <a:pt x="3" y="8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8" y="0"/>
                    </a:lnTo>
                    <a:lnTo>
                      <a:pt x="11" y="8"/>
                    </a:lnTo>
                    <a:lnTo>
                      <a:pt x="15" y="8"/>
                    </a:lnTo>
                    <a:lnTo>
                      <a:pt x="15" y="12"/>
                    </a:lnTo>
                    <a:lnTo>
                      <a:pt x="15" y="14"/>
                    </a:lnTo>
                    <a:lnTo>
                      <a:pt x="11" y="14"/>
                    </a:lnTo>
                    <a:lnTo>
                      <a:pt x="8" y="14"/>
                    </a:lnTo>
                    <a:lnTo>
                      <a:pt x="3" y="9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04" name="Freeform 1344"/>
              <p:cNvSpPr>
                <a:spLocks/>
              </p:cNvSpPr>
              <p:nvPr/>
            </p:nvSpPr>
            <p:spPr bwMode="auto">
              <a:xfrm>
                <a:off x="717" y="918"/>
                <a:ext cx="16" cy="15"/>
              </a:xfrm>
              <a:custGeom>
                <a:avLst/>
                <a:gdLst/>
                <a:ahLst/>
                <a:cxnLst>
                  <a:cxn ang="0">
                    <a:pos x="8" y="14"/>
                  </a:cxn>
                  <a:cxn ang="0">
                    <a:pos x="12" y="12"/>
                  </a:cxn>
                  <a:cxn ang="0">
                    <a:pos x="13" y="11"/>
                  </a:cxn>
                  <a:cxn ang="0">
                    <a:pos x="15" y="11"/>
                  </a:cxn>
                  <a:cxn ang="0">
                    <a:pos x="15" y="8"/>
                  </a:cxn>
                  <a:cxn ang="0">
                    <a:pos x="15" y="6"/>
                  </a:cxn>
                  <a:cxn ang="0">
                    <a:pos x="12" y="4"/>
                  </a:cxn>
                  <a:cxn ang="0">
                    <a:pos x="11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1"/>
                  </a:cxn>
                  <a:cxn ang="0">
                    <a:pos x="1" y="2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8"/>
                  </a:cxn>
                  <a:cxn ang="0">
                    <a:pos x="1" y="10"/>
                  </a:cxn>
                  <a:cxn ang="0">
                    <a:pos x="3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8" y="14"/>
                  </a:cxn>
                </a:cxnLst>
                <a:rect l="0" t="0" r="r" b="b"/>
                <a:pathLst>
                  <a:path w="16" h="15">
                    <a:moveTo>
                      <a:pt x="8" y="14"/>
                    </a:moveTo>
                    <a:lnTo>
                      <a:pt x="12" y="12"/>
                    </a:lnTo>
                    <a:lnTo>
                      <a:pt x="13" y="11"/>
                    </a:lnTo>
                    <a:lnTo>
                      <a:pt x="15" y="11"/>
                    </a:lnTo>
                    <a:lnTo>
                      <a:pt x="15" y="8"/>
                    </a:lnTo>
                    <a:lnTo>
                      <a:pt x="15" y="6"/>
                    </a:lnTo>
                    <a:lnTo>
                      <a:pt x="12" y="4"/>
                    </a:lnTo>
                    <a:lnTo>
                      <a:pt x="11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8"/>
                    </a:lnTo>
                    <a:lnTo>
                      <a:pt x="1" y="10"/>
                    </a:lnTo>
                    <a:lnTo>
                      <a:pt x="3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8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05" name="Freeform 1345"/>
              <p:cNvSpPr>
                <a:spLocks/>
              </p:cNvSpPr>
              <p:nvPr/>
            </p:nvSpPr>
            <p:spPr bwMode="auto">
              <a:xfrm>
                <a:off x="717" y="919"/>
                <a:ext cx="16" cy="15"/>
              </a:xfrm>
              <a:custGeom>
                <a:avLst/>
                <a:gdLst/>
                <a:ahLst/>
                <a:cxnLst>
                  <a:cxn ang="0">
                    <a:pos x="1" y="10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2"/>
                  </a:cxn>
                  <a:cxn ang="0">
                    <a:pos x="0" y="1"/>
                  </a:cxn>
                  <a:cxn ang="0">
                    <a:pos x="1" y="0"/>
                  </a:cxn>
                  <a:cxn ang="0">
                    <a:pos x="4" y="0"/>
                  </a:cxn>
                  <a:cxn ang="0">
                    <a:pos x="6" y="1"/>
                  </a:cxn>
                  <a:cxn ang="0">
                    <a:pos x="10" y="3"/>
                  </a:cxn>
                  <a:cxn ang="0">
                    <a:pos x="11" y="4"/>
                  </a:cxn>
                  <a:cxn ang="0">
                    <a:pos x="13" y="7"/>
                  </a:cxn>
                  <a:cxn ang="0">
                    <a:pos x="15" y="11"/>
                  </a:cxn>
                  <a:cxn ang="0">
                    <a:pos x="13" y="11"/>
                  </a:cxn>
                  <a:cxn ang="0">
                    <a:pos x="13" y="12"/>
                  </a:cxn>
                  <a:cxn ang="0">
                    <a:pos x="11" y="14"/>
                  </a:cxn>
                  <a:cxn ang="0">
                    <a:pos x="10" y="14"/>
                  </a:cxn>
                  <a:cxn ang="0">
                    <a:pos x="6" y="14"/>
                  </a:cxn>
                  <a:cxn ang="0">
                    <a:pos x="4" y="11"/>
                  </a:cxn>
                  <a:cxn ang="0">
                    <a:pos x="1" y="10"/>
                  </a:cxn>
                </a:cxnLst>
                <a:rect l="0" t="0" r="r" b="b"/>
                <a:pathLst>
                  <a:path w="16" h="15">
                    <a:moveTo>
                      <a:pt x="1" y="10"/>
                    </a:move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1"/>
                    </a:lnTo>
                    <a:lnTo>
                      <a:pt x="1" y="0"/>
                    </a:lnTo>
                    <a:lnTo>
                      <a:pt x="4" y="0"/>
                    </a:lnTo>
                    <a:lnTo>
                      <a:pt x="6" y="1"/>
                    </a:lnTo>
                    <a:lnTo>
                      <a:pt x="10" y="3"/>
                    </a:lnTo>
                    <a:lnTo>
                      <a:pt x="11" y="4"/>
                    </a:lnTo>
                    <a:lnTo>
                      <a:pt x="13" y="7"/>
                    </a:lnTo>
                    <a:lnTo>
                      <a:pt x="15" y="11"/>
                    </a:lnTo>
                    <a:lnTo>
                      <a:pt x="13" y="11"/>
                    </a:lnTo>
                    <a:lnTo>
                      <a:pt x="13" y="12"/>
                    </a:lnTo>
                    <a:lnTo>
                      <a:pt x="11" y="14"/>
                    </a:lnTo>
                    <a:lnTo>
                      <a:pt x="10" y="14"/>
                    </a:lnTo>
                    <a:lnTo>
                      <a:pt x="6" y="14"/>
                    </a:lnTo>
                    <a:lnTo>
                      <a:pt x="4" y="11"/>
                    </a:lnTo>
                    <a:lnTo>
                      <a:pt x="1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06" name="Freeform 1346"/>
              <p:cNvSpPr>
                <a:spLocks/>
              </p:cNvSpPr>
              <p:nvPr/>
            </p:nvSpPr>
            <p:spPr bwMode="auto">
              <a:xfrm>
                <a:off x="725" y="923"/>
                <a:ext cx="17" cy="15"/>
              </a:xfrm>
              <a:custGeom>
                <a:avLst/>
                <a:gdLst/>
                <a:ahLst/>
                <a:cxnLst>
                  <a:cxn ang="0">
                    <a:pos x="10" y="14"/>
                  </a:cxn>
                  <a:cxn ang="0">
                    <a:pos x="13" y="12"/>
                  </a:cxn>
                  <a:cxn ang="0">
                    <a:pos x="13" y="11"/>
                  </a:cxn>
                  <a:cxn ang="0">
                    <a:pos x="14" y="11"/>
                  </a:cxn>
                  <a:cxn ang="0">
                    <a:pos x="16" y="8"/>
                  </a:cxn>
                  <a:cxn ang="0">
                    <a:pos x="14" y="6"/>
                  </a:cxn>
                  <a:cxn ang="0">
                    <a:pos x="13" y="4"/>
                  </a:cxn>
                  <a:cxn ang="0">
                    <a:pos x="11" y="2"/>
                  </a:cxn>
                  <a:cxn ang="0">
                    <a:pos x="10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5" y="1"/>
                  </a:cxn>
                  <a:cxn ang="0">
                    <a:pos x="2" y="2"/>
                  </a:cxn>
                  <a:cxn ang="0">
                    <a:pos x="1" y="2"/>
                  </a:cxn>
                  <a:cxn ang="0">
                    <a:pos x="1" y="3"/>
                  </a:cxn>
                  <a:cxn ang="0">
                    <a:pos x="0" y="4"/>
                  </a:cxn>
                  <a:cxn ang="0">
                    <a:pos x="1" y="8"/>
                  </a:cxn>
                  <a:cxn ang="0">
                    <a:pos x="2" y="10"/>
                  </a:cxn>
                  <a:cxn ang="0">
                    <a:pos x="3" y="12"/>
                  </a:cxn>
                  <a:cxn ang="0">
                    <a:pos x="5" y="14"/>
                  </a:cxn>
                  <a:cxn ang="0">
                    <a:pos x="8" y="14"/>
                  </a:cxn>
                  <a:cxn ang="0">
                    <a:pos x="9" y="14"/>
                  </a:cxn>
                  <a:cxn ang="0">
                    <a:pos x="10" y="14"/>
                  </a:cxn>
                </a:cxnLst>
                <a:rect l="0" t="0" r="r" b="b"/>
                <a:pathLst>
                  <a:path w="17" h="15">
                    <a:moveTo>
                      <a:pt x="10" y="14"/>
                    </a:moveTo>
                    <a:lnTo>
                      <a:pt x="13" y="12"/>
                    </a:lnTo>
                    <a:lnTo>
                      <a:pt x="13" y="11"/>
                    </a:lnTo>
                    <a:lnTo>
                      <a:pt x="14" y="11"/>
                    </a:lnTo>
                    <a:lnTo>
                      <a:pt x="16" y="8"/>
                    </a:lnTo>
                    <a:lnTo>
                      <a:pt x="14" y="6"/>
                    </a:lnTo>
                    <a:lnTo>
                      <a:pt x="13" y="4"/>
                    </a:lnTo>
                    <a:lnTo>
                      <a:pt x="11" y="2"/>
                    </a:lnTo>
                    <a:lnTo>
                      <a:pt x="10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5" y="1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1" y="3"/>
                    </a:lnTo>
                    <a:lnTo>
                      <a:pt x="0" y="4"/>
                    </a:lnTo>
                    <a:lnTo>
                      <a:pt x="1" y="8"/>
                    </a:lnTo>
                    <a:lnTo>
                      <a:pt x="2" y="10"/>
                    </a:lnTo>
                    <a:lnTo>
                      <a:pt x="3" y="12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9" y="14"/>
                    </a:lnTo>
                    <a:lnTo>
                      <a:pt x="10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07" name="Freeform 1347"/>
              <p:cNvSpPr>
                <a:spLocks/>
              </p:cNvSpPr>
              <p:nvPr/>
            </p:nvSpPr>
            <p:spPr bwMode="auto">
              <a:xfrm>
                <a:off x="725" y="924"/>
                <a:ext cx="17" cy="15"/>
              </a:xfrm>
              <a:custGeom>
                <a:avLst/>
                <a:gdLst/>
                <a:ahLst/>
                <a:cxnLst>
                  <a:cxn ang="0">
                    <a:pos x="3" y="10"/>
                  </a:cxn>
                  <a:cxn ang="0">
                    <a:pos x="1" y="6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4" y="0"/>
                  </a:cxn>
                  <a:cxn ang="0">
                    <a:pos x="8" y="0"/>
                  </a:cxn>
                  <a:cxn ang="0">
                    <a:pos x="11" y="2"/>
                  </a:cxn>
                  <a:cxn ang="0">
                    <a:pos x="14" y="3"/>
                  </a:cxn>
                  <a:cxn ang="0">
                    <a:pos x="16" y="8"/>
                  </a:cxn>
                  <a:cxn ang="0">
                    <a:pos x="16" y="11"/>
                  </a:cxn>
                  <a:cxn ang="0">
                    <a:pos x="16" y="12"/>
                  </a:cxn>
                  <a:cxn ang="0">
                    <a:pos x="14" y="13"/>
                  </a:cxn>
                  <a:cxn ang="0">
                    <a:pos x="14" y="14"/>
                  </a:cxn>
                  <a:cxn ang="0">
                    <a:pos x="11" y="14"/>
                  </a:cxn>
                  <a:cxn ang="0">
                    <a:pos x="8" y="14"/>
                  </a:cxn>
                  <a:cxn ang="0">
                    <a:pos x="4" y="12"/>
                  </a:cxn>
                  <a:cxn ang="0">
                    <a:pos x="3" y="10"/>
                  </a:cxn>
                </a:cxnLst>
                <a:rect l="0" t="0" r="r" b="b"/>
                <a:pathLst>
                  <a:path w="17" h="15">
                    <a:moveTo>
                      <a:pt x="3" y="10"/>
                    </a:moveTo>
                    <a:lnTo>
                      <a:pt x="1" y="6"/>
                    </a:lnTo>
                    <a:lnTo>
                      <a:pt x="0" y="2"/>
                    </a:lnTo>
                    <a:lnTo>
                      <a:pt x="1" y="2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8" y="0"/>
                    </a:lnTo>
                    <a:lnTo>
                      <a:pt x="11" y="2"/>
                    </a:lnTo>
                    <a:lnTo>
                      <a:pt x="14" y="3"/>
                    </a:lnTo>
                    <a:lnTo>
                      <a:pt x="16" y="8"/>
                    </a:lnTo>
                    <a:lnTo>
                      <a:pt x="16" y="11"/>
                    </a:lnTo>
                    <a:lnTo>
                      <a:pt x="16" y="12"/>
                    </a:lnTo>
                    <a:lnTo>
                      <a:pt x="14" y="13"/>
                    </a:lnTo>
                    <a:lnTo>
                      <a:pt x="14" y="14"/>
                    </a:lnTo>
                    <a:lnTo>
                      <a:pt x="11" y="14"/>
                    </a:lnTo>
                    <a:lnTo>
                      <a:pt x="8" y="14"/>
                    </a:lnTo>
                    <a:lnTo>
                      <a:pt x="4" y="12"/>
                    </a:lnTo>
                    <a:lnTo>
                      <a:pt x="3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08" name="Freeform 1348"/>
              <p:cNvSpPr>
                <a:spLocks/>
              </p:cNvSpPr>
              <p:nvPr/>
            </p:nvSpPr>
            <p:spPr bwMode="auto">
              <a:xfrm>
                <a:off x="707" y="877"/>
                <a:ext cx="118" cy="58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3" y="0"/>
                  </a:cxn>
                  <a:cxn ang="0">
                    <a:pos x="117" y="45"/>
                  </a:cxn>
                  <a:cxn ang="0">
                    <a:pos x="92" y="57"/>
                  </a:cxn>
                  <a:cxn ang="0">
                    <a:pos x="0" y="11"/>
                  </a:cxn>
                </a:cxnLst>
                <a:rect l="0" t="0" r="r" b="b"/>
                <a:pathLst>
                  <a:path w="118" h="58">
                    <a:moveTo>
                      <a:pt x="0" y="11"/>
                    </a:moveTo>
                    <a:lnTo>
                      <a:pt x="23" y="0"/>
                    </a:lnTo>
                    <a:lnTo>
                      <a:pt x="117" y="45"/>
                    </a:lnTo>
                    <a:lnTo>
                      <a:pt x="92" y="57"/>
                    </a:lnTo>
                    <a:lnTo>
                      <a:pt x="0" y="11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09" name="Freeform 1349"/>
              <p:cNvSpPr>
                <a:spLocks/>
              </p:cNvSpPr>
              <p:nvPr/>
            </p:nvSpPr>
            <p:spPr bwMode="auto">
              <a:xfrm>
                <a:off x="707" y="887"/>
                <a:ext cx="93" cy="7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2" y="48"/>
                  </a:cxn>
                  <a:cxn ang="0">
                    <a:pos x="92" y="72"/>
                  </a:cxn>
                  <a:cxn ang="0">
                    <a:pos x="0" y="23"/>
                  </a:cxn>
                  <a:cxn ang="0">
                    <a:pos x="0" y="0"/>
                  </a:cxn>
                </a:cxnLst>
                <a:rect l="0" t="0" r="r" b="b"/>
                <a:pathLst>
                  <a:path w="93" h="73">
                    <a:moveTo>
                      <a:pt x="0" y="0"/>
                    </a:moveTo>
                    <a:lnTo>
                      <a:pt x="92" y="48"/>
                    </a:lnTo>
                    <a:lnTo>
                      <a:pt x="92" y="72"/>
                    </a:lnTo>
                    <a:lnTo>
                      <a:pt x="0" y="23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10" name="Freeform 1350"/>
              <p:cNvSpPr>
                <a:spLocks/>
              </p:cNvSpPr>
              <p:nvPr/>
            </p:nvSpPr>
            <p:spPr bwMode="auto">
              <a:xfrm>
                <a:off x="620" y="991"/>
                <a:ext cx="25" cy="38"/>
              </a:xfrm>
              <a:custGeom>
                <a:avLst/>
                <a:gdLst/>
                <a:ahLst/>
                <a:cxnLst>
                  <a:cxn ang="0">
                    <a:pos x="24" y="1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4" y="37"/>
                  </a:cxn>
                  <a:cxn ang="0">
                    <a:pos x="24" y="12"/>
                  </a:cxn>
                </a:cxnLst>
                <a:rect l="0" t="0" r="r" b="b"/>
                <a:pathLst>
                  <a:path w="25" h="38">
                    <a:moveTo>
                      <a:pt x="24" y="12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24" y="37"/>
                    </a:lnTo>
                    <a:lnTo>
                      <a:pt x="24" y="12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11" name="Freeform 1351"/>
              <p:cNvSpPr>
                <a:spLocks/>
              </p:cNvSpPr>
              <p:nvPr/>
            </p:nvSpPr>
            <p:spPr bwMode="auto">
              <a:xfrm>
                <a:off x="745" y="1053"/>
                <a:ext cx="24" cy="38"/>
              </a:xfrm>
              <a:custGeom>
                <a:avLst/>
                <a:gdLst/>
                <a:ahLst/>
                <a:cxnLst>
                  <a:cxn ang="0">
                    <a:pos x="23" y="1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3" y="37"/>
                  </a:cxn>
                  <a:cxn ang="0">
                    <a:pos x="23" y="12"/>
                  </a:cxn>
                </a:cxnLst>
                <a:rect l="0" t="0" r="r" b="b"/>
                <a:pathLst>
                  <a:path w="24" h="38">
                    <a:moveTo>
                      <a:pt x="23" y="12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23" y="37"/>
                    </a:lnTo>
                    <a:lnTo>
                      <a:pt x="23" y="12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12" name="Freeform 1352"/>
              <p:cNvSpPr>
                <a:spLocks/>
              </p:cNvSpPr>
              <p:nvPr/>
            </p:nvSpPr>
            <p:spPr bwMode="auto">
              <a:xfrm>
                <a:off x="644" y="957"/>
                <a:ext cx="93" cy="72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0" y="47"/>
                  </a:cxn>
                  <a:cxn ang="0">
                    <a:pos x="0" y="71"/>
                  </a:cxn>
                  <a:cxn ang="0">
                    <a:pos x="92" y="24"/>
                  </a:cxn>
                  <a:cxn ang="0">
                    <a:pos x="91" y="0"/>
                  </a:cxn>
                </a:cxnLst>
                <a:rect l="0" t="0" r="r" b="b"/>
                <a:pathLst>
                  <a:path w="93" h="72">
                    <a:moveTo>
                      <a:pt x="91" y="0"/>
                    </a:moveTo>
                    <a:lnTo>
                      <a:pt x="0" y="47"/>
                    </a:lnTo>
                    <a:lnTo>
                      <a:pt x="0" y="71"/>
                    </a:lnTo>
                    <a:lnTo>
                      <a:pt x="92" y="24"/>
                    </a:lnTo>
                    <a:lnTo>
                      <a:pt x="91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13" name="Freeform 1353"/>
              <p:cNvSpPr>
                <a:spLocks/>
              </p:cNvSpPr>
              <p:nvPr/>
            </p:nvSpPr>
            <p:spPr bwMode="auto">
              <a:xfrm>
                <a:off x="848" y="962"/>
                <a:ext cx="16" cy="1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5" y="8"/>
                  </a:cxn>
                  <a:cxn ang="0">
                    <a:pos x="11" y="14"/>
                  </a:cxn>
                  <a:cxn ang="0">
                    <a:pos x="0" y="4"/>
                  </a:cxn>
                  <a:cxn ang="0">
                    <a:pos x="4" y="0"/>
                  </a:cxn>
                </a:cxnLst>
                <a:rect l="0" t="0" r="r" b="b"/>
                <a:pathLst>
                  <a:path w="16" h="15">
                    <a:moveTo>
                      <a:pt x="4" y="0"/>
                    </a:moveTo>
                    <a:lnTo>
                      <a:pt x="15" y="8"/>
                    </a:lnTo>
                    <a:lnTo>
                      <a:pt x="11" y="14"/>
                    </a:lnTo>
                    <a:lnTo>
                      <a:pt x="0" y="4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14" name="Freeform 1354"/>
              <p:cNvSpPr>
                <a:spLocks/>
              </p:cNvSpPr>
              <p:nvPr/>
            </p:nvSpPr>
            <p:spPr bwMode="auto">
              <a:xfrm>
                <a:off x="807" y="935"/>
                <a:ext cx="35" cy="18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34" y="6"/>
                  </a:cxn>
                  <a:cxn ang="0">
                    <a:pos x="12" y="17"/>
                  </a:cxn>
                  <a:cxn ang="0">
                    <a:pos x="0" y="10"/>
                  </a:cxn>
                  <a:cxn ang="0">
                    <a:pos x="22" y="0"/>
                  </a:cxn>
                </a:cxnLst>
                <a:rect l="0" t="0" r="r" b="b"/>
                <a:pathLst>
                  <a:path w="35" h="18">
                    <a:moveTo>
                      <a:pt x="22" y="0"/>
                    </a:moveTo>
                    <a:lnTo>
                      <a:pt x="34" y="6"/>
                    </a:lnTo>
                    <a:lnTo>
                      <a:pt x="12" y="17"/>
                    </a:lnTo>
                    <a:lnTo>
                      <a:pt x="0" y="10"/>
                    </a:lnTo>
                    <a:lnTo>
                      <a:pt x="22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15" name="Freeform 1355"/>
              <p:cNvSpPr>
                <a:spLocks/>
              </p:cNvSpPr>
              <p:nvPr/>
            </p:nvSpPr>
            <p:spPr bwMode="auto">
              <a:xfrm>
                <a:off x="807" y="946"/>
                <a:ext cx="17" cy="28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16" y="27"/>
                  </a:cxn>
                  <a:cxn ang="0">
                    <a:pos x="16" y="6"/>
                  </a:cxn>
                  <a:cxn ang="0">
                    <a:pos x="0" y="0"/>
                  </a:cxn>
                  <a:cxn ang="0">
                    <a:pos x="0" y="22"/>
                  </a:cxn>
                </a:cxnLst>
                <a:rect l="0" t="0" r="r" b="b"/>
                <a:pathLst>
                  <a:path w="17" h="28">
                    <a:moveTo>
                      <a:pt x="0" y="22"/>
                    </a:moveTo>
                    <a:lnTo>
                      <a:pt x="16" y="27"/>
                    </a:lnTo>
                    <a:lnTo>
                      <a:pt x="16" y="6"/>
                    </a:lnTo>
                    <a:lnTo>
                      <a:pt x="0" y="0"/>
                    </a:lnTo>
                    <a:lnTo>
                      <a:pt x="0" y="22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16" name="Freeform 1356"/>
              <p:cNvSpPr>
                <a:spLocks/>
              </p:cNvSpPr>
              <p:nvPr/>
            </p:nvSpPr>
            <p:spPr bwMode="auto">
              <a:xfrm>
                <a:off x="819" y="941"/>
                <a:ext cx="23" cy="33"/>
              </a:xfrm>
              <a:custGeom>
                <a:avLst/>
                <a:gdLst/>
                <a:ahLst/>
                <a:cxnLst>
                  <a:cxn ang="0">
                    <a:pos x="22" y="22"/>
                  </a:cxn>
                  <a:cxn ang="0">
                    <a:pos x="0" y="32"/>
                  </a:cxn>
                  <a:cxn ang="0">
                    <a:pos x="0" y="11"/>
                  </a:cxn>
                  <a:cxn ang="0">
                    <a:pos x="22" y="0"/>
                  </a:cxn>
                  <a:cxn ang="0">
                    <a:pos x="22" y="22"/>
                  </a:cxn>
                </a:cxnLst>
                <a:rect l="0" t="0" r="r" b="b"/>
                <a:pathLst>
                  <a:path w="23" h="33">
                    <a:moveTo>
                      <a:pt x="22" y="22"/>
                    </a:moveTo>
                    <a:lnTo>
                      <a:pt x="0" y="32"/>
                    </a:lnTo>
                    <a:lnTo>
                      <a:pt x="0" y="11"/>
                    </a:lnTo>
                    <a:lnTo>
                      <a:pt x="22" y="0"/>
                    </a:lnTo>
                    <a:lnTo>
                      <a:pt x="22" y="22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17" name="Freeform 1357"/>
              <p:cNvSpPr>
                <a:spLocks/>
              </p:cNvSpPr>
              <p:nvPr/>
            </p:nvSpPr>
            <p:spPr bwMode="auto">
              <a:xfrm>
                <a:off x="821" y="947"/>
                <a:ext cx="26" cy="15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5" y="4"/>
                  </a:cxn>
                  <a:cxn ang="0">
                    <a:pos x="20" y="12"/>
                  </a:cxn>
                  <a:cxn ang="0">
                    <a:pos x="9" y="14"/>
                  </a:cxn>
                  <a:cxn ang="0">
                    <a:pos x="0" y="9"/>
                  </a:cxn>
                  <a:cxn ang="0">
                    <a:pos x="17" y="0"/>
                  </a:cxn>
                </a:cxnLst>
                <a:rect l="0" t="0" r="r" b="b"/>
                <a:pathLst>
                  <a:path w="26" h="15">
                    <a:moveTo>
                      <a:pt x="17" y="0"/>
                    </a:moveTo>
                    <a:lnTo>
                      <a:pt x="25" y="4"/>
                    </a:lnTo>
                    <a:lnTo>
                      <a:pt x="20" y="12"/>
                    </a:lnTo>
                    <a:lnTo>
                      <a:pt x="9" y="14"/>
                    </a:lnTo>
                    <a:lnTo>
                      <a:pt x="0" y="9"/>
                    </a:lnTo>
                    <a:lnTo>
                      <a:pt x="17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18" name="Freeform 1358"/>
              <p:cNvSpPr>
                <a:spLocks/>
              </p:cNvSpPr>
              <p:nvPr/>
            </p:nvSpPr>
            <p:spPr bwMode="auto">
              <a:xfrm>
                <a:off x="821" y="956"/>
                <a:ext cx="16" cy="25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14" y="24"/>
                  </a:cxn>
                  <a:cxn ang="0">
                    <a:pos x="15" y="11"/>
                  </a:cxn>
                  <a:cxn ang="0">
                    <a:pos x="11" y="3"/>
                  </a:cxn>
                  <a:cxn ang="0">
                    <a:pos x="0" y="0"/>
                  </a:cxn>
                  <a:cxn ang="0">
                    <a:pos x="0" y="17"/>
                  </a:cxn>
                </a:cxnLst>
                <a:rect l="0" t="0" r="r" b="b"/>
                <a:pathLst>
                  <a:path w="16" h="25">
                    <a:moveTo>
                      <a:pt x="0" y="17"/>
                    </a:moveTo>
                    <a:lnTo>
                      <a:pt x="14" y="24"/>
                    </a:lnTo>
                    <a:lnTo>
                      <a:pt x="15" y="11"/>
                    </a:lnTo>
                    <a:lnTo>
                      <a:pt x="11" y="3"/>
                    </a:lnTo>
                    <a:lnTo>
                      <a:pt x="0" y="0"/>
                    </a:lnTo>
                    <a:lnTo>
                      <a:pt x="0" y="17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19" name="Freeform 1359"/>
              <p:cNvSpPr>
                <a:spLocks/>
              </p:cNvSpPr>
              <p:nvPr/>
            </p:nvSpPr>
            <p:spPr bwMode="auto">
              <a:xfrm>
                <a:off x="833" y="967"/>
                <a:ext cx="17" cy="18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2" y="8"/>
                  </a:cxn>
                  <a:cxn ang="0">
                    <a:pos x="9" y="10"/>
                  </a:cxn>
                  <a:cxn ang="0">
                    <a:pos x="13" y="17"/>
                  </a:cxn>
                  <a:cxn ang="0">
                    <a:pos x="16" y="16"/>
                  </a:cxn>
                  <a:cxn ang="0">
                    <a:pos x="13" y="7"/>
                  </a:cxn>
                  <a:cxn ang="0">
                    <a:pos x="0" y="0"/>
                  </a:cxn>
                  <a:cxn ang="0">
                    <a:pos x="0" y="12"/>
                  </a:cxn>
                </a:cxnLst>
                <a:rect l="0" t="0" r="r" b="b"/>
                <a:pathLst>
                  <a:path w="17" h="18">
                    <a:moveTo>
                      <a:pt x="0" y="12"/>
                    </a:moveTo>
                    <a:lnTo>
                      <a:pt x="2" y="8"/>
                    </a:lnTo>
                    <a:lnTo>
                      <a:pt x="9" y="10"/>
                    </a:lnTo>
                    <a:lnTo>
                      <a:pt x="13" y="17"/>
                    </a:lnTo>
                    <a:lnTo>
                      <a:pt x="16" y="16"/>
                    </a:lnTo>
                    <a:lnTo>
                      <a:pt x="13" y="7"/>
                    </a:lnTo>
                    <a:lnTo>
                      <a:pt x="0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20" name="Freeform 1360"/>
              <p:cNvSpPr>
                <a:spLocks/>
              </p:cNvSpPr>
              <p:nvPr/>
            </p:nvSpPr>
            <p:spPr bwMode="auto">
              <a:xfrm>
                <a:off x="848" y="968"/>
                <a:ext cx="16" cy="17"/>
              </a:xfrm>
              <a:custGeom>
                <a:avLst/>
                <a:gdLst/>
                <a:ahLst/>
                <a:cxnLst>
                  <a:cxn ang="0">
                    <a:pos x="15" y="11"/>
                  </a:cxn>
                  <a:cxn ang="0">
                    <a:pos x="2" y="16"/>
                  </a:cxn>
                  <a:cxn ang="0">
                    <a:pos x="0" y="5"/>
                  </a:cxn>
                  <a:cxn ang="0">
                    <a:pos x="8" y="3"/>
                  </a:cxn>
                  <a:cxn ang="0">
                    <a:pos x="13" y="0"/>
                  </a:cxn>
                  <a:cxn ang="0">
                    <a:pos x="15" y="11"/>
                  </a:cxn>
                </a:cxnLst>
                <a:rect l="0" t="0" r="r" b="b"/>
                <a:pathLst>
                  <a:path w="16" h="17">
                    <a:moveTo>
                      <a:pt x="15" y="11"/>
                    </a:moveTo>
                    <a:lnTo>
                      <a:pt x="2" y="16"/>
                    </a:lnTo>
                    <a:lnTo>
                      <a:pt x="0" y="5"/>
                    </a:lnTo>
                    <a:lnTo>
                      <a:pt x="8" y="3"/>
                    </a:lnTo>
                    <a:lnTo>
                      <a:pt x="13" y="0"/>
                    </a:lnTo>
                    <a:lnTo>
                      <a:pt x="15" y="11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21" name="Freeform 1361"/>
              <p:cNvSpPr>
                <a:spLocks/>
              </p:cNvSpPr>
              <p:nvPr/>
            </p:nvSpPr>
            <p:spPr bwMode="auto">
              <a:xfrm>
                <a:off x="822" y="958"/>
                <a:ext cx="16" cy="15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15" y="14"/>
                  </a:cxn>
                  <a:cxn ang="0">
                    <a:pos x="10" y="3"/>
                  </a:cxn>
                  <a:cxn ang="0">
                    <a:pos x="0" y="0"/>
                  </a:cxn>
                  <a:cxn ang="0">
                    <a:pos x="0" y="8"/>
                  </a:cxn>
                </a:cxnLst>
                <a:rect l="0" t="0" r="r" b="b"/>
                <a:pathLst>
                  <a:path w="16" h="15">
                    <a:moveTo>
                      <a:pt x="0" y="8"/>
                    </a:moveTo>
                    <a:lnTo>
                      <a:pt x="15" y="14"/>
                    </a:lnTo>
                    <a:lnTo>
                      <a:pt x="10" y="3"/>
                    </a:lnTo>
                    <a:lnTo>
                      <a:pt x="0" y="0"/>
                    </a:lnTo>
                    <a:lnTo>
                      <a:pt x="0" y="8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22" name="Freeform 1362"/>
              <p:cNvSpPr>
                <a:spLocks/>
              </p:cNvSpPr>
              <p:nvPr/>
            </p:nvSpPr>
            <p:spPr bwMode="auto">
              <a:xfrm>
                <a:off x="833" y="965"/>
                <a:ext cx="23" cy="15"/>
              </a:xfrm>
              <a:custGeom>
                <a:avLst/>
                <a:gdLst/>
                <a:ahLst/>
                <a:cxnLst>
                  <a:cxn ang="0">
                    <a:pos x="22" y="11"/>
                  </a:cxn>
                  <a:cxn ang="0">
                    <a:pos x="13" y="14"/>
                  </a:cxn>
                  <a:cxn ang="0">
                    <a:pos x="0" y="2"/>
                  </a:cxn>
                  <a:cxn ang="0">
                    <a:pos x="12" y="0"/>
                  </a:cxn>
                  <a:cxn ang="0">
                    <a:pos x="22" y="11"/>
                  </a:cxn>
                </a:cxnLst>
                <a:rect l="0" t="0" r="r" b="b"/>
                <a:pathLst>
                  <a:path w="23" h="15">
                    <a:moveTo>
                      <a:pt x="22" y="11"/>
                    </a:moveTo>
                    <a:lnTo>
                      <a:pt x="13" y="14"/>
                    </a:lnTo>
                    <a:lnTo>
                      <a:pt x="0" y="2"/>
                    </a:lnTo>
                    <a:lnTo>
                      <a:pt x="12" y="0"/>
                    </a:lnTo>
                    <a:lnTo>
                      <a:pt x="22" y="11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23" name="Freeform 1363"/>
              <p:cNvSpPr>
                <a:spLocks/>
              </p:cNvSpPr>
              <p:nvPr/>
            </p:nvSpPr>
            <p:spPr bwMode="auto">
              <a:xfrm>
                <a:off x="846" y="959"/>
                <a:ext cx="16" cy="15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3" y="0"/>
                  </a:cxn>
                  <a:cxn ang="0">
                    <a:pos x="15" y="11"/>
                  </a:cxn>
                  <a:cxn ang="0">
                    <a:pos x="10" y="14"/>
                  </a:cxn>
                  <a:cxn ang="0">
                    <a:pos x="0" y="6"/>
                  </a:cxn>
                </a:cxnLst>
                <a:rect l="0" t="0" r="r" b="b"/>
                <a:pathLst>
                  <a:path w="16" h="15">
                    <a:moveTo>
                      <a:pt x="0" y="6"/>
                    </a:moveTo>
                    <a:lnTo>
                      <a:pt x="3" y="0"/>
                    </a:lnTo>
                    <a:lnTo>
                      <a:pt x="15" y="11"/>
                    </a:lnTo>
                    <a:lnTo>
                      <a:pt x="10" y="14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24" name="Freeform 1364"/>
              <p:cNvSpPr>
                <a:spLocks/>
              </p:cNvSpPr>
              <p:nvPr/>
            </p:nvSpPr>
            <p:spPr bwMode="auto">
              <a:xfrm>
                <a:off x="830" y="954"/>
                <a:ext cx="22" cy="16"/>
              </a:xfrm>
              <a:custGeom>
                <a:avLst/>
                <a:gdLst/>
                <a:ahLst/>
                <a:cxnLst>
                  <a:cxn ang="0">
                    <a:pos x="21" y="11"/>
                  </a:cxn>
                  <a:cxn ang="0">
                    <a:pos x="4" y="15"/>
                  </a:cxn>
                  <a:cxn ang="0">
                    <a:pos x="0" y="3"/>
                  </a:cxn>
                  <a:cxn ang="0">
                    <a:pos x="15" y="0"/>
                  </a:cxn>
                  <a:cxn ang="0">
                    <a:pos x="21" y="11"/>
                  </a:cxn>
                </a:cxnLst>
                <a:rect l="0" t="0" r="r" b="b"/>
                <a:pathLst>
                  <a:path w="22" h="16">
                    <a:moveTo>
                      <a:pt x="21" y="11"/>
                    </a:moveTo>
                    <a:lnTo>
                      <a:pt x="4" y="15"/>
                    </a:lnTo>
                    <a:lnTo>
                      <a:pt x="0" y="3"/>
                    </a:lnTo>
                    <a:lnTo>
                      <a:pt x="15" y="0"/>
                    </a:lnTo>
                    <a:lnTo>
                      <a:pt x="21" y="11"/>
                    </a:lnTo>
                  </a:path>
                </a:pathLst>
              </a:custGeom>
              <a:solidFill>
                <a:srgbClr val="9DB9DA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25" name="Freeform 1365"/>
              <p:cNvSpPr>
                <a:spLocks/>
              </p:cNvSpPr>
              <p:nvPr/>
            </p:nvSpPr>
            <p:spPr bwMode="auto">
              <a:xfrm>
                <a:off x="702" y="986"/>
                <a:ext cx="118" cy="60"/>
              </a:xfrm>
              <a:custGeom>
                <a:avLst/>
                <a:gdLst/>
                <a:ahLst/>
                <a:cxnLst>
                  <a:cxn ang="0">
                    <a:pos x="117" y="12"/>
                  </a:cxn>
                  <a:cxn ang="0">
                    <a:pos x="93" y="0"/>
                  </a:cxn>
                  <a:cxn ang="0">
                    <a:pos x="0" y="47"/>
                  </a:cxn>
                  <a:cxn ang="0">
                    <a:pos x="24" y="59"/>
                  </a:cxn>
                  <a:cxn ang="0">
                    <a:pos x="117" y="12"/>
                  </a:cxn>
                </a:cxnLst>
                <a:rect l="0" t="0" r="r" b="b"/>
                <a:pathLst>
                  <a:path w="118" h="60">
                    <a:moveTo>
                      <a:pt x="117" y="12"/>
                    </a:moveTo>
                    <a:lnTo>
                      <a:pt x="93" y="0"/>
                    </a:lnTo>
                    <a:lnTo>
                      <a:pt x="0" y="47"/>
                    </a:lnTo>
                    <a:lnTo>
                      <a:pt x="24" y="59"/>
                    </a:lnTo>
                    <a:lnTo>
                      <a:pt x="117" y="12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26" name="Freeform 1366"/>
              <p:cNvSpPr>
                <a:spLocks/>
              </p:cNvSpPr>
              <p:nvPr/>
            </p:nvSpPr>
            <p:spPr bwMode="auto">
              <a:xfrm>
                <a:off x="620" y="945"/>
                <a:ext cx="117" cy="59"/>
              </a:xfrm>
              <a:custGeom>
                <a:avLst/>
                <a:gdLst/>
                <a:ahLst/>
                <a:cxnLst>
                  <a:cxn ang="0">
                    <a:pos x="116" y="12"/>
                  </a:cxn>
                  <a:cxn ang="0">
                    <a:pos x="92" y="0"/>
                  </a:cxn>
                  <a:cxn ang="0">
                    <a:pos x="0" y="46"/>
                  </a:cxn>
                  <a:cxn ang="0">
                    <a:pos x="23" y="58"/>
                  </a:cxn>
                  <a:cxn ang="0">
                    <a:pos x="116" y="12"/>
                  </a:cxn>
                </a:cxnLst>
                <a:rect l="0" t="0" r="r" b="b"/>
                <a:pathLst>
                  <a:path w="117" h="59">
                    <a:moveTo>
                      <a:pt x="116" y="12"/>
                    </a:moveTo>
                    <a:lnTo>
                      <a:pt x="92" y="0"/>
                    </a:lnTo>
                    <a:lnTo>
                      <a:pt x="0" y="46"/>
                    </a:lnTo>
                    <a:lnTo>
                      <a:pt x="23" y="58"/>
                    </a:lnTo>
                    <a:lnTo>
                      <a:pt x="116" y="12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27" name="Freeform 1367"/>
              <p:cNvSpPr>
                <a:spLocks/>
              </p:cNvSpPr>
              <p:nvPr/>
            </p:nvSpPr>
            <p:spPr bwMode="auto">
              <a:xfrm>
                <a:off x="337" y="967"/>
                <a:ext cx="89" cy="147"/>
              </a:xfrm>
              <a:custGeom>
                <a:avLst/>
                <a:gdLst/>
                <a:ahLst/>
                <a:cxnLst>
                  <a:cxn ang="0">
                    <a:pos x="88" y="44"/>
                  </a:cxn>
                  <a:cxn ang="0">
                    <a:pos x="0" y="0"/>
                  </a:cxn>
                  <a:cxn ang="0">
                    <a:pos x="0" y="102"/>
                  </a:cxn>
                  <a:cxn ang="0">
                    <a:pos x="88" y="146"/>
                  </a:cxn>
                  <a:cxn ang="0">
                    <a:pos x="88" y="44"/>
                  </a:cxn>
                </a:cxnLst>
                <a:rect l="0" t="0" r="r" b="b"/>
                <a:pathLst>
                  <a:path w="89" h="147">
                    <a:moveTo>
                      <a:pt x="88" y="44"/>
                    </a:moveTo>
                    <a:lnTo>
                      <a:pt x="0" y="0"/>
                    </a:lnTo>
                    <a:lnTo>
                      <a:pt x="0" y="102"/>
                    </a:lnTo>
                    <a:lnTo>
                      <a:pt x="88" y="146"/>
                    </a:lnTo>
                    <a:lnTo>
                      <a:pt x="88" y="44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28" name="Freeform 1368"/>
              <p:cNvSpPr>
                <a:spLocks/>
              </p:cNvSpPr>
              <p:nvPr/>
            </p:nvSpPr>
            <p:spPr bwMode="auto">
              <a:xfrm>
                <a:off x="337" y="864"/>
                <a:ext cx="293" cy="148"/>
              </a:xfrm>
              <a:custGeom>
                <a:avLst/>
                <a:gdLst/>
                <a:ahLst/>
                <a:cxnLst>
                  <a:cxn ang="0">
                    <a:pos x="292" y="45"/>
                  </a:cxn>
                  <a:cxn ang="0">
                    <a:pos x="202" y="0"/>
                  </a:cxn>
                  <a:cxn ang="0">
                    <a:pos x="0" y="102"/>
                  </a:cxn>
                  <a:cxn ang="0">
                    <a:pos x="88" y="147"/>
                  </a:cxn>
                  <a:cxn ang="0">
                    <a:pos x="292" y="45"/>
                  </a:cxn>
                </a:cxnLst>
                <a:rect l="0" t="0" r="r" b="b"/>
                <a:pathLst>
                  <a:path w="293" h="148">
                    <a:moveTo>
                      <a:pt x="292" y="45"/>
                    </a:moveTo>
                    <a:lnTo>
                      <a:pt x="202" y="0"/>
                    </a:lnTo>
                    <a:lnTo>
                      <a:pt x="0" y="102"/>
                    </a:lnTo>
                    <a:lnTo>
                      <a:pt x="88" y="147"/>
                    </a:lnTo>
                    <a:lnTo>
                      <a:pt x="292" y="45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29" name="Freeform 1369"/>
              <p:cNvSpPr>
                <a:spLocks/>
              </p:cNvSpPr>
              <p:nvPr/>
            </p:nvSpPr>
            <p:spPr bwMode="auto">
              <a:xfrm>
                <a:off x="425" y="909"/>
                <a:ext cx="205" cy="205"/>
              </a:xfrm>
              <a:custGeom>
                <a:avLst/>
                <a:gdLst/>
                <a:ahLst/>
                <a:cxnLst>
                  <a:cxn ang="0">
                    <a:pos x="204" y="0"/>
                  </a:cxn>
                  <a:cxn ang="0">
                    <a:pos x="0" y="102"/>
                  </a:cxn>
                  <a:cxn ang="0">
                    <a:pos x="0" y="204"/>
                  </a:cxn>
                  <a:cxn ang="0">
                    <a:pos x="204" y="102"/>
                  </a:cxn>
                  <a:cxn ang="0">
                    <a:pos x="204" y="0"/>
                  </a:cxn>
                </a:cxnLst>
                <a:rect l="0" t="0" r="r" b="b"/>
                <a:pathLst>
                  <a:path w="205" h="205">
                    <a:moveTo>
                      <a:pt x="204" y="0"/>
                    </a:moveTo>
                    <a:lnTo>
                      <a:pt x="0" y="102"/>
                    </a:lnTo>
                    <a:lnTo>
                      <a:pt x="0" y="204"/>
                    </a:lnTo>
                    <a:lnTo>
                      <a:pt x="204" y="102"/>
                    </a:lnTo>
                    <a:lnTo>
                      <a:pt x="204" y="0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30" name="Freeform 1370"/>
              <p:cNvSpPr>
                <a:spLocks/>
              </p:cNvSpPr>
              <p:nvPr/>
            </p:nvSpPr>
            <p:spPr bwMode="auto">
              <a:xfrm>
                <a:off x="447" y="1028"/>
                <a:ext cx="178" cy="164"/>
              </a:xfrm>
              <a:custGeom>
                <a:avLst/>
                <a:gdLst/>
                <a:ahLst/>
                <a:cxnLst>
                  <a:cxn ang="0">
                    <a:pos x="177" y="89"/>
                  </a:cxn>
                  <a:cxn ang="0">
                    <a:pos x="0" y="0"/>
                  </a:cxn>
                  <a:cxn ang="0">
                    <a:pos x="0" y="74"/>
                  </a:cxn>
                  <a:cxn ang="0">
                    <a:pos x="177" y="163"/>
                  </a:cxn>
                  <a:cxn ang="0">
                    <a:pos x="177" y="89"/>
                  </a:cxn>
                </a:cxnLst>
                <a:rect l="0" t="0" r="r" b="b"/>
                <a:pathLst>
                  <a:path w="178" h="164">
                    <a:moveTo>
                      <a:pt x="177" y="89"/>
                    </a:moveTo>
                    <a:lnTo>
                      <a:pt x="0" y="0"/>
                    </a:lnTo>
                    <a:lnTo>
                      <a:pt x="0" y="74"/>
                    </a:lnTo>
                    <a:lnTo>
                      <a:pt x="177" y="163"/>
                    </a:lnTo>
                    <a:lnTo>
                      <a:pt x="177" y="89"/>
                    </a:lnTo>
                  </a:path>
                </a:pathLst>
              </a:custGeom>
              <a:solidFill>
                <a:srgbClr val="A19ACB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31" name="Freeform 1371"/>
              <p:cNvSpPr>
                <a:spLocks/>
              </p:cNvSpPr>
              <p:nvPr/>
            </p:nvSpPr>
            <p:spPr bwMode="auto">
              <a:xfrm>
                <a:off x="447" y="943"/>
                <a:ext cx="347" cy="176"/>
              </a:xfrm>
              <a:custGeom>
                <a:avLst/>
                <a:gdLst/>
                <a:ahLst/>
                <a:cxnLst>
                  <a:cxn ang="0">
                    <a:pos x="346" y="90"/>
                  </a:cxn>
                  <a:cxn ang="0">
                    <a:pos x="168" y="0"/>
                  </a:cxn>
                  <a:cxn ang="0">
                    <a:pos x="0" y="84"/>
                  </a:cxn>
                  <a:cxn ang="0">
                    <a:pos x="177" y="175"/>
                  </a:cxn>
                  <a:cxn ang="0">
                    <a:pos x="346" y="90"/>
                  </a:cxn>
                </a:cxnLst>
                <a:rect l="0" t="0" r="r" b="b"/>
                <a:pathLst>
                  <a:path w="347" h="176">
                    <a:moveTo>
                      <a:pt x="346" y="90"/>
                    </a:moveTo>
                    <a:lnTo>
                      <a:pt x="168" y="0"/>
                    </a:lnTo>
                    <a:lnTo>
                      <a:pt x="0" y="84"/>
                    </a:lnTo>
                    <a:lnTo>
                      <a:pt x="177" y="175"/>
                    </a:lnTo>
                    <a:lnTo>
                      <a:pt x="346" y="90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32" name="Freeform 1372"/>
              <p:cNvSpPr>
                <a:spLocks/>
              </p:cNvSpPr>
              <p:nvPr/>
            </p:nvSpPr>
            <p:spPr bwMode="auto">
              <a:xfrm>
                <a:off x="624" y="1033"/>
                <a:ext cx="170" cy="159"/>
              </a:xfrm>
              <a:custGeom>
                <a:avLst/>
                <a:gdLst/>
                <a:ahLst/>
                <a:cxnLst>
                  <a:cxn ang="0">
                    <a:pos x="169" y="0"/>
                  </a:cxn>
                  <a:cxn ang="0">
                    <a:pos x="0" y="84"/>
                  </a:cxn>
                  <a:cxn ang="0">
                    <a:pos x="0" y="158"/>
                  </a:cxn>
                  <a:cxn ang="0">
                    <a:pos x="169" y="73"/>
                  </a:cxn>
                  <a:cxn ang="0">
                    <a:pos x="169" y="0"/>
                  </a:cxn>
                </a:cxnLst>
                <a:rect l="0" t="0" r="r" b="b"/>
                <a:pathLst>
                  <a:path w="170" h="159">
                    <a:moveTo>
                      <a:pt x="169" y="0"/>
                    </a:moveTo>
                    <a:lnTo>
                      <a:pt x="0" y="84"/>
                    </a:lnTo>
                    <a:lnTo>
                      <a:pt x="0" y="158"/>
                    </a:lnTo>
                    <a:lnTo>
                      <a:pt x="169" y="73"/>
                    </a:lnTo>
                    <a:lnTo>
                      <a:pt x="169" y="0"/>
                    </a:lnTo>
                  </a:path>
                </a:pathLst>
              </a:custGeom>
              <a:solidFill>
                <a:srgbClr val="3E347E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33" name="Freeform 1373"/>
              <p:cNvSpPr>
                <a:spLocks/>
              </p:cNvSpPr>
              <p:nvPr/>
            </p:nvSpPr>
            <p:spPr bwMode="auto">
              <a:xfrm>
                <a:off x="458" y="1067"/>
                <a:ext cx="31" cy="52"/>
              </a:xfrm>
              <a:custGeom>
                <a:avLst/>
                <a:gdLst/>
                <a:ahLst/>
                <a:cxnLst>
                  <a:cxn ang="0">
                    <a:pos x="30" y="51"/>
                  </a:cxn>
                  <a:cxn ang="0">
                    <a:pos x="30" y="15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30" y="51"/>
                  </a:cxn>
                </a:cxnLst>
                <a:rect l="0" t="0" r="r" b="b"/>
                <a:pathLst>
                  <a:path w="31" h="52">
                    <a:moveTo>
                      <a:pt x="30" y="51"/>
                    </a:moveTo>
                    <a:lnTo>
                      <a:pt x="30" y="15"/>
                    </a:lnTo>
                    <a:lnTo>
                      <a:pt x="0" y="0"/>
                    </a:lnTo>
                    <a:lnTo>
                      <a:pt x="0" y="35"/>
                    </a:lnTo>
                    <a:lnTo>
                      <a:pt x="30" y="5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34" name="Freeform 1374"/>
              <p:cNvSpPr>
                <a:spLocks/>
              </p:cNvSpPr>
              <p:nvPr/>
            </p:nvSpPr>
            <p:spPr bwMode="auto">
              <a:xfrm>
                <a:off x="458" y="1100"/>
                <a:ext cx="31" cy="19"/>
              </a:xfrm>
              <a:custGeom>
                <a:avLst/>
                <a:gdLst/>
                <a:ahLst/>
                <a:cxnLst>
                  <a:cxn ang="0">
                    <a:pos x="30" y="12"/>
                  </a:cxn>
                  <a:cxn ang="0">
                    <a:pos x="5" y="0"/>
                  </a:cxn>
                  <a:cxn ang="0">
                    <a:pos x="0" y="3"/>
                  </a:cxn>
                  <a:cxn ang="0">
                    <a:pos x="30" y="18"/>
                  </a:cxn>
                  <a:cxn ang="0">
                    <a:pos x="30" y="12"/>
                  </a:cxn>
                </a:cxnLst>
                <a:rect l="0" t="0" r="r" b="b"/>
                <a:pathLst>
                  <a:path w="31" h="19">
                    <a:moveTo>
                      <a:pt x="30" y="12"/>
                    </a:moveTo>
                    <a:lnTo>
                      <a:pt x="5" y="0"/>
                    </a:lnTo>
                    <a:lnTo>
                      <a:pt x="0" y="3"/>
                    </a:lnTo>
                    <a:lnTo>
                      <a:pt x="30" y="18"/>
                    </a:lnTo>
                    <a:lnTo>
                      <a:pt x="30" y="12"/>
                    </a:lnTo>
                  </a:path>
                </a:pathLst>
              </a:custGeom>
              <a:solidFill>
                <a:srgbClr val="D0CDE5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35" name="Freeform 1375"/>
              <p:cNvSpPr>
                <a:spLocks/>
              </p:cNvSpPr>
              <p:nvPr/>
            </p:nvSpPr>
            <p:spPr bwMode="auto">
              <a:xfrm>
                <a:off x="497" y="1087"/>
                <a:ext cx="31" cy="51"/>
              </a:xfrm>
              <a:custGeom>
                <a:avLst/>
                <a:gdLst/>
                <a:ahLst/>
                <a:cxnLst>
                  <a:cxn ang="0">
                    <a:pos x="30" y="50"/>
                  </a:cxn>
                  <a:cxn ang="0">
                    <a:pos x="30" y="14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30" y="50"/>
                  </a:cxn>
                </a:cxnLst>
                <a:rect l="0" t="0" r="r" b="b"/>
                <a:pathLst>
                  <a:path w="31" h="51">
                    <a:moveTo>
                      <a:pt x="30" y="50"/>
                    </a:moveTo>
                    <a:lnTo>
                      <a:pt x="30" y="14"/>
                    </a:lnTo>
                    <a:lnTo>
                      <a:pt x="0" y="0"/>
                    </a:lnTo>
                    <a:lnTo>
                      <a:pt x="0" y="35"/>
                    </a:lnTo>
                    <a:lnTo>
                      <a:pt x="30" y="5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36" name="Freeform 1376"/>
              <p:cNvSpPr>
                <a:spLocks/>
              </p:cNvSpPr>
              <p:nvPr/>
            </p:nvSpPr>
            <p:spPr bwMode="auto">
              <a:xfrm>
                <a:off x="534" y="1105"/>
                <a:ext cx="31" cy="52"/>
              </a:xfrm>
              <a:custGeom>
                <a:avLst/>
                <a:gdLst/>
                <a:ahLst/>
                <a:cxnLst>
                  <a:cxn ang="0">
                    <a:pos x="30" y="51"/>
                  </a:cxn>
                  <a:cxn ang="0">
                    <a:pos x="30" y="15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30" y="51"/>
                  </a:cxn>
                </a:cxnLst>
                <a:rect l="0" t="0" r="r" b="b"/>
                <a:pathLst>
                  <a:path w="31" h="52">
                    <a:moveTo>
                      <a:pt x="30" y="51"/>
                    </a:moveTo>
                    <a:lnTo>
                      <a:pt x="30" y="15"/>
                    </a:lnTo>
                    <a:lnTo>
                      <a:pt x="0" y="0"/>
                    </a:lnTo>
                    <a:lnTo>
                      <a:pt x="0" y="35"/>
                    </a:lnTo>
                    <a:lnTo>
                      <a:pt x="30" y="5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37" name="Freeform 1377"/>
              <p:cNvSpPr>
                <a:spLocks/>
              </p:cNvSpPr>
              <p:nvPr/>
            </p:nvSpPr>
            <p:spPr bwMode="auto">
              <a:xfrm>
                <a:off x="573" y="1125"/>
                <a:ext cx="32" cy="52"/>
              </a:xfrm>
              <a:custGeom>
                <a:avLst/>
                <a:gdLst/>
                <a:ahLst/>
                <a:cxnLst>
                  <a:cxn ang="0">
                    <a:pos x="31" y="51"/>
                  </a:cxn>
                  <a:cxn ang="0">
                    <a:pos x="31" y="15"/>
                  </a:cxn>
                  <a:cxn ang="0">
                    <a:pos x="0" y="0"/>
                  </a:cxn>
                  <a:cxn ang="0">
                    <a:pos x="0" y="35"/>
                  </a:cxn>
                  <a:cxn ang="0">
                    <a:pos x="31" y="51"/>
                  </a:cxn>
                </a:cxnLst>
                <a:rect l="0" t="0" r="r" b="b"/>
                <a:pathLst>
                  <a:path w="32" h="52">
                    <a:moveTo>
                      <a:pt x="31" y="51"/>
                    </a:moveTo>
                    <a:lnTo>
                      <a:pt x="31" y="15"/>
                    </a:lnTo>
                    <a:lnTo>
                      <a:pt x="0" y="0"/>
                    </a:lnTo>
                    <a:lnTo>
                      <a:pt x="0" y="35"/>
                    </a:lnTo>
                    <a:lnTo>
                      <a:pt x="31" y="51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38" name="Line 1378"/>
              <p:cNvSpPr>
                <a:spLocks noChangeShapeType="1"/>
              </p:cNvSpPr>
              <p:nvPr/>
            </p:nvSpPr>
            <p:spPr bwMode="auto">
              <a:xfrm>
                <a:off x="338" y="983"/>
                <a:ext cx="87" cy="43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39" name="Line 1379"/>
              <p:cNvSpPr>
                <a:spLocks noChangeShapeType="1"/>
              </p:cNvSpPr>
              <p:nvPr/>
            </p:nvSpPr>
            <p:spPr bwMode="auto">
              <a:xfrm>
                <a:off x="338" y="987"/>
                <a:ext cx="87" cy="43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40" name="Line 1380"/>
              <p:cNvSpPr>
                <a:spLocks noChangeShapeType="1"/>
              </p:cNvSpPr>
              <p:nvPr/>
            </p:nvSpPr>
            <p:spPr bwMode="auto">
              <a:xfrm>
                <a:off x="338" y="991"/>
                <a:ext cx="87" cy="44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41" name="Line 1381"/>
              <p:cNvSpPr>
                <a:spLocks noChangeShapeType="1"/>
              </p:cNvSpPr>
              <p:nvPr/>
            </p:nvSpPr>
            <p:spPr bwMode="auto">
              <a:xfrm>
                <a:off x="338" y="994"/>
                <a:ext cx="87" cy="44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42" name="Line 1382"/>
              <p:cNvSpPr>
                <a:spLocks noChangeShapeType="1"/>
              </p:cNvSpPr>
              <p:nvPr/>
            </p:nvSpPr>
            <p:spPr bwMode="auto">
              <a:xfrm>
                <a:off x="338" y="999"/>
                <a:ext cx="87" cy="43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43" name="Line 1383"/>
              <p:cNvSpPr>
                <a:spLocks noChangeShapeType="1"/>
              </p:cNvSpPr>
              <p:nvPr/>
            </p:nvSpPr>
            <p:spPr bwMode="auto">
              <a:xfrm>
                <a:off x="338" y="1003"/>
                <a:ext cx="87" cy="43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44" name="Line 1384"/>
              <p:cNvSpPr>
                <a:spLocks noChangeShapeType="1"/>
              </p:cNvSpPr>
              <p:nvPr/>
            </p:nvSpPr>
            <p:spPr bwMode="auto">
              <a:xfrm>
                <a:off x="338" y="1007"/>
                <a:ext cx="87" cy="44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45" name="Line 1385"/>
              <p:cNvSpPr>
                <a:spLocks noChangeShapeType="1"/>
              </p:cNvSpPr>
              <p:nvPr/>
            </p:nvSpPr>
            <p:spPr bwMode="auto">
              <a:xfrm>
                <a:off x="338" y="1011"/>
                <a:ext cx="87" cy="45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46" name="Line 1386"/>
              <p:cNvSpPr>
                <a:spLocks noChangeShapeType="1"/>
              </p:cNvSpPr>
              <p:nvPr/>
            </p:nvSpPr>
            <p:spPr bwMode="auto">
              <a:xfrm>
                <a:off x="338" y="1015"/>
                <a:ext cx="87" cy="4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47" name="Line 1387"/>
              <p:cNvSpPr>
                <a:spLocks noChangeShapeType="1"/>
              </p:cNvSpPr>
              <p:nvPr/>
            </p:nvSpPr>
            <p:spPr bwMode="auto">
              <a:xfrm>
                <a:off x="338" y="1019"/>
                <a:ext cx="87" cy="43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48" name="Line 1388"/>
              <p:cNvSpPr>
                <a:spLocks noChangeShapeType="1"/>
              </p:cNvSpPr>
              <p:nvPr/>
            </p:nvSpPr>
            <p:spPr bwMode="auto">
              <a:xfrm>
                <a:off x="338" y="1023"/>
                <a:ext cx="87" cy="44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49" name="Line 1389"/>
              <p:cNvSpPr>
                <a:spLocks noChangeShapeType="1"/>
              </p:cNvSpPr>
              <p:nvPr/>
            </p:nvSpPr>
            <p:spPr bwMode="auto">
              <a:xfrm>
                <a:off x="338" y="1027"/>
                <a:ext cx="87" cy="44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50" name="Line 1390"/>
              <p:cNvSpPr>
                <a:spLocks noChangeShapeType="1"/>
              </p:cNvSpPr>
              <p:nvPr/>
            </p:nvSpPr>
            <p:spPr bwMode="auto">
              <a:xfrm>
                <a:off x="338" y="1031"/>
                <a:ext cx="87" cy="43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51" name="Line 1391"/>
              <p:cNvSpPr>
                <a:spLocks noChangeShapeType="1"/>
              </p:cNvSpPr>
              <p:nvPr/>
            </p:nvSpPr>
            <p:spPr bwMode="auto">
              <a:xfrm>
                <a:off x="338" y="1036"/>
                <a:ext cx="87" cy="4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52" name="Line 1392"/>
              <p:cNvSpPr>
                <a:spLocks noChangeShapeType="1"/>
              </p:cNvSpPr>
              <p:nvPr/>
            </p:nvSpPr>
            <p:spPr bwMode="auto">
              <a:xfrm>
                <a:off x="338" y="1039"/>
                <a:ext cx="87" cy="43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53" name="Line 1393"/>
              <p:cNvSpPr>
                <a:spLocks noChangeShapeType="1"/>
              </p:cNvSpPr>
              <p:nvPr/>
            </p:nvSpPr>
            <p:spPr bwMode="auto">
              <a:xfrm>
                <a:off x="338" y="1043"/>
                <a:ext cx="87" cy="44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54" name="Line 1394"/>
              <p:cNvSpPr>
                <a:spLocks noChangeShapeType="1"/>
              </p:cNvSpPr>
              <p:nvPr/>
            </p:nvSpPr>
            <p:spPr bwMode="auto">
              <a:xfrm>
                <a:off x="338" y="1047"/>
                <a:ext cx="87" cy="43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55" name="Line 1395"/>
              <p:cNvSpPr>
                <a:spLocks noChangeShapeType="1"/>
              </p:cNvSpPr>
              <p:nvPr/>
            </p:nvSpPr>
            <p:spPr bwMode="auto">
              <a:xfrm>
                <a:off x="338" y="1051"/>
                <a:ext cx="87" cy="43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56" name="Line 1396"/>
              <p:cNvSpPr>
                <a:spLocks noChangeShapeType="1"/>
              </p:cNvSpPr>
              <p:nvPr/>
            </p:nvSpPr>
            <p:spPr bwMode="auto">
              <a:xfrm>
                <a:off x="338" y="1055"/>
                <a:ext cx="87" cy="43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57" name="Line 1397"/>
              <p:cNvSpPr>
                <a:spLocks noChangeShapeType="1"/>
              </p:cNvSpPr>
              <p:nvPr/>
            </p:nvSpPr>
            <p:spPr bwMode="auto">
              <a:xfrm>
                <a:off x="338" y="1058"/>
                <a:ext cx="87" cy="44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58" name="Line 1398"/>
              <p:cNvSpPr>
                <a:spLocks noChangeShapeType="1"/>
              </p:cNvSpPr>
              <p:nvPr/>
            </p:nvSpPr>
            <p:spPr bwMode="auto">
              <a:xfrm>
                <a:off x="338" y="1063"/>
                <a:ext cx="87" cy="44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59" name="Line 1399"/>
              <p:cNvSpPr>
                <a:spLocks noChangeShapeType="1"/>
              </p:cNvSpPr>
              <p:nvPr/>
            </p:nvSpPr>
            <p:spPr bwMode="auto">
              <a:xfrm>
                <a:off x="338" y="1067"/>
                <a:ext cx="87" cy="42"/>
              </a:xfrm>
              <a:prstGeom prst="line">
                <a:avLst/>
              </a:prstGeom>
              <a:noFill/>
              <a:ln w="12700">
                <a:solidFill>
                  <a:srgbClr val="00008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60" name="Freeform 1400"/>
              <p:cNvSpPr>
                <a:spLocks/>
              </p:cNvSpPr>
              <p:nvPr/>
            </p:nvSpPr>
            <p:spPr bwMode="auto">
              <a:xfrm>
                <a:off x="334" y="967"/>
                <a:ext cx="16" cy="107"/>
              </a:xfrm>
              <a:custGeom>
                <a:avLst/>
                <a:gdLst/>
                <a:ahLst/>
                <a:cxnLst>
                  <a:cxn ang="0">
                    <a:pos x="0" y="103"/>
                  </a:cxn>
                  <a:cxn ang="0">
                    <a:pos x="0" y="0"/>
                  </a:cxn>
                  <a:cxn ang="0">
                    <a:pos x="15" y="3"/>
                  </a:cxn>
                  <a:cxn ang="0">
                    <a:pos x="15" y="106"/>
                  </a:cxn>
                  <a:cxn ang="0">
                    <a:pos x="0" y="103"/>
                  </a:cxn>
                </a:cxnLst>
                <a:rect l="0" t="0" r="r" b="b"/>
                <a:pathLst>
                  <a:path w="16" h="107">
                    <a:moveTo>
                      <a:pt x="0" y="103"/>
                    </a:moveTo>
                    <a:lnTo>
                      <a:pt x="0" y="0"/>
                    </a:lnTo>
                    <a:lnTo>
                      <a:pt x="15" y="3"/>
                    </a:lnTo>
                    <a:lnTo>
                      <a:pt x="15" y="106"/>
                    </a:lnTo>
                    <a:lnTo>
                      <a:pt x="0" y="103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61" name="Freeform 1401"/>
              <p:cNvSpPr>
                <a:spLocks/>
              </p:cNvSpPr>
              <p:nvPr/>
            </p:nvSpPr>
            <p:spPr bwMode="auto">
              <a:xfrm>
                <a:off x="354" y="979"/>
                <a:ext cx="17" cy="106"/>
              </a:xfrm>
              <a:custGeom>
                <a:avLst/>
                <a:gdLst/>
                <a:ahLst/>
                <a:cxnLst>
                  <a:cxn ang="0">
                    <a:pos x="0" y="101"/>
                  </a:cxn>
                  <a:cxn ang="0">
                    <a:pos x="0" y="0"/>
                  </a:cxn>
                  <a:cxn ang="0">
                    <a:pos x="16" y="3"/>
                  </a:cxn>
                  <a:cxn ang="0">
                    <a:pos x="16" y="105"/>
                  </a:cxn>
                  <a:cxn ang="0">
                    <a:pos x="0" y="101"/>
                  </a:cxn>
                </a:cxnLst>
                <a:rect l="0" t="0" r="r" b="b"/>
                <a:pathLst>
                  <a:path w="17" h="106">
                    <a:moveTo>
                      <a:pt x="0" y="101"/>
                    </a:moveTo>
                    <a:lnTo>
                      <a:pt x="0" y="0"/>
                    </a:lnTo>
                    <a:lnTo>
                      <a:pt x="16" y="3"/>
                    </a:lnTo>
                    <a:lnTo>
                      <a:pt x="16" y="105"/>
                    </a:lnTo>
                    <a:lnTo>
                      <a:pt x="0" y="101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62" name="Freeform 1402"/>
              <p:cNvSpPr>
                <a:spLocks/>
              </p:cNvSpPr>
              <p:nvPr/>
            </p:nvSpPr>
            <p:spPr bwMode="auto">
              <a:xfrm>
                <a:off x="375" y="988"/>
                <a:ext cx="17" cy="105"/>
              </a:xfrm>
              <a:custGeom>
                <a:avLst/>
                <a:gdLst/>
                <a:ahLst/>
                <a:cxnLst>
                  <a:cxn ang="0">
                    <a:pos x="0" y="101"/>
                  </a:cxn>
                  <a:cxn ang="0">
                    <a:pos x="0" y="0"/>
                  </a:cxn>
                  <a:cxn ang="0">
                    <a:pos x="16" y="2"/>
                  </a:cxn>
                  <a:cxn ang="0">
                    <a:pos x="16" y="104"/>
                  </a:cxn>
                  <a:cxn ang="0">
                    <a:pos x="0" y="101"/>
                  </a:cxn>
                </a:cxnLst>
                <a:rect l="0" t="0" r="r" b="b"/>
                <a:pathLst>
                  <a:path w="17" h="105">
                    <a:moveTo>
                      <a:pt x="0" y="101"/>
                    </a:moveTo>
                    <a:lnTo>
                      <a:pt x="0" y="0"/>
                    </a:lnTo>
                    <a:lnTo>
                      <a:pt x="16" y="2"/>
                    </a:lnTo>
                    <a:lnTo>
                      <a:pt x="16" y="104"/>
                    </a:lnTo>
                    <a:lnTo>
                      <a:pt x="0" y="101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63" name="Freeform 1403"/>
              <p:cNvSpPr>
                <a:spLocks/>
              </p:cNvSpPr>
              <p:nvPr/>
            </p:nvSpPr>
            <p:spPr bwMode="auto">
              <a:xfrm>
                <a:off x="395" y="998"/>
                <a:ext cx="16" cy="107"/>
              </a:xfrm>
              <a:custGeom>
                <a:avLst/>
                <a:gdLst/>
                <a:ahLst/>
                <a:cxnLst>
                  <a:cxn ang="0">
                    <a:pos x="1" y="103"/>
                  </a:cxn>
                  <a:cxn ang="0">
                    <a:pos x="0" y="0"/>
                  </a:cxn>
                  <a:cxn ang="0">
                    <a:pos x="15" y="3"/>
                  </a:cxn>
                  <a:cxn ang="0">
                    <a:pos x="15" y="106"/>
                  </a:cxn>
                  <a:cxn ang="0">
                    <a:pos x="1" y="103"/>
                  </a:cxn>
                </a:cxnLst>
                <a:rect l="0" t="0" r="r" b="b"/>
                <a:pathLst>
                  <a:path w="16" h="107">
                    <a:moveTo>
                      <a:pt x="1" y="103"/>
                    </a:moveTo>
                    <a:lnTo>
                      <a:pt x="0" y="0"/>
                    </a:lnTo>
                    <a:lnTo>
                      <a:pt x="15" y="3"/>
                    </a:lnTo>
                    <a:lnTo>
                      <a:pt x="15" y="106"/>
                    </a:lnTo>
                    <a:lnTo>
                      <a:pt x="1" y="103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64" name="Freeform 1404"/>
              <p:cNvSpPr>
                <a:spLocks/>
              </p:cNvSpPr>
              <p:nvPr/>
            </p:nvSpPr>
            <p:spPr bwMode="auto">
              <a:xfrm>
                <a:off x="417" y="1009"/>
                <a:ext cx="16" cy="106"/>
              </a:xfrm>
              <a:custGeom>
                <a:avLst/>
                <a:gdLst/>
                <a:ahLst/>
                <a:cxnLst>
                  <a:cxn ang="0">
                    <a:pos x="0" y="101"/>
                  </a:cxn>
                  <a:cxn ang="0">
                    <a:pos x="0" y="0"/>
                  </a:cxn>
                  <a:cxn ang="0">
                    <a:pos x="15" y="3"/>
                  </a:cxn>
                  <a:cxn ang="0">
                    <a:pos x="15" y="105"/>
                  </a:cxn>
                  <a:cxn ang="0">
                    <a:pos x="0" y="101"/>
                  </a:cxn>
                </a:cxnLst>
                <a:rect l="0" t="0" r="r" b="b"/>
                <a:pathLst>
                  <a:path w="16" h="106">
                    <a:moveTo>
                      <a:pt x="0" y="101"/>
                    </a:moveTo>
                    <a:lnTo>
                      <a:pt x="0" y="0"/>
                    </a:lnTo>
                    <a:lnTo>
                      <a:pt x="15" y="3"/>
                    </a:lnTo>
                    <a:lnTo>
                      <a:pt x="15" y="105"/>
                    </a:lnTo>
                    <a:lnTo>
                      <a:pt x="0" y="101"/>
                    </a:lnTo>
                  </a:path>
                </a:pathLst>
              </a:custGeom>
              <a:solidFill>
                <a:srgbClr val="FFFF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65" name="Freeform 1405"/>
              <p:cNvSpPr>
                <a:spLocks/>
              </p:cNvSpPr>
              <p:nvPr/>
            </p:nvSpPr>
            <p:spPr bwMode="auto">
              <a:xfrm>
                <a:off x="368" y="1080"/>
                <a:ext cx="117" cy="60"/>
              </a:xfrm>
              <a:custGeom>
                <a:avLst/>
                <a:gdLst/>
                <a:ahLst/>
                <a:cxnLst>
                  <a:cxn ang="0">
                    <a:pos x="116" y="12"/>
                  </a:cxn>
                  <a:cxn ang="0">
                    <a:pos x="93" y="0"/>
                  </a:cxn>
                  <a:cxn ang="0">
                    <a:pos x="0" y="47"/>
                  </a:cxn>
                  <a:cxn ang="0">
                    <a:pos x="23" y="59"/>
                  </a:cxn>
                  <a:cxn ang="0">
                    <a:pos x="116" y="12"/>
                  </a:cxn>
                </a:cxnLst>
                <a:rect l="0" t="0" r="r" b="b"/>
                <a:pathLst>
                  <a:path w="117" h="60">
                    <a:moveTo>
                      <a:pt x="116" y="12"/>
                    </a:moveTo>
                    <a:lnTo>
                      <a:pt x="93" y="0"/>
                    </a:lnTo>
                    <a:lnTo>
                      <a:pt x="0" y="47"/>
                    </a:lnTo>
                    <a:lnTo>
                      <a:pt x="23" y="59"/>
                    </a:lnTo>
                    <a:lnTo>
                      <a:pt x="116" y="12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66" name="Freeform 1406"/>
              <p:cNvSpPr>
                <a:spLocks/>
              </p:cNvSpPr>
              <p:nvPr/>
            </p:nvSpPr>
            <p:spPr bwMode="auto">
              <a:xfrm>
                <a:off x="368" y="1127"/>
                <a:ext cx="24" cy="37"/>
              </a:xfrm>
              <a:custGeom>
                <a:avLst/>
                <a:gdLst/>
                <a:ahLst/>
                <a:cxnLst>
                  <a:cxn ang="0">
                    <a:pos x="23" y="1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3" y="36"/>
                  </a:cxn>
                  <a:cxn ang="0">
                    <a:pos x="23" y="12"/>
                  </a:cxn>
                </a:cxnLst>
                <a:rect l="0" t="0" r="r" b="b"/>
                <a:pathLst>
                  <a:path w="24" h="37">
                    <a:moveTo>
                      <a:pt x="23" y="12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23" y="36"/>
                    </a:lnTo>
                    <a:lnTo>
                      <a:pt x="23" y="12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67" name="Freeform 1407"/>
              <p:cNvSpPr>
                <a:spLocks/>
              </p:cNvSpPr>
              <p:nvPr/>
            </p:nvSpPr>
            <p:spPr bwMode="auto">
              <a:xfrm>
                <a:off x="391" y="1092"/>
                <a:ext cx="94" cy="72"/>
              </a:xfrm>
              <a:custGeom>
                <a:avLst/>
                <a:gdLst/>
                <a:ahLst/>
                <a:cxnLst>
                  <a:cxn ang="0">
                    <a:pos x="93" y="0"/>
                  </a:cxn>
                  <a:cxn ang="0">
                    <a:pos x="0" y="47"/>
                  </a:cxn>
                  <a:cxn ang="0">
                    <a:pos x="0" y="71"/>
                  </a:cxn>
                  <a:cxn ang="0">
                    <a:pos x="93" y="23"/>
                  </a:cxn>
                  <a:cxn ang="0">
                    <a:pos x="93" y="0"/>
                  </a:cxn>
                </a:cxnLst>
                <a:rect l="0" t="0" r="r" b="b"/>
                <a:pathLst>
                  <a:path w="94" h="72">
                    <a:moveTo>
                      <a:pt x="93" y="0"/>
                    </a:moveTo>
                    <a:lnTo>
                      <a:pt x="0" y="47"/>
                    </a:lnTo>
                    <a:lnTo>
                      <a:pt x="0" y="71"/>
                    </a:lnTo>
                    <a:lnTo>
                      <a:pt x="93" y="23"/>
                    </a:lnTo>
                    <a:lnTo>
                      <a:pt x="93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68" name="Freeform 1408"/>
              <p:cNvSpPr>
                <a:spLocks/>
              </p:cNvSpPr>
              <p:nvPr/>
            </p:nvSpPr>
            <p:spPr bwMode="auto">
              <a:xfrm>
                <a:off x="461" y="1121"/>
                <a:ext cx="17" cy="15"/>
              </a:xfrm>
              <a:custGeom>
                <a:avLst/>
                <a:gdLst/>
                <a:ahLst/>
                <a:cxnLst>
                  <a:cxn ang="0">
                    <a:pos x="4" y="14"/>
                  </a:cxn>
                  <a:cxn ang="0">
                    <a:pos x="1" y="12"/>
                  </a:cxn>
                  <a:cxn ang="0">
                    <a:pos x="1" y="11"/>
                  </a:cxn>
                  <a:cxn ang="0">
                    <a:pos x="1" y="10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1" y="4"/>
                  </a:cxn>
                  <a:cxn ang="0">
                    <a:pos x="3" y="2"/>
                  </a:cxn>
                  <a:cxn ang="0">
                    <a:pos x="5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2"/>
                  </a:cxn>
                  <a:cxn ang="0">
                    <a:pos x="13" y="2"/>
                  </a:cxn>
                  <a:cxn ang="0">
                    <a:pos x="14" y="3"/>
                  </a:cxn>
                  <a:cxn ang="0">
                    <a:pos x="16" y="4"/>
                  </a:cxn>
                  <a:cxn ang="0">
                    <a:pos x="14" y="8"/>
                  </a:cxn>
                  <a:cxn ang="0">
                    <a:pos x="13" y="10"/>
                  </a:cxn>
                  <a:cxn ang="0">
                    <a:pos x="11" y="12"/>
                  </a:cxn>
                  <a:cxn ang="0">
                    <a:pos x="9" y="14"/>
                  </a:cxn>
                  <a:cxn ang="0">
                    <a:pos x="6" y="14"/>
                  </a:cxn>
                  <a:cxn ang="0">
                    <a:pos x="5" y="14"/>
                  </a:cxn>
                  <a:cxn ang="0">
                    <a:pos x="4" y="14"/>
                  </a:cxn>
                </a:cxnLst>
                <a:rect l="0" t="0" r="r" b="b"/>
                <a:pathLst>
                  <a:path w="17" h="15">
                    <a:moveTo>
                      <a:pt x="4" y="14"/>
                    </a:moveTo>
                    <a:lnTo>
                      <a:pt x="1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4" y="3"/>
                    </a:lnTo>
                    <a:lnTo>
                      <a:pt x="16" y="4"/>
                    </a:lnTo>
                    <a:lnTo>
                      <a:pt x="14" y="8"/>
                    </a:lnTo>
                    <a:lnTo>
                      <a:pt x="13" y="10"/>
                    </a:lnTo>
                    <a:lnTo>
                      <a:pt x="11" y="12"/>
                    </a:lnTo>
                    <a:lnTo>
                      <a:pt x="9" y="14"/>
                    </a:lnTo>
                    <a:lnTo>
                      <a:pt x="6" y="14"/>
                    </a:lnTo>
                    <a:lnTo>
                      <a:pt x="5" y="14"/>
                    </a:lnTo>
                    <a:lnTo>
                      <a:pt x="4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69" name="Freeform 1409"/>
              <p:cNvSpPr>
                <a:spLocks/>
              </p:cNvSpPr>
              <p:nvPr/>
            </p:nvSpPr>
            <p:spPr bwMode="auto">
              <a:xfrm>
                <a:off x="463" y="1123"/>
                <a:ext cx="17" cy="15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4" y="6"/>
                  </a:cxn>
                  <a:cxn ang="0">
                    <a:pos x="16" y="2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7" y="0"/>
                  </a:cxn>
                  <a:cxn ang="0">
                    <a:pos x="4" y="2"/>
                  </a:cxn>
                  <a:cxn ang="0">
                    <a:pos x="1" y="3"/>
                  </a:cxn>
                  <a:cxn ang="0">
                    <a:pos x="1" y="8"/>
                  </a:cxn>
                  <a:cxn ang="0">
                    <a:pos x="0" y="10"/>
                  </a:cxn>
                  <a:cxn ang="0">
                    <a:pos x="1" y="12"/>
                  </a:cxn>
                  <a:cxn ang="0">
                    <a:pos x="1" y="13"/>
                  </a:cxn>
                  <a:cxn ang="0">
                    <a:pos x="1" y="14"/>
                  </a:cxn>
                  <a:cxn ang="0">
                    <a:pos x="4" y="14"/>
                  </a:cxn>
                  <a:cxn ang="0">
                    <a:pos x="7" y="14"/>
                  </a:cxn>
                  <a:cxn ang="0">
                    <a:pos x="10" y="12"/>
                  </a:cxn>
                  <a:cxn ang="0">
                    <a:pos x="13" y="10"/>
                  </a:cxn>
                </a:cxnLst>
                <a:rect l="0" t="0" r="r" b="b"/>
                <a:pathLst>
                  <a:path w="17" h="15">
                    <a:moveTo>
                      <a:pt x="13" y="10"/>
                    </a:moveTo>
                    <a:lnTo>
                      <a:pt x="14" y="6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4" y="2"/>
                    </a:lnTo>
                    <a:lnTo>
                      <a:pt x="1" y="3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1" y="14"/>
                    </a:lnTo>
                    <a:lnTo>
                      <a:pt x="4" y="14"/>
                    </a:lnTo>
                    <a:lnTo>
                      <a:pt x="7" y="14"/>
                    </a:lnTo>
                    <a:lnTo>
                      <a:pt x="10" y="12"/>
                    </a:lnTo>
                    <a:lnTo>
                      <a:pt x="13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70" name="Freeform 1410"/>
              <p:cNvSpPr>
                <a:spLocks/>
              </p:cNvSpPr>
              <p:nvPr/>
            </p:nvSpPr>
            <p:spPr bwMode="auto">
              <a:xfrm>
                <a:off x="465" y="1125"/>
                <a:ext cx="16" cy="15"/>
              </a:xfrm>
              <a:custGeom>
                <a:avLst/>
                <a:gdLst/>
                <a:ahLst/>
                <a:cxnLst>
                  <a:cxn ang="0">
                    <a:pos x="15" y="9"/>
                  </a:cxn>
                  <a:cxn ang="0">
                    <a:pos x="15" y="7"/>
                  </a:cxn>
                  <a:cxn ang="0">
                    <a:pos x="15" y="4"/>
                  </a:cxn>
                  <a:cxn ang="0">
                    <a:pos x="15" y="2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4" y="7"/>
                  </a:cxn>
                  <a:cxn ang="0">
                    <a:pos x="0" y="7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15" y="9"/>
                  </a:cxn>
                </a:cxnLst>
                <a:rect l="0" t="0" r="r" b="b"/>
                <a:pathLst>
                  <a:path w="16" h="15">
                    <a:moveTo>
                      <a:pt x="15" y="9"/>
                    </a:moveTo>
                    <a:lnTo>
                      <a:pt x="15" y="7"/>
                    </a:lnTo>
                    <a:lnTo>
                      <a:pt x="15" y="4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4" y="7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15" y="9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71" name="Freeform 1411"/>
              <p:cNvSpPr>
                <a:spLocks/>
              </p:cNvSpPr>
              <p:nvPr/>
            </p:nvSpPr>
            <p:spPr bwMode="auto">
              <a:xfrm>
                <a:off x="451" y="1126"/>
                <a:ext cx="16" cy="15"/>
              </a:xfrm>
              <a:custGeom>
                <a:avLst/>
                <a:gdLst/>
                <a:ahLst/>
                <a:cxnLst>
                  <a:cxn ang="0">
                    <a:pos x="6" y="14"/>
                  </a:cxn>
                  <a:cxn ang="0">
                    <a:pos x="2" y="12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9"/>
                  </a:cxn>
                  <a:cxn ang="0">
                    <a:pos x="0" y="8"/>
                  </a:cxn>
                  <a:cxn ang="0">
                    <a:pos x="2" y="3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13" y="2"/>
                  </a:cxn>
                  <a:cxn ang="0">
                    <a:pos x="15" y="2"/>
                  </a:cxn>
                  <a:cxn ang="0">
                    <a:pos x="15" y="4"/>
                  </a:cxn>
                  <a:cxn ang="0">
                    <a:pos x="15" y="8"/>
                  </a:cxn>
                  <a:cxn ang="0">
                    <a:pos x="13" y="11"/>
                  </a:cxn>
                  <a:cxn ang="0">
                    <a:pos x="11" y="12"/>
                  </a:cxn>
                  <a:cxn ang="0">
                    <a:pos x="8" y="14"/>
                  </a:cxn>
                  <a:cxn ang="0">
                    <a:pos x="7" y="14"/>
                  </a:cxn>
                  <a:cxn ang="0">
                    <a:pos x="6" y="14"/>
                  </a:cxn>
                </a:cxnLst>
                <a:rect l="0" t="0" r="r" b="b"/>
                <a:pathLst>
                  <a:path w="16" h="15">
                    <a:moveTo>
                      <a:pt x="6" y="14"/>
                    </a:moveTo>
                    <a:lnTo>
                      <a:pt x="2" y="12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2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5" y="4"/>
                    </a:lnTo>
                    <a:lnTo>
                      <a:pt x="15" y="8"/>
                    </a:lnTo>
                    <a:lnTo>
                      <a:pt x="13" y="11"/>
                    </a:lnTo>
                    <a:lnTo>
                      <a:pt x="11" y="12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6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72" name="Freeform 1412"/>
              <p:cNvSpPr>
                <a:spLocks/>
              </p:cNvSpPr>
              <p:nvPr/>
            </p:nvSpPr>
            <p:spPr bwMode="auto">
              <a:xfrm>
                <a:off x="453" y="1126"/>
                <a:ext cx="16" cy="15"/>
              </a:xfrm>
              <a:custGeom>
                <a:avLst/>
                <a:gdLst/>
                <a:ahLst/>
                <a:cxnLst>
                  <a:cxn ang="0">
                    <a:pos x="13" y="11"/>
                  </a:cxn>
                  <a:cxn ang="0">
                    <a:pos x="15" y="8"/>
                  </a:cxn>
                  <a:cxn ang="0">
                    <a:pos x="15" y="3"/>
                  </a:cxn>
                  <a:cxn ang="0">
                    <a:pos x="15" y="2"/>
                  </a:cxn>
                  <a:cxn ang="0">
                    <a:pos x="13" y="1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4" y="2"/>
                  </a:cxn>
                  <a:cxn ang="0">
                    <a:pos x="3" y="5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0" y="13"/>
                  </a:cxn>
                  <a:cxn ang="0">
                    <a:pos x="1" y="14"/>
                  </a:cxn>
                  <a:cxn ang="0">
                    <a:pos x="3" y="14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10" y="12"/>
                  </a:cxn>
                  <a:cxn ang="0">
                    <a:pos x="13" y="11"/>
                  </a:cxn>
                </a:cxnLst>
                <a:rect l="0" t="0" r="r" b="b"/>
                <a:pathLst>
                  <a:path w="16" h="15">
                    <a:moveTo>
                      <a:pt x="13" y="11"/>
                    </a:moveTo>
                    <a:lnTo>
                      <a:pt x="15" y="8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3" y="5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10" y="12"/>
                    </a:lnTo>
                    <a:lnTo>
                      <a:pt x="13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73" name="Freeform 1413"/>
              <p:cNvSpPr>
                <a:spLocks/>
              </p:cNvSpPr>
              <p:nvPr/>
            </p:nvSpPr>
            <p:spPr bwMode="auto">
              <a:xfrm>
                <a:off x="455" y="1130"/>
                <a:ext cx="17" cy="15"/>
              </a:xfrm>
              <a:custGeom>
                <a:avLst/>
                <a:gdLst/>
                <a:ahLst/>
                <a:cxnLst>
                  <a:cxn ang="0">
                    <a:pos x="12" y="9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3" y="14"/>
                  </a:cxn>
                  <a:cxn ang="0">
                    <a:pos x="9" y="14"/>
                  </a:cxn>
                  <a:cxn ang="0">
                    <a:pos x="12" y="9"/>
                  </a:cxn>
                </a:cxnLst>
                <a:rect l="0" t="0" r="r" b="b"/>
                <a:pathLst>
                  <a:path w="17" h="15">
                    <a:moveTo>
                      <a:pt x="12" y="9"/>
                    </a:moveTo>
                    <a:lnTo>
                      <a:pt x="16" y="8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3" y="14"/>
                    </a:lnTo>
                    <a:lnTo>
                      <a:pt x="9" y="14"/>
                    </a:lnTo>
                    <a:lnTo>
                      <a:pt x="12" y="9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74" name="Line 1414"/>
              <p:cNvSpPr>
                <a:spLocks noChangeShapeType="1"/>
              </p:cNvSpPr>
              <p:nvPr/>
            </p:nvSpPr>
            <p:spPr bwMode="auto">
              <a:xfrm flipV="1">
                <a:off x="406" y="1152"/>
                <a:ext cx="0" cy="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75" name="Freeform 1415"/>
              <p:cNvSpPr>
                <a:spLocks/>
              </p:cNvSpPr>
              <p:nvPr/>
            </p:nvSpPr>
            <p:spPr bwMode="auto">
              <a:xfrm>
                <a:off x="464" y="1123"/>
                <a:ext cx="16" cy="15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2" y="4"/>
                  </a:cxn>
                  <a:cxn ang="0">
                    <a:pos x="3" y="2"/>
                  </a:cxn>
                  <a:cxn ang="0">
                    <a:pos x="5" y="1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9" y="1"/>
                  </a:cxn>
                  <a:cxn ang="0">
                    <a:pos x="12" y="2"/>
                  </a:cxn>
                  <a:cxn ang="0">
                    <a:pos x="12" y="2"/>
                  </a:cxn>
                  <a:cxn ang="0">
                    <a:pos x="13" y="3"/>
                  </a:cxn>
                  <a:cxn ang="0">
                    <a:pos x="15" y="4"/>
                  </a:cxn>
                  <a:cxn ang="0">
                    <a:pos x="13" y="8"/>
                  </a:cxn>
                  <a:cxn ang="0">
                    <a:pos x="12" y="10"/>
                  </a:cxn>
                  <a:cxn ang="0">
                    <a:pos x="10" y="12"/>
                  </a:cxn>
                  <a:cxn ang="0">
                    <a:pos x="9" y="14"/>
                  </a:cxn>
                  <a:cxn ang="0">
                    <a:pos x="8" y="14"/>
                  </a:cxn>
                  <a:cxn ang="0">
                    <a:pos x="5" y="14"/>
                  </a:cxn>
                </a:cxnLst>
                <a:rect l="0" t="0" r="r" b="b"/>
                <a:pathLst>
                  <a:path w="16" h="15">
                    <a:moveTo>
                      <a:pt x="5" y="14"/>
                    </a:moveTo>
                    <a:lnTo>
                      <a:pt x="2" y="12"/>
                    </a:lnTo>
                    <a:lnTo>
                      <a:pt x="1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9" y="1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3" y="3"/>
                    </a:lnTo>
                    <a:lnTo>
                      <a:pt x="15" y="4"/>
                    </a:lnTo>
                    <a:lnTo>
                      <a:pt x="13" y="8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9" y="14"/>
                    </a:lnTo>
                    <a:lnTo>
                      <a:pt x="8" y="14"/>
                    </a:lnTo>
                    <a:lnTo>
                      <a:pt x="5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76" name="Freeform 1416"/>
              <p:cNvSpPr>
                <a:spLocks/>
              </p:cNvSpPr>
              <p:nvPr/>
            </p:nvSpPr>
            <p:spPr bwMode="auto">
              <a:xfrm>
                <a:off x="467" y="1125"/>
                <a:ext cx="16" cy="15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13" y="6"/>
                  </a:cxn>
                  <a:cxn ang="0">
                    <a:pos x="15" y="3"/>
                  </a:cxn>
                  <a:cxn ang="0">
                    <a:pos x="13" y="2"/>
                  </a:cxn>
                  <a:cxn ang="0">
                    <a:pos x="12" y="1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5" y="2"/>
                  </a:cxn>
                  <a:cxn ang="0">
                    <a:pos x="2" y="4"/>
                  </a:cxn>
                  <a:cxn ang="0">
                    <a:pos x="1" y="7"/>
                  </a:cxn>
                  <a:cxn ang="0">
                    <a:pos x="0" y="11"/>
                  </a:cxn>
                  <a:cxn ang="0">
                    <a:pos x="1" y="11"/>
                  </a:cxn>
                  <a:cxn ang="0">
                    <a:pos x="2" y="12"/>
                  </a:cxn>
                  <a:cxn ang="0">
                    <a:pos x="2" y="14"/>
                  </a:cxn>
                  <a:cxn ang="0">
                    <a:pos x="5" y="14"/>
                  </a:cxn>
                  <a:cxn ang="0">
                    <a:pos x="8" y="14"/>
                  </a:cxn>
                  <a:cxn ang="0">
                    <a:pos x="9" y="11"/>
                  </a:cxn>
                  <a:cxn ang="0">
                    <a:pos x="12" y="10"/>
                  </a:cxn>
                </a:cxnLst>
                <a:rect l="0" t="0" r="r" b="b"/>
                <a:pathLst>
                  <a:path w="16" h="15">
                    <a:moveTo>
                      <a:pt x="12" y="10"/>
                    </a:moveTo>
                    <a:lnTo>
                      <a:pt x="13" y="6"/>
                    </a:lnTo>
                    <a:lnTo>
                      <a:pt x="15" y="3"/>
                    </a:lnTo>
                    <a:lnTo>
                      <a:pt x="13" y="2"/>
                    </a:lnTo>
                    <a:lnTo>
                      <a:pt x="12" y="1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5" y="2"/>
                    </a:lnTo>
                    <a:lnTo>
                      <a:pt x="2" y="4"/>
                    </a:lnTo>
                    <a:lnTo>
                      <a:pt x="1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9" y="11"/>
                    </a:lnTo>
                    <a:lnTo>
                      <a:pt x="12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77" name="Freeform 1417"/>
              <p:cNvSpPr>
                <a:spLocks/>
              </p:cNvSpPr>
              <p:nvPr/>
            </p:nvSpPr>
            <p:spPr bwMode="auto">
              <a:xfrm>
                <a:off x="469" y="1126"/>
                <a:ext cx="16" cy="15"/>
              </a:xfrm>
              <a:custGeom>
                <a:avLst/>
                <a:gdLst/>
                <a:ahLst/>
                <a:cxnLst>
                  <a:cxn ang="0">
                    <a:pos x="11" y="10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5" y="2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3" y="5"/>
                  </a:cxn>
                  <a:cxn ang="0">
                    <a:pos x="0" y="5"/>
                  </a:cxn>
                  <a:cxn ang="0">
                    <a:pos x="0" y="10"/>
                  </a:cxn>
                  <a:cxn ang="0">
                    <a:pos x="0" y="12"/>
                  </a:cxn>
                  <a:cxn ang="0">
                    <a:pos x="3" y="14"/>
                  </a:cxn>
                  <a:cxn ang="0">
                    <a:pos x="6" y="14"/>
                  </a:cxn>
                  <a:cxn ang="0">
                    <a:pos x="8" y="14"/>
                  </a:cxn>
                  <a:cxn ang="0">
                    <a:pos x="11" y="10"/>
                  </a:cxn>
                </a:cxnLst>
                <a:rect l="0" t="0" r="r" b="b"/>
                <a:pathLst>
                  <a:path w="16" h="15">
                    <a:moveTo>
                      <a:pt x="11" y="10"/>
                    </a:moveTo>
                    <a:lnTo>
                      <a:pt x="15" y="5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3" y="14"/>
                    </a:lnTo>
                    <a:lnTo>
                      <a:pt x="6" y="14"/>
                    </a:lnTo>
                    <a:lnTo>
                      <a:pt x="8" y="14"/>
                    </a:lnTo>
                    <a:lnTo>
                      <a:pt x="11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78" name="Freeform 1418"/>
              <p:cNvSpPr>
                <a:spLocks/>
              </p:cNvSpPr>
              <p:nvPr/>
            </p:nvSpPr>
            <p:spPr bwMode="auto">
              <a:xfrm>
                <a:off x="455" y="1128"/>
                <a:ext cx="17" cy="15"/>
              </a:xfrm>
              <a:custGeom>
                <a:avLst/>
                <a:gdLst/>
                <a:ahLst/>
                <a:cxnLst>
                  <a:cxn ang="0">
                    <a:pos x="4" y="14"/>
                  </a:cxn>
                  <a:cxn ang="0">
                    <a:pos x="1" y="13"/>
                  </a:cxn>
                  <a:cxn ang="0">
                    <a:pos x="0" y="12"/>
                  </a:cxn>
                  <a:cxn ang="0">
                    <a:pos x="0" y="11"/>
                  </a:cxn>
                  <a:cxn ang="0">
                    <a:pos x="0" y="9"/>
                  </a:cxn>
                  <a:cxn ang="0">
                    <a:pos x="0" y="8"/>
                  </a:cxn>
                  <a:cxn ang="0">
                    <a:pos x="1" y="4"/>
                  </a:cxn>
                  <a:cxn ang="0">
                    <a:pos x="3" y="2"/>
                  </a:cxn>
                  <a:cxn ang="0">
                    <a:pos x="4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3" y="2"/>
                  </a:cxn>
                  <a:cxn ang="0">
                    <a:pos x="14" y="2"/>
                  </a:cxn>
                  <a:cxn ang="0">
                    <a:pos x="16" y="3"/>
                  </a:cxn>
                  <a:cxn ang="0">
                    <a:pos x="16" y="4"/>
                  </a:cxn>
                  <a:cxn ang="0">
                    <a:pos x="16" y="8"/>
                  </a:cxn>
                  <a:cxn ang="0">
                    <a:pos x="13" y="11"/>
                  </a:cxn>
                  <a:cxn ang="0">
                    <a:pos x="12" y="13"/>
                  </a:cxn>
                  <a:cxn ang="0">
                    <a:pos x="9" y="14"/>
                  </a:cxn>
                  <a:cxn ang="0">
                    <a:pos x="7" y="14"/>
                  </a:cxn>
                  <a:cxn ang="0">
                    <a:pos x="6" y="14"/>
                  </a:cxn>
                  <a:cxn ang="0">
                    <a:pos x="4" y="14"/>
                  </a:cxn>
                </a:cxnLst>
                <a:rect l="0" t="0" r="r" b="b"/>
                <a:pathLst>
                  <a:path w="17" h="15">
                    <a:moveTo>
                      <a:pt x="4" y="14"/>
                    </a:moveTo>
                    <a:lnTo>
                      <a:pt x="1" y="13"/>
                    </a:lnTo>
                    <a:lnTo>
                      <a:pt x="0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4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3" y="2"/>
                    </a:lnTo>
                    <a:lnTo>
                      <a:pt x="14" y="2"/>
                    </a:lnTo>
                    <a:lnTo>
                      <a:pt x="16" y="3"/>
                    </a:lnTo>
                    <a:lnTo>
                      <a:pt x="16" y="4"/>
                    </a:lnTo>
                    <a:lnTo>
                      <a:pt x="16" y="8"/>
                    </a:lnTo>
                    <a:lnTo>
                      <a:pt x="13" y="11"/>
                    </a:lnTo>
                    <a:lnTo>
                      <a:pt x="12" y="13"/>
                    </a:lnTo>
                    <a:lnTo>
                      <a:pt x="9" y="14"/>
                    </a:lnTo>
                    <a:lnTo>
                      <a:pt x="7" y="14"/>
                    </a:lnTo>
                    <a:lnTo>
                      <a:pt x="6" y="14"/>
                    </a:lnTo>
                    <a:lnTo>
                      <a:pt x="4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79" name="Freeform 1419"/>
              <p:cNvSpPr>
                <a:spLocks/>
              </p:cNvSpPr>
              <p:nvPr/>
            </p:nvSpPr>
            <p:spPr bwMode="auto">
              <a:xfrm>
                <a:off x="458" y="1128"/>
                <a:ext cx="17" cy="15"/>
              </a:xfrm>
              <a:custGeom>
                <a:avLst/>
                <a:gdLst/>
                <a:ahLst/>
                <a:cxnLst>
                  <a:cxn ang="0">
                    <a:pos x="12" y="11"/>
                  </a:cxn>
                  <a:cxn ang="0">
                    <a:pos x="16" y="8"/>
                  </a:cxn>
                  <a:cxn ang="0">
                    <a:pos x="16" y="3"/>
                  </a:cxn>
                  <a:cxn ang="0">
                    <a:pos x="16" y="2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2"/>
                  </a:cxn>
                  <a:cxn ang="0">
                    <a:pos x="1" y="5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4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11" y="13"/>
                  </a:cxn>
                  <a:cxn ang="0">
                    <a:pos x="12" y="11"/>
                  </a:cxn>
                </a:cxnLst>
                <a:rect l="0" t="0" r="r" b="b"/>
                <a:pathLst>
                  <a:path w="17" h="15">
                    <a:moveTo>
                      <a:pt x="12" y="11"/>
                    </a:moveTo>
                    <a:lnTo>
                      <a:pt x="16" y="8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11" y="13"/>
                    </a:lnTo>
                    <a:lnTo>
                      <a:pt x="12" y="11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80" name="Freeform 1420"/>
              <p:cNvSpPr>
                <a:spLocks/>
              </p:cNvSpPr>
              <p:nvPr/>
            </p:nvSpPr>
            <p:spPr bwMode="auto">
              <a:xfrm>
                <a:off x="459" y="1131"/>
                <a:ext cx="17" cy="15"/>
              </a:xfrm>
              <a:custGeom>
                <a:avLst/>
                <a:gdLst/>
                <a:ahLst/>
                <a:cxnLst>
                  <a:cxn ang="0">
                    <a:pos x="16" y="9"/>
                  </a:cxn>
                  <a:cxn ang="0">
                    <a:pos x="16" y="7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11"/>
                  </a:cxn>
                  <a:cxn ang="0">
                    <a:pos x="0" y="14"/>
                  </a:cxn>
                  <a:cxn ang="0">
                    <a:pos x="3" y="14"/>
                  </a:cxn>
                  <a:cxn ang="0">
                    <a:pos x="6" y="14"/>
                  </a:cxn>
                  <a:cxn ang="0">
                    <a:pos x="9" y="14"/>
                  </a:cxn>
                  <a:cxn ang="0">
                    <a:pos x="16" y="9"/>
                  </a:cxn>
                </a:cxnLst>
                <a:rect l="0" t="0" r="r" b="b"/>
                <a:pathLst>
                  <a:path w="17" h="15">
                    <a:moveTo>
                      <a:pt x="16" y="9"/>
                    </a:moveTo>
                    <a:lnTo>
                      <a:pt x="16" y="7"/>
                    </a:lnTo>
                    <a:lnTo>
                      <a:pt x="16" y="4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3" y="14"/>
                    </a:lnTo>
                    <a:lnTo>
                      <a:pt x="6" y="14"/>
                    </a:lnTo>
                    <a:lnTo>
                      <a:pt x="9" y="14"/>
                    </a:lnTo>
                    <a:lnTo>
                      <a:pt x="16" y="9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81" name="Freeform 1421"/>
              <p:cNvSpPr>
                <a:spLocks/>
              </p:cNvSpPr>
              <p:nvPr/>
            </p:nvSpPr>
            <p:spPr bwMode="auto">
              <a:xfrm>
                <a:off x="404" y="1158"/>
                <a:ext cx="17" cy="15"/>
              </a:xfrm>
              <a:custGeom>
                <a:avLst/>
                <a:gdLst/>
                <a:ahLst/>
                <a:cxnLst>
                  <a:cxn ang="0">
                    <a:pos x="8" y="14"/>
                  </a:cxn>
                  <a:cxn ang="0">
                    <a:pos x="2" y="12"/>
                  </a:cxn>
                  <a:cxn ang="0">
                    <a:pos x="0" y="9"/>
                  </a:cxn>
                  <a:cxn ang="0">
                    <a:pos x="2" y="4"/>
                  </a:cxn>
                  <a:cxn ang="0">
                    <a:pos x="5" y="2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9"/>
                  </a:cxn>
                  <a:cxn ang="0">
                    <a:pos x="13" y="12"/>
                  </a:cxn>
                  <a:cxn ang="0">
                    <a:pos x="10" y="14"/>
                  </a:cxn>
                  <a:cxn ang="0">
                    <a:pos x="8" y="14"/>
                  </a:cxn>
                </a:cxnLst>
                <a:rect l="0" t="0" r="r" b="b"/>
                <a:pathLst>
                  <a:path w="17" h="15">
                    <a:moveTo>
                      <a:pt x="8" y="14"/>
                    </a:moveTo>
                    <a:lnTo>
                      <a:pt x="2" y="12"/>
                    </a:lnTo>
                    <a:lnTo>
                      <a:pt x="0" y="9"/>
                    </a:lnTo>
                    <a:lnTo>
                      <a:pt x="2" y="4"/>
                    </a:lnTo>
                    <a:lnTo>
                      <a:pt x="5" y="2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9"/>
                    </a:lnTo>
                    <a:lnTo>
                      <a:pt x="13" y="12"/>
                    </a:lnTo>
                    <a:lnTo>
                      <a:pt x="10" y="14"/>
                    </a:lnTo>
                    <a:lnTo>
                      <a:pt x="8" y="14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82" name="Freeform 1422"/>
              <p:cNvSpPr>
                <a:spLocks/>
              </p:cNvSpPr>
              <p:nvPr/>
            </p:nvSpPr>
            <p:spPr bwMode="auto">
              <a:xfrm>
                <a:off x="406" y="1158"/>
                <a:ext cx="17" cy="15"/>
              </a:xfrm>
              <a:custGeom>
                <a:avLst/>
                <a:gdLst/>
                <a:ahLst/>
                <a:cxnLst>
                  <a:cxn ang="0">
                    <a:pos x="16" y="9"/>
                  </a:cxn>
                  <a:cxn ang="0">
                    <a:pos x="16" y="4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4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16" y="9"/>
                  </a:cxn>
                </a:cxnLst>
                <a:rect l="0" t="0" r="r" b="b"/>
                <a:pathLst>
                  <a:path w="17" h="15">
                    <a:moveTo>
                      <a:pt x="16" y="9"/>
                    </a:moveTo>
                    <a:lnTo>
                      <a:pt x="16" y="4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4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16" y="9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83" name="Line 1423"/>
              <p:cNvSpPr>
                <a:spLocks noChangeShapeType="1"/>
              </p:cNvSpPr>
              <p:nvPr/>
            </p:nvSpPr>
            <p:spPr bwMode="auto">
              <a:xfrm flipV="1">
                <a:off x="443" y="1173"/>
                <a:ext cx="0" cy="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184" name="Freeform 1424"/>
              <p:cNvSpPr>
                <a:spLocks/>
              </p:cNvSpPr>
              <p:nvPr/>
            </p:nvSpPr>
            <p:spPr bwMode="auto">
              <a:xfrm>
                <a:off x="425" y="1177"/>
                <a:ext cx="16" cy="15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1" y="8"/>
                  </a:cxn>
                  <a:cxn ang="0">
                    <a:pos x="2" y="4"/>
                  </a:cxn>
                  <a:cxn ang="0">
                    <a:pos x="4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0" y="1"/>
                  </a:cxn>
                  <a:cxn ang="0">
                    <a:pos x="13" y="2"/>
                  </a:cxn>
                  <a:cxn ang="0">
                    <a:pos x="13" y="2"/>
                  </a:cxn>
                  <a:cxn ang="0">
                    <a:pos x="13" y="3"/>
                  </a:cxn>
                  <a:cxn ang="0">
                    <a:pos x="15" y="5"/>
                  </a:cxn>
                  <a:cxn ang="0">
                    <a:pos x="13" y="8"/>
                  </a:cxn>
                  <a:cxn ang="0">
                    <a:pos x="13" y="10"/>
                  </a:cxn>
                  <a:cxn ang="0">
                    <a:pos x="11" y="12"/>
                  </a:cxn>
                  <a:cxn ang="0">
                    <a:pos x="9" y="14"/>
                  </a:cxn>
                  <a:cxn ang="0">
                    <a:pos x="8" y="14"/>
                  </a:cxn>
                  <a:cxn ang="0">
                    <a:pos x="6" y="14"/>
                  </a:cxn>
                  <a:cxn ang="0">
                    <a:pos x="5" y="14"/>
                  </a:cxn>
                </a:cxnLst>
                <a:rect l="0" t="0" r="r" b="b"/>
                <a:pathLst>
                  <a:path w="16" h="15">
                    <a:moveTo>
                      <a:pt x="5" y="14"/>
                    </a:moveTo>
                    <a:lnTo>
                      <a:pt x="2" y="12"/>
                    </a:lnTo>
                    <a:lnTo>
                      <a:pt x="1" y="11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1" y="8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0" y="1"/>
                    </a:lnTo>
                    <a:lnTo>
                      <a:pt x="13" y="2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3" y="8"/>
                    </a:lnTo>
                    <a:lnTo>
                      <a:pt x="13" y="10"/>
                    </a:lnTo>
                    <a:lnTo>
                      <a:pt x="11" y="12"/>
                    </a:lnTo>
                    <a:lnTo>
                      <a:pt x="9" y="14"/>
                    </a:lnTo>
                    <a:lnTo>
                      <a:pt x="8" y="14"/>
                    </a:lnTo>
                    <a:lnTo>
                      <a:pt x="6" y="14"/>
                    </a:lnTo>
                    <a:lnTo>
                      <a:pt x="5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85" name="Freeform 1425"/>
              <p:cNvSpPr>
                <a:spLocks/>
              </p:cNvSpPr>
              <p:nvPr/>
            </p:nvSpPr>
            <p:spPr bwMode="auto">
              <a:xfrm>
                <a:off x="428" y="1178"/>
                <a:ext cx="17" cy="15"/>
              </a:xfrm>
              <a:custGeom>
                <a:avLst/>
                <a:gdLst/>
                <a:ahLst/>
                <a:cxnLst>
                  <a:cxn ang="0">
                    <a:pos x="14" y="10"/>
                  </a:cxn>
                  <a:cxn ang="0">
                    <a:pos x="14" y="6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4" y="1"/>
                  </a:cxn>
                  <a:cxn ang="0">
                    <a:pos x="14" y="0"/>
                  </a:cxn>
                  <a:cxn ang="0">
                    <a:pos x="11" y="0"/>
                  </a:cxn>
                  <a:cxn ang="0">
                    <a:pos x="8" y="1"/>
                  </a:cxn>
                  <a:cxn ang="0">
                    <a:pos x="4" y="3"/>
                  </a:cxn>
                  <a:cxn ang="0">
                    <a:pos x="3" y="5"/>
                  </a:cxn>
                  <a:cxn ang="0">
                    <a:pos x="0" y="7"/>
                  </a:cxn>
                  <a:cxn ang="0">
                    <a:pos x="0" y="10"/>
                  </a:cxn>
                  <a:cxn ang="0">
                    <a:pos x="0" y="12"/>
                  </a:cxn>
                  <a:cxn ang="0">
                    <a:pos x="1" y="14"/>
                  </a:cxn>
                  <a:cxn ang="0">
                    <a:pos x="3" y="14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11" y="11"/>
                  </a:cxn>
                  <a:cxn ang="0">
                    <a:pos x="14" y="10"/>
                  </a:cxn>
                </a:cxnLst>
                <a:rect l="0" t="0" r="r" b="b"/>
                <a:pathLst>
                  <a:path w="17" h="15">
                    <a:moveTo>
                      <a:pt x="14" y="10"/>
                    </a:moveTo>
                    <a:lnTo>
                      <a:pt x="14" y="6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4" y="1"/>
                    </a:lnTo>
                    <a:lnTo>
                      <a:pt x="14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4" y="3"/>
                    </a:lnTo>
                    <a:lnTo>
                      <a:pt x="3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1" y="14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11" y="11"/>
                    </a:lnTo>
                    <a:lnTo>
                      <a:pt x="14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86" name="Freeform 1426"/>
              <p:cNvSpPr>
                <a:spLocks/>
              </p:cNvSpPr>
              <p:nvPr/>
            </p:nvSpPr>
            <p:spPr bwMode="auto">
              <a:xfrm>
                <a:off x="429" y="1181"/>
                <a:ext cx="17" cy="15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3" y="5"/>
                  </a:cxn>
                  <a:cxn ang="0">
                    <a:pos x="16" y="5"/>
                  </a:cxn>
                  <a:cxn ang="0">
                    <a:pos x="13" y="2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2"/>
                  </a:cxn>
                  <a:cxn ang="0">
                    <a:pos x="2" y="5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5" y="14"/>
                  </a:cxn>
                  <a:cxn ang="0">
                    <a:pos x="8" y="12"/>
                  </a:cxn>
                  <a:cxn ang="0">
                    <a:pos x="13" y="10"/>
                  </a:cxn>
                </a:cxnLst>
                <a:rect l="0" t="0" r="r" b="b"/>
                <a:pathLst>
                  <a:path w="17" h="15">
                    <a:moveTo>
                      <a:pt x="13" y="10"/>
                    </a:moveTo>
                    <a:lnTo>
                      <a:pt x="13" y="5"/>
                    </a:lnTo>
                    <a:lnTo>
                      <a:pt x="16" y="5"/>
                    </a:lnTo>
                    <a:lnTo>
                      <a:pt x="13" y="2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2" y="5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5" y="14"/>
                    </a:lnTo>
                    <a:lnTo>
                      <a:pt x="8" y="12"/>
                    </a:lnTo>
                    <a:lnTo>
                      <a:pt x="13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87" name="Freeform 1427"/>
              <p:cNvSpPr>
                <a:spLocks/>
              </p:cNvSpPr>
              <p:nvPr/>
            </p:nvSpPr>
            <p:spPr bwMode="auto">
              <a:xfrm>
                <a:off x="417" y="1181"/>
                <a:ext cx="16" cy="15"/>
              </a:xfrm>
              <a:custGeom>
                <a:avLst/>
                <a:gdLst/>
                <a:ahLst/>
                <a:cxnLst>
                  <a:cxn ang="0">
                    <a:pos x="4" y="13"/>
                  </a:cxn>
                  <a:cxn ang="0">
                    <a:pos x="1" y="12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0" y="9"/>
                  </a:cxn>
                  <a:cxn ang="0">
                    <a:pos x="0" y="8"/>
                  </a:cxn>
                  <a:cxn ang="0">
                    <a:pos x="1" y="3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8" y="1"/>
                  </a:cxn>
                  <a:cxn ang="0">
                    <a:pos x="12" y="2"/>
                  </a:cxn>
                  <a:cxn ang="0">
                    <a:pos x="13" y="2"/>
                  </a:cxn>
                  <a:cxn ang="0">
                    <a:pos x="15" y="3"/>
                  </a:cxn>
                  <a:cxn ang="0">
                    <a:pos x="15" y="4"/>
                  </a:cxn>
                  <a:cxn ang="0">
                    <a:pos x="15" y="8"/>
                  </a:cxn>
                  <a:cxn ang="0">
                    <a:pos x="12" y="10"/>
                  </a:cxn>
                  <a:cxn ang="0">
                    <a:pos x="11" y="12"/>
                  </a:cxn>
                  <a:cxn ang="0">
                    <a:pos x="8" y="13"/>
                  </a:cxn>
                  <a:cxn ang="0">
                    <a:pos x="7" y="14"/>
                  </a:cxn>
                  <a:cxn ang="0">
                    <a:pos x="6" y="14"/>
                  </a:cxn>
                  <a:cxn ang="0">
                    <a:pos x="4" y="13"/>
                  </a:cxn>
                </a:cxnLst>
                <a:rect l="0" t="0" r="r" b="b"/>
                <a:pathLst>
                  <a:path w="16" h="15">
                    <a:moveTo>
                      <a:pt x="4" y="13"/>
                    </a:moveTo>
                    <a:lnTo>
                      <a:pt x="1" y="12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1" y="3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1"/>
                    </a:lnTo>
                    <a:lnTo>
                      <a:pt x="12" y="2"/>
                    </a:lnTo>
                    <a:lnTo>
                      <a:pt x="13" y="2"/>
                    </a:lnTo>
                    <a:lnTo>
                      <a:pt x="15" y="3"/>
                    </a:lnTo>
                    <a:lnTo>
                      <a:pt x="15" y="4"/>
                    </a:lnTo>
                    <a:lnTo>
                      <a:pt x="15" y="8"/>
                    </a:lnTo>
                    <a:lnTo>
                      <a:pt x="12" y="10"/>
                    </a:lnTo>
                    <a:lnTo>
                      <a:pt x="11" y="12"/>
                    </a:lnTo>
                    <a:lnTo>
                      <a:pt x="8" y="13"/>
                    </a:lnTo>
                    <a:lnTo>
                      <a:pt x="7" y="14"/>
                    </a:lnTo>
                    <a:lnTo>
                      <a:pt x="6" y="14"/>
                    </a:lnTo>
                    <a:lnTo>
                      <a:pt x="4" y="13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88" name="Freeform 1428"/>
              <p:cNvSpPr>
                <a:spLocks/>
              </p:cNvSpPr>
              <p:nvPr/>
            </p:nvSpPr>
            <p:spPr bwMode="auto">
              <a:xfrm>
                <a:off x="420" y="1183"/>
                <a:ext cx="16" cy="15"/>
              </a:xfrm>
              <a:custGeom>
                <a:avLst/>
                <a:gdLst/>
                <a:ahLst/>
                <a:cxnLst>
                  <a:cxn ang="0">
                    <a:pos x="11" y="10"/>
                  </a:cxn>
                  <a:cxn ang="0">
                    <a:pos x="15" y="6"/>
                  </a:cxn>
                  <a:cxn ang="0">
                    <a:pos x="15" y="2"/>
                  </a:cxn>
                  <a:cxn ang="0">
                    <a:pos x="15" y="2"/>
                  </a:cxn>
                  <a:cxn ang="0">
                    <a:pos x="13" y="1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4" y="2"/>
                  </a:cxn>
                  <a:cxn ang="0">
                    <a:pos x="1" y="5"/>
                  </a:cxn>
                  <a:cxn ang="0">
                    <a:pos x="1" y="8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4" y="14"/>
                  </a:cxn>
                  <a:cxn ang="0">
                    <a:pos x="8" y="13"/>
                  </a:cxn>
                  <a:cxn ang="0">
                    <a:pos x="10" y="12"/>
                  </a:cxn>
                  <a:cxn ang="0">
                    <a:pos x="11" y="10"/>
                  </a:cxn>
                </a:cxnLst>
                <a:rect l="0" t="0" r="r" b="b"/>
                <a:pathLst>
                  <a:path w="16" h="15">
                    <a:moveTo>
                      <a:pt x="11" y="10"/>
                    </a:moveTo>
                    <a:lnTo>
                      <a:pt x="15" y="6"/>
                    </a:lnTo>
                    <a:lnTo>
                      <a:pt x="15" y="2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1" y="5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4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89" name="Freeform 1429"/>
              <p:cNvSpPr>
                <a:spLocks/>
              </p:cNvSpPr>
              <p:nvPr/>
            </p:nvSpPr>
            <p:spPr bwMode="auto">
              <a:xfrm>
                <a:off x="421" y="1185"/>
                <a:ext cx="16" cy="15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5" y="2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8" y="2"/>
                  </a:cxn>
                  <a:cxn ang="0">
                    <a:pos x="2" y="5"/>
                  </a:cxn>
                  <a:cxn ang="0">
                    <a:pos x="2" y="8"/>
                  </a:cxn>
                  <a:cxn ang="0">
                    <a:pos x="0" y="10"/>
                  </a:cxn>
                  <a:cxn ang="0">
                    <a:pos x="2" y="12"/>
                  </a:cxn>
                  <a:cxn ang="0">
                    <a:pos x="2" y="14"/>
                  </a:cxn>
                  <a:cxn ang="0">
                    <a:pos x="5" y="14"/>
                  </a:cxn>
                  <a:cxn ang="0">
                    <a:pos x="8" y="12"/>
                  </a:cxn>
                  <a:cxn ang="0">
                    <a:pos x="12" y="10"/>
                  </a:cxn>
                </a:cxnLst>
                <a:rect l="0" t="0" r="r" b="b"/>
                <a:pathLst>
                  <a:path w="16" h="15">
                    <a:moveTo>
                      <a:pt x="12" y="10"/>
                    </a:moveTo>
                    <a:lnTo>
                      <a:pt x="15" y="5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8" y="2"/>
                    </a:lnTo>
                    <a:lnTo>
                      <a:pt x="2" y="5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5" y="14"/>
                    </a:lnTo>
                    <a:lnTo>
                      <a:pt x="8" y="12"/>
                    </a:lnTo>
                    <a:lnTo>
                      <a:pt x="12" y="10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90" name="Freeform 1430"/>
              <p:cNvSpPr>
                <a:spLocks/>
              </p:cNvSpPr>
              <p:nvPr/>
            </p:nvSpPr>
            <p:spPr bwMode="auto">
              <a:xfrm>
                <a:off x="429" y="1179"/>
                <a:ext cx="17" cy="15"/>
              </a:xfrm>
              <a:custGeom>
                <a:avLst/>
                <a:gdLst/>
                <a:ahLst/>
                <a:cxnLst>
                  <a:cxn ang="0">
                    <a:pos x="6" y="14"/>
                  </a:cxn>
                  <a:cxn ang="0">
                    <a:pos x="1" y="12"/>
                  </a:cxn>
                  <a:cxn ang="0">
                    <a:pos x="1" y="11"/>
                  </a:cxn>
                  <a:cxn ang="0">
                    <a:pos x="0" y="11"/>
                  </a:cxn>
                  <a:cxn ang="0">
                    <a:pos x="0" y="9"/>
                  </a:cxn>
                  <a:cxn ang="0">
                    <a:pos x="0" y="8"/>
                  </a:cxn>
                  <a:cxn ang="0">
                    <a:pos x="1" y="3"/>
                  </a:cxn>
                  <a:cxn ang="0">
                    <a:pos x="4" y="1"/>
                  </a:cxn>
                  <a:cxn ang="0">
                    <a:pos x="6" y="0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4" y="1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8"/>
                  </a:cxn>
                  <a:cxn ang="0">
                    <a:pos x="14" y="10"/>
                  </a:cxn>
                  <a:cxn ang="0">
                    <a:pos x="12" y="12"/>
                  </a:cxn>
                  <a:cxn ang="0">
                    <a:pos x="9" y="14"/>
                  </a:cxn>
                  <a:cxn ang="0">
                    <a:pos x="8" y="14"/>
                  </a:cxn>
                  <a:cxn ang="0">
                    <a:pos x="7" y="14"/>
                  </a:cxn>
                  <a:cxn ang="0">
                    <a:pos x="6" y="14"/>
                  </a:cxn>
                </a:cxnLst>
                <a:rect l="0" t="0" r="r" b="b"/>
                <a:pathLst>
                  <a:path w="17" h="15">
                    <a:moveTo>
                      <a:pt x="6" y="14"/>
                    </a:moveTo>
                    <a:lnTo>
                      <a:pt x="1" y="12"/>
                    </a:lnTo>
                    <a:lnTo>
                      <a:pt x="1" y="11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8"/>
                    </a:lnTo>
                    <a:lnTo>
                      <a:pt x="1" y="3"/>
                    </a:lnTo>
                    <a:lnTo>
                      <a:pt x="4" y="1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1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8"/>
                    </a:lnTo>
                    <a:lnTo>
                      <a:pt x="14" y="10"/>
                    </a:lnTo>
                    <a:lnTo>
                      <a:pt x="12" y="12"/>
                    </a:lnTo>
                    <a:lnTo>
                      <a:pt x="9" y="14"/>
                    </a:lnTo>
                    <a:lnTo>
                      <a:pt x="8" y="14"/>
                    </a:lnTo>
                    <a:lnTo>
                      <a:pt x="7" y="14"/>
                    </a:lnTo>
                    <a:lnTo>
                      <a:pt x="6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91" name="Freeform 1431"/>
              <p:cNvSpPr>
                <a:spLocks/>
              </p:cNvSpPr>
              <p:nvPr/>
            </p:nvSpPr>
            <p:spPr bwMode="auto">
              <a:xfrm>
                <a:off x="432" y="1181"/>
                <a:ext cx="17" cy="15"/>
              </a:xfrm>
              <a:custGeom>
                <a:avLst/>
                <a:gdLst/>
                <a:ahLst/>
                <a:cxnLst>
                  <a:cxn ang="0">
                    <a:pos x="14" y="10"/>
                  </a:cxn>
                  <a:cxn ang="0">
                    <a:pos x="16" y="6"/>
                  </a:cxn>
                  <a:cxn ang="0">
                    <a:pos x="16" y="3"/>
                  </a:cxn>
                  <a:cxn ang="0">
                    <a:pos x="16" y="2"/>
                  </a:cxn>
                  <a:cxn ang="0">
                    <a:pos x="16" y="1"/>
                  </a:cxn>
                  <a:cxn ang="0">
                    <a:pos x="14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5" y="2"/>
                  </a:cxn>
                  <a:cxn ang="0">
                    <a:pos x="1" y="5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0" y="13"/>
                  </a:cxn>
                  <a:cxn ang="0">
                    <a:pos x="0" y="14"/>
                  </a:cxn>
                  <a:cxn ang="0">
                    <a:pos x="1" y="14"/>
                  </a:cxn>
                  <a:cxn ang="0">
                    <a:pos x="5" y="14"/>
                  </a:cxn>
                  <a:cxn ang="0">
                    <a:pos x="7" y="14"/>
                  </a:cxn>
                  <a:cxn ang="0">
                    <a:pos x="10" y="12"/>
                  </a:cxn>
                  <a:cxn ang="0">
                    <a:pos x="14" y="10"/>
                  </a:cxn>
                </a:cxnLst>
                <a:rect l="0" t="0" r="r" b="b"/>
                <a:pathLst>
                  <a:path w="17" h="15">
                    <a:moveTo>
                      <a:pt x="14" y="10"/>
                    </a:moveTo>
                    <a:lnTo>
                      <a:pt x="16" y="6"/>
                    </a:lnTo>
                    <a:lnTo>
                      <a:pt x="16" y="3"/>
                    </a:lnTo>
                    <a:lnTo>
                      <a:pt x="16" y="2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1" y="5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0" y="14"/>
                    </a:lnTo>
                    <a:lnTo>
                      <a:pt x="1" y="14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2"/>
                    </a:lnTo>
                    <a:lnTo>
                      <a:pt x="14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92" name="Freeform 1432"/>
              <p:cNvSpPr>
                <a:spLocks/>
              </p:cNvSpPr>
              <p:nvPr/>
            </p:nvSpPr>
            <p:spPr bwMode="auto">
              <a:xfrm>
                <a:off x="421" y="1183"/>
                <a:ext cx="16" cy="1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2" y="11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0" y="9"/>
                  </a:cxn>
                  <a:cxn ang="0">
                    <a:pos x="0" y="7"/>
                  </a:cxn>
                  <a:cxn ang="0">
                    <a:pos x="2" y="4"/>
                  </a:cxn>
                  <a:cxn ang="0">
                    <a:pos x="3" y="2"/>
                  </a:cxn>
                  <a:cxn ang="0">
                    <a:pos x="7" y="1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3" y="2"/>
                  </a:cxn>
                  <a:cxn ang="0">
                    <a:pos x="13" y="3"/>
                  </a:cxn>
                  <a:cxn ang="0">
                    <a:pos x="15" y="4"/>
                  </a:cxn>
                  <a:cxn ang="0">
                    <a:pos x="15" y="5"/>
                  </a:cxn>
                  <a:cxn ang="0">
                    <a:pos x="15" y="7"/>
                  </a:cxn>
                  <a:cxn ang="0">
                    <a:pos x="13" y="10"/>
                  </a:cxn>
                  <a:cxn ang="0">
                    <a:pos x="11" y="11"/>
                  </a:cxn>
                  <a:cxn ang="0">
                    <a:pos x="10" y="12"/>
                  </a:cxn>
                  <a:cxn ang="0">
                    <a:pos x="7" y="14"/>
                  </a:cxn>
                  <a:cxn ang="0">
                    <a:pos x="6" y="12"/>
                  </a:cxn>
                </a:cxnLst>
                <a:rect l="0" t="0" r="r" b="b"/>
                <a:pathLst>
                  <a:path w="16" h="15">
                    <a:moveTo>
                      <a:pt x="6" y="12"/>
                    </a:moveTo>
                    <a:lnTo>
                      <a:pt x="2" y="11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0" y="9"/>
                    </a:lnTo>
                    <a:lnTo>
                      <a:pt x="0" y="7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7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0" y="1"/>
                    </a:lnTo>
                    <a:lnTo>
                      <a:pt x="13" y="2"/>
                    </a:lnTo>
                    <a:lnTo>
                      <a:pt x="13" y="3"/>
                    </a:lnTo>
                    <a:lnTo>
                      <a:pt x="15" y="4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3" y="10"/>
                    </a:lnTo>
                    <a:lnTo>
                      <a:pt x="11" y="11"/>
                    </a:lnTo>
                    <a:lnTo>
                      <a:pt x="10" y="12"/>
                    </a:lnTo>
                    <a:lnTo>
                      <a:pt x="7" y="14"/>
                    </a:lnTo>
                    <a:lnTo>
                      <a:pt x="6" y="12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93" name="Freeform 1433"/>
              <p:cNvSpPr>
                <a:spLocks/>
              </p:cNvSpPr>
              <p:nvPr/>
            </p:nvSpPr>
            <p:spPr bwMode="auto">
              <a:xfrm>
                <a:off x="423" y="1185"/>
                <a:ext cx="16" cy="15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5" y="6"/>
                  </a:cxn>
                  <a:cxn ang="0">
                    <a:pos x="15" y="3"/>
                  </a:cxn>
                  <a:cxn ang="0">
                    <a:pos x="15" y="2"/>
                  </a:cxn>
                  <a:cxn ang="0">
                    <a:pos x="13" y="1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4" y="2"/>
                  </a:cxn>
                  <a:cxn ang="0">
                    <a:pos x="3" y="5"/>
                  </a:cxn>
                  <a:cxn ang="0">
                    <a:pos x="1" y="8"/>
                  </a:cxn>
                  <a:cxn ang="0">
                    <a:pos x="0" y="10"/>
                  </a:cxn>
                  <a:cxn ang="0">
                    <a:pos x="1" y="13"/>
                  </a:cxn>
                  <a:cxn ang="0">
                    <a:pos x="3" y="13"/>
                  </a:cxn>
                  <a:cxn ang="0">
                    <a:pos x="4" y="14"/>
                  </a:cxn>
                  <a:cxn ang="0">
                    <a:pos x="8" y="13"/>
                  </a:cxn>
                  <a:cxn ang="0">
                    <a:pos x="10" y="12"/>
                  </a:cxn>
                  <a:cxn ang="0">
                    <a:pos x="13" y="10"/>
                  </a:cxn>
                </a:cxnLst>
                <a:rect l="0" t="0" r="r" b="b"/>
                <a:pathLst>
                  <a:path w="16" h="15">
                    <a:moveTo>
                      <a:pt x="13" y="10"/>
                    </a:moveTo>
                    <a:lnTo>
                      <a:pt x="15" y="6"/>
                    </a:lnTo>
                    <a:lnTo>
                      <a:pt x="15" y="3"/>
                    </a:lnTo>
                    <a:lnTo>
                      <a:pt x="15" y="2"/>
                    </a:lnTo>
                    <a:lnTo>
                      <a:pt x="13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3" y="5"/>
                    </a:lnTo>
                    <a:lnTo>
                      <a:pt x="1" y="8"/>
                    </a:lnTo>
                    <a:lnTo>
                      <a:pt x="0" y="10"/>
                    </a:lnTo>
                    <a:lnTo>
                      <a:pt x="1" y="13"/>
                    </a:lnTo>
                    <a:lnTo>
                      <a:pt x="3" y="13"/>
                    </a:lnTo>
                    <a:lnTo>
                      <a:pt x="4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3" y="1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94" name="Freeform 1434"/>
              <p:cNvSpPr>
                <a:spLocks/>
              </p:cNvSpPr>
              <p:nvPr/>
            </p:nvSpPr>
            <p:spPr bwMode="auto">
              <a:xfrm>
                <a:off x="498" y="1140"/>
                <a:ext cx="16" cy="15"/>
              </a:xfrm>
              <a:custGeom>
                <a:avLst/>
                <a:gdLst/>
                <a:ahLst/>
                <a:cxnLst>
                  <a:cxn ang="0">
                    <a:pos x="6" y="14"/>
                  </a:cxn>
                  <a:cxn ang="0">
                    <a:pos x="2" y="11"/>
                  </a:cxn>
                  <a:cxn ang="0">
                    <a:pos x="1" y="11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0" y="6"/>
                  </a:cxn>
                  <a:cxn ang="0">
                    <a:pos x="2" y="4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12" y="3"/>
                  </a:cxn>
                  <a:cxn ang="0">
                    <a:pos x="13" y="3"/>
                  </a:cxn>
                  <a:cxn ang="0">
                    <a:pos x="15" y="5"/>
                  </a:cxn>
                  <a:cxn ang="0">
                    <a:pos x="13" y="7"/>
                  </a:cxn>
                  <a:cxn ang="0">
                    <a:pos x="12" y="9"/>
                  </a:cxn>
                  <a:cxn ang="0">
                    <a:pos x="11" y="11"/>
                  </a:cxn>
                  <a:cxn ang="0">
                    <a:pos x="8" y="12"/>
                  </a:cxn>
                  <a:cxn ang="0">
                    <a:pos x="7" y="14"/>
                  </a:cxn>
                  <a:cxn ang="0">
                    <a:pos x="6" y="14"/>
                  </a:cxn>
                </a:cxnLst>
                <a:rect l="0" t="0" r="r" b="b"/>
                <a:pathLst>
                  <a:path w="16" h="15">
                    <a:moveTo>
                      <a:pt x="6" y="14"/>
                    </a:moveTo>
                    <a:lnTo>
                      <a:pt x="2" y="11"/>
                    </a:lnTo>
                    <a:lnTo>
                      <a:pt x="1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3"/>
                    </a:lnTo>
                    <a:lnTo>
                      <a:pt x="13" y="3"/>
                    </a:lnTo>
                    <a:lnTo>
                      <a:pt x="15" y="5"/>
                    </a:lnTo>
                    <a:lnTo>
                      <a:pt x="13" y="7"/>
                    </a:lnTo>
                    <a:lnTo>
                      <a:pt x="12" y="9"/>
                    </a:lnTo>
                    <a:lnTo>
                      <a:pt x="11" y="11"/>
                    </a:lnTo>
                    <a:lnTo>
                      <a:pt x="8" y="12"/>
                    </a:lnTo>
                    <a:lnTo>
                      <a:pt x="7" y="14"/>
                    </a:lnTo>
                    <a:lnTo>
                      <a:pt x="6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95" name="Freeform 1435"/>
              <p:cNvSpPr>
                <a:spLocks/>
              </p:cNvSpPr>
              <p:nvPr/>
            </p:nvSpPr>
            <p:spPr bwMode="auto">
              <a:xfrm>
                <a:off x="501" y="1142"/>
                <a:ext cx="16" cy="15"/>
              </a:xfrm>
              <a:custGeom>
                <a:avLst/>
                <a:gdLst/>
                <a:ahLst/>
                <a:cxnLst>
                  <a:cxn ang="0">
                    <a:pos x="11" y="8"/>
                  </a:cxn>
                  <a:cxn ang="0">
                    <a:pos x="13" y="6"/>
                  </a:cxn>
                  <a:cxn ang="0">
                    <a:pos x="15" y="3"/>
                  </a:cxn>
                  <a:cxn ang="0">
                    <a:pos x="13" y="1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8" y="1"/>
                  </a:cxn>
                  <a:cxn ang="0">
                    <a:pos x="4" y="2"/>
                  </a:cxn>
                  <a:cxn ang="0">
                    <a:pos x="3" y="3"/>
                  </a:cxn>
                  <a:cxn ang="0">
                    <a:pos x="0" y="8"/>
                  </a:cxn>
                  <a:cxn ang="0">
                    <a:pos x="0" y="11"/>
                  </a:cxn>
                  <a:cxn ang="0">
                    <a:pos x="0" y="12"/>
                  </a:cxn>
                  <a:cxn ang="0">
                    <a:pos x="1" y="13"/>
                  </a:cxn>
                  <a:cxn ang="0">
                    <a:pos x="3" y="14"/>
                  </a:cxn>
                  <a:cxn ang="0">
                    <a:pos x="4" y="14"/>
                  </a:cxn>
                  <a:cxn ang="0">
                    <a:pos x="8" y="13"/>
                  </a:cxn>
                  <a:cxn ang="0">
                    <a:pos x="10" y="12"/>
                  </a:cxn>
                  <a:cxn ang="0">
                    <a:pos x="11" y="8"/>
                  </a:cxn>
                </a:cxnLst>
                <a:rect l="0" t="0" r="r" b="b"/>
                <a:pathLst>
                  <a:path w="16" h="15">
                    <a:moveTo>
                      <a:pt x="11" y="8"/>
                    </a:moveTo>
                    <a:lnTo>
                      <a:pt x="13" y="6"/>
                    </a:lnTo>
                    <a:lnTo>
                      <a:pt x="15" y="3"/>
                    </a:lnTo>
                    <a:lnTo>
                      <a:pt x="13" y="1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8" y="1"/>
                    </a:lnTo>
                    <a:lnTo>
                      <a:pt x="4" y="2"/>
                    </a:lnTo>
                    <a:lnTo>
                      <a:pt x="3" y="3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2"/>
                    </a:lnTo>
                    <a:lnTo>
                      <a:pt x="1" y="13"/>
                    </a:lnTo>
                    <a:lnTo>
                      <a:pt x="3" y="14"/>
                    </a:lnTo>
                    <a:lnTo>
                      <a:pt x="4" y="14"/>
                    </a:lnTo>
                    <a:lnTo>
                      <a:pt x="8" y="13"/>
                    </a:lnTo>
                    <a:lnTo>
                      <a:pt x="10" y="12"/>
                    </a:lnTo>
                    <a:lnTo>
                      <a:pt x="11" y="8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96" name="Freeform 1436"/>
              <p:cNvSpPr>
                <a:spLocks/>
              </p:cNvSpPr>
              <p:nvPr/>
            </p:nvSpPr>
            <p:spPr bwMode="auto">
              <a:xfrm>
                <a:off x="502" y="1145"/>
                <a:ext cx="16" cy="15"/>
              </a:xfrm>
              <a:custGeom>
                <a:avLst/>
                <a:gdLst/>
                <a:ahLst/>
                <a:cxnLst>
                  <a:cxn ang="0">
                    <a:pos x="12" y="8"/>
                  </a:cxn>
                  <a:cxn ang="0">
                    <a:pos x="15" y="8"/>
                  </a:cxn>
                  <a:cxn ang="0">
                    <a:pos x="15" y="2"/>
                  </a:cxn>
                  <a:cxn ang="0">
                    <a:pos x="15" y="0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8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5" y="14"/>
                  </a:cxn>
                  <a:cxn ang="0">
                    <a:pos x="8" y="14"/>
                  </a:cxn>
                  <a:cxn ang="0">
                    <a:pos x="12" y="8"/>
                  </a:cxn>
                </a:cxnLst>
                <a:rect l="0" t="0" r="r" b="b"/>
                <a:pathLst>
                  <a:path w="16" h="15">
                    <a:moveTo>
                      <a:pt x="12" y="8"/>
                    </a:moveTo>
                    <a:lnTo>
                      <a:pt x="15" y="8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8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5" y="14"/>
                    </a:lnTo>
                    <a:lnTo>
                      <a:pt x="8" y="14"/>
                    </a:lnTo>
                    <a:lnTo>
                      <a:pt x="12" y="8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97" name="Freeform 1437"/>
              <p:cNvSpPr>
                <a:spLocks/>
              </p:cNvSpPr>
              <p:nvPr/>
            </p:nvSpPr>
            <p:spPr bwMode="auto">
              <a:xfrm>
                <a:off x="488" y="1146"/>
                <a:ext cx="17" cy="15"/>
              </a:xfrm>
              <a:custGeom>
                <a:avLst/>
                <a:gdLst/>
                <a:ahLst/>
                <a:cxnLst>
                  <a:cxn ang="0">
                    <a:pos x="4" y="14"/>
                  </a:cxn>
                  <a:cxn ang="0">
                    <a:pos x="1" y="11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0" y="6"/>
                  </a:cxn>
                  <a:cxn ang="0">
                    <a:pos x="1" y="4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9" y="0"/>
                  </a:cxn>
                  <a:cxn ang="0">
                    <a:pos x="14" y="2"/>
                  </a:cxn>
                  <a:cxn ang="0">
                    <a:pos x="16" y="2"/>
                  </a:cxn>
                  <a:cxn ang="0">
                    <a:pos x="16" y="5"/>
                  </a:cxn>
                  <a:cxn ang="0">
                    <a:pos x="16" y="8"/>
                  </a:cxn>
                  <a:cxn ang="0">
                    <a:pos x="14" y="9"/>
                  </a:cxn>
                  <a:cxn ang="0">
                    <a:pos x="12" y="11"/>
                  </a:cxn>
                  <a:cxn ang="0">
                    <a:pos x="9" y="13"/>
                  </a:cxn>
                  <a:cxn ang="0">
                    <a:pos x="7" y="14"/>
                  </a:cxn>
                  <a:cxn ang="0">
                    <a:pos x="6" y="14"/>
                  </a:cxn>
                  <a:cxn ang="0">
                    <a:pos x="4" y="14"/>
                  </a:cxn>
                </a:cxnLst>
                <a:rect l="0" t="0" r="r" b="b"/>
                <a:pathLst>
                  <a:path w="17" h="15">
                    <a:moveTo>
                      <a:pt x="4" y="14"/>
                    </a:moveTo>
                    <a:lnTo>
                      <a:pt x="1" y="11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1" y="4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9" y="0"/>
                    </a:lnTo>
                    <a:lnTo>
                      <a:pt x="14" y="2"/>
                    </a:lnTo>
                    <a:lnTo>
                      <a:pt x="16" y="2"/>
                    </a:lnTo>
                    <a:lnTo>
                      <a:pt x="16" y="5"/>
                    </a:lnTo>
                    <a:lnTo>
                      <a:pt x="16" y="8"/>
                    </a:lnTo>
                    <a:lnTo>
                      <a:pt x="14" y="9"/>
                    </a:lnTo>
                    <a:lnTo>
                      <a:pt x="12" y="11"/>
                    </a:lnTo>
                    <a:lnTo>
                      <a:pt x="9" y="13"/>
                    </a:lnTo>
                    <a:lnTo>
                      <a:pt x="7" y="14"/>
                    </a:lnTo>
                    <a:lnTo>
                      <a:pt x="6" y="14"/>
                    </a:lnTo>
                    <a:lnTo>
                      <a:pt x="4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98" name="Freeform 1438"/>
              <p:cNvSpPr>
                <a:spLocks/>
              </p:cNvSpPr>
              <p:nvPr/>
            </p:nvSpPr>
            <p:spPr bwMode="auto">
              <a:xfrm>
                <a:off x="491" y="1146"/>
                <a:ext cx="16" cy="15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15" y="6"/>
                  </a:cxn>
                  <a:cxn ang="0">
                    <a:pos x="15" y="4"/>
                  </a:cxn>
                  <a:cxn ang="0">
                    <a:pos x="15" y="1"/>
                  </a:cxn>
                  <a:cxn ang="0">
                    <a:pos x="13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1" y="4"/>
                  </a:cxn>
                  <a:cxn ang="0">
                    <a:pos x="1" y="7"/>
                  </a:cxn>
                  <a:cxn ang="0">
                    <a:pos x="0" y="11"/>
                  </a:cxn>
                  <a:cxn ang="0">
                    <a:pos x="1" y="11"/>
                  </a:cxn>
                  <a:cxn ang="0">
                    <a:pos x="1" y="12"/>
                  </a:cxn>
                  <a:cxn ang="0">
                    <a:pos x="1" y="14"/>
                  </a:cxn>
                  <a:cxn ang="0">
                    <a:pos x="4" y="14"/>
                  </a:cxn>
                  <a:cxn ang="0">
                    <a:pos x="8" y="12"/>
                  </a:cxn>
                  <a:cxn ang="0">
                    <a:pos x="10" y="11"/>
                  </a:cxn>
                  <a:cxn ang="0">
                    <a:pos x="13" y="8"/>
                  </a:cxn>
                </a:cxnLst>
                <a:rect l="0" t="0" r="r" b="b"/>
                <a:pathLst>
                  <a:path w="16" h="15">
                    <a:moveTo>
                      <a:pt x="13" y="8"/>
                    </a:moveTo>
                    <a:lnTo>
                      <a:pt x="15" y="6"/>
                    </a:lnTo>
                    <a:lnTo>
                      <a:pt x="15" y="4"/>
                    </a:lnTo>
                    <a:lnTo>
                      <a:pt x="15" y="1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1" y="4"/>
                    </a:lnTo>
                    <a:lnTo>
                      <a:pt x="1" y="7"/>
                    </a:lnTo>
                    <a:lnTo>
                      <a:pt x="0" y="11"/>
                    </a:lnTo>
                    <a:lnTo>
                      <a:pt x="1" y="11"/>
                    </a:lnTo>
                    <a:lnTo>
                      <a:pt x="1" y="12"/>
                    </a:lnTo>
                    <a:lnTo>
                      <a:pt x="1" y="14"/>
                    </a:lnTo>
                    <a:lnTo>
                      <a:pt x="4" y="14"/>
                    </a:lnTo>
                    <a:lnTo>
                      <a:pt x="8" y="12"/>
                    </a:lnTo>
                    <a:lnTo>
                      <a:pt x="10" y="11"/>
                    </a:lnTo>
                    <a:lnTo>
                      <a:pt x="13" y="8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199" name="Freeform 1439"/>
              <p:cNvSpPr>
                <a:spLocks/>
              </p:cNvSpPr>
              <p:nvPr/>
            </p:nvSpPr>
            <p:spPr bwMode="auto">
              <a:xfrm>
                <a:off x="493" y="1149"/>
                <a:ext cx="16" cy="15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15" y="8"/>
                  </a:cxn>
                  <a:cxn ang="0">
                    <a:pos x="15" y="2"/>
                  </a:cxn>
                  <a:cxn ang="0">
                    <a:pos x="15" y="0"/>
                  </a:cxn>
                  <a:cxn ang="0">
                    <a:pos x="11" y="0"/>
                  </a:cxn>
                  <a:cxn ang="0">
                    <a:pos x="8" y="0"/>
                  </a:cxn>
                  <a:cxn ang="0">
                    <a:pos x="4" y="2"/>
                  </a:cxn>
                  <a:cxn ang="0">
                    <a:pos x="0" y="8"/>
                  </a:cxn>
                  <a:cxn ang="0">
                    <a:pos x="0" y="9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15" y="8"/>
                  </a:cxn>
                </a:cxnLst>
                <a:rect l="0" t="0" r="r" b="b"/>
                <a:pathLst>
                  <a:path w="16" h="15">
                    <a:moveTo>
                      <a:pt x="15" y="8"/>
                    </a:moveTo>
                    <a:lnTo>
                      <a:pt x="15" y="8"/>
                    </a:lnTo>
                    <a:lnTo>
                      <a:pt x="15" y="2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4" y="2"/>
                    </a:lnTo>
                    <a:lnTo>
                      <a:pt x="0" y="8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15" y="8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00" name="Freeform 1440"/>
              <p:cNvSpPr>
                <a:spLocks/>
              </p:cNvSpPr>
              <p:nvPr/>
            </p:nvSpPr>
            <p:spPr bwMode="auto">
              <a:xfrm>
                <a:off x="502" y="1143"/>
                <a:ext cx="16" cy="15"/>
              </a:xfrm>
              <a:custGeom>
                <a:avLst/>
                <a:gdLst/>
                <a:ahLst/>
                <a:cxnLst>
                  <a:cxn ang="0">
                    <a:pos x="6" y="14"/>
                  </a:cxn>
                  <a:cxn ang="0">
                    <a:pos x="2" y="12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2" y="4"/>
                  </a:cxn>
                  <a:cxn ang="0">
                    <a:pos x="3" y="2"/>
                  </a:cxn>
                  <a:cxn ang="0">
                    <a:pos x="6" y="1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13" y="2"/>
                  </a:cxn>
                  <a:cxn ang="0">
                    <a:pos x="15" y="2"/>
                  </a:cxn>
                  <a:cxn ang="0">
                    <a:pos x="15" y="5"/>
                  </a:cxn>
                  <a:cxn ang="0">
                    <a:pos x="15" y="8"/>
                  </a:cxn>
                  <a:cxn ang="0">
                    <a:pos x="13" y="10"/>
                  </a:cxn>
                  <a:cxn ang="0">
                    <a:pos x="11" y="12"/>
                  </a:cxn>
                  <a:cxn ang="0">
                    <a:pos x="8" y="13"/>
                  </a:cxn>
                  <a:cxn ang="0">
                    <a:pos x="7" y="14"/>
                  </a:cxn>
                  <a:cxn ang="0">
                    <a:pos x="6" y="14"/>
                  </a:cxn>
                </a:cxnLst>
                <a:rect l="0" t="0" r="r" b="b"/>
                <a:pathLst>
                  <a:path w="16" h="15">
                    <a:moveTo>
                      <a:pt x="6" y="14"/>
                    </a:moveTo>
                    <a:lnTo>
                      <a:pt x="2" y="12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3" y="2"/>
                    </a:lnTo>
                    <a:lnTo>
                      <a:pt x="6" y="1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3" y="2"/>
                    </a:lnTo>
                    <a:lnTo>
                      <a:pt x="15" y="2"/>
                    </a:lnTo>
                    <a:lnTo>
                      <a:pt x="15" y="5"/>
                    </a:lnTo>
                    <a:lnTo>
                      <a:pt x="15" y="8"/>
                    </a:lnTo>
                    <a:lnTo>
                      <a:pt x="13" y="10"/>
                    </a:lnTo>
                    <a:lnTo>
                      <a:pt x="11" y="12"/>
                    </a:lnTo>
                    <a:lnTo>
                      <a:pt x="8" y="13"/>
                    </a:lnTo>
                    <a:lnTo>
                      <a:pt x="7" y="14"/>
                    </a:lnTo>
                    <a:lnTo>
                      <a:pt x="6" y="14"/>
                    </a:lnTo>
                  </a:path>
                </a:pathLst>
              </a:custGeom>
              <a:solidFill>
                <a:srgbClr val="00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01" name="Freeform 1441"/>
              <p:cNvSpPr>
                <a:spLocks/>
              </p:cNvSpPr>
              <p:nvPr/>
            </p:nvSpPr>
            <p:spPr bwMode="auto">
              <a:xfrm>
                <a:off x="495" y="1149"/>
                <a:ext cx="16" cy="15"/>
              </a:xfrm>
              <a:custGeom>
                <a:avLst/>
                <a:gdLst/>
                <a:ahLst/>
                <a:cxnLst>
                  <a:cxn ang="0">
                    <a:pos x="12" y="8"/>
                  </a:cxn>
                  <a:cxn ang="0">
                    <a:pos x="13" y="6"/>
                  </a:cxn>
                  <a:cxn ang="0">
                    <a:pos x="15" y="3"/>
                  </a:cxn>
                  <a:cxn ang="0">
                    <a:pos x="13" y="1"/>
                  </a:cxn>
                  <a:cxn ang="0">
                    <a:pos x="12" y="1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5" y="2"/>
                  </a:cxn>
                  <a:cxn ang="0">
                    <a:pos x="2" y="3"/>
                  </a:cxn>
                  <a:cxn ang="0">
                    <a:pos x="1" y="8"/>
                  </a:cxn>
                  <a:cxn ang="0">
                    <a:pos x="0" y="11"/>
                  </a:cxn>
                  <a:cxn ang="0">
                    <a:pos x="1" y="12"/>
                  </a:cxn>
                  <a:cxn ang="0">
                    <a:pos x="1" y="13"/>
                  </a:cxn>
                  <a:cxn ang="0">
                    <a:pos x="2" y="14"/>
                  </a:cxn>
                  <a:cxn ang="0">
                    <a:pos x="4" y="14"/>
                  </a:cxn>
                  <a:cxn ang="0">
                    <a:pos x="8" y="13"/>
                  </a:cxn>
                  <a:cxn ang="0">
                    <a:pos x="9" y="11"/>
                  </a:cxn>
                  <a:cxn ang="0">
                    <a:pos x="12" y="8"/>
                  </a:cxn>
                </a:cxnLst>
                <a:rect l="0" t="0" r="r" b="b"/>
                <a:pathLst>
                  <a:path w="16" h="15">
                    <a:moveTo>
                      <a:pt x="12" y="8"/>
                    </a:moveTo>
                    <a:lnTo>
                      <a:pt x="13" y="6"/>
                    </a:lnTo>
                    <a:lnTo>
                      <a:pt x="15" y="3"/>
                    </a:lnTo>
                    <a:lnTo>
                      <a:pt x="13" y="1"/>
                    </a:lnTo>
                    <a:lnTo>
                      <a:pt x="12" y="1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5" y="2"/>
                    </a:lnTo>
                    <a:lnTo>
                      <a:pt x="2" y="3"/>
                    </a:lnTo>
                    <a:lnTo>
                      <a:pt x="1" y="8"/>
                    </a:lnTo>
                    <a:lnTo>
                      <a:pt x="0" y="11"/>
                    </a:lnTo>
                    <a:lnTo>
                      <a:pt x="1" y="12"/>
                    </a:lnTo>
                    <a:lnTo>
                      <a:pt x="1" y="13"/>
                    </a:lnTo>
                    <a:lnTo>
                      <a:pt x="2" y="14"/>
                    </a:lnTo>
                    <a:lnTo>
                      <a:pt x="4" y="14"/>
                    </a:lnTo>
                    <a:lnTo>
                      <a:pt x="8" y="13"/>
                    </a:lnTo>
                    <a:lnTo>
                      <a:pt x="9" y="11"/>
                    </a:lnTo>
                    <a:lnTo>
                      <a:pt x="12" y="8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02" name="Freeform 1442"/>
              <p:cNvSpPr>
                <a:spLocks/>
              </p:cNvSpPr>
              <p:nvPr/>
            </p:nvSpPr>
            <p:spPr bwMode="auto">
              <a:xfrm>
                <a:off x="388" y="1164"/>
                <a:ext cx="22" cy="35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21" y="34"/>
                  </a:cxn>
                  <a:cxn ang="0">
                    <a:pos x="21" y="11"/>
                  </a:cxn>
                  <a:cxn ang="0">
                    <a:pos x="0" y="0"/>
                  </a:cxn>
                  <a:cxn ang="0">
                    <a:pos x="0" y="23"/>
                  </a:cxn>
                </a:cxnLst>
                <a:rect l="0" t="0" r="r" b="b"/>
                <a:pathLst>
                  <a:path w="22" h="35">
                    <a:moveTo>
                      <a:pt x="0" y="23"/>
                    </a:moveTo>
                    <a:lnTo>
                      <a:pt x="21" y="34"/>
                    </a:lnTo>
                    <a:lnTo>
                      <a:pt x="21" y="11"/>
                    </a:lnTo>
                    <a:lnTo>
                      <a:pt x="0" y="0"/>
                    </a:lnTo>
                    <a:lnTo>
                      <a:pt x="0" y="23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03" name="Freeform 1443"/>
              <p:cNvSpPr>
                <a:spLocks/>
              </p:cNvSpPr>
              <p:nvPr/>
            </p:nvSpPr>
            <p:spPr bwMode="auto">
              <a:xfrm>
                <a:off x="382" y="1172"/>
                <a:ext cx="27" cy="15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4"/>
                  </a:cxn>
                  <a:cxn ang="0">
                    <a:pos x="4" y="12"/>
                  </a:cxn>
                  <a:cxn ang="0">
                    <a:pos x="16" y="14"/>
                  </a:cxn>
                  <a:cxn ang="0">
                    <a:pos x="26" y="9"/>
                  </a:cxn>
                  <a:cxn ang="0">
                    <a:pos x="8" y="0"/>
                  </a:cxn>
                </a:cxnLst>
                <a:rect l="0" t="0" r="r" b="b"/>
                <a:pathLst>
                  <a:path w="27" h="15">
                    <a:moveTo>
                      <a:pt x="8" y="0"/>
                    </a:moveTo>
                    <a:lnTo>
                      <a:pt x="0" y="4"/>
                    </a:lnTo>
                    <a:lnTo>
                      <a:pt x="4" y="12"/>
                    </a:lnTo>
                    <a:lnTo>
                      <a:pt x="16" y="14"/>
                    </a:lnTo>
                    <a:lnTo>
                      <a:pt x="26" y="9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04" name="Freeform 1444"/>
              <p:cNvSpPr>
                <a:spLocks/>
              </p:cNvSpPr>
              <p:nvPr/>
            </p:nvSpPr>
            <p:spPr bwMode="auto">
              <a:xfrm>
                <a:off x="396" y="1181"/>
                <a:ext cx="16" cy="23"/>
              </a:xfrm>
              <a:custGeom>
                <a:avLst/>
                <a:gdLst/>
                <a:ahLst/>
                <a:cxnLst>
                  <a:cxn ang="0">
                    <a:pos x="15" y="16"/>
                  </a:cxn>
                  <a:cxn ang="0">
                    <a:pos x="0" y="22"/>
                  </a:cxn>
                  <a:cxn ang="0">
                    <a:pos x="0" y="10"/>
                  </a:cxn>
                  <a:cxn ang="0">
                    <a:pos x="4" y="3"/>
                  </a:cxn>
                  <a:cxn ang="0">
                    <a:pos x="15" y="0"/>
                  </a:cxn>
                  <a:cxn ang="0">
                    <a:pos x="15" y="16"/>
                  </a:cxn>
                </a:cxnLst>
                <a:rect l="0" t="0" r="r" b="b"/>
                <a:pathLst>
                  <a:path w="16" h="23">
                    <a:moveTo>
                      <a:pt x="15" y="16"/>
                    </a:moveTo>
                    <a:lnTo>
                      <a:pt x="0" y="22"/>
                    </a:lnTo>
                    <a:lnTo>
                      <a:pt x="0" y="10"/>
                    </a:lnTo>
                    <a:lnTo>
                      <a:pt x="4" y="3"/>
                    </a:lnTo>
                    <a:lnTo>
                      <a:pt x="15" y="0"/>
                    </a:lnTo>
                    <a:lnTo>
                      <a:pt x="15" y="16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05" name="Freeform 1445"/>
              <p:cNvSpPr>
                <a:spLocks/>
              </p:cNvSpPr>
              <p:nvPr/>
            </p:nvSpPr>
            <p:spPr bwMode="auto">
              <a:xfrm>
                <a:off x="375" y="1190"/>
                <a:ext cx="22" cy="19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9" y="9"/>
                  </a:cxn>
                  <a:cxn ang="0">
                    <a:pos x="9" y="11"/>
                  </a:cxn>
                  <a:cxn ang="0">
                    <a:pos x="2" y="18"/>
                  </a:cxn>
                  <a:cxn ang="0">
                    <a:pos x="0" y="17"/>
                  </a:cxn>
                  <a:cxn ang="0">
                    <a:pos x="3" y="7"/>
                  </a:cxn>
                  <a:cxn ang="0">
                    <a:pos x="21" y="0"/>
                  </a:cxn>
                  <a:cxn ang="0">
                    <a:pos x="21" y="12"/>
                  </a:cxn>
                </a:cxnLst>
                <a:rect l="0" t="0" r="r" b="b"/>
                <a:pathLst>
                  <a:path w="22" h="19">
                    <a:moveTo>
                      <a:pt x="21" y="12"/>
                    </a:moveTo>
                    <a:lnTo>
                      <a:pt x="19" y="9"/>
                    </a:lnTo>
                    <a:lnTo>
                      <a:pt x="9" y="11"/>
                    </a:lnTo>
                    <a:lnTo>
                      <a:pt x="2" y="18"/>
                    </a:lnTo>
                    <a:lnTo>
                      <a:pt x="0" y="17"/>
                    </a:lnTo>
                    <a:lnTo>
                      <a:pt x="3" y="7"/>
                    </a:lnTo>
                    <a:lnTo>
                      <a:pt x="21" y="0"/>
                    </a:lnTo>
                    <a:lnTo>
                      <a:pt x="21" y="12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06" name="Freeform 1446"/>
              <p:cNvSpPr>
                <a:spLocks/>
              </p:cNvSpPr>
              <p:nvPr/>
            </p:nvSpPr>
            <p:spPr bwMode="auto">
              <a:xfrm>
                <a:off x="366" y="1193"/>
                <a:ext cx="16" cy="16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1" y="15"/>
                  </a:cxn>
                  <a:cxn ang="0">
                    <a:pos x="15" y="5"/>
                  </a:cxn>
                  <a:cxn ang="0">
                    <a:pos x="6" y="3"/>
                  </a:cxn>
                  <a:cxn ang="0">
                    <a:pos x="0" y="0"/>
                  </a:cxn>
                  <a:cxn ang="0">
                    <a:pos x="0" y="10"/>
                  </a:cxn>
                </a:cxnLst>
                <a:rect l="0" t="0" r="r" b="b"/>
                <a:pathLst>
                  <a:path w="16" h="16">
                    <a:moveTo>
                      <a:pt x="0" y="10"/>
                    </a:moveTo>
                    <a:lnTo>
                      <a:pt x="11" y="15"/>
                    </a:lnTo>
                    <a:lnTo>
                      <a:pt x="15" y="5"/>
                    </a:lnTo>
                    <a:lnTo>
                      <a:pt x="6" y="3"/>
                    </a:lnTo>
                    <a:lnTo>
                      <a:pt x="0" y="0"/>
                    </a:lnTo>
                    <a:lnTo>
                      <a:pt x="0" y="10"/>
                    </a:lnTo>
                  </a:path>
                </a:pathLst>
              </a:custGeom>
              <a:solidFill>
                <a:srgbClr val="F90133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07" name="Freeform 1447"/>
              <p:cNvSpPr>
                <a:spLocks/>
              </p:cNvSpPr>
              <p:nvPr/>
            </p:nvSpPr>
            <p:spPr bwMode="auto">
              <a:xfrm>
                <a:off x="398" y="1182"/>
                <a:ext cx="16" cy="15"/>
              </a:xfrm>
              <a:custGeom>
                <a:avLst/>
                <a:gdLst/>
                <a:ahLst/>
                <a:cxnLst>
                  <a:cxn ang="0">
                    <a:pos x="15" y="8"/>
                  </a:cxn>
                  <a:cxn ang="0">
                    <a:pos x="0" y="14"/>
                  </a:cxn>
                  <a:cxn ang="0">
                    <a:pos x="4" y="3"/>
                  </a:cxn>
                  <a:cxn ang="0">
                    <a:pos x="15" y="0"/>
                  </a:cxn>
                  <a:cxn ang="0">
                    <a:pos x="15" y="8"/>
                  </a:cxn>
                </a:cxnLst>
                <a:rect l="0" t="0" r="r" b="b"/>
                <a:pathLst>
                  <a:path w="16" h="15">
                    <a:moveTo>
                      <a:pt x="15" y="8"/>
                    </a:moveTo>
                    <a:lnTo>
                      <a:pt x="0" y="14"/>
                    </a:lnTo>
                    <a:lnTo>
                      <a:pt x="4" y="3"/>
                    </a:lnTo>
                    <a:lnTo>
                      <a:pt x="15" y="0"/>
                    </a:lnTo>
                    <a:lnTo>
                      <a:pt x="15" y="8"/>
                    </a:lnTo>
                  </a:path>
                </a:pathLst>
              </a:custGeom>
              <a:solidFill>
                <a:srgbClr val="6E87C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08" name="Freeform 1448"/>
              <p:cNvSpPr>
                <a:spLocks/>
              </p:cNvSpPr>
              <p:nvPr/>
            </p:nvSpPr>
            <p:spPr bwMode="auto">
              <a:xfrm>
                <a:off x="364" y="1185"/>
                <a:ext cx="33" cy="1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1" y="14"/>
                  </a:cxn>
                  <a:cxn ang="0">
                    <a:pos x="32" y="2"/>
                  </a:cxn>
                  <a:cxn ang="0">
                    <a:pos x="14" y="0"/>
                  </a:cxn>
                  <a:cxn ang="0">
                    <a:pos x="0" y="11"/>
                  </a:cxn>
                </a:cxnLst>
                <a:rect l="0" t="0" r="r" b="b"/>
                <a:pathLst>
                  <a:path w="33" h="15">
                    <a:moveTo>
                      <a:pt x="0" y="11"/>
                    </a:moveTo>
                    <a:lnTo>
                      <a:pt x="11" y="14"/>
                    </a:lnTo>
                    <a:lnTo>
                      <a:pt x="32" y="2"/>
                    </a:lnTo>
                    <a:lnTo>
                      <a:pt x="14" y="0"/>
                    </a:lnTo>
                    <a:lnTo>
                      <a:pt x="0" y="11"/>
                    </a:lnTo>
                  </a:path>
                </a:pathLst>
              </a:custGeom>
              <a:solidFill>
                <a:srgbClr val="F934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09" name="Freeform 1449"/>
              <p:cNvSpPr>
                <a:spLocks/>
              </p:cNvSpPr>
              <p:nvPr/>
            </p:nvSpPr>
            <p:spPr bwMode="auto">
              <a:xfrm>
                <a:off x="380" y="1175"/>
                <a:ext cx="21" cy="18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7" y="0"/>
                  </a:cxn>
                  <a:cxn ang="0">
                    <a:pos x="0" y="9"/>
                  </a:cxn>
                  <a:cxn ang="0">
                    <a:pos x="10" y="17"/>
                  </a:cxn>
                  <a:cxn ang="0">
                    <a:pos x="20" y="9"/>
                  </a:cxn>
                </a:cxnLst>
                <a:rect l="0" t="0" r="r" b="b"/>
                <a:pathLst>
                  <a:path w="21" h="18">
                    <a:moveTo>
                      <a:pt x="20" y="9"/>
                    </a:moveTo>
                    <a:lnTo>
                      <a:pt x="7" y="0"/>
                    </a:lnTo>
                    <a:lnTo>
                      <a:pt x="0" y="9"/>
                    </a:lnTo>
                    <a:lnTo>
                      <a:pt x="10" y="17"/>
                    </a:lnTo>
                    <a:lnTo>
                      <a:pt x="20" y="9"/>
                    </a:lnTo>
                  </a:path>
                </a:pathLst>
              </a:custGeom>
              <a:solidFill>
                <a:srgbClr val="CEE1E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10" name="Freeform 1450"/>
              <p:cNvSpPr>
                <a:spLocks/>
              </p:cNvSpPr>
              <p:nvPr/>
            </p:nvSpPr>
            <p:spPr bwMode="auto">
              <a:xfrm>
                <a:off x="405" y="1100"/>
                <a:ext cx="118" cy="59"/>
              </a:xfrm>
              <a:custGeom>
                <a:avLst/>
                <a:gdLst/>
                <a:ahLst/>
                <a:cxnLst>
                  <a:cxn ang="0">
                    <a:pos x="117" y="11"/>
                  </a:cxn>
                  <a:cxn ang="0">
                    <a:pos x="92" y="0"/>
                  </a:cxn>
                  <a:cxn ang="0">
                    <a:pos x="0" y="46"/>
                  </a:cxn>
                  <a:cxn ang="0">
                    <a:pos x="24" y="58"/>
                  </a:cxn>
                  <a:cxn ang="0">
                    <a:pos x="117" y="11"/>
                  </a:cxn>
                </a:cxnLst>
                <a:rect l="0" t="0" r="r" b="b"/>
                <a:pathLst>
                  <a:path w="118" h="59">
                    <a:moveTo>
                      <a:pt x="117" y="11"/>
                    </a:moveTo>
                    <a:lnTo>
                      <a:pt x="92" y="0"/>
                    </a:lnTo>
                    <a:lnTo>
                      <a:pt x="0" y="46"/>
                    </a:lnTo>
                    <a:lnTo>
                      <a:pt x="24" y="58"/>
                    </a:lnTo>
                    <a:lnTo>
                      <a:pt x="117" y="11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11" name="Freeform 1451"/>
              <p:cNvSpPr>
                <a:spLocks/>
              </p:cNvSpPr>
              <p:nvPr/>
            </p:nvSpPr>
            <p:spPr bwMode="auto">
              <a:xfrm>
                <a:off x="429" y="1112"/>
                <a:ext cx="94" cy="71"/>
              </a:xfrm>
              <a:custGeom>
                <a:avLst/>
                <a:gdLst/>
                <a:ahLst/>
                <a:cxnLst>
                  <a:cxn ang="0">
                    <a:pos x="93" y="0"/>
                  </a:cxn>
                  <a:cxn ang="0">
                    <a:pos x="0" y="46"/>
                  </a:cxn>
                  <a:cxn ang="0">
                    <a:pos x="0" y="70"/>
                  </a:cxn>
                  <a:cxn ang="0">
                    <a:pos x="93" y="24"/>
                  </a:cxn>
                  <a:cxn ang="0">
                    <a:pos x="93" y="0"/>
                  </a:cxn>
                </a:cxnLst>
                <a:rect l="0" t="0" r="r" b="b"/>
                <a:pathLst>
                  <a:path w="94" h="71">
                    <a:moveTo>
                      <a:pt x="93" y="0"/>
                    </a:moveTo>
                    <a:lnTo>
                      <a:pt x="0" y="46"/>
                    </a:lnTo>
                    <a:lnTo>
                      <a:pt x="0" y="70"/>
                    </a:lnTo>
                    <a:lnTo>
                      <a:pt x="93" y="24"/>
                    </a:lnTo>
                    <a:lnTo>
                      <a:pt x="93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12" name="Freeform 1452"/>
              <p:cNvSpPr>
                <a:spLocks/>
              </p:cNvSpPr>
              <p:nvPr/>
            </p:nvSpPr>
            <p:spPr bwMode="auto">
              <a:xfrm>
                <a:off x="405" y="1146"/>
                <a:ext cx="25" cy="37"/>
              </a:xfrm>
              <a:custGeom>
                <a:avLst/>
                <a:gdLst/>
                <a:ahLst/>
                <a:cxnLst>
                  <a:cxn ang="0">
                    <a:pos x="24" y="11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4" y="36"/>
                  </a:cxn>
                  <a:cxn ang="0">
                    <a:pos x="24" y="11"/>
                  </a:cxn>
                </a:cxnLst>
                <a:rect l="0" t="0" r="r" b="b"/>
                <a:pathLst>
                  <a:path w="25" h="37">
                    <a:moveTo>
                      <a:pt x="24" y="11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24" y="36"/>
                    </a:lnTo>
                    <a:lnTo>
                      <a:pt x="24" y="11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13" name="Freeform 1453"/>
              <p:cNvSpPr>
                <a:spLocks/>
              </p:cNvSpPr>
              <p:nvPr/>
            </p:nvSpPr>
            <p:spPr bwMode="auto">
              <a:xfrm>
                <a:off x="388" y="1160"/>
                <a:ext cx="34" cy="17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0" y="5"/>
                  </a:cxn>
                  <a:cxn ang="0">
                    <a:pos x="20" y="16"/>
                  </a:cxn>
                  <a:cxn ang="0">
                    <a:pos x="33" y="11"/>
                  </a:cxn>
                  <a:cxn ang="0">
                    <a:pos x="11" y="0"/>
                  </a:cxn>
                </a:cxnLst>
                <a:rect l="0" t="0" r="r" b="b"/>
                <a:pathLst>
                  <a:path w="34" h="17">
                    <a:moveTo>
                      <a:pt x="11" y="0"/>
                    </a:moveTo>
                    <a:lnTo>
                      <a:pt x="0" y="5"/>
                    </a:lnTo>
                    <a:lnTo>
                      <a:pt x="20" y="16"/>
                    </a:lnTo>
                    <a:lnTo>
                      <a:pt x="33" y="11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FC677F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14" name="Freeform 1454"/>
              <p:cNvSpPr>
                <a:spLocks/>
              </p:cNvSpPr>
              <p:nvPr/>
            </p:nvSpPr>
            <p:spPr bwMode="auto">
              <a:xfrm>
                <a:off x="409" y="1171"/>
                <a:ext cx="17" cy="28"/>
              </a:xfrm>
              <a:custGeom>
                <a:avLst/>
                <a:gdLst/>
                <a:ahLst/>
                <a:cxnLst>
                  <a:cxn ang="0">
                    <a:pos x="16" y="21"/>
                  </a:cxn>
                  <a:cxn ang="0">
                    <a:pos x="0" y="27"/>
                  </a:cxn>
                  <a:cxn ang="0">
                    <a:pos x="0" y="5"/>
                  </a:cxn>
                  <a:cxn ang="0">
                    <a:pos x="16" y="0"/>
                  </a:cxn>
                  <a:cxn ang="0">
                    <a:pos x="16" y="21"/>
                  </a:cxn>
                </a:cxnLst>
                <a:rect l="0" t="0" r="r" b="b"/>
                <a:pathLst>
                  <a:path w="17" h="28">
                    <a:moveTo>
                      <a:pt x="16" y="21"/>
                    </a:moveTo>
                    <a:lnTo>
                      <a:pt x="0" y="27"/>
                    </a:lnTo>
                    <a:lnTo>
                      <a:pt x="0" y="5"/>
                    </a:lnTo>
                    <a:lnTo>
                      <a:pt x="16" y="0"/>
                    </a:lnTo>
                    <a:lnTo>
                      <a:pt x="16" y="21"/>
                    </a:lnTo>
                  </a:path>
                </a:pathLst>
              </a:custGeom>
              <a:solidFill>
                <a:srgbClr val="990000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15" name="Freeform 1455"/>
              <p:cNvSpPr>
                <a:spLocks/>
              </p:cNvSpPr>
              <p:nvPr/>
            </p:nvSpPr>
            <p:spPr bwMode="auto">
              <a:xfrm>
                <a:off x="482" y="1138"/>
                <a:ext cx="119" cy="60"/>
              </a:xfrm>
              <a:custGeom>
                <a:avLst/>
                <a:gdLst/>
                <a:ahLst/>
                <a:cxnLst>
                  <a:cxn ang="0">
                    <a:pos x="118" y="12"/>
                  </a:cxn>
                  <a:cxn ang="0">
                    <a:pos x="94" y="0"/>
                  </a:cxn>
                  <a:cxn ang="0">
                    <a:pos x="0" y="47"/>
                  </a:cxn>
                  <a:cxn ang="0">
                    <a:pos x="23" y="59"/>
                  </a:cxn>
                  <a:cxn ang="0">
                    <a:pos x="118" y="12"/>
                  </a:cxn>
                </a:cxnLst>
                <a:rect l="0" t="0" r="r" b="b"/>
                <a:pathLst>
                  <a:path w="119" h="60">
                    <a:moveTo>
                      <a:pt x="118" y="12"/>
                    </a:moveTo>
                    <a:lnTo>
                      <a:pt x="94" y="0"/>
                    </a:lnTo>
                    <a:lnTo>
                      <a:pt x="0" y="47"/>
                    </a:lnTo>
                    <a:lnTo>
                      <a:pt x="23" y="59"/>
                    </a:lnTo>
                    <a:lnTo>
                      <a:pt x="118" y="12"/>
                    </a:lnTo>
                  </a:path>
                </a:pathLst>
              </a:custGeom>
              <a:solidFill>
                <a:srgbClr val="CCCCCC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16" name="Freeform 1456"/>
              <p:cNvSpPr>
                <a:spLocks/>
              </p:cNvSpPr>
              <p:nvPr/>
            </p:nvSpPr>
            <p:spPr bwMode="auto">
              <a:xfrm>
                <a:off x="482" y="1185"/>
                <a:ext cx="25" cy="37"/>
              </a:xfrm>
              <a:custGeom>
                <a:avLst/>
                <a:gdLst/>
                <a:ahLst/>
                <a:cxnLst>
                  <a:cxn ang="0">
                    <a:pos x="24" y="1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24" y="36"/>
                  </a:cxn>
                  <a:cxn ang="0">
                    <a:pos x="24" y="12"/>
                  </a:cxn>
                </a:cxnLst>
                <a:rect l="0" t="0" r="r" b="b"/>
                <a:pathLst>
                  <a:path w="25" h="37">
                    <a:moveTo>
                      <a:pt x="24" y="12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24" y="36"/>
                    </a:lnTo>
                    <a:lnTo>
                      <a:pt x="24" y="12"/>
                    </a:lnTo>
                  </a:path>
                </a:pathLst>
              </a:custGeom>
              <a:solidFill>
                <a:srgbClr val="999999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7217" name="Freeform 1457"/>
              <p:cNvSpPr>
                <a:spLocks/>
              </p:cNvSpPr>
              <p:nvPr/>
            </p:nvSpPr>
            <p:spPr bwMode="auto">
              <a:xfrm>
                <a:off x="506" y="1151"/>
                <a:ext cx="95" cy="71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0" y="46"/>
                  </a:cxn>
                  <a:cxn ang="0">
                    <a:pos x="0" y="70"/>
                  </a:cxn>
                  <a:cxn ang="0">
                    <a:pos x="94" y="23"/>
                  </a:cxn>
                  <a:cxn ang="0">
                    <a:pos x="94" y="0"/>
                  </a:cxn>
                </a:cxnLst>
                <a:rect l="0" t="0" r="r" b="b"/>
                <a:pathLst>
                  <a:path w="95" h="71">
                    <a:moveTo>
                      <a:pt x="94" y="0"/>
                    </a:moveTo>
                    <a:lnTo>
                      <a:pt x="0" y="46"/>
                    </a:lnTo>
                    <a:lnTo>
                      <a:pt x="0" y="70"/>
                    </a:lnTo>
                    <a:lnTo>
                      <a:pt x="94" y="23"/>
                    </a:lnTo>
                    <a:lnTo>
                      <a:pt x="94" y="0"/>
                    </a:lnTo>
                  </a:path>
                </a:pathLst>
              </a:custGeom>
              <a:solidFill>
                <a:srgbClr val="666666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87218" name="Line 1458"/>
            <p:cNvSpPr>
              <a:spLocks noChangeShapeType="1"/>
            </p:cNvSpPr>
            <p:nvPr/>
          </p:nvSpPr>
          <p:spPr bwMode="auto">
            <a:xfrm rot="-1931362">
              <a:off x="1438" y="2278"/>
              <a:ext cx="350" cy="64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7219" name="Line 1459"/>
            <p:cNvSpPr>
              <a:spLocks noChangeShapeType="1"/>
            </p:cNvSpPr>
            <p:nvPr/>
          </p:nvSpPr>
          <p:spPr bwMode="auto">
            <a:xfrm rot="-1931362">
              <a:off x="1352" y="2482"/>
              <a:ext cx="31" cy="196"/>
            </a:xfrm>
            <a:prstGeom prst="line">
              <a:avLst/>
            </a:prstGeom>
            <a:noFill/>
            <a:ln w="12700">
              <a:solidFill>
                <a:srgbClr val="FF0033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7220" name="Rectangle 1460"/>
            <p:cNvSpPr>
              <a:spLocks noChangeArrowheads="1"/>
            </p:cNvSpPr>
            <p:nvPr/>
          </p:nvSpPr>
          <p:spPr bwMode="auto">
            <a:xfrm>
              <a:off x="383" y="2304"/>
              <a:ext cx="625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GB" sz="1400">
                  <a:solidFill>
                    <a:schemeClr val="tx1"/>
                  </a:solidFill>
                  <a:latin typeface="Arial" pitchFamily="34" charset="0"/>
                </a:rPr>
                <a:t>Suppliers</a:t>
              </a:r>
            </a:p>
          </p:txBody>
        </p:sp>
        <p:sp>
          <p:nvSpPr>
            <p:cNvPr id="887221" name="Rectangle 1461"/>
            <p:cNvSpPr>
              <a:spLocks noChangeArrowheads="1"/>
            </p:cNvSpPr>
            <p:nvPr/>
          </p:nvSpPr>
          <p:spPr bwMode="auto">
            <a:xfrm>
              <a:off x="4905" y="2277"/>
              <a:ext cx="700" cy="19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GB" sz="1400">
                  <a:solidFill>
                    <a:schemeClr val="tx1"/>
                  </a:solidFill>
                  <a:latin typeface="Arial" pitchFamily="34" charset="0"/>
                </a:rPr>
                <a:t>Customers</a:t>
              </a:r>
            </a:p>
          </p:txBody>
        </p:sp>
        <p:grpSp>
          <p:nvGrpSpPr>
            <p:cNvPr id="887222" name="Group 1462"/>
            <p:cNvGrpSpPr>
              <a:grpSpLocks/>
            </p:cNvGrpSpPr>
            <p:nvPr/>
          </p:nvGrpSpPr>
          <p:grpSpPr bwMode="auto">
            <a:xfrm>
              <a:off x="771" y="2469"/>
              <a:ext cx="4062" cy="1680"/>
              <a:chOff x="687" y="2448"/>
              <a:chExt cx="4062" cy="1680"/>
            </a:xfrm>
          </p:grpSpPr>
          <p:sp>
            <p:nvSpPr>
              <p:cNvPr id="887223" name="Rectangle 1463"/>
              <p:cNvSpPr>
                <a:spLocks noChangeArrowheads="1"/>
              </p:cNvSpPr>
              <p:nvPr/>
            </p:nvSpPr>
            <p:spPr bwMode="auto">
              <a:xfrm>
                <a:off x="687" y="3130"/>
                <a:ext cx="824" cy="32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GB" sz="1400" b="0">
                    <a:solidFill>
                      <a:schemeClr val="tx1"/>
                    </a:solidFill>
                    <a:latin typeface="Arial" pitchFamily="34" charset="0"/>
                  </a:rPr>
                  <a:t>Raw materials</a:t>
                </a:r>
                <a:br>
                  <a:rPr lang="en-GB" sz="1400" b="0">
                    <a:solidFill>
                      <a:schemeClr val="tx1"/>
                    </a:solidFill>
                    <a:latin typeface="Arial" pitchFamily="34" charset="0"/>
                  </a:rPr>
                </a:br>
                <a:r>
                  <a:rPr lang="en-GB" sz="1400" b="0">
                    <a:solidFill>
                      <a:schemeClr val="tx1"/>
                    </a:solidFill>
                    <a:latin typeface="Arial" pitchFamily="34" charset="0"/>
                  </a:rPr>
                  <a:t>supplier</a:t>
                </a:r>
              </a:p>
            </p:txBody>
          </p:sp>
          <p:sp>
            <p:nvSpPr>
              <p:cNvPr id="887224" name="Line 1464"/>
              <p:cNvSpPr>
                <a:spLocks noChangeShapeType="1"/>
              </p:cNvSpPr>
              <p:nvPr/>
            </p:nvSpPr>
            <p:spPr bwMode="auto">
              <a:xfrm flipH="1">
                <a:off x="1248" y="2928"/>
                <a:ext cx="3" cy="240"/>
              </a:xfrm>
              <a:prstGeom prst="line">
                <a:avLst/>
              </a:prstGeom>
              <a:noFill/>
              <a:ln w="0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225" name="Rectangle 1465"/>
              <p:cNvSpPr>
                <a:spLocks noChangeArrowheads="1"/>
              </p:cNvSpPr>
              <p:nvPr/>
            </p:nvSpPr>
            <p:spPr bwMode="auto">
              <a:xfrm>
                <a:off x="1631" y="3514"/>
                <a:ext cx="563" cy="32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GB" sz="1400" b="0">
                    <a:solidFill>
                      <a:schemeClr val="tx1"/>
                    </a:solidFill>
                    <a:latin typeface="Arial" pitchFamily="34" charset="0"/>
                  </a:rPr>
                  <a:t>Parts</a:t>
                </a:r>
                <a:br>
                  <a:rPr lang="en-GB" sz="1400" b="0">
                    <a:solidFill>
                      <a:schemeClr val="tx1"/>
                    </a:solidFill>
                    <a:latin typeface="Arial" pitchFamily="34" charset="0"/>
                  </a:rPr>
                </a:br>
                <a:r>
                  <a:rPr lang="en-GB" sz="1400" b="0">
                    <a:solidFill>
                      <a:schemeClr val="tx1"/>
                    </a:solidFill>
                    <a:latin typeface="Arial" pitchFamily="34" charset="0"/>
                  </a:rPr>
                  <a:t>suppliers</a:t>
                </a:r>
              </a:p>
            </p:txBody>
          </p:sp>
          <p:sp>
            <p:nvSpPr>
              <p:cNvPr id="887226" name="Line 1466"/>
              <p:cNvSpPr>
                <a:spLocks noChangeShapeType="1"/>
              </p:cNvSpPr>
              <p:nvPr/>
            </p:nvSpPr>
            <p:spPr bwMode="auto">
              <a:xfrm>
                <a:off x="2064" y="2976"/>
                <a:ext cx="0" cy="576"/>
              </a:xfrm>
              <a:prstGeom prst="line">
                <a:avLst/>
              </a:prstGeom>
              <a:noFill/>
              <a:ln w="0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227" name="Rectangle 1467"/>
              <p:cNvSpPr>
                <a:spLocks noChangeArrowheads="1"/>
              </p:cNvSpPr>
              <p:nvPr/>
            </p:nvSpPr>
            <p:spPr bwMode="auto">
              <a:xfrm>
                <a:off x="2319" y="3936"/>
                <a:ext cx="829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GB" sz="1400" b="0">
                    <a:solidFill>
                      <a:schemeClr val="tx1"/>
                    </a:solidFill>
                    <a:latin typeface="Arial" pitchFamily="34" charset="0"/>
                  </a:rPr>
                  <a:t>Manufacturers</a:t>
                </a:r>
              </a:p>
            </p:txBody>
          </p:sp>
          <p:sp>
            <p:nvSpPr>
              <p:cNvPr id="887228" name="Line 1468"/>
              <p:cNvSpPr>
                <a:spLocks noChangeShapeType="1"/>
              </p:cNvSpPr>
              <p:nvPr/>
            </p:nvSpPr>
            <p:spPr bwMode="auto">
              <a:xfrm>
                <a:off x="2688" y="3312"/>
                <a:ext cx="6" cy="624"/>
              </a:xfrm>
              <a:prstGeom prst="line">
                <a:avLst/>
              </a:prstGeom>
              <a:noFill/>
              <a:ln w="0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229" name="Rectangle 1469"/>
              <p:cNvSpPr>
                <a:spLocks noChangeArrowheads="1"/>
              </p:cNvSpPr>
              <p:nvPr/>
            </p:nvSpPr>
            <p:spPr bwMode="auto">
              <a:xfrm>
                <a:off x="3449" y="3485"/>
                <a:ext cx="675" cy="32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GB" sz="1400" b="0">
                    <a:solidFill>
                      <a:schemeClr val="tx1"/>
                    </a:solidFill>
                    <a:latin typeface="Arial" pitchFamily="34" charset="0"/>
                  </a:rPr>
                  <a:t>Distribution</a:t>
                </a:r>
                <a:br>
                  <a:rPr lang="en-GB" sz="1400" b="0">
                    <a:solidFill>
                      <a:schemeClr val="tx1"/>
                    </a:solidFill>
                    <a:latin typeface="Arial" pitchFamily="34" charset="0"/>
                  </a:rPr>
                </a:br>
                <a:r>
                  <a:rPr lang="en-GB" sz="1400" b="0">
                    <a:solidFill>
                      <a:schemeClr val="tx1"/>
                    </a:solidFill>
                    <a:latin typeface="Arial" pitchFamily="34" charset="0"/>
                  </a:rPr>
                  <a:t>centres</a:t>
                </a:r>
              </a:p>
            </p:txBody>
          </p:sp>
          <p:sp>
            <p:nvSpPr>
              <p:cNvPr id="887230" name="Line 1470"/>
              <p:cNvSpPr>
                <a:spLocks noChangeShapeType="1"/>
              </p:cNvSpPr>
              <p:nvPr/>
            </p:nvSpPr>
            <p:spPr bwMode="auto">
              <a:xfrm>
                <a:off x="3744" y="2448"/>
                <a:ext cx="0" cy="1104"/>
              </a:xfrm>
              <a:prstGeom prst="line">
                <a:avLst/>
              </a:prstGeom>
              <a:noFill/>
              <a:ln w="0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7231" name="Rectangle 1471"/>
              <p:cNvSpPr>
                <a:spLocks noChangeArrowheads="1"/>
              </p:cNvSpPr>
              <p:nvPr/>
            </p:nvSpPr>
            <p:spPr bwMode="auto">
              <a:xfrm>
                <a:off x="4167" y="3264"/>
                <a:ext cx="582" cy="192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GB" sz="1400" b="0">
                    <a:solidFill>
                      <a:schemeClr val="tx1"/>
                    </a:solidFill>
                    <a:latin typeface="Arial" pitchFamily="34" charset="0"/>
                  </a:rPr>
                  <a:t>Resellers</a:t>
                </a:r>
              </a:p>
            </p:txBody>
          </p:sp>
          <p:sp>
            <p:nvSpPr>
              <p:cNvPr id="887232" name="Line 1472"/>
              <p:cNvSpPr>
                <a:spLocks noChangeShapeType="1"/>
              </p:cNvSpPr>
              <p:nvPr/>
            </p:nvSpPr>
            <p:spPr bwMode="auto">
              <a:xfrm flipH="1">
                <a:off x="4320" y="2832"/>
                <a:ext cx="0" cy="432"/>
              </a:xfrm>
              <a:prstGeom prst="line">
                <a:avLst/>
              </a:prstGeom>
              <a:noFill/>
              <a:ln w="0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887235" name="Text Box 1475"/>
          <p:cNvSpPr txBox="1">
            <a:spLocks noChangeArrowheads="1"/>
          </p:cNvSpPr>
          <p:nvPr/>
        </p:nvSpPr>
        <p:spPr bwMode="auto">
          <a:xfrm>
            <a:off x="7019925" y="1528763"/>
            <a:ext cx="1944688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8100" tIns="46038" rIns="38100" bIns="46038">
            <a:spAutoFit/>
          </a:bodyPr>
          <a:lstStyle/>
          <a:p>
            <a:pPr>
              <a:lnSpc>
                <a:spcPts val="2000"/>
              </a:lnSpc>
            </a:pPr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Logistic providers, retailers and customers are similar as in western countries.</a:t>
            </a:r>
          </a:p>
        </p:txBody>
      </p:sp>
      <p:sp>
        <p:nvSpPr>
          <p:cNvPr id="887238" name="AutoShape 1478"/>
          <p:cNvSpPr>
            <a:spLocks noChangeArrowheads="1"/>
          </p:cNvSpPr>
          <p:nvPr/>
        </p:nvSpPr>
        <p:spPr bwMode="auto">
          <a:xfrm>
            <a:off x="5292725" y="2565400"/>
            <a:ext cx="3240088" cy="2952750"/>
          </a:xfrm>
          <a:prstGeom prst="parallelogram">
            <a:avLst>
              <a:gd name="adj" fmla="val 41718"/>
            </a:avLst>
          </a:prstGeom>
          <a:solidFill>
            <a:srgbClr val="11409F">
              <a:alpha val="39999"/>
            </a:srgbClr>
          </a:solidFill>
          <a:ln w="9525">
            <a:solidFill>
              <a:srgbClr val="11409F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lIns="38100" tIns="46038" rIns="38100" bIns="46038" anchor="ctr">
            <a:spAutoFit/>
          </a:bodyPr>
          <a:lstStyle/>
          <a:p>
            <a:endParaRPr lang="en-US"/>
          </a:p>
        </p:txBody>
      </p:sp>
      <p:sp>
        <p:nvSpPr>
          <p:cNvPr id="887239" name="AutoShape 1479"/>
          <p:cNvSpPr>
            <a:spLocks noChangeArrowheads="1"/>
          </p:cNvSpPr>
          <p:nvPr/>
        </p:nvSpPr>
        <p:spPr bwMode="auto">
          <a:xfrm>
            <a:off x="1258888" y="2636838"/>
            <a:ext cx="7345362" cy="2952750"/>
          </a:xfrm>
          <a:prstGeom prst="parallelogram">
            <a:avLst>
              <a:gd name="adj" fmla="val 41081"/>
            </a:avLst>
          </a:prstGeom>
          <a:noFill/>
          <a:ln w="9525">
            <a:solidFill>
              <a:srgbClr val="11409F"/>
            </a:solidFill>
            <a:miter lim="800000"/>
            <a:headEnd/>
            <a:tailEnd/>
          </a:ln>
          <a:effectLst/>
        </p:spPr>
        <p:txBody>
          <a:bodyPr lIns="38100" tIns="46038" rIns="38100" bIns="46038" anchor="ctr">
            <a:spAutoFit/>
          </a:bodyPr>
          <a:lstStyle/>
          <a:p>
            <a:endParaRPr lang="en-US"/>
          </a:p>
        </p:txBody>
      </p:sp>
      <p:sp>
        <p:nvSpPr>
          <p:cNvPr id="887241" name="Text Box 1481"/>
          <p:cNvSpPr txBox="1">
            <a:spLocks noChangeArrowheads="1"/>
          </p:cNvSpPr>
          <p:nvPr/>
        </p:nvSpPr>
        <p:spPr bwMode="auto">
          <a:xfrm>
            <a:off x="1908175" y="1477963"/>
            <a:ext cx="50419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8100" tIns="46038" rIns="38100" bIns="46038">
            <a:spAutoFit/>
          </a:bodyPr>
          <a:lstStyle/>
          <a:p>
            <a:pPr>
              <a:lnSpc>
                <a:spcPts val="2800"/>
              </a:lnSpc>
            </a:pPr>
            <a:r>
              <a:rPr lang="en-US" sz="1400">
                <a:solidFill>
                  <a:schemeClr val="tx1"/>
                </a:solidFill>
                <a:latin typeface="Arial" pitchFamily="34" charset="0"/>
              </a:rPr>
              <a:t>Manufacturer</a:t>
            </a:r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: Large industrial groups (Chinese; International)</a:t>
            </a:r>
          </a:p>
          <a:p>
            <a:pPr>
              <a:lnSpc>
                <a:spcPts val="2800"/>
              </a:lnSpc>
            </a:pPr>
            <a:r>
              <a:rPr lang="en-US" sz="1400">
                <a:solidFill>
                  <a:schemeClr val="tx1"/>
                </a:solidFill>
                <a:latin typeface="Arial" pitchFamily="34" charset="0"/>
              </a:rPr>
              <a:t>Part suppliers:</a:t>
            </a:r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 SMEs (Chinese; some International)</a:t>
            </a:r>
          </a:p>
          <a:p>
            <a:pPr>
              <a:lnSpc>
                <a:spcPts val="2800"/>
              </a:lnSpc>
            </a:pPr>
            <a:r>
              <a:rPr lang="en-US" sz="1400">
                <a:solidFill>
                  <a:schemeClr val="tx1"/>
                </a:solidFill>
                <a:latin typeface="Arial" pitchFamily="34" charset="0"/>
              </a:rPr>
              <a:t>Raw material suppliers</a:t>
            </a:r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: SMEs and micro (Chinese)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87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7235" grpId="0"/>
      <p:bldP spid="887238" grpId="0" animBg="1"/>
      <p:bldP spid="8872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836" name="Rectangle 4"/>
          <p:cNvSpPr>
            <a:spLocks noGrp="1" noChangeArrowheads="1"/>
          </p:cNvSpPr>
          <p:nvPr>
            <p:ph type="title"/>
          </p:nvPr>
        </p:nvSpPr>
        <p:spPr>
          <a:xfrm>
            <a:off x="1763713" y="-161925"/>
            <a:ext cx="7056437" cy="1143000"/>
          </a:xfrm>
          <a:noFill/>
          <a:ln/>
        </p:spPr>
        <p:txBody>
          <a:bodyPr anchor="ctr"/>
          <a:lstStyle/>
          <a:p>
            <a:pPr defTabSz="914400"/>
            <a:r>
              <a:rPr lang="en-US"/>
              <a:t>The “disruption” in the ICT infrastructures of the large industrial groups</a:t>
            </a:r>
          </a:p>
        </p:txBody>
      </p:sp>
      <p:sp>
        <p:nvSpPr>
          <p:cNvPr id="8888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52600" y="1628775"/>
            <a:ext cx="7010400" cy="1079500"/>
          </a:xfrm>
          <a:noFill/>
          <a:ln/>
        </p:spPr>
        <p:txBody>
          <a:bodyPr/>
          <a:lstStyle/>
          <a:p>
            <a:pPr marL="179388" lvl="1" indent="0" algn="just">
              <a:buFontTx/>
              <a:buNone/>
            </a:pPr>
            <a:r>
              <a:rPr lang="en-IE" sz="2400"/>
              <a:t>Already analysing the ICT infrastructures of the large industrial groups you can “guess” what is the ICT implementation in the Chinese SMEs.</a:t>
            </a:r>
            <a:endParaRPr lang="en-GB" sz="2400"/>
          </a:p>
        </p:txBody>
      </p:sp>
      <p:sp>
        <p:nvSpPr>
          <p:cNvPr id="888839" name="Oval 7"/>
          <p:cNvSpPr>
            <a:spLocks noChangeAspect="1" noChangeArrowheads="1"/>
          </p:cNvSpPr>
          <p:nvPr/>
        </p:nvSpPr>
        <p:spPr bwMode="auto">
          <a:xfrm>
            <a:off x="3708400" y="3933825"/>
            <a:ext cx="1943100" cy="1943100"/>
          </a:xfrm>
          <a:prstGeom prst="ellipse">
            <a:avLst/>
          </a:prstGeom>
          <a:gradFill rotWithShape="0">
            <a:gsLst>
              <a:gs pos="0">
                <a:srgbClr val="0033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>
              <a:lnSpc>
                <a:spcPct val="100000"/>
              </a:lnSpc>
            </a:pPr>
            <a:r>
              <a:rPr lang="en-GB" sz="16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LARGE INDUSTRIAL GROUPS</a:t>
            </a:r>
          </a:p>
        </p:txBody>
      </p:sp>
      <p:sp>
        <p:nvSpPr>
          <p:cNvPr id="888840" name="AutoShape 8"/>
          <p:cNvSpPr>
            <a:spLocks noChangeArrowheads="1"/>
          </p:cNvSpPr>
          <p:nvPr/>
        </p:nvSpPr>
        <p:spPr bwMode="auto">
          <a:xfrm>
            <a:off x="5722938" y="4365625"/>
            <a:ext cx="1512887" cy="1101725"/>
          </a:xfrm>
          <a:prstGeom prst="rightArrow">
            <a:avLst>
              <a:gd name="adj1" fmla="val 50000"/>
              <a:gd name="adj2" fmla="val 34330"/>
            </a:avLst>
          </a:prstGeom>
          <a:gradFill rotWithShape="0">
            <a:gsLst>
              <a:gs pos="0">
                <a:srgbClr val="0033CC"/>
              </a:gs>
              <a:gs pos="100000">
                <a:schemeClr val="tx1"/>
              </a:gs>
            </a:gsLst>
            <a:path path="rect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tIns="36000" anchor="ctr"/>
          <a:lstStyle/>
          <a:p>
            <a:pPr algn="ctr">
              <a:lnSpc>
                <a:spcPts val="3000"/>
              </a:lnSpc>
            </a:pPr>
            <a:r>
              <a:rPr lang="it-IT" sz="1600"/>
              <a:t>EDI</a:t>
            </a:r>
          </a:p>
        </p:txBody>
      </p:sp>
      <p:sp>
        <p:nvSpPr>
          <p:cNvPr id="888841" name="Rectangle 9"/>
          <p:cNvSpPr>
            <a:spLocks noChangeArrowheads="1"/>
          </p:cNvSpPr>
          <p:nvPr/>
        </p:nvSpPr>
        <p:spPr bwMode="auto">
          <a:xfrm>
            <a:off x="7308850" y="4530725"/>
            <a:ext cx="18002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342900" indent="-342900" algn="ctr">
              <a:lnSpc>
                <a:spcPts val="2400"/>
              </a:lnSpc>
              <a:spcBef>
                <a:spcPts val="400"/>
              </a:spcBef>
            </a:pPr>
            <a:r>
              <a:rPr lang="en-GB" sz="2000">
                <a:solidFill>
                  <a:schemeClr val="tx1"/>
                </a:solidFill>
                <a:latin typeface="Arial" pitchFamily="34" charset="0"/>
              </a:rPr>
              <a:t>WORLDWIDE</a:t>
            </a:r>
          </a:p>
          <a:p>
            <a:pPr marL="342900" indent="-342900" algn="ctr">
              <a:lnSpc>
                <a:spcPts val="2400"/>
              </a:lnSpc>
              <a:spcBef>
                <a:spcPts val="400"/>
              </a:spcBef>
            </a:pPr>
            <a:r>
              <a:rPr lang="en-GB" sz="2000">
                <a:solidFill>
                  <a:schemeClr val="tx1"/>
                </a:solidFill>
                <a:latin typeface="Arial" pitchFamily="34" charset="0"/>
              </a:rPr>
              <a:t>CUSTOMERS</a:t>
            </a:r>
          </a:p>
        </p:txBody>
      </p:sp>
      <p:sp>
        <p:nvSpPr>
          <p:cNvPr id="888842" name="AutoShape 10"/>
          <p:cNvSpPr>
            <a:spLocks noChangeArrowheads="1"/>
          </p:cNvSpPr>
          <p:nvPr/>
        </p:nvSpPr>
        <p:spPr bwMode="auto">
          <a:xfrm>
            <a:off x="1979613" y="4365625"/>
            <a:ext cx="1582737" cy="1101725"/>
          </a:xfrm>
          <a:prstGeom prst="rightArrow">
            <a:avLst>
              <a:gd name="adj1" fmla="val 50000"/>
              <a:gd name="adj2" fmla="val 35915"/>
            </a:avLst>
          </a:prstGeom>
          <a:gradFill rotWithShape="0">
            <a:gsLst>
              <a:gs pos="0">
                <a:srgbClr val="0033CC"/>
              </a:gs>
              <a:gs pos="100000">
                <a:schemeClr val="tx1"/>
              </a:gs>
            </a:gsLst>
            <a:path path="rect">
              <a:fillToRect l="50000" t="50000" r="50000" b="50000"/>
            </a:path>
          </a:gradFill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endParaRPr lang="en-US"/>
          </a:p>
        </p:txBody>
      </p:sp>
      <p:sp>
        <p:nvSpPr>
          <p:cNvPr id="888843" name="Rectangle 11"/>
          <p:cNvSpPr>
            <a:spLocks noChangeArrowheads="1"/>
          </p:cNvSpPr>
          <p:nvPr/>
        </p:nvSpPr>
        <p:spPr bwMode="auto">
          <a:xfrm>
            <a:off x="179388" y="4581525"/>
            <a:ext cx="18002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342900" indent="-342900" algn="ctr">
              <a:lnSpc>
                <a:spcPts val="2400"/>
              </a:lnSpc>
              <a:spcBef>
                <a:spcPts val="400"/>
              </a:spcBef>
            </a:pPr>
            <a:r>
              <a:rPr lang="en-GB" sz="2000">
                <a:solidFill>
                  <a:schemeClr val="tx1"/>
                </a:solidFill>
                <a:latin typeface="Arial" pitchFamily="34" charset="0"/>
              </a:rPr>
              <a:t>LOCAL</a:t>
            </a:r>
          </a:p>
          <a:p>
            <a:pPr marL="342900" indent="-342900" algn="ctr">
              <a:lnSpc>
                <a:spcPts val="2400"/>
              </a:lnSpc>
              <a:spcBef>
                <a:spcPts val="400"/>
              </a:spcBef>
            </a:pPr>
            <a:r>
              <a:rPr lang="en-GB" sz="2000">
                <a:solidFill>
                  <a:schemeClr val="tx1"/>
                </a:solidFill>
                <a:latin typeface="Arial" pitchFamily="34" charset="0"/>
              </a:rPr>
              <a:t>SUPPLIERS</a:t>
            </a:r>
          </a:p>
        </p:txBody>
      </p:sp>
      <p:sp>
        <p:nvSpPr>
          <p:cNvPr id="888845" name="AutoShape 13"/>
          <p:cNvSpPr>
            <a:spLocks noChangeArrowheads="1"/>
          </p:cNvSpPr>
          <p:nvPr/>
        </p:nvSpPr>
        <p:spPr bwMode="auto">
          <a:xfrm flipH="1">
            <a:off x="2411413" y="5588000"/>
            <a:ext cx="4032250" cy="865188"/>
          </a:xfrm>
          <a:prstGeom prst="rtTriangle">
            <a:avLst/>
          </a:prstGeom>
          <a:gradFill rotWithShape="0">
            <a:gsLst>
              <a:gs pos="0">
                <a:schemeClr val="accent2">
                  <a:alpha val="22000"/>
                </a:schemeClr>
              </a:gs>
              <a:gs pos="100000">
                <a:schemeClr val="accent2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it-IT"/>
              <a:t>ICT</a:t>
            </a:r>
          </a:p>
        </p:txBody>
      </p:sp>
      <p:sp>
        <p:nvSpPr>
          <p:cNvPr id="888847" name="Rectangle 15"/>
          <p:cNvSpPr>
            <a:spLocks noChangeArrowheads="1"/>
          </p:cNvSpPr>
          <p:nvPr/>
        </p:nvSpPr>
        <p:spPr bwMode="auto">
          <a:xfrm>
            <a:off x="5795963" y="2852738"/>
            <a:ext cx="2447925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342900" indent="-342900">
              <a:lnSpc>
                <a:spcPts val="2400"/>
              </a:lnSpc>
              <a:spcBef>
                <a:spcPts val="400"/>
              </a:spcBef>
              <a:buFontTx/>
              <a:buChar char="•"/>
            </a:pPr>
            <a:r>
              <a:rPr lang="en-GB" sz="1600">
                <a:solidFill>
                  <a:schemeClr val="tx1"/>
                </a:solidFill>
                <a:latin typeface="Arial" pitchFamily="34" charset="0"/>
              </a:rPr>
              <a:t>E-MARKETPLACES</a:t>
            </a:r>
          </a:p>
          <a:p>
            <a:pPr marL="342900" indent="-342900">
              <a:lnSpc>
                <a:spcPts val="2400"/>
              </a:lnSpc>
              <a:spcBef>
                <a:spcPts val="400"/>
              </a:spcBef>
              <a:buFontTx/>
              <a:buChar char="•"/>
            </a:pPr>
            <a:r>
              <a:rPr lang="en-GB" sz="1600">
                <a:solidFill>
                  <a:schemeClr val="tx1"/>
                </a:solidFill>
                <a:latin typeface="Arial" pitchFamily="34" charset="0"/>
              </a:rPr>
              <a:t>B2Bi, BPM</a:t>
            </a:r>
          </a:p>
          <a:p>
            <a:pPr marL="342900" indent="-342900">
              <a:lnSpc>
                <a:spcPts val="2400"/>
              </a:lnSpc>
              <a:spcBef>
                <a:spcPts val="400"/>
              </a:spcBef>
              <a:buFontTx/>
              <a:buChar char="•"/>
            </a:pPr>
            <a:r>
              <a:rPr lang="en-GB" sz="1600">
                <a:solidFill>
                  <a:schemeClr val="tx1"/>
                </a:solidFill>
                <a:latin typeface="Arial" pitchFamily="34" charset="0"/>
              </a:rPr>
              <a:t>B2C</a:t>
            </a:r>
          </a:p>
          <a:p>
            <a:pPr marL="342900" indent="-342900">
              <a:lnSpc>
                <a:spcPts val="2400"/>
              </a:lnSpc>
              <a:spcBef>
                <a:spcPts val="400"/>
              </a:spcBef>
              <a:buFontTx/>
              <a:buChar char="•"/>
            </a:pPr>
            <a:r>
              <a:rPr lang="en-GB" sz="1600">
                <a:solidFill>
                  <a:schemeClr val="tx1"/>
                </a:solidFill>
                <a:latin typeface="Arial" pitchFamily="34" charset="0"/>
              </a:rPr>
              <a:t>CRM</a:t>
            </a:r>
          </a:p>
          <a:p>
            <a:pPr marL="342900" indent="-342900">
              <a:lnSpc>
                <a:spcPts val="2400"/>
              </a:lnSpc>
              <a:spcBef>
                <a:spcPts val="400"/>
              </a:spcBef>
              <a:buFontTx/>
              <a:buChar char="•"/>
            </a:pPr>
            <a:r>
              <a:rPr lang="en-GB" sz="1600">
                <a:solidFill>
                  <a:schemeClr val="tx1"/>
                </a:solidFill>
                <a:latin typeface="Arial" pitchFamily="34" charset="0"/>
              </a:rPr>
              <a:t>…</a:t>
            </a:r>
          </a:p>
        </p:txBody>
      </p:sp>
      <p:sp>
        <p:nvSpPr>
          <p:cNvPr id="888849" name="Rectangle 17"/>
          <p:cNvSpPr>
            <a:spLocks noChangeArrowheads="1"/>
          </p:cNvSpPr>
          <p:nvPr/>
        </p:nvSpPr>
        <p:spPr bwMode="auto">
          <a:xfrm>
            <a:off x="2052638" y="2997200"/>
            <a:ext cx="24479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342900" indent="-342900">
              <a:lnSpc>
                <a:spcPts val="2400"/>
              </a:lnSpc>
              <a:spcBef>
                <a:spcPts val="400"/>
              </a:spcBef>
              <a:buFontTx/>
              <a:buChar char="•"/>
            </a:pPr>
            <a:r>
              <a:rPr lang="en-GB" sz="1600">
                <a:solidFill>
                  <a:schemeClr val="tx1"/>
                </a:solidFill>
                <a:latin typeface="Arial" pitchFamily="34" charset="0"/>
              </a:rPr>
              <a:t>E-MARKETPLACES</a:t>
            </a:r>
          </a:p>
          <a:p>
            <a:pPr marL="342900" indent="-342900">
              <a:lnSpc>
                <a:spcPts val="2400"/>
              </a:lnSpc>
              <a:spcBef>
                <a:spcPts val="400"/>
              </a:spcBef>
              <a:buFontTx/>
              <a:buChar char="•"/>
            </a:pPr>
            <a:r>
              <a:rPr lang="en-GB" sz="1600">
                <a:solidFill>
                  <a:schemeClr val="tx1"/>
                </a:solidFill>
                <a:latin typeface="Arial" pitchFamily="34" charset="0"/>
              </a:rPr>
              <a:t>E-PROCUREMENT</a:t>
            </a:r>
          </a:p>
          <a:p>
            <a:pPr marL="342900" indent="-342900">
              <a:lnSpc>
                <a:spcPts val="2400"/>
              </a:lnSpc>
              <a:spcBef>
                <a:spcPts val="400"/>
              </a:spcBef>
              <a:buFontTx/>
              <a:buChar char="•"/>
            </a:pPr>
            <a:r>
              <a:rPr lang="en-GB" sz="1600">
                <a:solidFill>
                  <a:schemeClr val="tx1"/>
                </a:solidFill>
                <a:latin typeface="Arial" pitchFamily="34" charset="0"/>
              </a:rPr>
              <a:t>E-SOURCING</a:t>
            </a:r>
          </a:p>
        </p:txBody>
      </p:sp>
      <p:grpSp>
        <p:nvGrpSpPr>
          <p:cNvPr id="888854" name="Group 22"/>
          <p:cNvGrpSpPr>
            <a:grpSpLocks noChangeAspect="1"/>
          </p:cNvGrpSpPr>
          <p:nvPr/>
        </p:nvGrpSpPr>
        <p:grpSpPr bwMode="auto">
          <a:xfrm rot="2571837">
            <a:off x="2268538" y="2997200"/>
            <a:ext cx="363537" cy="363538"/>
            <a:chOff x="476" y="3430"/>
            <a:chExt cx="363" cy="363"/>
          </a:xfrm>
        </p:grpSpPr>
        <p:sp>
          <p:nvSpPr>
            <p:cNvPr id="888852" name="Line 20"/>
            <p:cNvSpPr>
              <a:spLocks noChangeAspect="1" noChangeShapeType="1"/>
            </p:cNvSpPr>
            <p:nvPr/>
          </p:nvSpPr>
          <p:spPr bwMode="auto">
            <a:xfrm>
              <a:off x="657" y="3430"/>
              <a:ext cx="0" cy="363"/>
            </a:xfrm>
            <a:prstGeom prst="line">
              <a:avLst/>
            </a:prstGeom>
            <a:noFill/>
            <a:ln w="3175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88853" name="Line 21"/>
            <p:cNvSpPr>
              <a:spLocks noChangeAspect="1" noChangeShapeType="1"/>
            </p:cNvSpPr>
            <p:nvPr/>
          </p:nvSpPr>
          <p:spPr bwMode="auto">
            <a:xfrm rot="-5400000">
              <a:off x="658" y="3430"/>
              <a:ext cx="0" cy="363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</p:grpSp>
      <p:grpSp>
        <p:nvGrpSpPr>
          <p:cNvPr id="888855" name="Group 23"/>
          <p:cNvGrpSpPr>
            <a:grpSpLocks noChangeAspect="1"/>
          </p:cNvGrpSpPr>
          <p:nvPr/>
        </p:nvGrpSpPr>
        <p:grpSpPr bwMode="auto">
          <a:xfrm rot="2571837">
            <a:off x="2268538" y="3352800"/>
            <a:ext cx="363537" cy="363538"/>
            <a:chOff x="476" y="3430"/>
            <a:chExt cx="363" cy="363"/>
          </a:xfrm>
        </p:grpSpPr>
        <p:sp>
          <p:nvSpPr>
            <p:cNvPr id="888856" name="Line 24"/>
            <p:cNvSpPr>
              <a:spLocks noChangeAspect="1" noChangeShapeType="1"/>
            </p:cNvSpPr>
            <p:nvPr/>
          </p:nvSpPr>
          <p:spPr bwMode="auto">
            <a:xfrm>
              <a:off x="657" y="3430"/>
              <a:ext cx="0" cy="363"/>
            </a:xfrm>
            <a:prstGeom prst="line">
              <a:avLst/>
            </a:prstGeom>
            <a:noFill/>
            <a:ln w="3175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88857" name="Line 25"/>
            <p:cNvSpPr>
              <a:spLocks noChangeAspect="1" noChangeShapeType="1"/>
            </p:cNvSpPr>
            <p:nvPr/>
          </p:nvSpPr>
          <p:spPr bwMode="auto">
            <a:xfrm rot="-5400000">
              <a:off x="658" y="3430"/>
              <a:ext cx="0" cy="363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</p:grpSp>
      <p:grpSp>
        <p:nvGrpSpPr>
          <p:cNvPr id="888858" name="Group 26"/>
          <p:cNvGrpSpPr>
            <a:grpSpLocks noChangeAspect="1"/>
          </p:cNvGrpSpPr>
          <p:nvPr/>
        </p:nvGrpSpPr>
        <p:grpSpPr bwMode="auto">
          <a:xfrm rot="2571837">
            <a:off x="2268538" y="3713163"/>
            <a:ext cx="363537" cy="363537"/>
            <a:chOff x="476" y="3430"/>
            <a:chExt cx="363" cy="363"/>
          </a:xfrm>
        </p:grpSpPr>
        <p:sp>
          <p:nvSpPr>
            <p:cNvPr id="888859" name="Line 27"/>
            <p:cNvSpPr>
              <a:spLocks noChangeAspect="1" noChangeShapeType="1"/>
            </p:cNvSpPr>
            <p:nvPr/>
          </p:nvSpPr>
          <p:spPr bwMode="auto">
            <a:xfrm>
              <a:off x="657" y="3430"/>
              <a:ext cx="0" cy="363"/>
            </a:xfrm>
            <a:prstGeom prst="line">
              <a:avLst/>
            </a:prstGeom>
            <a:noFill/>
            <a:ln w="3175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  <p:sp>
          <p:nvSpPr>
            <p:cNvPr id="888860" name="Line 28"/>
            <p:cNvSpPr>
              <a:spLocks noChangeAspect="1" noChangeShapeType="1"/>
            </p:cNvSpPr>
            <p:nvPr/>
          </p:nvSpPr>
          <p:spPr bwMode="auto">
            <a:xfrm rot="-5400000">
              <a:off x="658" y="3430"/>
              <a:ext cx="0" cy="363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lIns="38100" tIns="46038" rIns="38100" bIns="46038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823" name="Freeform 1471"/>
          <p:cNvSpPr>
            <a:spLocks/>
          </p:cNvSpPr>
          <p:nvPr/>
        </p:nvSpPr>
        <p:spPr bwMode="auto">
          <a:xfrm rot="-1931362">
            <a:off x="7874000" y="4265613"/>
            <a:ext cx="1833563" cy="1030287"/>
          </a:xfrm>
          <a:custGeom>
            <a:avLst/>
            <a:gdLst/>
            <a:ahLst/>
            <a:cxnLst>
              <a:cxn ang="0">
                <a:pos x="1228" y="46"/>
              </a:cxn>
              <a:cxn ang="0">
                <a:pos x="1082" y="98"/>
              </a:cxn>
              <a:cxn ang="0">
                <a:pos x="937" y="176"/>
              </a:cxn>
              <a:cxn ang="0">
                <a:pos x="873" y="221"/>
              </a:cxn>
              <a:cxn ang="0">
                <a:pos x="810" y="267"/>
              </a:cxn>
              <a:cxn ang="0">
                <a:pos x="700" y="299"/>
              </a:cxn>
              <a:cxn ang="0">
                <a:pos x="428" y="520"/>
              </a:cxn>
              <a:cxn ang="0">
                <a:pos x="309" y="624"/>
              </a:cxn>
              <a:cxn ang="0">
                <a:pos x="209" y="676"/>
              </a:cxn>
              <a:cxn ang="0">
                <a:pos x="109" y="728"/>
              </a:cxn>
              <a:cxn ang="0">
                <a:pos x="36" y="800"/>
              </a:cxn>
              <a:cxn ang="0">
                <a:pos x="9" y="884"/>
              </a:cxn>
              <a:cxn ang="0">
                <a:pos x="0" y="956"/>
              </a:cxn>
              <a:cxn ang="0">
                <a:pos x="18" y="1021"/>
              </a:cxn>
              <a:cxn ang="0">
                <a:pos x="155" y="1086"/>
              </a:cxn>
              <a:cxn ang="0">
                <a:pos x="318" y="1112"/>
              </a:cxn>
              <a:cxn ang="0">
                <a:pos x="691" y="1105"/>
              </a:cxn>
              <a:cxn ang="0">
                <a:pos x="773" y="1079"/>
              </a:cxn>
              <a:cxn ang="0">
                <a:pos x="846" y="1047"/>
              </a:cxn>
              <a:cxn ang="0">
                <a:pos x="1092" y="930"/>
              </a:cxn>
              <a:cxn ang="0">
                <a:pos x="1201" y="884"/>
              </a:cxn>
              <a:cxn ang="0">
                <a:pos x="1310" y="819"/>
              </a:cxn>
              <a:cxn ang="0">
                <a:pos x="1374" y="761"/>
              </a:cxn>
              <a:cxn ang="0">
                <a:pos x="1446" y="715"/>
              </a:cxn>
              <a:cxn ang="0">
                <a:pos x="1665" y="592"/>
              </a:cxn>
              <a:cxn ang="0">
                <a:pos x="1801" y="540"/>
              </a:cxn>
              <a:cxn ang="0">
                <a:pos x="1865" y="507"/>
              </a:cxn>
              <a:cxn ang="0">
                <a:pos x="1883" y="481"/>
              </a:cxn>
              <a:cxn ang="0">
                <a:pos x="1892" y="455"/>
              </a:cxn>
              <a:cxn ang="0">
                <a:pos x="1892" y="397"/>
              </a:cxn>
              <a:cxn ang="0">
                <a:pos x="1883" y="325"/>
              </a:cxn>
              <a:cxn ang="0">
                <a:pos x="1856" y="247"/>
              </a:cxn>
              <a:cxn ang="0">
                <a:pos x="1819" y="169"/>
              </a:cxn>
              <a:cxn ang="0">
                <a:pos x="1801" y="156"/>
              </a:cxn>
              <a:cxn ang="0">
                <a:pos x="1710" y="137"/>
              </a:cxn>
              <a:cxn ang="0">
                <a:pos x="1583" y="104"/>
              </a:cxn>
              <a:cxn ang="0">
                <a:pos x="1319" y="0"/>
              </a:cxn>
              <a:cxn ang="0">
                <a:pos x="1301" y="20"/>
              </a:cxn>
              <a:cxn ang="0">
                <a:pos x="1328" y="26"/>
              </a:cxn>
            </a:cxnLst>
            <a:rect l="0" t="0" r="r" b="b"/>
            <a:pathLst>
              <a:path w="1893" h="1113">
                <a:moveTo>
                  <a:pt x="1328" y="26"/>
                </a:moveTo>
                <a:lnTo>
                  <a:pt x="1228" y="46"/>
                </a:lnTo>
                <a:lnTo>
                  <a:pt x="1128" y="72"/>
                </a:lnTo>
                <a:lnTo>
                  <a:pt x="1082" y="98"/>
                </a:lnTo>
                <a:lnTo>
                  <a:pt x="1028" y="124"/>
                </a:lnTo>
                <a:lnTo>
                  <a:pt x="937" y="176"/>
                </a:lnTo>
                <a:lnTo>
                  <a:pt x="901" y="195"/>
                </a:lnTo>
                <a:lnTo>
                  <a:pt x="873" y="221"/>
                </a:lnTo>
                <a:lnTo>
                  <a:pt x="846" y="247"/>
                </a:lnTo>
                <a:lnTo>
                  <a:pt x="810" y="267"/>
                </a:lnTo>
                <a:lnTo>
                  <a:pt x="755" y="286"/>
                </a:lnTo>
                <a:lnTo>
                  <a:pt x="700" y="299"/>
                </a:lnTo>
                <a:lnTo>
                  <a:pt x="564" y="410"/>
                </a:lnTo>
                <a:lnTo>
                  <a:pt x="428" y="520"/>
                </a:lnTo>
                <a:lnTo>
                  <a:pt x="355" y="598"/>
                </a:lnTo>
                <a:lnTo>
                  <a:pt x="309" y="624"/>
                </a:lnTo>
                <a:lnTo>
                  <a:pt x="255" y="650"/>
                </a:lnTo>
                <a:lnTo>
                  <a:pt x="209" y="676"/>
                </a:lnTo>
                <a:lnTo>
                  <a:pt x="155" y="696"/>
                </a:lnTo>
                <a:lnTo>
                  <a:pt x="109" y="728"/>
                </a:lnTo>
                <a:lnTo>
                  <a:pt x="64" y="761"/>
                </a:lnTo>
                <a:lnTo>
                  <a:pt x="36" y="800"/>
                </a:lnTo>
                <a:lnTo>
                  <a:pt x="18" y="845"/>
                </a:lnTo>
                <a:lnTo>
                  <a:pt x="9" y="884"/>
                </a:lnTo>
                <a:lnTo>
                  <a:pt x="0" y="917"/>
                </a:lnTo>
                <a:lnTo>
                  <a:pt x="0" y="956"/>
                </a:lnTo>
                <a:lnTo>
                  <a:pt x="0" y="995"/>
                </a:lnTo>
                <a:lnTo>
                  <a:pt x="18" y="1021"/>
                </a:lnTo>
                <a:lnTo>
                  <a:pt x="82" y="1060"/>
                </a:lnTo>
                <a:lnTo>
                  <a:pt x="155" y="1086"/>
                </a:lnTo>
                <a:lnTo>
                  <a:pt x="246" y="1099"/>
                </a:lnTo>
                <a:lnTo>
                  <a:pt x="318" y="1112"/>
                </a:lnTo>
                <a:lnTo>
                  <a:pt x="509" y="1105"/>
                </a:lnTo>
                <a:lnTo>
                  <a:pt x="691" y="1105"/>
                </a:lnTo>
                <a:lnTo>
                  <a:pt x="728" y="1092"/>
                </a:lnTo>
                <a:lnTo>
                  <a:pt x="773" y="1079"/>
                </a:lnTo>
                <a:lnTo>
                  <a:pt x="810" y="1060"/>
                </a:lnTo>
                <a:lnTo>
                  <a:pt x="846" y="1047"/>
                </a:lnTo>
                <a:lnTo>
                  <a:pt x="973" y="988"/>
                </a:lnTo>
                <a:lnTo>
                  <a:pt x="1092" y="930"/>
                </a:lnTo>
                <a:lnTo>
                  <a:pt x="1164" y="904"/>
                </a:lnTo>
                <a:lnTo>
                  <a:pt x="1201" y="884"/>
                </a:lnTo>
                <a:lnTo>
                  <a:pt x="1237" y="865"/>
                </a:lnTo>
                <a:lnTo>
                  <a:pt x="1310" y="819"/>
                </a:lnTo>
                <a:lnTo>
                  <a:pt x="1337" y="793"/>
                </a:lnTo>
                <a:lnTo>
                  <a:pt x="1374" y="761"/>
                </a:lnTo>
                <a:lnTo>
                  <a:pt x="1410" y="735"/>
                </a:lnTo>
                <a:lnTo>
                  <a:pt x="1446" y="715"/>
                </a:lnTo>
                <a:lnTo>
                  <a:pt x="1592" y="631"/>
                </a:lnTo>
                <a:lnTo>
                  <a:pt x="1665" y="592"/>
                </a:lnTo>
                <a:lnTo>
                  <a:pt x="1746" y="566"/>
                </a:lnTo>
                <a:lnTo>
                  <a:pt x="1801" y="540"/>
                </a:lnTo>
                <a:lnTo>
                  <a:pt x="1856" y="520"/>
                </a:lnTo>
                <a:lnTo>
                  <a:pt x="1865" y="507"/>
                </a:lnTo>
                <a:lnTo>
                  <a:pt x="1874" y="494"/>
                </a:lnTo>
                <a:lnTo>
                  <a:pt x="1883" y="481"/>
                </a:lnTo>
                <a:lnTo>
                  <a:pt x="1883" y="468"/>
                </a:lnTo>
                <a:lnTo>
                  <a:pt x="1892" y="455"/>
                </a:lnTo>
                <a:lnTo>
                  <a:pt x="1892" y="449"/>
                </a:lnTo>
                <a:lnTo>
                  <a:pt x="1892" y="397"/>
                </a:lnTo>
                <a:lnTo>
                  <a:pt x="1883" y="358"/>
                </a:lnTo>
                <a:lnTo>
                  <a:pt x="1883" y="325"/>
                </a:lnTo>
                <a:lnTo>
                  <a:pt x="1874" y="299"/>
                </a:lnTo>
                <a:lnTo>
                  <a:pt x="1856" y="247"/>
                </a:lnTo>
                <a:lnTo>
                  <a:pt x="1837" y="208"/>
                </a:lnTo>
                <a:lnTo>
                  <a:pt x="1819" y="169"/>
                </a:lnTo>
                <a:lnTo>
                  <a:pt x="1810" y="163"/>
                </a:lnTo>
                <a:lnTo>
                  <a:pt x="1801" y="156"/>
                </a:lnTo>
                <a:lnTo>
                  <a:pt x="1756" y="143"/>
                </a:lnTo>
                <a:lnTo>
                  <a:pt x="1710" y="137"/>
                </a:lnTo>
                <a:lnTo>
                  <a:pt x="1674" y="130"/>
                </a:lnTo>
                <a:lnTo>
                  <a:pt x="1583" y="104"/>
                </a:lnTo>
                <a:lnTo>
                  <a:pt x="1492" y="78"/>
                </a:lnTo>
                <a:lnTo>
                  <a:pt x="1319" y="0"/>
                </a:lnTo>
                <a:lnTo>
                  <a:pt x="1301" y="13"/>
                </a:lnTo>
                <a:lnTo>
                  <a:pt x="1301" y="20"/>
                </a:lnTo>
                <a:lnTo>
                  <a:pt x="1310" y="20"/>
                </a:lnTo>
                <a:lnTo>
                  <a:pt x="1328" y="26"/>
                </a:lnTo>
              </a:path>
            </a:pathLst>
          </a:custGeom>
          <a:noFill/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69825" name="Freeform 1473"/>
          <p:cNvSpPr>
            <a:spLocks/>
          </p:cNvSpPr>
          <p:nvPr/>
        </p:nvSpPr>
        <p:spPr bwMode="auto">
          <a:xfrm rot="-1931362">
            <a:off x="7874000" y="4265613"/>
            <a:ext cx="1833563" cy="1030287"/>
          </a:xfrm>
          <a:custGeom>
            <a:avLst/>
            <a:gdLst/>
            <a:ahLst/>
            <a:cxnLst>
              <a:cxn ang="0">
                <a:pos x="1228" y="46"/>
              </a:cxn>
              <a:cxn ang="0">
                <a:pos x="1082" y="98"/>
              </a:cxn>
              <a:cxn ang="0">
                <a:pos x="937" y="176"/>
              </a:cxn>
              <a:cxn ang="0">
                <a:pos x="873" y="221"/>
              </a:cxn>
              <a:cxn ang="0">
                <a:pos x="810" y="267"/>
              </a:cxn>
              <a:cxn ang="0">
                <a:pos x="700" y="299"/>
              </a:cxn>
              <a:cxn ang="0">
                <a:pos x="428" y="520"/>
              </a:cxn>
              <a:cxn ang="0">
                <a:pos x="309" y="624"/>
              </a:cxn>
              <a:cxn ang="0">
                <a:pos x="209" y="676"/>
              </a:cxn>
              <a:cxn ang="0">
                <a:pos x="109" y="728"/>
              </a:cxn>
              <a:cxn ang="0">
                <a:pos x="36" y="800"/>
              </a:cxn>
              <a:cxn ang="0">
                <a:pos x="9" y="884"/>
              </a:cxn>
              <a:cxn ang="0">
                <a:pos x="0" y="956"/>
              </a:cxn>
              <a:cxn ang="0">
                <a:pos x="18" y="1021"/>
              </a:cxn>
              <a:cxn ang="0">
                <a:pos x="155" y="1086"/>
              </a:cxn>
              <a:cxn ang="0">
                <a:pos x="318" y="1112"/>
              </a:cxn>
              <a:cxn ang="0">
                <a:pos x="691" y="1105"/>
              </a:cxn>
              <a:cxn ang="0">
                <a:pos x="773" y="1079"/>
              </a:cxn>
              <a:cxn ang="0">
                <a:pos x="846" y="1047"/>
              </a:cxn>
              <a:cxn ang="0">
                <a:pos x="1092" y="930"/>
              </a:cxn>
              <a:cxn ang="0">
                <a:pos x="1201" y="884"/>
              </a:cxn>
              <a:cxn ang="0">
                <a:pos x="1310" y="819"/>
              </a:cxn>
              <a:cxn ang="0">
                <a:pos x="1374" y="761"/>
              </a:cxn>
              <a:cxn ang="0">
                <a:pos x="1446" y="715"/>
              </a:cxn>
              <a:cxn ang="0">
                <a:pos x="1665" y="592"/>
              </a:cxn>
              <a:cxn ang="0">
                <a:pos x="1801" y="540"/>
              </a:cxn>
              <a:cxn ang="0">
                <a:pos x="1865" y="507"/>
              </a:cxn>
              <a:cxn ang="0">
                <a:pos x="1883" y="481"/>
              </a:cxn>
              <a:cxn ang="0">
                <a:pos x="1892" y="455"/>
              </a:cxn>
              <a:cxn ang="0">
                <a:pos x="1892" y="397"/>
              </a:cxn>
              <a:cxn ang="0">
                <a:pos x="1883" y="325"/>
              </a:cxn>
              <a:cxn ang="0">
                <a:pos x="1856" y="247"/>
              </a:cxn>
              <a:cxn ang="0">
                <a:pos x="1819" y="169"/>
              </a:cxn>
              <a:cxn ang="0">
                <a:pos x="1801" y="156"/>
              </a:cxn>
              <a:cxn ang="0">
                <a:pos x="1710" y="137"/>
              </a:cxn>
              <a:cxn ang="0">
                <a:pos x="1583" y="104"/>
              </a:cxn>
              <a:cxn ang="0">
                <a:pos x="1319" y="0"/>
              </a:cxn>
              <a:cxn ang="0">
                <a:pos x="1301" y="20"/>
              </a:cxn>
              <a:cxn ang="0">
                <a:pos x="1328" y="26"/>
              </a:cxn>
            </a:cxnLst>
            <a:rect l="0" t="0" r="r" b="b"/>
            <a:pathLst>
              <a:path w="1893" h="1113">
                <a:moveTo>
                  <a:pt x="1328" y="26"/>
                </a:moveTo>
                <a:lnTo>
                  <a:pt x="1228" y="46"/>
                </a:lnTo>
                <a:lnTo>
                  <a:pt x="1128" y="72"/>
                </a:lnTo>
                <a:lnTo>
                  <a:pt x="1082" y="98"/>
                </a:lnTo>
                <a:lnTo>
                  <a:pt x="1028" y="124"/>
                </a:lnTo>
                <a:lnTo>
                  <a:pt x="937" y="176"/>
                </a:lnTo>
                <a:lnTo>
                  <a:pt x="901" y="195"/>
                </a:lnTo>
                <a:lnTo>
                  <a:pt x="873" y="221"/>
                </a:lnTo>
                <a:lnTo>
                  <a:pt x="846" y="247"/>
                </a:lnTo>
                <a:lnTo>
                  <a:pt x="810" y="267"/>
                </a:lnTo>
                <a:lnTo>
                  <a:pt x="755" y="286"/>
                </a:lnTo>
                <a:lnTo>
                  <a:pt x="700" y="299"/>
                </a:lnTo>
                <a:lnTo>
                  <a:pt x="564" y="410"/>
                </a:lnTo>
                <a:lnTo>
                  <a:pt x="428" y="520"/>
                </a:lnTo>
                <a:lnTo>
                  <a:pt x="355" y="598"/>
                </a:lnTo>
                <a:lnTo>
                  <a:pt x="309" y="624"/>
                </a:lnTo>
                <a:lnTo>
                  <a:pt x="255" y="650"/>
                </a:lnTo>
                <a:lnTo>
                  <a:pt x="209" y="676"/>
                </a:lnTo>
                <a:lnTo>
                  <a:pt x="155" y="696"/>
                </a:lnTo>
                <a:lnTo>
                  <a:pt x="109" y="728"/>
                </a:lnTo>
                <a:lnTo>
                  <a:pt x="64" y="761"/>
                </a:lnTo>
                <a:lnTo>
                  <a:pt x="36" y="800"/>
                </a:lnTo>
                <a:lnTo>
                  <a:pt x="18" y="845"/>
                </a:lnTo>
                <a:lnTo>
                  <a:pt x="9" y="884"/>
                </a:lnTo>
                <a:lnTo>
                  <a:pt x="0" y="917"/>
                </a:lnTo>
                <a:lnTo>
                  <a:pt x="0" y="956"/>
                </a:lnTo>
                <a:lnTo>
                  <a:pt x="0" y="995"/>
                </a:lnTo>
                <a:lnTo>
                  <a:pt x="18" y="1021"/>
                </a:lnTo>
                <a:lnTo>
                  <a:pt x="82" y="1060"/>
                </a:lnTo>
                <a:lnTo>
                  <a:pt x="155" y="1086"/>
                </a:lnTo>
                <a:lnTo>
                  <a:pt x="246" y="1099"/>
                </a:lnTo>
                <a:lnTo>
                  <a:pt x="318" y="1112"/>
                </a:lnTo>
                <a:lnTo>
                  <a:pt x="509" y="1105"/>
                </a:lnTo>
                <a:lnTo>
                  <a:pt x="691" y="1105"/>
                </a:lnTo>
                <a:lnTo>
                  <a:pt x="728" y="1092"/>
                </a:lnTo>
                <a:lnTo>
                  <a:pt x="773" y="1079"/>
                </a:lnTo>
                <a:lnTo>
                  <a:pt x="810" y="1060"/>
                </a:lnTo>
                <a:lnTo>
                  <a:pt x="846" y="1047"/>
                </a:lnTo>
                <a:lnTo>
                  <a:pt x="973" y="988"/>
                </a:lnTo>
                <a:lnTo>
                  <a:pt x="1092" y="930"/>
                </a:lnTo>
                <a:lnTo>
                  <a:pt x="1164" y="904"/>
                </a:lnTo>
                <a:lnTo>
                  <a:pt x="1201" y="884"/>
                </a:lnTo>
                <a:lnTo>
                  <a:pt x="1237" y="865"/>
                </a:lnTo>
                <a:lnTo>
                  <a:pt x="1310" y="819"/>
                </a:lnTo>
                <a:lnTo>
                  <a:pt x="1337" y="793"/>
                </a:lnTo>
                <a:lnTo>
                  <a:pt x="1374" y="761"/>
                </a:lnTo>
                <a:lnTo>
                  <a:pt x="1410" y="735"/>
                </a:lnTo>
                <a:lnTo>
                  <a:pt x="1446" y="715"/>
                </a:lnTo>
                <a:lnTo>
                  <a:pt x="1592" y="631"/>
                </a:lnTo>
                <a:lnTo>
                  <a:pt x="1665" y="592"/>
                </a:lnTo>
                <a:lnTo>
                  <a:pt x="1746" y="566"/>
                </a:lnTo>
                <a:lnTo>
                  <a:pt x="1801" y="540"/>
                </a:lnTo>
                <a:lnTo>
                  <a:pt x="1856" y="520"/>
                </a:lnTo>
                <a:lnTo>
                  <a:pt x="1865" y="507"/>
                </a:lnTo>
                <a:lnTo>
                  <a:pt x="1874" y="494"/>
                </a:lnTo>
                <a:lnTo>
                  <a:pt x="1883" y="481"/>
                </a:lnTo>
                <a:lnTo>
                  <a:pt x="1883" y="468"/>
                </a:lnTo>
                <a:lnTo>
                  <a:pt x="1892" y="455"/>
                </a:lnTo>
                <a:lnTo>
                  <a:pt x="1892" y="449"/>
                </a:lnTo>
                <a:lnTo>
                  <a:pt x="1892" y="397"/>
                </a:lnTo>
                <a:lnTo>
                  <a:pt x="1883" y="358"/>
                </a:lnTo>
                <a:lnTo>
                  <a:pt x="1883" y="325"/>
                </a:lnTo>
                <a:lnTo>
                  <a:pt x="1874" y="299"/>
                </a:lnTo>
                <a:lnTo>
                  <a:pt x="1856" y="247"/>
                </a:lnTo>
                <a:lnTo>
                  <a:pt x="1837" y="208"/>
                </a:lnTo>
                <a:lnTo>
                  <a:pt x="1819" y="169"/>
                </a:lnTo>
                <a:lnTo>
                  <a:pt x="1810" y="163"/>
                </a:lnTo>
                <a:lnTo>
                  <a:pt x="1801" y="156"/>
                </a:lnTo>
                <a:lnTo>
                  <a:pt x="1756" y="143"/>
                </a:lnTo>
                <a:lnTo>
                  <a:pt x="1710" y="137"/>
                </a:lnTo>
                <a:lnTo>
                  <a:pt x="1674" y="130"/>
                </a:lnTo>
                <a:lnTo>
                  <a:pt x="1583" y="104"/>
                </a:lnTo>
                <a:lnTo>
                  <a:pt x="1492" y="78"/>
                </a:lnTo>
                <a:lnTo>
                  <a:pt x="1319" y="0"/>
                </a:lnTo>
                <a:lnTo>
                  <a:pt x="1301" y="13"/>
                </a:lnTo>
                <a:lnTo>
                  <a:pt x="1301" y="20"/>
                </a:lnTo>
                <a:lnTo>
                  <a:pt x="1310" y="20"/>
                </a:lnTo>
                <a:lnTo>
                  <a:pt x="1328" y="26"/>
                </a:lnTo>
              </a:path>
            </a:pathLst>
          </a:custGeom>
          <a:noFill/>
          <a:ln w="9525" cap="rnd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88699" name="Picture 2939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908175" y="1484313"/>
            <a:ext cx="3455988" cy="1824037"/>
          </a:xfrm>
          <a:noFill/>
          <a:ln/>
        </p:spPr>
      </p:pic>
      <p:pic>
        <p:nvPicPr>
          <p:cNvPr id="888701" name="Picture 2941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419475" y="4211638"/>
            <a:ext cx="5402263" cy="2317750"/>
          </a:xfrm>
          <a:noFill/>
          <a:ln/>
        </p:spPr>
      </p:pic>
      <p:pic>
        <p:nvPicPr>
          <p:cNvPr id="888709" name="Picture 2949"/>
          <p:cNvPicPr>
            <a:picLocks noChangeAspect="1" noChangeArrowheads="1"/>
          </p:cNvPicPr>
          <p:nvPr>
            <p:ph sz="quarter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508625" y="1492250"/>
            <a:ext cx="3384550" cy="1792288"/>
          </a:xfrm>
          <a:noFill/>
          <a:ln/>
        </p:spPr>
      </p:pic>
      <p:sp>
        <p:nvSpPr>
          <p:cNvPr id="888711" name="Rectangle 2951"/>
          <p:cNvSpPr>
            <a:spLocks noGrp="1" noChangeArrowheads="1"/>
          </p:cNvSpPr>
          <p:nvPr>
            <p:ph type="title"/>
          </p:nvPr>
        </p:nvSpPr>
        <p:spPr>
          <a:xfrm>
            <a:off x="1763713" y="260350"/>
            <a:ext cx="7772400" cy="1143000"/>
          </a:xfrm>
          <a:noFill/>
          <a:ln/>
        </p:spPr>
        <p:txBody>
          <a:bodyPr/>
          <a:lstStyle/>
          <a:p>
            <a:r>
              <a:rPr lang="en-US" sz="4000"/>
              <a:t>ICT REQUIREMENTS</a:t>
            </a:r>
          </a:p>
        </p:txBody>
      </p:sp>
      <p:sp>
        <p:nvSpPr>
          <p:cNvPr id="888714" name="Rectangle 2954"/>
          <p:cNvSpPr>
            <a:spLocks noChangeArrowheads="1"/>
          </p:cNvSpPr>
          <p:nvPr/>
        </p:nvSpPr>
        <p:spPr bwMode="auto">
          <a:xfrm>
            <a:off x="2124075" y="3284538"/>
            <a:ext cx="2881313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457200" indent="-457200">
              <a:lnSpc>
                <a:spcPts val="2400"/>
              </a:lnSpc>
              <a:spcBef>
                <a:spcPts val="400"/>
              </a:spcBef>
            </a:pPr>
            <a:r>
              <a:rPr lang="en-GB" sz="1800">
                <a:solidFill>
                  <a:schemeClr val="tx1"/>
                </a:solidFill>
                <a:latin typeface="Arial" pitchFamily="34" charset="0"/>
              </a:rPr>
              <a:t>Infrastructural reasons</a:t>
            </a:r>
          </a:p>
        </p:txBody>
      </p:sp>
      <p:sp>
        <p:nvSpPr>
          <p:cNvPr id="888715" name="Rectangle 2955"/>
          <p:cNvSpPr>
            <a:spLocks noChangeArrowheads="1"/>
          </p:cNvSpPr>
          <p:nvPr/>
        </p:nvSpPr>
        <p:spPr bwMode="auto">
          <a:xfrm>
            <a:off x="215900" y="4365625"/>
            <a:ext cx="30607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457200" indent="-457200" algn="just">
              <a:lnSpc>
                <a:spcPts val="2400"/>
              </a:lnSpc>
              <a:spcBef>
                <a:spcPts val="400"/>
              </a:spcBef>
            </a:pPr>
            <a:r>
              <a:rPr lang="en-GB" sz="1800" b="0">
                <a:solidFill>
                  <a:schemeClr val="tx1"/>
                </a:solidFill>
                <a:latin typeface="Arial" pitchFamily="34" charset="0"/>
              </a:rPr>
              <a:t>* </a:t>
            </a:r>
            <a:r>
              <a:rPr lang="en-GB" sz="1300" b="0">
                <a:solidFill>
                  <a:schemeClr val="tx1"/>
                </a:solidFill>
                <a:latin typeface="Arial" pitchFamily="34" charset="0"/>
              </a:rPr>
              <a:t>PCs, workstations, servers, storage devices, software applications, wireless devices, services and consulting, software application development services, mainframe / large scale computers.</a:t>
            </a:r>
          </a:p>
        </p:txBody>
      </p:sp>
      <p:sp>
        <p:nvSpPr>
          <p:cNvPr id="888716" name="Rectangle 2956"/>
          <p:cNvSpPr>
            <a:spLocks noChangeArrowheads="1"/>
          </p:cNvSpPr>
          <p:nvPr/>
        </p:nvSpPr>
        <p:spPr bwMode="auto">
          <a:xfrm>
            <a:off x="6227763" y="3284538"/>
            <a:ext cx="2881312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457200" indent="-457200">
              <a:lnSpc>
                <a:spcPts val="2400"/>
              </a:lnSpc>
              <a:spcBef>
                <a:spcPts val="400"/>
              </a:spcBef>
            </a:pPr>
            <a:r>
              <a:rPr lang="en-GB" sz="1800">
                <a:solidFill>
                  <a:schemeClr val="tx1"/>
                </a:solidFill>
                <a:latin typeface="Arial" pitchFamily="34" charset="0"/>
              </a:rPr>
              <a:t>Strategic reasons</a:t>
            </a:r>
          </a:p>
        </p:txBody>
      </p:sp>
      <p:sp>
        <p:nvSpPr>
          <p:cNvPr id="888717" name="AutoShape 2957"/>
          <p:cNvSpPr>
            <a:spLocks noChangeArrowheads="1"/>
          </p:cNvSpPr>
          <p:nvPr/>
        </p:nvSpPr>
        <p:spPr bwMode="auto">
          <a:xfrm>
            <a:off x="4932363" y="3284538"/>
            <a:ext cx="1008062" cy="360362"/>
          </a:xfrm>
          <a:prstGeom prst="leftRightArrow">
            <a:avLst>
              <a:gd name="adj1" fmla="val 50000"/>
              <a:gd name="adj2" fmla="val 55947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38100" tIns="46038" rIns="38100" bIns="46038" anchor="ctr">
            <a:spAutoFit/>
          </a:bodyPr>
          <a:lstStyle/>
          <a:p>
            <a:endParaRPr lang="en-US"/>
          </a:p>
        </p:txBody>
      </p:sp>
      <p:sp>
        <p:nvSpPr>
          <p:cNvPr id="888718" name="Rectangle 2958"/>
          <p:cNvSpPr>
            <a:spLocks noChangeArrowheads="1"/>
          </p:cNvSpPr>
          <p:nvPr/>
        </p:nvSpPr>
        <p:spPr bwMode="auto">
          <a:xfrm>
            <a:off x="3563938" y="3933825"/>
            <a:ext cx="57245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457200" indent="-457200">
              <a:lnSpc>
                <a:spcPts val="2400"/>
              </a:lnSpc>
              <a:spcBef>
                <a:spcPts val="400"/>
              </a:spcBef>
            </a:pPr>
            <a:r>
              <a:rPr lang="en-GB" sz="1800">
                <a:solidFill>
                  <a:schemeClr val="tx1"/>
                </a:solidFill>
                <a:latin typeface="Arial" pitchFamily="34" charset="0"/>
              </a:rPr>
              <a:t>Proportional ICT spending* by employment size</a:t>
            </a:r>
            <a:r>
              <a:rPr lang="it-IT" sz="1800" b="0">
                <a:solidFill>
                  <a:schemeClr val="tx1"/>
                </a:solidFill>
                <a:latin typeface="Arial" pitchFamily="34" charset="0"/>
              </a:rPr>
              <a:t> </a:t>
            </a:r>
            <a:endParaRPr lang="en-GB" sz="1800" b="0">
              <a:solidFill>
                <a:schemeClr val="tx1"/>
              </a:solidFill>
              <a:latin typeface="Arial" pitchFamily="34" charset="0"/>
            </a:endParaRPr>
          </a:p>
        </p:txBody>
      </p:sp>
      <p:graphicFrame>
        <p:nvGraphicFramePr>
          <p:cNvPr id="888720" name="Diagram 2960"/>
          <p:cNvGraphicFramePr>
            <a:graphicFrameLocks/>
          </p:cNvGraphicFramePr>
          <p:nvPr/>
        </p:nvGraphicFramePr>
        <p:xfrm>
          <a:off x="4211638" y="2060575"/>
          <a:ext cx="2489200" cy="2592388"/>
        </p:xfrm>
        <a:graphic>
          <a:graphicData uri="http://schemas.openxmlformats.org/drawingml/2006/compatibility">
            <com:legacyDrawing xmlns:com="http://schemas.openxmlformats.org/drawingml/2006/compatibility" spid="_x0000_s888720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88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Dgm spid="8887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596" name="Rectangle 4"/>
          <p:cNvSpPr>
            <a:spLocks noGrp="1" noChangeArrowheads="1"/>
          </p:cNvSpPr>
          <p:nvPr>
            <p:ph type="title"/>
          </p:nvPr>
        </p:nvSpPr>
        <p:spPr>
          <a:xfrm>
            <a:off x="1763713" y="0"/>
            <a:ext cx="7772400" cy="1143000"/>
          </a:xfrm>
          <a:noFill/>
          <a:ln/>
        </p:spPr>
        <p:txBody>
          <a:bodyPr anchor="ctr"/>
          <a:lstStyle/>
          <a:p>
            <a:pPr defTabSz="914400"/>
            <a:r>
              <a:rPr lang="en-GB" sz="2500"/>
              <a:t>REQUIREMENTS AT ORGANIZATIONAL LEVEL</a:t>
            </a:r>
            <a:endParaRPr lang="en-US" sz="2500" i="1"/>
          </a:p>
        </p:txBody>
      </p:sp>
      <p:sp>
        <p:nvSpPr>
          <p:cNvPr id="878597" name="Rectangle 5"/>
          <p:cNvSpPr>
            <a:spLocks noChangeArrowheads="1"/>
          </p:cNvSpPr>
          <p:nvPr/>
        </p:nvSpPr>
        <p:spPr bwMode="auto">
          <a:xfrm>
            <a:off x="2051050" y="1628775"/>
            <a:ext cx="6480175" cy="863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just" defTabSz="19050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tabLst>
                <a:tab pos="673100" algn="l"/>
              </a:tabLst>
            </a:pPr>
            <a:r>
              <a:rPr lang="en-GB" sz="2400">
                <a:solidFill>
                  <a:schemeClr val="tx1"/>
                </a:solidFill>
                <a:latin typeface="Arial" pitchFamily="34" charset="0"/>
              </a:rPr>
              <a:t>Most Chinese SMEs depend on external relationships with their buyers.</a:t>
            </a:r>
          </a:p>
        </p:txBody>
      </p:sp>
      <p:sp>
        <p:nvSpPr>
          <p:cNvPr id="878598" name="Rectangle 6"/>
          <p:cNvSpPr>
            <a:spLocks noChangeArrowheads="1"/>
          </p:cNvSpPr>
          <p:nvPr/>
        </p:nvSpPr>
        <p:spPr bwMode="auto">
          <a:xfrm>
            <a:off x="2484438" y="2636838"/>
            <a:ext cx="5040312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9050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tabLst>
                <a:tab pos="673100" algn="l"/>
              </a:tabLst>
            </a:pPr>
            <a:r>
              <a:rPr lang="en-GB" sz="2400" b="0">
                <a:solidFill>
                  <a:schemeClr val="tx1"/>
                </a:solidFill>
                <a:latin typeface="Arial" pitchFamily="34" charset="0"/>
              </a:rPr>
              <a:t>Competition based on:</a:t>
            </a:r>
          </a:p>
          <a:p>
            <a:pPr algn="ctr" defTabSz="19050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tabLst>
                <a:tab pos="673100" algn="l"/>
              </a:tabLst>
            </a:pPr>
            <a:r>
              <a:rPr lang="en-GB" sz="2400">
                <a:solidFill>
                  <a:schemeClr val="tx1"/>
                </a:solidFill>
                <a:latin typeface="Arial" pitchFamily="34" charset="0"/>
              </a:rPr>
              <a:t>LOW COSTS</a:t>
            </a:r>
          </a:p>
        </p:txBody>
      </p:sp>
      <p:sp>
        <p:nvSpPr>
          <p:cNvPr id="878599" name="Line 7"/>
          <p:cNvSpPr>
            <a:spLocks noChangeShapeType="1"/>
          </p:cNvSpPr>
          <p:nvPr/>
        </p:nvSpPr>
        <p:spPr bwMode="auto">
          <a:xfrm flipH="1">
            <a:off x="2339975" y="3500438"/>
            <a:ext cx="1800225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38100" tIns="46038" rIns="38100" bIns="46038">
            <a:spAutoFit/>
          </a:bodyPr>
          <a:lstStyle/>
          <a:p>
            <a:endParaRPr lang="en-US"/>
          </a:p>
        </p:txBody>
      </p:sp>
      <p:sp>
        <p:nvSpPr>
          <p:cNvPr id="878600" name="Rectangle 8"/>
          <p:cNvSpPr>
            <a:spLocks noChangeArrowheads="1"/>
          </p:cNvSpPr>
          <p:nvPr/>
        </p:nvSpPr>
        <p:spPr bwMode="auto">
          <a:xfrm>
            <a:off x="5365750" y="5949950"/>
            <a:ext cx="1727200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just" defTabSz="19050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tabLst>
                <a:tab pos="673100" algn="l"/>
              </a:tabLst>
            </a:pPr>
            <a:r>
              <a:rPr lang="en-GB" sz="2400">
                <a:solidFill>
                  <a:schemeClr val="tx1"/>
                </a:solidFill>
                <a:latin typeface="Arial" pitchFamily="34" charset="0"/>
              </a:rPr>
              <a:t>SERVICES</a:t>
            </a:r>
          </a:p>
        </p:txBody>
      </p:sp>
      <p:sp>
        <p:nvSpPr>
          <p:cNvPr id="878601" name="Rectangle 9"/>
          <p:cNvSpPr>
            <a:spLocks noChangeArrowheads="1"/>
          </p:cNvSpPr>
          <p:nvPr/>
        </p:nvSpPr>
        <p:spPr bwMode="auto">
          <a:xfrm>
            <a:off x="1547813" y="5302250"/>
            <a:ext cx="1368425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just" defTabSz="19050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tabLst>
                <a:tab pos="673100" algn="l"/>
              </a:tabLst>
            </a:pPr>
            <a:r>
              <a:rPr lang="en-GB" sz="2400">
                <a:solidFill>
                  <a:schemeClr val="tx1"/>
                </a:solidFill>
                <a:latin typeface="Arial" pitchFamily="34" charset="0"/>
              </a:rPr>
              <a:t>QUALITY</a:t>
            </a:r>
          </a:p>
        </p:txBody>
      </p:sp>
      <p:sp>
        <p:nvSpPr>
          <p:cNvPr id="878603" name="Rectangle 11"/>
          <p:cNvSpPr>
            <a:spLocks noChangeArrowheads="1"/>
          </p:cNvSpPr>
          <p:nvPr/>
        </p:nvSpPr>
        <p:spPr bwMode="auto">
          <a:xfrm>
            <a:off x="2413000" y="5949950"/>
            <a:ext cx="2663825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9050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tabLst>
                <a:tab pos="673100" algn="l"/>
              </a:tabLst>
            </a:pPr>
            <a:r>
              <a:rPr lang="en-GB" sz="2400">
                <a:solidFill>
                  <a:schemeClr val="tx1"/>
                </a:solidFill>
                <a:latin typeface="Arial" pitchFamily="34" charset="0"/>
              </a:rPr>
              <a:t>INTERNATIONAL MARKETS</a:t>
            </a:r>
          </a:p>
        </p:txBody>
      </p:sp>
      <p:sp>
        <p:nvSpPr>
          <p:cNvPr id="878604" name="Rectangle 12"/>
          <p:cNvSpPr>
            <a:spLocks noChangeArrowheads="1"/>
          </p:cNvSpPr>
          <p:nvPr/>
        </p:nvSpPr>
        <p:spPr bwMode="auto">
          <a:xfrm>
            <a:off x="6156325" y="5302250"/>
            <a:ext cx="2376488" cy="431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just" defTabSz="190500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tabLst>
                <a:tab pos="673100" algn="l"/>
              </a:tabLst>
            </a:pPr>
            <a:r>
              <a:rPr lang="en-GB" sz="2400">
                <a:solidFill>
                  <a:schemeClr val="tx1"/>
                </a:solidFill>
                <a:latin typeface="Arial" pitchFamily="34" charset="0"/>
              </a:rPr>
              <a:t>AGGREGATION</a:t>
            </a:r>
          </a:p>
        </p:txBody>
      </p:sp>
      <p:sp>
        <p:nvSpPr>
          <p:cNvPr id="878605" name="Line 13"/>
          <p:cNvSpPr>
            <a:spLocks noChangeShapeType="1"/>
          </p:cNvSpPr>
          <p:nvPr/>
        </p:nvSpPr>
        <p:spPr bwMode="auto">
          <a:xfrm flipH="1">
            <a:off x="3635375" y="3573463"/>
            <a:ext cx="1081088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38100" tIns="46038" rIns="38100" bIns="46038">
            <a:spAutoFit/>
          </a:bodyPr>
          <a:lstStyle/>
          <a:p>
            <a:endParaRPr lang="en-US"/>
          </a:p>
        </p:txBody>
      </p:sp>
      <p:sp>
        <p:nvSpPr>
          <p:cNvPr id="878606" name="Line 14"/>
          <p:cNvSpPr>
            <a:spLocks noChangeShapeType="1"/>
          </p:cNvSpPr>
          <p:nvPr/>
        </p:nvSpPr>
        <p:spPr bwMode="auto">
          <a:xfrm>
            <a:off x="5292725" y="3573463"/>
            <a:ext cx="43180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38100" tIns="46038" rIns="38100" bIns="46038">
            <a:spAutoFit/>
          </a:bodyPr>
          <a:lstStyle/>
          <a:p>
            <a:endParaRPr lang="en-US"/>
          </a:p>
        </p:txBody>
      </p:sp>
      <p:sp>
        <p:nvSpPr>
          <p:cNvPr id="878607" name="Line 15"/>
          <p:cNvSpPr>
            <a:spLocks noChangeShapeType="1"/>
          </p:cNvSpPr>
          <p:nvPr/>
        </p:nvSpPr>
        <p:spPr bwMode="auto">
          <a:xfrm>
            <a:off x="5795963" y="3500438"/>
            <a:ext cx="1655762" cy="1657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38100" tIns="46038" rIns="38100" bIns="46038">
            <a:spAutoFit/>
          </a:bodyPr>
          <a:lstStyle/>
          <a:p>
            <a:endParaRPr lang="en-US"/>
          </a:p>
        </p:txBody>
      </p:sp>
      <p:sp>
        <p:nvSpPr>
          <p:cNvPr id="878608" name="Oval 16"/>
          <p:cNvSpPr>
            <a:spLocks noChangeArrowheads="1"/>
          </p:cNvSpPr>
          <p:nvPr/>
        </p:nvSpPr>
        <p:spPr bwMode="auto">
          <a:xfrm>
            <a:off x="1331913" y="3573463"/>
            <a:ext cx="7056437" cy="15113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it-IT" sz="2400">
                <a:solidFill>
                  <a:schemeClr val="tx1"/>
                </a:solidFill>
              </a:rPr>
              <a:t>ICT – R&amp;D – FUNDS- TRAINING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6554" name="Picture 10" descr="69054 reduced yellow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63713" y="-26988"/>
            <a:ext cx="7380287" cy="3573463"/>
          </a:xfrm>
          <a:noFill/>
          <a:ln/>
        </p:spPr>
      </p:pic>
      <p:sp>
        <p:nvSpPr>
          <p:cNvPr id="876550" name="Freeform 6"/>
          <p:cNvSpPr>
            <a:spLocks/>
          </p:cNvSpPr>
          <p:nvPr/>
        </p:nvSpPr>
        <p:spPr bwMode="auto">
          <a:xfrm>
            <a:off x="0" y="3516313"/>
            <a:ext cx="7924800" cy="1066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90" y="0"/>
              </a:cxn>
              <a:cxn ang="0">
                <a:pos x="2190" y="212"/>
              </a:cxn>
            </a:cxnLst>
            <a:rect l="0" t="0" r="r" b="b"/>
            <a:pathLst>
              <a:path w="2191" h="213">
                <a:moveTo>
                  <a:pt x="0" y="0"/>
                </a:moveTo>
                <a:lnTo>
                  <a:pt x="2190" y="0"/>
                </a:lnTo>
                <a:lnTo>
                  <a:pt x="2190" y="212"/>
                </a:lnTo>
              </a:path>
            </a:pathLst>
          </a:custGeom>
          <a:noFill/>
          <a:ln w="12700" cap="rnd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76551" name="Text Box 7"/>
          <p:cNvSpPr txBox="1">
            <a:spLocks noChangeArrowheads="1"/>
          </p:cNvSpPr>
          <p:nvPr/>
        </p:nvSpPr>
        <p:spPr bwMode="auto">
          <a:xfrm>
            <a:off x="2395538" y="4652963"/>
            <a:ext cx="5056187" cy="5826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defTabSz="762000">
              <a:lnSpc>
                <a:spcPct val="115000"/>
              </a:lnSpc>
            </a:pPr>
            <a:r>
              <a:rPr lang="en-GB" sz="2800" i="1">
                <a:solidFill>
                  <a:schemeClr val="tx1"/>
                </a:solidFill>
                <a:latin typeface="Arial" pitchFamily="34" charset="0"/>
              </a:rPr>
              <a:t>CONCLUSIONS</a:t>
            </a:r>
          </a:p>
        </p:txBody>
      </p:sp>
      <p:sp>
        <p:nvSpPr>
          <p:cNvPr id="876552" name="Rectangle 8"/>
          <p:cNvSpPr>
            <a:spLocks noChangeAspect="1" noChangeArrowheads="1"/>
          </p:cNvSpPr>
          <p:nvPr/>
        </p:nvSpPr>
        <p:spPr bwMode="auto">
          <a:xfrm>
            <a:off x="7467600" y="4506913"/>
            <a:ext cx="990600" cy="990600"/>
          </a:xfrm>
          <a:prstGeom prst="rect">
            <a:avLst/>
          </a:prstGeom>
          <a:solidFill>
            <a:srgbClr val="E8BA00"/>
          </a:solidFill>
          <a:ln w="127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GB" sz="7200">
                <a:solidFill>
                  <a:schemeClr val="tx1"/>
                </a:solidFill>
                <a:latin typeface="Arial" pitchFamily="34" charset="0"/>
              </a:rPr>
              <a:t>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/>
              <a:t>Conclusions /1.:POWER</a:t>
            </a:r>
            <a:endParaRPr lang="en-GB" sz="3600"/>
          </a:p>
        </p:txBody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GB"/>
              <a:t>Large Companies impose technologies to suppliers and gain power over upstream-supply chain.</a:t>
            </a:r>
          </a:p>
          <a:p>
            <a:pPr lvl="1"/>
            <a:r>
              <a:rPr lang="en-GB"/>
              <a:t>Digital  procurement may lead  to standardised products that reduce differentiation.</a:t>
            </a:r>
          </a:p>
          <a:p>
            <a:pPr lvl="1"/>
            <a:r>
              <a:rPr lang="en-GB"/>
              <a:t>SMEs follow  changes imposed by market leaders - can they later free themselves?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4563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1905000" y="1524000"/>
            <a:ext cx="7086600" cy="4800600"/>
          </a:xfrm>
        </p:spPr>
        <p:txBody>
          <a:bodyPr/>
          <a:lstStyle/>
          <a:p>
            <a:pPr lvl="1"/>
            <a:r>
              <a:rPr lang="en-GB"/>
              <a:t>Technology is a great opportunity and enables the implementation of complex organizational models.</a:t>
            </a:r>
            <a:endParaRPr lang="en-GB" b="1"/>
          </a:p>
          <a:p>
            <a:pPr lvl="1"/>
            <a:r>
              <a:rPr lang="en-GB"/>
              <a:t>The adoption of extended and virtual enterprise models opens financially viable new markets generating  short-term returns.</a:t>
            </a:r>
          </a:p>
          <a:p>
            <a:pPr lvl="1"/>
            <a:r>
              <a:rPr lang="en-GB"/>
              <a:t>But the digital SME still has to overtake barriers (Cultural barriers, risk perception, high start-up cost).</a:t>
            </a:r>
          </a:p>
        </p:txBody>
      </p:sp>
      <p:sp>
        <p:nvSpPr>
          <p:cNvPr id="834564" name="Rectangle 2052"/>
          <p:cNvSpPr>
            <a:spLocks noGrp="1" noChangeArrowheads="1"/>
          </p:cNvSpPr>
          <p:nvPr>
            <p:ph type="title"/>
          </p:nvPr>
        </p:nvSpPr>
        <p:spPr>
          <a:xfrm>
            <a:off x="1885950" y="244475"/>
            <a:ext cx="6800850" cy="752475"/>
          </a:xfrm>
          <a:noFill/>
          <a:ln/>
        </p:spPr>
        <p:txBody>
          <a:bodyPr/>
          <a:lstStyle/>
          <a:p>
            <a:r>
              <a:rPr lang="en-NZ" sz="3200"/>
              <a:t>Conclusions /2: NEW SOLUTIONS</a:t>
            </a:r>
            <a:endParaRPr lang="en-GB" sz="36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885950" y="244475"/>
            <a:ext cx="7105650" cy="752475"/>
          </a:xfrm>
        </p:spPr>
        <p:txBody>
          <a:bodyPr/>
          <a:lstStyle/>
          <a:p>
            <a:r>
              <a:rPr lang="en-NZ" sz="3200"/>
              <a:t>Conclusions /3 : NETWORKS</a:t>
            </a:r>
            <a:endParaRPr lang="it-IT" sz="3600"/>
          </a:p>
        </p:txBody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NZ"/>
              <a:t>Training should build </a:t>
            </a:r>
            <a:r>
              <a:rPr lang="en-AU"/>
              <a:t>awareness of evolving appropriate networking relationships</a:t>
            </a:r>
            <a:r>
              <a:rPr lang="it-IT"/>
              <a:t>.</a:t>
            </a:r>
            <a:endParaRPr lang="en-NZ"/>
          </a:p>
          <a:p>
            <a:pPr lvl="1"/>
            <a:r>
              <a:rPr lang="en-NZ"/>
              <a:t>Policies tend to focus on SMEs as separate entities, not  as a network.</a:t>
            </a:r>
          </a:p>
          <a:p>
            <a:pPr lvl="1"/>
            <a:r>
              <a:rPr lang="en-NZ"/>
              <a:t>A new approach: SMEs networking across a range of activities that span out of national boundaries, building on the emerging trends of electronic commerce.</a:t>
            </a:r>
            <a:endParaRPr lang="it-IT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/>
              <a:t>Conclusions /4 : IMPACT</a:t>
            </a:r>
            <a:endParaRPr lang="it-IT" sz="3600"/>
          </a:p>
        </p:txBody>
      </p:sp>
      <p:sp>
        <p:nvSpPr>
          <p:cNvPr id="84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600200"/>
            <a:ext cx="7239000" cy="2836863"/>
          </a:xfrm>
        </p:spPr>
        <p:txBody>
          <a:bodyPr/>
          <a:lstStyle/>
          <a:p>
            <a:pPr lvl="1"/>
            <a:r>
              <a:rPr lang="en-JM"/>
              <a:t>Co-operation depends on SMEs awareness of the opportunities of working together for mutual benefit.</a:t>
            </a:r>
          </a:p>
          <a:p>
            <a:pPr lvl="1"/>
            <a:r>
              <a:rPr lang="en-JM"/>
              <a:t>Incentives should be given to enhance international networking and  to support on-line networks.</a:t>
            </a:r>
          </a:p>
          <a:p>
            <a:pPr lvl="1">
              <a:buFontTx/>
              <a:buNone/>
            </a:pPr>
            <a:endParaRPr lang="en-JM"/>
          </a:p>
        </p:txBody>
      </p:sp>
      <p:sp>
        <p:nvSpPr>
          <p:cNvPr id="842756" name="Rectangle 4"/>
          <p:cNvSpPr>
            <a:spLocks noChangeArrowheads="1"/>
          </p:cNvSpPr>
          <p:nvPr/>
        </p:nvSpPr>
        <p:spPr bwMode="auto">
          <a:xfrm>
            <a:off x="0" y="5013325"/>
            <a:ext cx="9144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lvl="1" algn="ctr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</a:pPr>
            <a:r>
              <a:rPr lang="en-JM" sz="4800">
                <a:solidFill>
                  <a:srgbClr val="0066CC"/>
                </a:solidFill>
                <a:latin typeface="Arial Black" pitchFamily="34" charset="0"/>
              </a:rPr>
              <a:t>ICT MAKES SMEs BIG</a:t>
            </a:r>
            <a:endParaRPr lang="en-IE" sz="4800">
              <a:solidFill>
                <a:srgbClr val="0066CC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427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427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427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42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42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42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42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27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8900" name="Picture 4" descr="371020 reduc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0"/>
            <a:ext cx="7380287" cy="3505200"/>
          </a:xfrm>
          <a:prstGeom prst="rect">
            <a:avLst/>
          </a:prstGeom>
          <a:noFill/>
        </p:spPr>
      </p:pic>
      <p:sp>
        <p:nvSpPr>
          <p:cNvPr id="848901" name="Freeform 5"/>
          <p:cNvSpPr>
            <a:spLocks/>
          </p:cNvSpPr>
          <p:nvPr/>
        </p:nvSpPr>
        <p:spPr bwMode="auto">
          <a:xfrm>
            <a:off x="0" y="3516313"/>
            <a:ext cx="7924800" cy="1066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90" y="0"/>
              </a:cxn>
              <a:cxn ang="0">
                <a:pos x="2190" y="212"/>
              </a:cxn>
            </a:cxnLst>
            <a:rect l="0" t="0" r="r" b="b"/>
            <a:pathLst>
              <a:path w="2191" h="213">
                <a:moveTo>
                  <a:pt x="0" y="0"/>
                </a:moveTo>
                <a:lnTo>
                  <a:pt x="2190" y="0"/>
                </a:lnTo>
                <a:lnTo>
                  <a:pt x="2190" y="212"/>
                </a:lnTo>
              </a:path>
            </a:pathLst>
          </a:custGeom>
          <a:noFill/>
          <a:ln w="12700" cap="rnd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48902" name="Text Box 6"/>
          <p:cNvSpPr txBox="1">
            <a:spLocks noChangeArrowheads="1"/>
          </p:cNvSpPr>
          <p:nvPr/>
        </p:nvSpPr>
        <p:spPr bwMode="auto">
          <a:xfrm>
            <a:off x="2411413" y="4457700"/>
            <a:ext cx="5056187" cy="15636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>
              <a:lnSpc>
                <a:spcPct val="115000"/>
              </a:lnSpc>
            </a:pPr>
            <a:r>
              <a:rPr lang="en-GB" sz="2800" i="1">
                <a:solidFill>
                  <a:schemeClr val="tx1"/>
                </a:solidFill>
                <a:latin typeface="Arial" pitchFamily="34" charset="0"/>
              </a:rPr>
              <a:t>THE CHANGING BUSINESS ENVIRONMENT</a:t>
            </a:r>
          </a:p>
          <a:p>
            <a:pPr defTabSz="762000">
              <a:lnSpc>
                <a:spcPct val="115000"/>
              </a:lnSpc>
            </a:pPr>
            <a:endParaRPr lang="en-GB" sz="2800" i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48903" name="Rectangle 7"/>
          <p:cNvSpPr>
            <a:spLocks noChangeAspect="1" noChangeArrowheads="1"/>
          </p:cNvSpPr>
          <p:nvPr/>
        </p:nvSpPr>
        <p:spPr bwMode="auto">
          <a:xfrm>
            <a:off x="7467600" y="4506913"/>
            <a:ext cx="990600" cy="990600"/>
          </a:xfrm>
          <a:prstGeom prst="rect">
            <a:avLst/>
          </a:prstGeom>
          <a:solidFill>
            <a:srgbClr val="E8BA00"/>
          </a:solidFill>
          <a:ln w="127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GB" sz="7200">
                <a:solidFill>
                  <a:schemeClr val="tx1"/>
                </a:solidFill>
                <a:latin typeface="Arial" pitchFamily="34" charset="0"/>
              </a:rPr>
              <a:t>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9208" name="Group 136"/>
          <p:cNvGrpSpPr>
            <a:grpSpLocks noChangeAspect="1"/>
          </p:cNvGrpSpPr>
          <p:nvPr/>
        </p:nvGrpSpPr>
        <p:grpSpPr bwMode="auto">
          <a:xfrm>
            <a:off x="4067175" y="2754313"/>
            <a:ext cx="4321175" cy="3603625"/>
            <a:chOff x="3195" y="2160"/>
            <a:chExt cx="1953" cy="1629"/>
          </a:xfrm>
        </p:grpSpPr>
        <p:sp>
          <p:nvSpPr>
            <p:cNvPr id="899082" name="Freeform 10"/>
            <p:cNvSpPr>
              <a:spLocks noChangeAspect="1"/>
            </p:cNvSpPr>
            <p:nvPr/>
          </p:nvSpPr>
          <p:spPr bwMode="auto">
            <a:xfrm>
              <a:off x="3195" y="2988"/>
              <a:ext cx="302" cy="429"/>
            </a:xfrm>
            <a:custGeom>
              <a:avLst/>
              <a:gdLst/>
              <a:ahLst/>
              <a:cxnLst>
                <a:cxn ang="0">
                  <a:pos x="349" y="0"/>
                </a:cxn>
                <a:cxn ang="0">
                  <a:pos x="383" y="73"/>
                </a:cxn>
                <a:cxn ang="0">
                  <a:pos x="416" y="74"/>
                </a:cxn>
                <a:cxn ang="0">
                  <a:pos x="505" y="88"/>
                </a:cxn>
                <a:cxn ang="0">
                  <a:pos x="550" y="110"/>
                </a:cxn>
                <a:cxn ang="0">
                  <a:pos x="588" y="175"/>
                </a:cxn>
                <a:cxn ang="0">
                  <a:pos x="598" y="203"/>
                </a:cxn>
                <a:cxn ang="0">
                  <a:pos x="489" y="248"/>
                </a:cxn>
                <a:cxn ang="0">
                  <a:pos x="458" y="329"/>
                </a:cxn>
                <a:cxn ang="0">
                  <a:pos x="426" y="404"/>
                </a:cxn>
                <a:cxn ang="0">
                  <a:pos x="404" y="461"/>
                </a:cxn>
                <a:cxn ang="0">
                  <a:pos x="355" y="447"/>
                </a:cxn>
                <a:cxn ang="0">
                  <a:pos x="345" y="506"/>
                </a:cxn>
                <a:cxn ang="0">
                  <a:pos x="351" y="564"/>
                </a:cxn>
                <a:cxn ang="0">
                  <a:pos x="306" y="617"/>
                </a:cxn>
                <a:cxn ang="0">
                  <a:pos x="300" y="696"/>
                </a:cxn>
                <a:cxn ang="0">
                  <a:pos x="308" y="743"/>
                </a:cxn>
                <a:cxn ang="0">
                  <a:pos x="229" y="782"/>
                </a:cxn>
                <a:cxn ang="0">
                  <a:pos x="227" y="850"/>
                </a:cxn>
                <a:cxn ang="0">
                  <a:pos x="116" y="857"/>
                </a:cxn>
                <a:cxn ang="0">
                  <a:pos x="37" y="798"/>
                </a:cxn>
                <a:cxn ang="0">
                  <a:pos x="0" y="777"/>
                </a:cxn>
                <a:cxn ang="0">
                  <a:pos x="43" y="711"/>
                </a:cxn>
                <a:cxn ang="0">
                  <a:pos x="95" y="617"/>
                </a:cxn>
                <a:cxn ang="0">
                  <a:pos x="87" y="566"/>
                </a:cxn>
                <a:cxn ang="0">
                  <a:pos x="59" y="534"/>
                </a:cxn>
                <a:cxn ang="0">
                  <a:pos x="103" y="497"/>
                </a:cxn>
                <a:cxn ang="0">
                  <a:pos x="43" y="504"/>
                </a:cxn>
                <a:cxn ang="0">
                  <a:pos x="59" y="445"/>
                </a:cxn>
                <a:cxn ang="0">
                  <a:pos x="81" y="394"/>
                </a:cxn>
                <a:cxn ang="0">
                  <a:pos x="103" y="366"/>
                </a:cxn>
                <a:cxn ang="0">
                  <a:pos x="162" y="329"/>
                </a:cxn>
                <a:cxn ang="0">
                  <a:pos x="241" y="226"/>
                </a:cxn>
                <a:cxn ang="0">
                  <a:pos x="270" y="153"/>
                </a:cxn>
                <a:cxn ang="0">
                  <a:pos x="292" y="74"/>
                </a:cxn>
              </a:cxnLst>
              <a:rect l="0" t="0" r="r" b="b"/>
              <a:pathLst>
                <a:path w="604" h="857">
                  <a:moveTo>
                    <a:pt x="306" y="7"/>
                  </a:moveTo>
                  <a:lnTo>
                    <a:pt x="349" y="0"/>
                  </a:lnTo>
                  <a:lnTo>
                    <a:pt x="379" y="33"/>
                  </a:lnTo>
                  <a:lnTo>
                    <a:pt x="383" y="73"/>
                  </a:lnTo>
                  <a:lnTo>
                    <a:pt x="394" y="80"/>
                  </a:lnTo>
                  <a:lnTo>
                    <a:pt x="416" y="74"/>
                  </a:lnTo>
                  <a:lnTo>
                    <a:pt x="485" y="102"/>
                  </a:lnTo>
                  <a:lnTo>
                    <a:pt x="505" y="88"/>
                  </a:lnTo>
                  <a:lnTo>
                    <a:pt x="533" y="86"/>
                  </a:lnTo>
                  <a:lnTo>
                    <a:pt x="550" y="110"/>
                  </a:lnTo>
                  <a:lnTo>
                    <a:pt x="566" y="149"/>
                  </a:lnTo>
                  <a:lnTo>
                    <a:pt x="588" y="175"/>
                  </a:lnTo>
                  <a:lnTo>
                    <a:pt x="604" y="189"/>
                  </a:lnTo>
                  <a:lnTo>
                    <a:pt x="598" y="203"/>
                  </a:lnTo>
                  <a:lnTo>
                    <a:pt x="546" y="216"/>
                  </a:lnTo>
                  <a:lnTo>
                    <a:pt x="489" y="248"/>
                  </a:lnTo>
                  <a:lnTo>
                    <a:pt x="491" y="301"/>
                  </a:lnTo>
                  <a:lnTo>
                    <a:pt x="458" y="329"/>
                  </a:lnTo>
                  <a:lnTo>
                    <a:pt x="430" y="353"/>
                  </a:lnTo>
                  <a:lnTo>
                    <a:pt x="426" y="404"/>
                  </a:lnTo>
                  <a:lnTo>
                    <a:pt x="426" y="437"/>
                  </a:lnTo>
                  <a:lnTo>
                    <a:pt x="404" y="461"/>
                  </a:lnTo>
                  <a:lnTo>
                    <a:pt x="387" y="437"/>
                  </a:lnTo>
                  <a:lnTo>
                    <a:pt x="355" y="447"/>
                  </a:lnTo>
                  <a:lnTo>
                    <a:pt x="351" y="463"/>
                  </a:lnTo>
                  <a:lnTo>
                    <a:pt x="345" y="506"/>
                  </a:lnTo>
                  <a:lnTo>
                    <a:pt x="357" y="522"/>
                  </a:lnTo>
                  <a:lnTo>
                    <a:pt x="351" y="564"/>
                  </a:lnTo>
                  <a:lnTo>
                    <a:pt x="331" y="583"/>
                  </a:lnTo>
                  <a:lnTo>
                    <a:pt x="306" y="617"/>
                  </a:lnTo>
                  <a:lnTo>
                    <a:pt x="294" y="644"/>
                  </a:lnTo>
                  <a:lnTo>
                    <a:pt x="300" y="696"/>
                  </a:lnTo>
                  <a:lnTo>
                    <a:pt x="321" y="725"/>
                  </a:lnTo>
                  <a:lnTo>
                    <a:pt x="308" y="743"/>
                  </a:lnTo>
                  <a:lnTo>
                    <a:pt x="250" y="761"/>
                  </a:lnTo>
                  <a:lnTo>
                    <a:pt x="229" y="782"/>
                  </a:lnTo>
                  <a:lnTo>
                    <a:pt x="227" y="806"/>
                  </a:lnTo>
                  <a:lnTo>
                    <a:pt x="227" y="850"/>
                  </a:lnTo>
                  <a:lnTo>
                    <a:pt x="162" y="850"/>
                  </a:lnTo>
                  <a:lnTo>
                    <a:pt x="116" y="857"/>
                  </a:lnTo>
                  <a:lnTo>
                    <a:pt x="65" y="798"/>
                  </a:lnTo>
                  <a:lnTo>
                    <a:pt x="37" y="798"/>
                  </a:lnTo>
                  <a:lnTo>
                    <a:pt x="14" y="798"/>
                  </a:lnTo>
                  <a:lnTo>
                    <a:pt x="0" y="777"/>
                  </a:lnTo>
                  <a:lnTo>
                    <a:pt x="14" y="755"/>
                  </a:lnTo>
                  <a:lnTo>
                    <a:pt x="43" y="711"/>
                  </a:lnTo>
                  <a:lnTo>
                    <a:pt x="59" y="668"/>
                  </a:lnTo>
                  <a:lnTo>
                    <a:pt x="95" y="617"/>
                  </a:lnTo>
                  <a:lnTo>
                    <a:pt x="103" y="587"/>
                  </a:lnTo>
                  <a:lnTo>
                    <a:pt x="87" y="566"/>
                  </a:lnTo>
                  <a:lnTo>
                    <a:pt x="65" y="546"/>
                  </a:lnTo>
                  <a:lnTo>
                    <a:pt x="59" y="534"/>
                  </a:lnTo>
                  <a:lnTo>
                    <a:pt x="87" y="526"/>
                  </a:lnTo>
                  <a:lnTo>
                    <a:pt x="103" y="497"/>
                  </a:lnTo>
                  <a:lnTo>
                    <a:pt x="73" y="489"/>
                  </a:lnTo>
                  <a:lnTo>
                    <a:pt x="43" y="504"/>
                  </a:lnTo>
                  <a:lnTo>
                    <a:pt x="43" y="467"/>
                  </a:lnTo>
                  <a:lnTo>
                    <a:pt x="59" y="445"/>
                  </a:lnTo>
                  <a:lnTo>
                    <a:pt x="73" y="424"/>
                  </a:lnTo>
                  <a:lnTo>
                    <a:pt x="81" y="394"/>
                  </a:lnTo>
                  <a:lnTo>
                    <a:pt x="87" y="372"/>
                  </a:lnTo>
                  <a:lnTo>
                    <a:pt x="103" y="366"/>
                  </a:lnTo>
                  <a:lnTo>
                    <a:pt x="124" y="380"/>
                  </a:lnTo>
                  <a:lnTo>
                    <a:pt x="162" y="329"/>
                  </a:lnTo>
                  <a:lnTo>
                    <a:pt x="183" y="293"/>
                  </a:lnTo>
                  <a:lnTo>
                    <a:pt x="241" y="226"/>
                  </a:lnTo>
                  <a:lnTo>
                    <a:pt x="241" y="199"/>
                  </a:lnTo>
                  <a:lnTo>
                    <a:pt x="270" y="153"/>
                  </a:lnTo>
                  <a:lnTo>
                    <a:pt x="278" y="102"/>
                  </a:lnTo>
                  <a:lnTo>
                    <a:pt x="292" y="74"/>
                  </a:lnTo>
                  <a:lnTo>
                    <a:pt x="306" y="7"/>
                  </a:lnTo>
                  <a:close/>
                </a:path>
              </a:pathLst>
            </a:custGeom>
            <a:solidFill>
              <a:srgbClr val="C0C0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99087" name="Group 15"/>
            <p:cNvGrpSpPr>
              <a:grpSpLocks noChangeAspect="1"/>
            </p:cNvGrpSpPr>
            <p:nvPr/>
          </p:nvGrpSpPr>
          <p:grpSpPr bwMode="auto">
            <a:xfrm>
              <a:off x="3308" y="2853"/>
              <a:ext cx="829" cy="707"/>
              <a:chOff x="1088" y="2853"/>
              <a:chExt cx="829" cy="707"/>
            </a:xfrm>
          </p:grpSpPr>
          <p:sp>
            <p:nvSpPr>
              <p:cNvPr id="899083" name="Freeform 11"/>
              <p:cNvSpPr>
                <a:spLocks noChangeAspect="1"/>
              </p:cNvSpPr>
              <p:nvPr/>
            </p:nvSpPr>
            <p:spPr bwMode="auto">
              <a:xfrm>
                <a:off x="1088" y="2853"/>
                <a:ext cx="798" cy="707"/>
              </a:xfrm>
              <a:custGeom>
                <a:avLst/>
                <a:gdLst/>
                <a:ahLst/>
                <a:cxnLst>
                  <a:cxn ang="0">
                    <a:pos x="73" y="257"/>
                  </a:cxn>
                  <a:cxn ang="0">
                    <a:pos x="124" y="154"/>
                  </a:cxn>
                  <a:cxn ang="0">
                    <a:pos x="110" y="117"/>
                  </a:cxn>
                  <a:cxn ang="0">
                    <a:pos x="87" y="81"/>
                  </a:cxn>
                  <a:cxn ang="0">
                    <a:pos x="175" y="38"/>
                  </a:cxn>
                  <a:cxn ang="0">
                    <a:pos x="240" y="22"/>
                  </a:cxn>
                  <a:cxn ang="0">
                    <a:pos x="307" y="8"/>
                  </a:cxn>
                  <a:cxn ang="0">
                    <a:pos x="438" y="111"/>
                  </a:cxn>
                  <a:cxn ang="0">
                    <a:pos x="530" y="117"/>
                  </a:cxn>
                  <a:cxn ang="0">
                    <a:pos x="785" y="235"/>
                  </a:cxn>
                  <a:cxn ang="0">
                    <a:pos x="893" y="263"/>
                  </a:cxn>
                  <a:cxn ang="0">
                    <a:pos x="968" y="322"/>
                  </a:cxn>
                  <a:cxn ang="0">
                    <a:pos x="1041" y="330"/>
                  </a:cxn>
                  <a:cxn ang="0">
                    <a:pos x="1041" y="365"/>
                  </a:cxn>
                  <a:cxn ang="0">
                    <a:pos x="1158" y="476"/>
                  </a:cxn>
                  <a:cxn ang="0">
                    <a:pos x="1252" y="519"/>
                  </a:cxn>
                  <a:cxn ang="0">
                    <a:pos x="1398" y="562"/>
                  </a:cxn>
                  <a:cxn ang="0">
                    <a:pos x="1428" y="614"/>
                  </a:cxn>
                  <a:cxn ang="0">
                    <a:pos x="1485" y="635"/>
                  </a:cxn>
                  <a:cxn ang="0">
                    <a:pos x="1544" y="635"/>
                  </a:cxn>
                  <a:cxn ang="0">
                    <a:pos x="1582" y="635"/>
                  </a:cxn>
                  <a:cxn ang="0">
                    <a:pos x="1595" y="702"/>
                  </a:cxn>
                  <a:cxn ang="0">
                    <a:pos x="1457" y="809"/>
                  </a:cxn>
                  <a:cxn ang="0">
                    <a:pos x="1260" y="844"/>
                  </a:cxn>
                  <a:cxn ang="0">
                    <a:pos x="1209" y="896"/>
                  </a:cxn>
                  <a:cxn ang="0">
                    <a:pos x="1150" y="917"/>
                  </a:cxn>
                  <a:cxn ang="0">
                    <a:pos x="1091" y="982"/>
                  </a:cxn>
                  <a:cxn ang="0">
                    <a:pos x="1025" y="1028"/>
                  </a:cxn>
                  <a:cxn ang="0">
                    <a:pos x="1047" y="1107"/>
                  </a:cxn>
                  <a:cxn ang="0">
                    <a:pos x="1055" y="1166"/>
                  </a:cxn>
                  <a:cxn ang="0">
                    <a:pos x="1018" y="1188"/>
                  </a:cxn>
                  <a:cxn ang="0">
                    <a:pos x="917" y="1276"/>
                  </a:cxn>
                  <a:cxn ang="0">
                    <a:pos x="879" y="1312"/>
                  </a:cxn>
                  <a:cxn ang="0">
                    <a:pos x="814" y="1334"/>
                  </a:cxn>
                  <a:cxn ang="0">
                    <a:pos x="747" y="1349"/>
                  </a:cxn>
                  <a:cxn ang="0">
                    <a:pos x="712" y="1393"/>
                  </a:cxn>
                  <a:cxn ang="0">
                    <a:pos x="653" y="1406"/>
                  </a:cxn>
                  <a:cxn ang="0">
                    <a:pos x="536" y="1393"/>
                  </a:cxn>
                  <a:cxn ang="0">
                    <a:pos x="357" y="1334"/>
                  </a:cxn>
                  <a:cxn ang="0">
                    <a:pos x="270" y="1371"/>
                  </a:cxn>
                  <a:cxn ang="0">
                    <a:pos x="189" y="1401"/>
                  </a:cxn>
                  <a:cxn ang="0">
                    <a:pos x="87" y="1328"/>
                  </a:cxn>
                  <a:cxn ang="0">
                    <a:pos x="51" y="1158"/>
                  </a:cxn>
                  <a:cxn ang="0">
                    <a:pos x="0" y="1101"/>
                  </a:cxn>
                  <a:cxn ang="0">
                    <a:pos x="22" y="1034"/>
                  </a:cxn>
                  <a:cxn ang="0">
                    <a:pos x="94" y="998"/>
                  </a:cxn>
                  <a:cxn ang="0">
                    <a:pos x="65" y="917"/>
                  </a:cxn>
                  <a:cxn ang="0">
                    <a:pos x="132" y="831"/>
                  </a:cxn>
                  <a:cxn ang="0">
                    <a:pos x="116" y="768"/>
                  </a:cxn>
                  <a:cxn ang="0">
                    <a:pos x="138" y="710"/>
                  </a:cxn>
                  <a:cxn ang="0">
                    <a:pos x="175" y="732"/>
                  </a:cxn>
                  <a:cxn ang="0">
                    <a:pos x="205" y="622"/>
                  </a:cxn>
                  <a:cxn ang="0">
                    <a:pos x="262" y="541"/>
                  </a:cxn>
                  <a:cxn ang="0">
                    <a:pos x="321" y="484"/>
                  </a:cxn>
                  <a:cxn ang="0">
                    <a:pos x="380" y="460"/>
                  </a:cxn>
                  <a:cxn ang="0">
                    <a:pos x="313" y="365"/>
                  </a:cxn>
                  <a:cxn ang="0">
                    <a:pos x="256" y="373"/>
                  </a:cxn>
                  <a:cxn ang="0">
                    <a:pos x="183" y="344"/>
                  </a:cxn>
                  <a:cxn ang="0">
                    <a:pos x="154" y="336"/>
                  </a:cxn>
                  <a:cxn ang="0">
                    <a:pos x="132" y="278"/>
                  </a:cxn>
                  <a:cxn ang="0">
                    <a:pos x="81" y="278"/>
                  </a:cxn>
                </a:cxnLst>
                <a:rect l="0" t="0" r="r" b="b"/>
                <a:pathLst>
                  <a:path w="1595" h="1414">
                    <a:moveTo>
                      <a:pt x="81" y="278"/>
                    </a:moveTo>
                    <a:lnTo>
                      <a:pt x="73" y="257"/>
                    </a:lnTo>
                    <a:lnTo>
                      <a:pt x="81" y="227"/>
                    </a:lnTo>
                    <a:lnTo>
                      <a:pt x="124" y="154"/>
                    </a:lnTo>
                    <a:lnTo>
                      <a:pt x="102" y="138"/>
                    </a:lnTo>
                    <a:lnTo>
                      <a:pt x="110" y="117"/>
                    </a:lnTo>
                    <a:lnTo>
                      <a:pt x="87" y="111"/>
                    </a:lnTo>
                    <a:lnTo>
                      <a:pt x="87" y="81"/>
                    </a:lnTo>
                    <a:lnTo>
                      <a:pt x="102" y="60"/>
                    </a:lnTo>
                    <a:lnTo>
                      <a:pt x="175" y="38"/>
                    </a:lnTo>
                    <a:lnTo>
                      <a:pt x="235" y="44"/>
                    </a:lnTo>
                    <a:lnTo>
                      <a:pt x="240" y="22"/>
                    </a:lnTo>
                    <a:lnTo>
                      <a:pt x="284" y="0"/>
                    </a:lnTo>
                    <a:lnTo>
                      <a:pt x="307" y="8"/>
                    </a:lnTo>
                    <a:lnTo>
                      <a:pt x="357" y="73"/>
                    </a:lnTo>
                    <a:lnTo>
                      <a:pt x="438" y="111"/>
                    </a:lnTo>
                    <a:lnTo>
                      <a:pt x="511" y="111"/>
                    </a:lnTo>
                    <a:lnTo>
                      <a:pt x="530" y="117"/>
                    </a:lnTo>
                    <a:lnTo>
                      <a:pt x="726" y="227"/>
                    </a:lnTo>
                    <a:lnTo>
                      <a:pt x="785" y="235"/>
                    </a:lnTo>
                    <a:lnTo>
                      <a:pt x="828" y="278"/>
                    </a:lnTo>
                    <a:lnTo>
                      <a:pt x="893" y="263"/>
                    </a:lnTo>
                    <a:lnTo>
                      <a:pt x="931" y="286"/>
                    </a:lnTo>
                    <a:lnTo>
                      <a:pt x="968" y="322"/>
                    </a:lnTo>
                    <a:lnTo>
                      <a:pt x="1012" y="322"/>
                    </a:lnTo>
                    <a:lnTo>
                      <a:pt x="1041" y="330"/>
                    </a:lnTo>
                    <a:lnTo>
                      <a:pt x="1055" y="344"/>
                    </a:lnTo>
                    <a:lnTo>
                      <a:pt x="1041" y="365"/>
                    </a:lnTo>
                    <a:lnTo>
                      <a:pt x="1041" y="395"/>
                    </a:lnTo>
                    <a:lnTo>
                      <a:pt x="1158" y="476"/>
                    </a:lnTo>
                    <a:lnTo>
                      <a:pt x="1223" y="527"/>
                    </a:lnTo>
                    <a:lnTo>
                      <a:pt x="1252" y="519"/>
                    </a:lnTo>
                    <a:lnTo>
                      <a:pt x="1288" y="511"/>
                    </a:lnTo>
                    <a:lnTo>
                      <a:pt x="1398" y="562"/>
                    </a:lnTo>
                    <a:lnTo>
                      <a:pt x="1412" y="600"/>
                    </a:lnTo>
                    <a:lnTo>
                      <a:pt x="1428" y="614"/>
                    </a:lnTo>
                    <a:lnTo>
                      <a:pt x="1463" y="622"/>
                    </a:lnTo>
                    <a:lnTo>
                      <a:pt x="1485" y="635"/>
                    </a:lnTo>
                    <a:lnTo>
                      <a:pt x="1515" y="635"/>
                    </a:lnTo>
                    <a:lnTo>
                      <a:pt x="1544" y="635"/>
                    </a:lnTo>
                    <a:lnTo>
                      <a:pt x="1574" y="643"/>
                    </a:lnTo>
                    <a:lnTo>
                      <a:pt x="1582" y="635"/>
                    </a:lnTo>
                    <a:lnTo>
                      <a:pt x="1595" y="665"/>
                    </a:lnTo>
                    <a:lnTo>
                      <a:pt x="1595" y="702"/>
                    </a:lnTo>
                    <a:lnTo>
                      <a:pt x="1574" y="724"/>
                    </a:lnTo>
                    <a:lnTo>
                      <a:pt x="1457" y="809"/>
                    </a:lnTo>
                    <a:lnTo>
                      <a:pt x="1406" y="809"/>
                    </a:lnTo>
                    <a:lnTo>
                      <a:pt x="1260" y="844"/>
                    </a:lnTo>
                    <a:lnTo>
                      <a:pt x="1209" y="852"/>
                    </a:lnTo>
                    <a:lnTo>
                      <a:pt x="1209" y="896"/>
                    </a:lnTo>
                    <a:lnTo>
                      <a:pt x="1179" y="896"/>
                    </a:lnTo>
                    <a:lnTo>
                      <a:pt x="1150" y="917"/>
                    </a:lnTo>
                    <a:lnTo>
                      <a:pt x="1120" y="955"/>
                    </a:lnTo>
                    <a:lnTo>
                      <a:pt x="1091" y="982"/>
                    </a:lnTo>
                    <a:lnTo>
                      <a:pt x="1055" y="990"/>
                    </a:lnTo>
                    <a:lnTo>
                      <a:pt x="1025" y="1028"/>
                    </a:lnTo>
                    <a:lnTo>
                      <a:pt x="1025" y="1079"/>
                    </a:lnTo>
                    <a:lnTo>
                      <a:pt x="1047" y="1107"/>
                    </a:lnTo>
                    <a:lnTo>
                      <a:pt x="1055" y="1128"/>
                    </a:lnTo>
                    <a:lnTo>
                      <a:pt x="1055" y="1166"/>
                    </a:lnTo>
                    <a:lnTo>
                      <a:pt x="1047" y="1180"/>
                    </a:lnTo>
                    <a:lnTo>
                      <a:pt x="1018" y="1188"/>
                    </a:lnTo>
                    <a:lnTo>
                      <a:pt x="974" y="1225"/>
                    </a:lnTo>
                    <a:lnTo>
                      <a:pt x="917" y="1276"/>
                    </a:lnTo>
                    <a:lnTo>
                      <a:pt x="893" y="1298"/>
                    </a:lnTo>
                    <a:lnTo>
                      <a:pt x="879" y="1312"/>
                    </a:lnTo>
                    <a:lnTo>
                      <a:pt x="879" y="1334"/>
                    </a:lnTo>
                    <a:lnTo>
                      <a:pt x="814" y="1334"/>
                    </a:lnTo>
                    <a:lnTo>
                      <a:pt x="777" y="1341"/>
                    </a:lnTo>
                    <a:lnTo>
                      <a:pt x="747" y="1349"/>
                    </a:lnTo>
                    <a:lnTo>
                      <a:pt x="734" y="1363"/>
                    </a:lnTo>
                    <a:lnTo>
                      <a:pt x="712" y="1393"/>
                    </a:lnTo>
                    <a:lnTo>
                      <a:pt x="674" y="1406"/>
                    </a:lnTo>
                    <a:lnTo>
                      <a:pt x="653" y="1406"/>
                    </a:lnTo>
                    <a:lnTo>
                      <a:pt x="609" y="1401"/>
                    </a:lnTo>
                    <a:lnTo>
                      <a:pt x="536" y="1393"/>
                    </a:lnTo>
                    <a:lnTo>
                      <a:pt x="408" y="1341"/>
                    </a:lnTo>
                    <a:lnTo>
                      <a:pt x="357" y="1334"/>
                    </a:lnTo>
                    <a:lnTo>
                      <a:pt x="307" y="1349"/>
                    </a:lnTo>
                    <a:lnTo>
                      <a:pt x="270" y="1371"/>
                    </a:lnTo>
                    <a:lnTo>
                      <a:pt x="227" y="1377"/>
                    </a:lnTo>
                    <a:lnTo>
                      <a:pt x="189" y="1401"/>
                    </a:lnTo>
                    <a:lnTo>
                      <a:pt x="167" y="1414"/>
                    </a:lnTo>
                    <a:lnTo>
                      <a:pt x="87" y="1328"/>
                    </a:lnTo>
                    <a:lnTo>
                      <a:pt x="87" y="1203"/>
                    </a:lnTo>
                    <a:lnTo>
                      <a:pt x="51" y="1158"/>
                    </a:lnTo>
                    <a:lnTo>
                      <a:pt x="8" y="1122"/>
                    </a:lnTo>
                    <a:lnTo>
                      <a:pt x="0" y="1101"/>
                    </a:lnTo>
                    <a:lnTo>
                      <a:pt x="0" y="1055"/>
                    </a:lnTo>
                    <a:lnTo>
                      <a:pt x="22" y="1034"/>
                    </a:lnTo>
                    <a:lnTo>
                      <a:pt x="81" y="1012"/>
                    </a:lnTo>
                    <a:lnTo>
                      <a:pt x="94" y="998"/>
                    </a:lnTo>
                    <a:lnTo>
                      <a:pt x="73" y="969"/>
                    </a:lnTo>
                    <a:lnTo>
                      <a:pt x="65" y="917"/>
                    </a:lnTo>
                    <a:lnTo>
                      <a:pt x="87" y="874"/>
                    </a:lnTo>
                    <a:lnTo>
                      <a:pt x="132" y="831"/>
                    </a:lnTo>
                    <a:lnTo>
                      <a:pt x="132" y="797"/>
                    </a:lnTo>
                    <a:lnTo>
                      <a:pt x="116" y="768"/>
                    </a:lnTo>
                    <a:lnTo>
                      <a:pt x="132" y="716"/>
                    </a:lnTo>
                    <a:lnTo>
                      <a:pt x="138" y="710"/>
                    </a:lnTo>
                    <a:lnTo>
                      <a:pt x="160" y="710"/>
                    </a:lnTo>
                    <a:lnTo>
                      <a:pt x="175" y="732"/>
                    </a:lnTo>
                    <a:lnTo>
                      <a:pt x="197" y="702"/>
                    </a:lnTo>
                    <a:lnTo>
                      <a:pt x="205" y="622"/>
                    </a:lnTo>
                    <a:lnTo>
                      <a:pt x="262" y="570"/>
                    </a:lnTo>
                    <a:lnTo>
                      <a:pt x="262" y="541"/>
                    </a:lnTo>
                    <a:lnTo>
                      <a:pt x="262" y="519"/>
                    </a:lnTo>
                    <a:lnTo>
                      <a:pt x="321" y="484"/>
                    </a:lnTo>
                    <a:lnTo>
                      <a:pt x="365" y="476"/>
                    </a:lnTo>
                    <a:lnTo>
                      <a:pt x="380" y="460"/>
                    </a:lnTo>
                    <a:lnTo>
                      <a:pt x="343" y="424"/>
                    </a:lnTo>
                    <a:lnTo>
                      <a:pt x="313" y="365"/>
                    </a:lnTo>
                    <a:lnTo>
                      <a:pt x="300" y="351"/>
                    </a:lnTo>
                    <a:lnTo>
                      <a:pt x="256" y="373"/>
                    </a:lnTo>
                    <a:lnTo>
                      <a:pt x="227" y="359"/>
                    </a:lnTo>
                    <a:lnTo>
                      <a:pt x="183" y="344"/>
                    </a:lnTo>
                    <a:lnTo>
                      <a:pt x="167" y="351"/>
                    </a:lnTo>
                    <a:lnTo>
                      <a:pt x="154" y="336"/>
                    </a:lnTo>
                    <a:lnTo>
                      <a:pt x="154" y="308"/>
                    </a:lnTo>
                    <a:lnTo>
                      <a:pt x="132" y="278"/>
                    </a:lnTo>
                    <a:lnTo>
                      <a:pt x="116" y="271"/>
                    </a:lnTo>
                    <a:lnTo>
                      <a:pt x="81" y="278"/>
                    </a:lnTo>
                    <a:close/>
                  </a:path>
                </a:pathLst>
              </a:custGeom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084" name="Freeform 12"/>
              <p:cNvSpPr>
                <a:spLocks noChangeAspect="1"/>
              </p:cNvSpPr>
              <p:nvPr/>
            </p:nvSpPr>
            <p:spPr bwMode="auto">
              <a:xfrm>
                <a:off x="1696" y="3439"/>
                <a:ext cx="30" cy="22"/>
              </a:xfrm>
              <a:custGeom>
                <a:avLst/>
                <a:gdLst/>
                <a:ahLst/>
                <a:cxnLst>
                  <a:cxn ang="0">
                    <a:pos x="61" y="0"/>
                  </a:cxn>
                  <a:cxn ang="0">
                    <a:pos x="31" y="0"/>
                  </a:cxn>
                  <a:cxn ang="0">
                    <a:pos x="0" y="29"/>
                  </a:cxn>
                  <a:cxn ang="0">
                    <a:pos x="16" y="43"/>
                  </a:cxn>
                  <a:cxn ang="0">
                    <a:pos x="45" y="43"/>
                  </a:cxn>
                  <a:cxn ang="0">
                    <a:pos x="61" y="0"/>
                  </a:cxn>
                </a:cxnLst>
                <a:rect l="0" t="0" r="r" b="b"/>
                <a:pathLst>
                  <a:path w="61" h="43">
                    <a:moveTo>
                      <a:pt x="61" y="0"/>
                    </a:moveTo>
                    <a:lnTo>
                      <a:pt x="31" y="0"/>
                    </a:lnTo>
                    <a:lnTo>
                      <a:pt x="0" y="29"/>
                    </a:lnTo>
                    <a:lnTo>
                      <a:pt x="16" y="43"/>
                    </a:lnTo>
                    <a:lnTo>
                      <a:pt x="45" y="43"/>
                    </a:lnTo>
                    <a:lnTo>
                      <a:pt x="61" y="0"/>
                    </a:lnTo>
                    <a:close/>
                  </a:path>
                </a:pathLst>
              </a:custGeom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085" name="Freeform 13"/>
              <p:cNvSpPr>
                <a:spLocks noChangeAspect="1"/>
              </p:cNvSpPr>
              <p:nvPr/>
            </p:nvSpPr>
            <p:spPr bwMode="auto">
              <a:xfrm>
                <a:off x="1785" y="3384"/>
                <a:ext cx="70" cy="55"/>
              </a:xfrm>
              <a:custGeom>
                <a:avLst/>
                <a:gdLst/>
                <a:ahLst/>
                <a:cxnLst>
                  <a:cxn ang="0">
                    <a:pos x="103" y="0"/>
                  </a:cxn>
                  <a:cxn ang="0">
                    <a:pos x="89" y="14"/>
                  </a:cxn>
                  <a:cxn ang="0">
                    <a:pos x="30" y="22"/>
                  </a:cxn>
                  <a:cxn ang="0">
                    <a:pos x="0" y="59"/>
                  </a:cxn>
                  <a:cxn ang="0">
                    <a:pos x="44" y="89"/>
                  </a:cxn>
                  <a:cxn ang="0">
                    <a:pos x="67" y="111"/>
                  </a:cxn>
                  <a:cxn ang="0">
                    <a:pos x="111" y="103"/>
                  </a:cxn>
                  <a:cxn ang="0">
                    <a:pos x="140" y="89"/>
                  </a:cxn>
                  <a:cxn ang="0">
                    <a:pos x="132" y="59"/>
                  </a:cxn>
                  <a:cxn ang="0">
                    <a:pos x="111" y="38"/>
                  </a:cxn>
                  <a:cxn ang="0">
                    <a:pos x="103" y="0"/>
                  </a:cxn>
                </a:cxnLst>
                <a:rect l="0" t="0" r="r" b="b"/>
                <a:pathLst>
                  <a:path w="140" h="111">
                    <a:moveTo>
                      <a:pt x="103" y="0"/>
                    </a:moveTo>
                    <a:lnTo>
                      <a:pt x="89" y="14"/>
                    </a:lnTo>
                    <a:lnTo>
                      <a:pt x="30" y="22"/>
                    </a:lnTo>
                    <a:lnTo>
                      <a:pt x="0" y="59"/>
                    </a:lnTo>
                    <a:lnTo>
                      <a:pt x="44" y="89"/>
                    </a:lnTo>
                    <a:lnTo>
                      <a:pt x="67" y="111"/>
                    </a:lnTo>
                    <a:lnTo>
                      <a:pt x="111" y="103"/>
                    </a:lnTo>
                    <a:lnTo>
                      <a:pt x="140" y="89"/>
                    </a:lnTo>
                    <a:lnTo>
                      <a:pt x="132" y="59"/>
                    </a:lnTo>
                    <a:lnTo>
                      <a:pt x="111" y="38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086" name="Freeform 14"/>
              <p:cNvSpPr>
                <a:spLocks noChangeAspect="1"/>
              </p:cNvSpPr>
              <p:nvPr/>
            </p:nvSpPr>
            <p:spPr bwMode="auto">
              <a:xfrm>
                <a:off x="1894" y="3388"/>
                <a:ext cx="23" cy="29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0" y="14"/>
                  </a:cxn>
                  <a:cxn ang="0">
                    <a:pos x="24" y="36"/>
                  </a:cxn>
                  <a:cxn ang="0">
                    <a:pos x="46" y="57"/>
                  </a:cxn>
                  <a:cxn ang="0">
                    <a:pos x="30" y="0"/>
                  </a:cxn>
                </a:cxnLst>
                <a:rect l="0" t="0" r="r" b="b"/>
                <a:pathLst>
                  <a:path w="46" h="57">
                    <a:moveTo>
                      <a:pt x="30" y="0"/>
                    </a:moveTo>
                    <a:lnTo>
                      <a:pt x="0" y="14"/>
                    </a:lnTo>
                    <a:lnTo>
                      <a:pt x="24" y="36"/>
                    </a:lnTo>
                    <a:lnTo>
                      <a:pt x="46" y="57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99091" name="Group 19"/>
            <p:cNvGrpSpPr>
              <a:grpSpLocks noChangeAspect="1"/>
            </p:cNvGrpSpPr>
            <p:nvPr/>
          </p:nvGrpSpPr>
          <p:grpSpPr bwMode="auto">
            <a:xfrm>
              <a:off x="4377" y="2874"/>
              <a:ext cx="725" cy="915"/>
              <a:chOff x="2157" y="2874"/>
              <a:chExt cx="725" cy="915"/>
            </a:xfrm>
          </p:grpSpPr>
          <p:sp>
            <p:nvSpPr>
              <p:cNvPr id="899088" name="Freeform 16"/>
              <p:cNvSpPr>
                <a:spLocks noChangeAspect="1"/>
              </p:cNvSpPr>
              <p:nvPr/>
            </p:nvSpPr>
            <p:spPr bwMode="auto">
              <a:xfrm>
                <a:off x="2183" y="3359"/>
                <a:ext cx="116" cy="190"/>
              </a:xfrm>
              <a:custGeom>
                <a:avLst/>
                <a:gdLst/>
                <a:ahLst/>
                <a:cxnLst>
                  <a:cxn ang="0">
                    <a:pos x="138" y="0"/>
                  </a:cxn>
                  <a:cxn ang="0">
                    <a:pos x="103" y="22"/>
                  </a:cxn>
                  <a:cxn ang="0">
                    <a:pos x="73" y="43"/>
                  </a:cxn>
                  <a:cxn ang="0">
                    <a:pos x="43" y="51"/>
                  </a:cxn>
                  <a:cxn ang="0">
                    <a:pos x="0" y="43"/>
                  </a:cxn>
                  <a:cxn ang="0">
                    <a:pos x="8" y="89"/>
                  </a:cxn>
                  <a:cxn ang="0">
                    <a:pos x="30" y="116"/>
                  </a:cxn>
                  <a:cxn ang="0">
                    <a:pos x="22" y="191"/>
                  </a:cxn>
                  <a:cxn ang="0">
                    <a:pos x="22" y="227"/>
                  </a:cxn>
                  <a:cxn ang="0">
                    <a:pos x="30" y="256"/>
                  </a:cxn>
                  <a:cxn ang="0">
                    <a:pos x="8" y="316"/>
                  </a:cxn>
                  <a:cxn ang="0">
                    <a:pos x="14" y="359"/>
                  </a:cxn>
                  <a:cxn ang="0">
                    <a:pos x="43" y="381"/>
                  </a:cxn>
                  <a:cxn ang="0">
                    <a:pos x="87" y="351"/>
                  </a:cxn>
                  <a:cxn ang="0">
                    <a:pos x="103" y="343"/>
                  </a:cxn>
                  <a:cxn ang="0">
                    <a:pos x="146" y="351"/>
                  </a:cxn>
                  <a:cxn ang="0">
                    <a:pos x="176" y="322"/>
                  </a:cxn>
                  <a:cxn ang="0">
                    <a:pos x="176" y="292"/>
                  </a:cxn>
                  <a:cxn ang="0">
                    <a:pos x="211" y="235"/>
                  </a:cxn>
                  <a:cxn ang="0">
                    <a:pos x="225" y="197"/>
                  </a:cxn>
                  <a:cxn ang="0">
                    <a:pos x="211" y="162"/>
                  </a:cxn>
                  <a:cxn ang="0">
                    <a:pos x="233" y="116"/>
                  </a:cxn>
                  <a:cxn ang="0">
                    <a:pos x="219" y="51"/>
                  </a:cxn>
                  <a:cxn ang="0">
                    <a:pos x="211" y="14"/>
                  </a:cxn>
                  <a:cxn ang="0">
                    <a:pos x="138" y="0"/>
                  </a:cxn>
                </a:cxnLst>
                <a:rect l="0" t="0" r="r" b="b"/>
                <a:pathLst>
                  <a:path w="233" h="381">
                    <a:moveTo>
                      <a:pt x="138" y="0"/>
                    </a:moveTo>
                    <a:lnTo>
                      <a:pt x="103" y="22"/>
                    </a:lnTo>
                    <a:lnTo>
                      <a:pt x="73" y="43"/>
                    </a:lnTo>
                    <a:lnTo>
                      <a:pt x="43" y="51"/>
                    </a:lnTo>
                    <a:lnTo>
                      <a:pt x="0" y="43"/>
                    </a:lnTo>
                    <a:lnTo>
                      <a:pt x="8" y="89"/>
                    </a:lnTo>
                    <a:lnTo>
                      <a:pt x="30" y="116"/>
                    </a:lnTo>
                    <a:lnTo>
                      <a:pt x="22" y="191"/>
                    </a:lnTo>
                    <a:lnTo>
                      <a:pt x="22" y="227"/>
                    </a:lnTo>
                    <a:lnTo>
                      <a:pt x="30" y="256"/>
                    </a:lnTo>
                    <a:lnTo>
                      <a:pt x="8" y="316"/>
                    </a:lnTo>
                    <a:lnTo>
                      <a:pt x="14" y="359"/>
                    </a:lnTo>
                    <a:lnTo>
                      <a:pt x="43" y="381"/>
                    </a:lnTo>
                    <a:lnTo>
                      <a:pt x="87" y="351"/>
                    </a:lnTo>
                    <a:lnTo>
                      <a:pt x="103" y="343"/>
                    </a:lnTo>
                    <a:lnTo>
                      <a:pt x="146" y="351"/>
                    </a:lnTo>
                    <a:lnTo>
                      <a:pt x="176" y="322"/>
                    </a:lnTo>
                    <a:lnTo>
                      <a:pt x="176" y="292"/>
                    </a:lnTo>
                    <a:lnTo>
                      <a:pt x="211" y="235"/>
                    </a:lnTo>
                    <a:lnTo>
                      <a:pt x="225" y="197"/>
                    </a:lnTo>
                    <a:lnTo>
                      <a:pt x="211" y="162"/>
                    </a:lnTo>
                    <a:lnTo>
                      <a:pt x="233" y="116"/>
                    </a:lnTo>
                    <a:lnTo>
                      <a:pt x="219" y="51"/>
                    </a:lnTo>
                    <a:lnTo>
                      <a:pt x="211" y="14"/>
                    </a:lnTo>
                    <a:lnTo>
                      <a:pt x="138" y="0"/>
                    </a:lnTo>
                    <a:close/>
                  </a:path>
                </a:pathLst>
              </a:custGeom>
              <a:solidFill>
                <a:srgbClr val="FF8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089" name="Freeform 17"/>
              <p:cNvSpPr>
                <a:spLocks noChangeAspect="1"/>
              </p:cNvSpPr>
              <p:nvPr/>
            </p:nvSpPr>
            <p:spPr bwMode="auto">
              <a:xfrm>
                <a:off x="2453" y="3655"/>
                <a:ext cx="213" cy="134"/>
              </a:xfrm>
              <a:custGeom>
                <a:avLst/>
                <a:gdLst/>
                <a:ahLst/>
                <a:cxnLst>
                  <a:cxn ang="0">
                    <a:pos x="404" y="0"/>
                  </a:cxn>
                  <a:cxn ang="0">
                    <a:pos x="426" y="21"/>
                  </a:cxn>
                  <a:cxn ang="0">
                    <a:pos x="412" y="43"/>
                  </a:cxn>
                  <a:cxn ang="0">
                    <a:pos x="396" y="79"/>
                  </a:cxn>
                  <a:cxn ang="0">
                    <a:pos x="374" y="100"/>
                  </a:cxn>
                  <a:cxn ang="0">
                    <a:pos x="382" y="167"/>
                  </a:cxn>
                  <a:cxn ang="0">
                    <a:pos x="396" y="217"/>
                  </a:cxn>
                  <a:cxn ang="0">
                    <a:pos x="358" y="238"/>
                  </a:cxn>
                  <a:cxn ang="0">
                    <a:pos x="353" y="260"/>
                  </a:cxn>
                  <a:cxn ang="0">
                    <a:pos x="323" y="268"/>
                  </a:cxn>
                  <a:cxn ang="0">
                    <a:pos x="280" y="224"/>
                  </a:cxn>
                  <a:cxn ang="0">
                    <a:pos x="250" y="224"/>
                  </a:cxn>
                  <a:cxn ang="0">
                    <a:pos x="226" y="189"/>
                  </a:cxn>
                  <a:cxn ang="0">
                    <a:pos x="183" y="167"/>
                  </a:cxn>
                  <a:cxn ang="0">
                    <a:pos x="153" y="159"/>
                  </a:cxn>
                  <a:cxn ang="0">
                    <a:pos x="124" y="146"/>
                  </a:cxn>
                  <a:cxn ang="0">
                    <a:pos x="94" y="122"/>
                  </a:cxn>
                  <a:cxn ang="0">
                    <a:pos x="43" y="86"/>
                  </a:cxn>
                  <a:cxn ang="0">
                    <a:pos x="21" y="79"/>
                  </a:cxn>
                  <a:cxn ang="0">
                    <a:pos x="0" y="57"/>
                  </a:cxn>
                  <a:cxn ang="0">
                    <a:pos x="0" y="29"/>
                  </a:cxn>
                  <a:cxn ang="0">
                    <a:pos x="7" y="8"/>
                  </a:cxn>
                  <a:cxn ang="0">
                    <a:pos x="51" y="13"/>
                  </a:cxn>
                  <a:cxn ang="0">
                    <a:pos x="118" y="13"/>
                  </a:cxn>
                  <a:cxn ang="0">
                    <a:pos x="132" y="35"/>
                  </a:cxn>
                  <a:cxn ang="0">
                    <a:pos x="205" y="35"/>
                  </a:cxn>
                  <a:cxn ang="0">
                    <a:pos x="256" y="35"/>
                  </a:cxn>
                  <a:cxn ang="0">
                    <a:pos x="323" y="21"/>
                  </a:cxn>
                  <a:cxn ang="0">
                    <a:pos x="404" y="0"/>
                  </a:cxn>
                </a:cxnLst>
                <a:rect l="0" t="0" r="r" b="b"/>
                <a:pathLst>
                  <a:path w="426" h="268">
                    <a:moveTo>
                      <a:pt x="404" y="0"/>
                    </a:moveTo>
                    <a:lnTo>
                      <a:pt x="426" y="21"/>
                    </a:lnTo>
                    <a:lnTo>
                      <a:pt x="412" y="43"/>
                    </a:lnTo>
                    <a:lnTo>
                      <a:pt x="396" y="79"/>
                    </a:lnTo>
                    <a:lnTo>
                      <a:pt x="374" y="100"/>
                    </a:lnTo>
                    <a:lnTo>
                      <a:pt x="382" y="167"/>
                    </a:lnTo>
                    <a:lnTo>
                      <a:pt x="396" y="217"/>
                    </a:lnTo>
                    <a:lnTo>
                      <a:pt x="358" y="238"/>
                    </a:lnTo>
                    <a:lnTo>
                      <a:pt x="353" y="260"/>
                    </a:lnTo>
                    <a:lnTo>
                      <a:pt x="323" y="268"/>
                    </a:lnTo>
                    <a:lnTo>
                      <a:pt x="280" y="224"/>
                    </a:lnTo>
                    <a:lnTo>
                      <a:pt x="250" y="224"/>
                    </a:lnTo>
                    <a:lnTo>
                      <a:pt x="226" y="189"/>
                    </a:lnTo>
                    <a:lnTo>
                      <a:pt x="183" y="167"/>
                    </a:lnTo>
                    <a:lnTo>
                      <a:pt x="153" y="159"/>
                    </a:lnTo>
                    <a:lnTo>
                      <a:pt x="124" y="146"/>
                    </a:lnTo>
                    <a:lnTo>
                      <a:pt x="94" y="122"/>
                    </a:lnTo>
                    <a:lnTo>
                      <a:pt x="43" y="86"/>
                    </a:lnTo>
                    <a:lnTo>
                      <a:pt x="21" y="79"/>
                    </a:lnTo>
                    <a:lnTo>
                      <a:pt x="0" y="57"/>
                    </a:lnTo>
                    <a:lnTo>
                      <a:pt x="0" y="29"/>
                    </a:lnTo>
                    <a:lnTo>
                      <a:pt x="7" y="8"/>
                    </a:lnTo>
                    <a:lnTo>
                      <a:pt x="51" y="13"/>
                    </a:lnTo>
                    <a:lnTo>
                      <a:pt x="118" y="13"/>
                    </a:lnTo>
                    <a:lnTo>
                      <a:pt x="132" y="35"/>
                    </a:lnTo>
                    <a:lnTo>
                      <a:pt x="205" y="35"/>
                    </a:lnTo>
                    <a:lnTo>
                      <a:pt x="256" y="35"/>
                    </a:lnTo>
                    <a:lnTo>
                      <a:pt x="323" y="21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rgbClr val="FF8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090" name="Freeform 18"/>
              <p:cNvSpPr>
                <a:spLocks noChangeAspect="1"/>
              </p:cNvSpPr>
              <p:nvPr/>
            </p:nvSpPr>
            <p:spPr bwMode="auto">
              <a:xfrm>
                <a:off x="2157" y="2874"/>
                <a:ext cx="725" cy="818"/>
              </a:xfrm>
              <a:custGeom>
                <a:avLst/>
                <a:gdLst/>
                <a:ahLst/>
                <a:cxnLst>
                  <a:cxn ang="0">
                    <a:pos x="1110" y="1613"/>
                  </a:cxn>
                  <a:cxn ang="0">
                    <a:pos x="1197" y="1459"/>
                  </a:cxn>
                  <a:cxn ang="0">
                    <a:pos x="1234" y="1408"/>
                  </a:cxn>
                  <a:cxn ang="0">
                    <a:pos x="1205" y="1335"/>
                  </a:cxn>
                  <a:cxn ang="0">
                    <a:pos x="1169" y="1327"/>
                  </a:cxn>
                  <a:cxn ang="0">
                    <a:pos x="1197" y="1270"/>
                  </a:cxn>
                  <a:cxn ang="0">
                    <a:pos x="1242" y="1189"/>
                  </a:cxn>
                  <a:cxn ang="0">
                    <a:pos x="1380" y="1284"/>
                  </a:cxn>
                  <a:cxn ang="0">
                    <a:pos x="1438" y="1284"/>
                  </a:cxn>
                  <a:cxn ang="0">
                    <a:pos x="1394" y="1173"/>
                  </a:cxn>
                  <a:cxn ang="0">
                    <a:pos x="1351" y="1167"/>
                  </a:cxn>
                  <a:cxn ang="0">
                    <a:pos x="1197" y="1043"/>
                  </a:cxn>
                  <a:cxn ang="0">
                    <a:pos x="1102" y="976"/>
                  </a:cxn>
                  <a:cxn ang="0">
                    <a:pos x="1110" y="933"/>
                  </a:cxn>
                  <a:cxn ang="0">
                    <a:pos x="964" y="866"/>
                  </a:cxn>
                  <a:cxn ang="0">
                    <a:pos x="899" y="808"/>
                  </a:cxn>
                  <a:cxn ang="0">
                    <a:pos x="745" y="578"/>
                  </a:cxn>
                  <a:cxn ang="0">
                    <a:pos x="716" y="394"/>
                  </a:cxn>
                  <a:cxn ang="0">
                    <a:pos x="672" y="321"/>
                  </a:cxn>
                  <a:cxn ang="0">
                    <a:pos x="797" y="264"/>
                  </a:cxn>
                  <a:cxn ang="0">
                    <a:pos x="854" y="138"/>
                  </a:cxn>
                  <a:cxn ang="0">
                    <a:pos x="724" y="81"/>
                  </a:cxn>
                  <a:cxn ang="0">
                    <a:pos x="702" y="29"/>
                  </a:cxn>
                  <a:cxn ang="0">
                    <a:pos x="519" y="8"/>
                  </a:cxn>
                  <a:cxn ang="0">
                    <a:pos x="432" y="102"/>
                  </a:cxn>
                  <a:cxn ang="0">
                    <a:pos x="357" y="94"/>
                  </a:cxn>
                  <a:cxn ang="0">
                    <a:pos x="262" y="124"/>
                  </a:cxn>
                  <a:cxn ang="0">
                    <a:pos x="227" y="59"/>
                  </a:cxn>
                  <a:cxn ang="0">
                    <a:pos x="175" y="116"/>
                  </a:cxn>
                  <a:cxn ang="0">
                    <a:pos x="43" y="167"/>
                  </a:cxn>
                  <a:cxn ang="0">
                    <a:pos x="14" y="270"/>
                  </a:cxn>
                  <a:cxn ang="0">
                    <a:pos x="0" y="372"/>
                  </a:cxn>
                  <a:cxn ang="0">
                    <a:pos x="59" y="410"/>
                  </a:cxn>
                  <a:cxn ang="0">
                    <a:pos x="102" y="491"/>
                  </a:cxn>
                  <a:cxn ang="0">
                    <a:pos x="240" y="416"/>
                  </a:cxn>
                  <a:cxn ang="0">
                    <a:pos x="373" y="534"/>
                  </a:cxn>
                  <a:cxn ang="0">
                    <a:pos x="432" y="694"/>
                  </a:cxn>
                  <a:cxn ang="0">
                    <a:pos x="532" y="781"/>
                  </a:cxn>
                  <a:cxn ang="0">
                    <a:pos x="664" y="940"/>
                  </a:cxn>
                  <a:cxn ang="0">
                    <a:pos x="870" y="1092"/>
                  </a:cxn>
                  <a:cxn ang="0">
                    <a:pos x="935" y="1138"/>
                  </a:cxn>
                  <a:cxn ang="0">
                    <a:pos x="986" y="1240"/>
                  </a:cxn>
                  <a:cxn ang="0">
                    <a:pos x="1067" y="1270"/>
                  </a:cxn>
                  <a:cxn ang="0">
                    <a:pos x="1096" y="1400"/>
                  </a:cxn>
                  <a:cxn ang="0">
                    <a:pos x="1073" y="1497"/>
                  </a:cxn>
                  <a:cxn ang="0">
                    <a:pos x="1051" y="1613"/>
                  </a:cxn>
                </a:cxnLst>
                <a:rect l="0" t="0" r="r" b="b"/>
                <a:pathLst>
                  <a:path w="1449" h="1635">
                    <a:moveTo>
                      <a:pt x="1051" y="1613"/>
                    </a:moveTo>
                    <a:lnTo>
                      <a:pt x="1073" y="1635"/>
                    </a:lnTo>
                    <a:lnTo>
                      <a:pt x="1110" y="1613"/>
                    </a:lnTo>
                    <a:lnTo>
                      <a:pt x="1154" y="1554"/>
                    </a:lnTo>
                    <a:lnTo>
                      <a:pt x="1175" y="1467"/>
                    </a:lnTo>
                    <a:lnTo>
                      <a:pt x="1197" y="1459"/>
                    </a:lnTo>
                    <a:lnTo>
                      <a:pt x="1213" y="1473"/>
                    </a:lnTo>
                    <a:lnTo>
                      <a:pt x="1242" y="1445"/>
                    </a:lnTo>
                    <a:lnTo>
                      <a:pt x="1234" y="1408"/>
                    </a:lnTo>
                    <a:lnTo>
                      <a:pt x="1248" y="1378"/>
                    </a:lnTo>
                    <a:lnTo>
                      <a:pt x="1242" y="1364"/>
                    </a:lnTo>
                    <a:lnTo>
                      <a:pt x="1205" y="1335"/>
                    </a:lnTo>
                    <a:lnTo>
                      <a:pt x="1191" y="1335"/>
                    </a:lnTo>
                    <a:lnTo>
                      <a:pt x="1197" y="1319"/>
                    </a:lnTo>
                    <a:lnTo>
                      <a:pt x="1169" y="1327"/>
                    </a:lnTo>
                    <a:lnTo>
                      <a:pt x="1154" y="1313"/>
                    </a:lnTo>
                    <a:lnTo>
                      <a:pt x="1154" y="1297"/>
                    </a:lnTo>
                    <a:lnTo>
                      <a:pt x="1197" y="1270"/>
                    </a:lnTo>
                    <a:lnTo>
                      <a:pt x="1219" y="1240"/>
                    </a:lnTo>
                    <a:lnTo>
                      <a:pt x="1219" y="1195"/>
                    </a:lnTo>
                    <a:lnTo>
                      <a:pt x="1242" y="1189"/>
                    </a:lnTo>
                    <a:lnTo>
                      <a:pt x="1315" y="1224"/>
                    </a:lnTo>
                    <a:lnTo>
                      <a:pt x="1343" y="1232"/>
                    </a:lnTo>
                    <a:lnTo>
                      <a:pt x="1380" y="1284"/>
                    </a:lnTo>
                    <a:lnTo>
                      <a:pt x="1394" y="1313"/>
                    </a:lnTo>
                    <a:lnTo>
                      <a:pt x="1416" y="1313"/>
                    </a:lnTo>
                    <a:lnTo>
                      <a:pt x="1438" y="1284"/>
                    </a:lnTo>
                    <a:lnTo>
                      <a:pt x="1449" y="1254"/>
                    </a:lnTo>
                    <a:lnTo>
                      <a:pt x="1424" y="1203"/>
                    </a:lnTo>
                    <a:lnTo>
                      <a:pt x="1394" y="1173"/>
                    </a:lnTo>
                    <a:lnTo>
                      <a:pt x="1367" y="1173"/>
                    </a:lnTo>
                    <a:lnTo>
                      <a:pt x="1367" y="1167"/>
                    </a:lnTo>
                    <a:lnTo>
                      <a:pt x="1351" y="1167"/>
                    </a:lnTo>
                    <a:lnTo>
                      <a:pt x="1278" y="1092"/>
                    </a:lnTo>
                    <a:lnTo>
                      <a:pt x="1242" y="1100"/>
                    </a:lnTo>
                    <a:lnTo>
                      <a:pt x="1197" y="1043"/>
                    </a:lnTo>
                    <a:lnTo>
                      <a:pt x="1169" y="1035"/>
                    </a:lnTo>
                    <a:lnTo>
                      <a:pt x="1124" y="992"/>
                    </a:lnTo>
                    <a:lnTo>
                      <a:pt x="1102" y="976"/>
                    </a:lnTo>
                    <a:lnTo>
                      <a:pt x="1118" y="962"/>
                    </a:lnTo>
                    <a:lnTo>
                      <a:pt x="1140" y="954"/>
                    </a:lnTo>
                    <a:lnTo>
                      <a:pt x="1110" y="933"/>
                    </a:lnTo>
                    <a:lnTo>
                      <a:pt x="1073" y="946"/>
                    </a:lnTo>
                    <a:lnTo>
                      <a:pt x="1045" y="933"/>
                    </a:lnTo>
                    <a:lnTo>
                      <a:pt x="964" y="866"/>
                    </a:lnTo>
                    <a:lnTo>
                      <a:pt x="956" y="838"/>
                    </a:lnTo>
                    <a:lnTo>
                      <a:pt x="927" y="830"/>
                    </a:lnTo>
                    <a:lnTo>
                      <a:pt x="899" y="808"/>
                    </a:lnTo>
                    <a:lnTo>
                      <a:pt x="824" y="651"/>
                    </a:lnTo>
                    <a:lnTo>
                      <a:pt x="803" y="629"/>
                    </a:lnTo>
                    <a:lnTo>
                      <a:pt x="745" y="578"/>
                    </a:lnTo>
                    <a:lnTo>
                      <a:pt x="678" y="475"/>
                    </a:lnTo>
                    <a:lnTo>
                      <a:pt x="678" y="416"/>
                    </a:lnTo>
                    <a:lnTo>
                      <a:pt x="716" y="394"/>
                    </a:lnTo>
                    <a:lnTo>
                      <a:pt x="716" y="365"/>
                    </a:lnTo>
                    <a:lnTo>
                      <a:pt x="686" y="337"/>
                    </a:lnTo>
                    <a:lnTo>
                      <a:pt x="672" y="321"/>
                    </a:lnTo>
                    <a:lnTo>
                      <a:pt x="678" y="300"/>
                    </a:lnTo>
                    <a:lnTo>
                      <a:pt x="708" y="286"/>
                    </a:lnTo>
                    <a:lnTo>
                      <a:pt x="797" y="264"/>
                    </a:lnTo>
                    <a:lnTo>
                      <a:pt x="832" y="240"/>
                    </a:lnTo>
                    <a:lnTo>
                      <a:pt x="862" y="213"/>
                    </a:lnTo>
                    <a:lnTo>
                      <a:pt x="854" y="138"/>
                    </a:lnTo>
                    <a:lnTo>
                      <a:pt x="862" y="110"/>
                    </a:lnTo>
                    <a:lnTo>
                      <a:pt x="818" y="102"/>
                    </a:lnTo>
                    <a:lnTo>
                      <a:pt x="724" y="81"/>
                    </a:lnTo>
                    <a:lnTo>
                      <a:pt x="708" y="59"/>
                    </a:lnTo>
                    <a:lnTo>
                      <a:pt x="702" y="51"/>
                    </a:lnTo>
                    <a:lnTo>
                      <a:pt x="702" y="29"/>
                    </a:lnTo>
                    <a:lnTo>
                      <a:pt x="694" y="8"/>
                    </a:lnTo>
                    <a:lnTo>
                      <a:pt x="643" y="0"/>
                    </a:lnTo>
                    <a:lnTo>
                      <a:pt x="519" y="8"/>
                    </a:lnTo>
                    <a:lnTo>
                      <a:pt x="505" y="37"/>
                    </a:lnTo>
                    <a:lnTo>
                      <a:pt x="459" y="43"/>
                    </a:lnTo>
                    <a:lnTo>
                      <a:pt x="432" y="102"/>
                    </a:lnTo>
                    <a:lnTo>
                      <a:pt x="432" y="124"/>
                    </a:lnTo>
                    <a:lnTo>
                      <a:pt x="402" y="102"/>
                    </a:lnTo>
                    <a:lnTo>
                      <a:pt x="357" y="94"/>
                    </a:lnTo>
                    <a:lnTo>
                      <a:pt x="329" y="110"/>
                    </a:lnTo>
                    <a:lnTo>
                      <a:pt x="307" y="154"/>
                    </a:lnTo>
                    <a:lnTo>
                      <a:pt x="262" y="124"/>
                    </a:lnTo>
                    <a:lnTo>
                      <a:pt x="270" y="81"/>
                    </a:lnTo>
                    <a:lnTo>
                      <a:pt x="256" y="51"/>
                    </a:lnTo>
                    <a:lnTo>
                      <a:pt x="227" y="59"/>
                    </a:lnTo>
                    <a:lnTo>
                      <a:pt x="219" y="94"/>
                    </a:lnTo>
                    <a:lnTo>
                      <a:pt x="197" y="116"/>
                    </a:lnTo>
                    <a:lnTo>
                      <a:pt x="175" y="116"/>
                    </a:lnTo>
                    <a:lnTo>
                      <a:pt x="73" y="102"/>
                    </a:lnTo>
                    <a:lnTo>
                      <a:pt x="37" y="132"/>
                    </a:lnTo>
                    <a:lnTo>
                      <a:pt x="43" y="167"/>
                    </a:lnTo>
                    <a:lnTo>
                      <a:pt x="51" y="197"/>
                    </a:lnTo>
                    <a:lnTo>
                      <a:pt x="0" y="240"/>
                    </a:lnTo>
                    <a:lnTo>
                      <a:pt x="14" y="270"/>
                    </a:lnTo>
                    <a:lnTo>
                      <a:pt x="29" y="286"/>
                    </a:lnTo>
                    <a:lnTo>
                      <a:pt x="0" y="321"/>
                    </a:lnTo>
                    <a:lnTo>
                      <a:pt x="0" y="372"/>
                    </a:lnTo>
                    <a:lnTo>
                      <a:pt x="14" y="394"/>
                    </a:lnTo>
                    <a:lnTo>
                      <a:pt x="43" y="394"/>
                    </a:lnTo>
                    <a:lnTo>
                      <a:pt x="59" y="410"/>
                    </a:lnTo>
                    <a:lnTo>
                      <a:pt x="73" y="445"/>
                    </a:lnTo>
                    <a:lnTo>
                      <a:pt x="73" y="483"/>
                    </a:lnTo>
                    <a:lnTo>
                      <a:pt x="102" y="491"/>
                    </a:lnTo>
                    <a:lnTo>
                      <a:pt x="124" y="483"/>
                    </a:lnTo>
                    <a:lnTo>
                      <a:pt x="205" y="402"/>
                    </a:lnTo>
                    <a:lnTo>
                      <a:pt x="240" y="416"/>
                    </a:lnTo>
                    <a:lnTo>
                      <a:pt x="313" y="453"/>
                    </a:lnTo>
                    <a:lnTo>
                      <a:pt x="365" y="491"/>
                    </a:lnTo>
                    <a:lnTo>
                      <a:pt x="373" y="534"/>
                    </a:lnTo>
                    <a:lnTo>
                      <a:pt x="402" y="564"/>
                    </a:lnTo>
                    <a:lnTo>
                      <a:pt x="416" y="615"/>
                    </a:lnTo>
                    <a:lnTo>
                      <a:pt x="432" y="694"/>
                    </a:lnTo>
                    <a:lnTo>
                      <a:pt x="453" y="731"/>
                    </a:lnTo>
                    <a:lnTo>
                      <a:pt x="481" y="761"/>
                    </a:lnTo>
                    <a:lnTo>
                      <a:pt x="532" y="781"/>
                    </a:lnTo>
                    <a:lnTo>
                      <a:pt x="578" y="852"/>
                    </a:lnTo>
                    <a:lnTo>
                      <a:pt x="621" y="911"/>
                    </a:lnTo>
                    <a:lnTo>
                      <a:pt x="664" y="940"/>
                    </a:lnTo>
                    <a:lnTo>
                      <a:pt x="745" y="1035"/>
                    </a:lnTo>
                    <a:lnTo>
                      <a:pt x="803" y="1035"/>
                    </a:lnTo>
                    <a:lnTo>
                      <a:pt x="870" y="1092"/>
                    </a:lnTo>
                    <a:lnTo>
                      <a:pt x="870" y="1151"/>
                    </a:lnTo>
                    <a:lnTo>
                      <a:pt x="891" y="1167"/>
                    </a:lnTo>
                    <a:lnTo>
                      <a:pt x="935" y="1138"/>
                    </a:lnTo>
                    <a:lnTo>
                      <a:pt x="943" y="1167"/>
                    </a:lnTo>
                    <a:lnTo>
                      <a:pt x="943" y="1203"/>
                    </a:lnTo>
                    <a:lnTo>
                      <a:pt x="986" y="1240"/>
                    </a:lnTo>
                    <a:lnTo>
                      <a:pt x="1000" y="1262"/>
                    </a:lnTo>
                    <a:lnTo>
                      <a:pt x="1059" y="1246"/>
                    </a:lnTo>
                    <a:lnTo>
                      <a:pt x="1067" y="1270"/>
                    </a:lnTo>
                    <a:lnTo>
                      <a:pt x="1059" y="1319"/>
                    </a:lnTo>
                    <a:lnTo>
                      <a:pt x="1089" y="1364"/>
                    </a:lnTo>
                    <a:lnTo>
                      <a:pt x="1096" y="1400"/>
                    </a:lnTo>
                    <a:lnTo>
                      <a:pt x="1110" y="1437"/>
                    </a:lnTo>
                    <a:lnTo>
                      <a:pt x="1102" y="1467"/>
                    </a:lnTo>
                    <a:lnTo>
                      <a:pt x="1073" y="1497"/>
                    </a:lnTo>
                    <a:lnTo>
                      <a:pt x="1067" y="1532"/>
                    </a:lnTo>
                    <a:lnTo>
                      <a:pt x="1045" y="1575"/>
                    </a:lnTo>
                    <a:lnTo>
                      <a:pt x="1051" y="1613"/>
                    </a:lnTo>
                    <a:close/>
                  </a:path>
                </a:pathLst>
              </a:custGeom>
              <a:solidFill>
                <a:srgbClr val="FF8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99092" name="Freeform 20"/>
            <p:cNvSpPr>
              <a:spLocks noChangeAspect="1"/>
            </p:cNvSpPr>
            <p:nvPr/>
          </p:nvSpPr>
          <p:spPr bwMode="auto">
            <a:xfrm>
              <a:off x="4342" y="2759"/>
              <a:ext cx="293" cy="191"/>
            </a:xfrm>
            <a:custGeom>
              <a:avLst/>
              <a:gdLst/>
              <a:ahLst/>
              <a:cxnLst>
                <a:cxn ang="0">
                  <a:pos x="307" y="73"/>
                </a:cxn>
                <a:cxn ang="0">
                  <a:pos x="278" y="47"/>
                </a:cxn>
                <a:cxn ang="0">
                  <a:pos x="282" y="37"/>
                </a:cxn>
                <a:cxn ang="0">
                  <a:pos x="264" y="22"/>
                </a:cxn>
                <a:cxn ang="0">
                  <a:pos x="248" y="0"/>
                </a:cxn>
                <a:cxn ang="0">
                  <a:pos x="231" y="22"/>
                </a:cxn>
                <a:cxn ang="0">
                  <a:pos x="219" y="14"/>
                </a:cxn>
                <a:cxn ang="0">
                  <a:pos x="197" y="34"/>
                </a:cxn>
                <a:cxn ang="0">
                  <a:pos x="197" y="43"/>
                </a:cxn>
                <a:cxn ang="0">
                  <a:pos x="171" y="55"/>
                </a:cxn>
                <a:cxn ang="0">
                  <a:pos x="106" y="107"/>
                </a:cxn>
                <a:cxn ang="0">
                  <a:pos x="89" y="128"/>
                </a:cxn>
                <a:cxn ang="0">
                  <a:pos x="89" y="154"/>
                </a:cxn>
                <a:cxn ang="0">
                  <a:pos x="65" y="162"/>
                </a:cxn>
                <a:cxn ang="0">
                  <a:pos x="18" y="213"/>
                </a:cxn>
                <a:cxn ang="0">
                  <a:pos x="18" y="231"/>
                </a:cxn>
                <a:cxn ang="0">
                  <a:pos x="0" y="252"/>
                </a:cxn>
                <a:cxn ang="0">
                  <a:pos x="8" y="278"/>
                </a:cxn>
                <a:cxn ang="0">
                  <a:pos x="29" y="264"/>
                </a:cxn>
                <a:cxn ang="0">
                  <a:pos x="51" y="241"/>
                </a:cxn>
                <a:cxn ang="0">
                  <a:pos x="85" y="235"/>
                </a:cxn>
                <a:cxn ang="0">
                  <a:pos x="106" y="241"/>
                </a:cxn>
                <a:cxn ang="0">
                  <a:pos x="114" y="278"/>
                </a:cxn>
                <a:cxn ang="0">
                  <a:pos x="110" y="304"/>
                </a:cxn>
                <a:cxn ang="0">
                  <a:pos x="124" y="321"/>
                </a:cxn>
                <a:cxn ang="0">
                  <a:pos x="142" y="333"/>
                </a:cxn>
                <a:cxn ang="0">
                  <a:pos x="179" y="337"/>
                </a:cxn>
                <a:cxn ang="0">
                  <a:pos x="260" y="347"/>
                </a:cxn>
                <a:cxn ang="0">
                  <a:pos x="278" y="337"/>
                </a:cxn>
                <a:cxn ang="0">
                  <a:pos x="290" y="321"/>
                </a:cxn>
                <a:cxn ang="0">
                  <a:pos x="298" y="288"/>
                </a:cxn>
                <a:cxn ang="0">
                  <a:pos x="327" y="286"/>
                </a:cxn>
                <a:cxn ang="0">
                  <a:pos x="337" y="308"/>
                </a:cxn>
                <a:cxn ang="0">
                  <a:pos x="337" y="357"/>
                </a:cxn>
                <a:cxn ang="0">
                  <a:pos x="375" y="383"/>
                </a:cxn>
                <a:cxn ang="0">
                  <a:pos x="402" y="339"/>
                </a:cxn>
                <a:cxn ang="0">
                  <a:pos x="432" y="325"/>
                </a:cxn>
                <a:cxn ang="0">
                  <a:pos x="465" y="329"/>
                </a:cxn>
                <a:cxn ang="0">
                  <a:pos x="491" y="343"/>
                </a:cxn>
                <a:cxn ang="0">
                  <a:pos x="501" y="355"/>
                </a:cxn>
                <a:cxn ang="0">
                  <a:pos x="509" y="318"/>
                </a:cxn>
                <a:cxn ang="0">
                  <a:pos x="528" y="274"/>
                </a:cxn>
                <a:cxn ang="0">
                  <a:pos x="572" y="266"/>
                </a:cxn>
                <a:cxn ang="0">
                  <a:pos x="586" y="239"/>
                </a:cxn>
                <a:cxn ang="0">
                  <a:pos x="572" y="215"/>
                </a:cxn>
                <a:cxn ang="0">
                  <a:pos x="552" y="205"/>
                </a:cxn>
                <a:cxn ang="0">
                  <a:pos x="497" y="195"/>
                </a:cxn>
                <a:cxn ang="0">
                  <a:pos x="495" y="168"/>
                </a:cxn>
                <a:cxn ang="0">
                  <a:pos x="495" y="138"/>
                </a:cxn>
                <a:cxn ang="0">
                  <a:pos x="495" y="116"/>
                </a:cxn>
                <a:cxn ang="0">
                  <a:pos x="461" y="99"/>
                </a:cxn>
                <a:cxn ang="0">
                  <a:pos x="444" y="107"/>
                </a:cxn>
                <a:cxn ang="0">
                  <a:pos x="414" y="85"/>
                </a:cxn>
                <a:cxn ang="0">
                  <a:pos x="410" y="69"/>
                </a:cxn>
                <a:cxn ang="0">
                  <a:pos x="398" y="51"/>
                </a:cxn>
                <a:cxn ang="0">
                  <a:pos x="398" y="43"/>
                </a:cxn>
                <a:cxn ang="0">
                  <a:pos x="367" y="34"/>
                </a:cxn>
                <a:cxn ang="0">
                  <a:pos x="355" y="47"/>
                </a:cxn>
                <a:cxn ang="0">
                  <a:pos x="333" y="63"/>
                </a:cxn>
                <a:cxn ang="0">
                  <a:pos x="307" y="73"/>
                </a:cxn>
              </a:cxnLst>
              <a:rect l="0" t="0" r="r" b="b"/>
              <a:pathLst>
                <a:path w="586" h="383">
                  <a:moveTo>
                    <a:pt x="307" y="73"/>
                  </a:moveTo>
                  <a:lnTo>
                    <a:pt x="278" y="47"/>
                  </a:lnTo>
                  <a:lnTo>
                    <a:pt x="282" y="37"/>
                  </a:lnTo>
                  <a:lnTo>
                    <a:pt x="264" y="22"/>
                  </a:lnTo>
                  <a:lnTo>
                    <a:pt x="248" y="0"/>
                  </a:lnTo>
                  <a:lnTo>
                    <a:pt x="231" y="22"/>
                  </a:lnTo>
                  <a:lnTo>
                    <a:pt x="219" y="14"/>
                  </a:lnTo>
                  <a:lnTo>
                    <a:pt x="197" y="34"/>
                  </a:lnTo>
                  <a:lnTo>
                    <a:pt x="197" y="43"/>
                  </a:lnTo>
                  <a:lnTo>
                    <a:pt x="171" y="55"/>
                  </a:lnTo>
                  <a:lnTo>
                    <a:pt x="106" y="107"/>
                  </a:lnTo>
                  <a:lnTo>
                    <a:pt x="89" y="128"/>
                  </a:lnTo>
                  <a:lnTo>
                    <a:pt x="89" y="154"/>
                  </a:lnTo>
                  <a:lnTo>
                    <a:pt x="65" y="162"/>
                  </a:lnTo>
                  <a:lnTo>
                    <a:pt x="18" y="213"/>
                  </a:lnTo>
                  <a:lnTo>
                    <a:pt x="18" y="231"/>
                  </a:lnTo>
                  <a:lnTo>
                    <a:pt x="0" y="252"/>
                  </a:lnTo>
                  <a:lnTo>
                    <a:pt x="8" y="278"/>
                  </a:lnTo>
                  <a:lnTo>
                    <a:pt x="29" y="264"/>
                  </a:lnTo>
                  <a:lnTo>
                    <a:pt x="51" y="241"/>
                  </a:lnTo>
                  <a:lnTo>
                    <a:pt x="85" y="235"/>
                  </a:lnTo>
                  <a:lnTo>
                    <a:pt x="106" y="241"/>
                  </a:lnTo>
                  <a:lnTo>
                    <a:pt x="114" y="278"/>
                  </a:lnTo>
                  <a:lnTo>
                    <a:pt x="110" y="304"/>
                  </a:lnTo>
                  <a:lnTo>
                    <a:pt x="124" y="321"/>
                  </a:lnTo>
                  <a:lnTo>
                    <a:pt x="142" y="333"/>
                  </a:lnTo>
                  <a:lnTo>
                    <a:pt x="179" y="337"/>
                  </a:lnTo>
                  <a:lnTo>
                    <a:pt x="260" y="347"/>
                  </a:lnTo>
                  <a:lnTo>
                    <a:pt x="278" y="337"/>
                  </a:lnTo>
                  <a:lnTo>
                    <a:pt x="290" y="321"/>
                  </a:lnTo>
                  <a:lnTo>
                    <a:pt x="298" y="288"/>
                  </a:lnTo>
                  <a:lnTo>
                    <a:pt x="327" y="286"/>
                  </a:lnTo>
                  <a:lnTo>
                    <a:pt x="337" y="308"/>
                  </a:lnTo>
                  <a:lnTo>
                    <a:pt x="337" y="357"/>
                  </a:lnTo>
                  <a:lnTo>
                    <a:pt x="375" y="383"/>
                  </a:lnTo>
                  <a:lnTo>
                    <a:pt x="402" y="339"/>
                  </a:lnTo>
                  <a:lnTo>
                    <a:pt x="432" y="325"/>
                  </a:lnTo>
                  <a:lnTo>
                    <a:pt x="465" y="329"/>
                  </a:lnTo>
                  <a:lnTo>
                    <a:pt x="491" y="343"/>
                  </a:lnTo>
                  <a:lnTo>
                    <a:pt x="501" y="355"/>
                  </a:lnTo>
                  <a:lnTo>
                    <a:pt x="509" y="318"/>
                  </a:lnTo>
                  <a:lnTo>
                    <a:pt x="528" y="274"/>
                  </a:lnTo>
                  <a:lnTo>
                    <a:pt x="572" y="266"/>
                  </a:lnTo>
                  <a:lnTo>
                    <a:pt x="586" y="239"/>
                  </a:lnTo>
                  <a:lnTo>
                    <a:pt x="572" y="215"/>
                  </a:lnTo>
                  <a:lnTo>
                    <a:pt x="552" y="205"/>
                  </a:lnTo>
                  <a:lnTo>
                    <a:pt x="497" y="195"/>
                  </a:lnTo>
                  <a:lnTo>
                    <a:pt x="495" y="168"/>
                  </a:lnTo>
                  <a:lnTo>
                    <a:pt x="495" y="138"/>
                  </a:lnTo>
                  <a:lnTo>
                    <a:pt x="495" y="116"/>
                  </a:lnTo>
                  <a:lnTo>
                    <a:pt x="461" y="99"/>
                  </a:lnTo>
                  <a:lnTo>
                    <a:pt x="444" y="107"/>
                  </a:lnTo>
                  <a:lnTo>
                    <a:pt x="414" y="85"/>
                  </a:lnTo>
                  <a:lnTo>
                    <a:pt x="410" y="69"/>
                  </a:lnTo>
                  <a:lnTo>
                    <a:pt x="398" y="51"/>
                  </a:lnTo>
                  <a:lnTo>
                    <a:pt x="398" y="43"/>
                  </a:lnTo>
                  <a:lnTo>
                    <a:pt x="367" y="34"/>
                  </a:lnTo>
                  <a:lnTo>
                    <a:pt x="355" y="47"/>
                  </a:lnTo>
                  <a:lnTo>
                    <a:pt x="333" y="63"/>
                  </a:lnTo>
                  <a:lnTo>
                    <a:pt x="307" y="73"/>
                  </a:lnTo>
                  <a:close/>
                </a:path>
              </a:pathLst>
            </a:custGeom>
            <a:solidFill>
              <a:srgbClr val="80FF8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9093" name="Freeform 21"/>
            <p:cNvSpPr>
              <a:spLocks noChangeAspect="1"/>
            </p:cNvSpPr>
            <p:nvPr/>
          </p:nvSpPr>
          <p:spPr bwMode="auto">
            <a:xfrm>
              <a:off x="4577" y="2737"/>
              <a:ext cx="445" cy="203"/>
            </a:xfrm>
            <a:custGeom>
              <a:avLst/>
              <a:gdLst/>
              <a:ahLst/>
              <a:cxnLst>
                <a:cxn ang="0">
                  <a:pos x="38" y="142"/>
                </a:cxn>
                <a:cxn ang="0">
                  <a:pos x="71" y="161"/>
                </a:cxn>
                <a:cxn ang="0">
                  <a:pos x="124" y="157"/>
                </a:cxn>
                <a:cxn ang="0">
                  <a:pos x="174" y="153"/>
                </a:cxn>
                <a:cxn ang="0">
                  <a:pos x="233" y="173"/>
                </a:cxn>
                <a:cxn ang="0">
                  <a:pos x="272" y="167"/>
                </a:cxn>
                <a:cxn ang="0">
                  <a:pos x="339" y="159"/>
                </a:cxn>
                <a:cxn ang="0">
                  <a:pos x="412" y="197"/>
                </a:cxn>
                <a:cxn ang="0">
                  <a:pos x="448" y="159"/>
                </a:cxn>
                <a:cxn ang="0">
                  <a:pos x="418" y="79"/>
                </a:cxn>
                <a:cxn ang="0">
                  <a:pos x="541" y="9"/>
                </a:cxn>
                <a:cxn ang="0">
                  <a:pos x="574" y="39"/>
                </a:cxn>
                <a:cxn ang="0">
                  <a:pos x="663" y="4"/>
                </a:cxn>
                <a:cxn ang="0">
                  <a:pos x="760" y="33"/>
                </a:cxn>
                <a:cxn ang="0">
                  <a:pos x="821" y="15"/>
                </a:cxn>
                <a:cxn ang="0">
                  <a:pos x="870" y="102"/>
                </a:cxn>
                <a:cxn ang="0">
                  <a:pos x="886" y="161"/>
                </a:cxn>
                <a:cxn ang="0">
                  <a:pos x="844" y="197"/>
                </a:cxn>
                <a:cxn ang="0">
                  <a:pos x="850" y="236"/>
                </a:cxn>
                <a:cxn ang="0">
                  <a:pos x="835" y="292"/>
                </a:cxn>
                <a:cxn ang="0">
                  <a:pos x="789" y="339"/>
                </a:cxn>
                <a:cxn ang="0">
                  <a:pos x="750" y="372"/>
                </a:cxn>
                <a:cxn ang="0">
                  <a:pos x="651" y="378"/>
                </a:cxn>
                <a:cxn ang="0">
                  <a:pos x="570" y="406"/>
                </a:cxn>
                <a:cxn ang="0">
                  <a:pos x="434" y="378"/>
                </a:cxn>
                <a:cxn ang="0">
                  <a:pos x="304" y="325"/>
                </a:cxn>
                <a:cxn ang="0">
                  <a:pos x="296" y="278"/>
                </a:cxn>
                <a:cxn ang="0">
                  <a:pos x="211" y="274"/>
                </a:cxn>
                <a:cxn ang="0">
                  <a:pos x="103" y="260"/>
                </a:cxn>
                <a:cxn ang="0">
                  <a:pos x="55" y="242"/>
                </a:cxn>
                <a:cxn ang="0">
                  <a:pos x="26" y="207"/>
                </a:cxn>
                <a:cxn ang="0">
                  <a:pos x="0" y="146"/>
                </a:cxn>
              </a:cxnLst>
              <a:rect l="0" t="0" r="r" b="b"/>
              <a:pathLst>
                <a:path w="892" h="406">
                  <a:moveTo>
                    <a:pt x="0" y="146"/>
                  </a:moveTo>
                  <a:lnTo>
                    <a:pt x="38" y="142"/>
                  </a:lnTo>
                  <a:lnTo>
                    <a:pt x="51" y="138"/>
                  </a:lnTo>
                  <a:lnTo>
                    <a:pt x="71" y="161"/>
                  </a:lnTo>
                  <a:lnTo>
                    <a:pt x="95" y="153"/>
                  </a:lnTo>
                  <a:lnTo>
                    <a:pt x="124" y="157"/>
                  </a:lnTo>
                  <a:lnTo>
                    <a:pt x="142" y="171"/>
                  </a:lnTo>
                  <a:lnTo>
                    <a:pt x="174" y="153"/>
                  </a:lnTo>
                  <a:lnTo>
                    <a:pt x="215" y="155"/>
                  </a:lnTo>
                  <a:lnTo>
                    <a:pt x="233" y="173"/>
                  </a:lnTo>
                  <a:lnTo>
                    <a:pt x="259" y="179"/>
                  </a:lnTo>
                  <a:lnTo>
                    <a:pt x="272" y="167"/>
                  </a:lnTo>
                  <a:lnTo>
                    <a:pt x="318" y="159"/>
                  </a:lnTo>
                  <a:lnTo>
                    <a:pt x="339" y="159"/>
                  </a:lnTo>
                  <a:lnTo>
                    <a:pt x="373" y="171"/>
                  </a:lnTo>
                  <a:lnTo>
                    <a:pt x="412" y="197"/>
                  </a:lnTo>
                  <a:lnTo>
                    <a:pt x="442" y="185"/>
                  </a:lnTo>
                  <a:lnTo>
                    <a:pt x="448" y="159"/>
                  </a:lnTo>
                  <a:lnTo>
                    <a:pt x="428" y="126"/>
                  </a:lnTo>
                  <a:lnTo>
                    <a:pt x="418" y="79"/>
                  </a:lnTo>
                  <a:lnTo>
                    <a:pt x="519" y="9"/>
                  </a:lnTo>
                  <a:lnTo>
                    <a:pt x="541" y="9"/>
                  </a:lnTo>
                  <a:lnTo>
                    <a:pt x="545" y="33"/>
                  </a:lnTo>
                  <a:lnTo>
                    <a:pt x="574" y="39"/>
                  </a:lnTo>
                  <a:lnTo>
                    <a:pt x="637" y="31"/>
                  </a:lnTo>
                  <a:lnTo>
                    <a:pt x="663" y="4"/>
                  </a:lnTo>
                  <a:lnTo>
                    <a:pt x="742" y="0"/>
                  </a:lnTo>
                  <a:lnTo>
                    <a:pt x="760" y="33"/>
                  </a:lnTo>
                  <a:lnTo>
                    <a:pt x="791" y="33"/>
                  </a:lnTo>
                  <a:lnTo>
                    <a:pt x="821" y="15"/>
                  </a:lnTo>
                  <a:lnTo>
                    <a:pt x="870" y="47"/>
                  </a:lnTo>
                  <a:lnTo>
                    <a:pt x="870" y="102"/>
                  </a:lnTo>
                  <a:lnTo>
                    <a:pt x="892" y="126"/>
                  </a:lnTo>
                  <a:lnTo>
                    <a:pt x="886" y="161"/>
                  </a:lnTo>
                  <a:lnTo>
                    <a:pt x="870" y="197"/>
                  </a:lnTo>
                  <a:lnTo>
                    <a:pt x="844" y="197"/>
                  </a:lnTo>
                  <a:lnTo>
                    <a:pt x="835" y="207"/>
                  </a:lnTo>
                  <a:lnTo>
                    <a:pt x="850" y="236"/>
                  </a:lnTo>
                  <a:lnTo>
                    <a:pt x="850" y="266"/>
                  </a:lnTo>
                  <a:lnTo>
                    <a:pt x="835" y="292"/>
                  </a:lnTo>
                  <a:lnTo>
                    <a:pt x="791" y="313"/>
                  </a:lnTo>
                  <a:lnTo>
                    <a:pt x="789" y="339"/>
                  </a:lnTo>
                  <a:lnTo>
                    <a:pt x="789" y="364"/>
                  </a:lnTo>
                  <a:lnTo>
                    <a:pt x="750" y="372"/>
                  </a:lnTo>
                  <a:lnTo>
                    <a:pt x="683" y="368"/>
                  </a:lnTo>
                  <a:lnTo>
                    <a:pt x="651" y="378"/>
                  </a:lnTo>
                  <a:lnTo>
                    <a:pt x="594" y="378"/>
                  </a:lnTo>
                  <a:lnTo>
                    <a:pt x="570" y="406"/>
                  </a:lnTo>
                  <a:lnTo>
                    <a:pt x="479" y="376"/>
                  </a:lnTo>
                  <a:lnTo>
                    <a:pt x="434" y="378"/>
                  </a:lnTo>
                  <a:lnTo>
                    <a:pt x="320" y="353"/>
                  </a:lnTo>
                  <a:lnTo>
                    <a:pt x="304" y="325"/>
                  </a:lnTo>
                  <a:lnTo>
                    <a:pt x="304" y="295"/>
                  </a:lnTo>
                  <a:lnTo>
                    <a:pt x="296" y="278"/>
                  </a:lnTo>
                  <a:lnTo>
                    <a:pt x="282" y="270"/>
                  </a:lnTo>
                  <a:lnTo>
                    <a:pt x="211" y="274"/>
                  </a:lnTo>
                  <a:lnTo>
                    <a:pt x="113" y="284"/>
                  </a:lnTo>
                  <a:lnTo>
                    <a:pt x="103" y="260"/>
                  </a:lnTo>
                  <a:lnTo>
                    <a:pt x="85" y="252"/>
                  </a:lnTo>
                  <a:lnTo>
                    <a:pt x="55" y="242"/>
                  </a:lnTo>
                  <a:lnTo>
                    <a:pt x="26" y="234"/>
                  </a:lnTo>
                  <a:lnTo>
                    <a:pt x="26" y="207"/>
                  </a:lnTo>
                  <a:lnTo>
                    <a:pt x="26" y="167"/>
                  </a:lnTo>
                  <a:lnTo>
                    <a:pt x="0" y="146"/>
                  </a:lnTo>
                  <a:close/>
                </a:path>
              </a:pathLst>
            </a:custGeom>
            <a:solidFill>
              <a:srgbClr val="80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9099" name="Freeform 27"/>
            <p:cNvSpPr>
              <a:spLocks noChangeAspect="1"/>
            </p:cNvSpPr>
            <p:nvPr/>
          </p:nvSpPr>
          <p:spPr bwMode="auto">
            <a:xfrm>
              <a:off x="4243" y="2409"/>
              <a:ext cx="207" cy="182"/>
            </a:xfrm>
            <a:custGeom>
              <a:avLst/>
              <a:gdLst/>
              <a:ahLst/>
              <a:cxnLst>
                <a:cxn ang="0">
                  <a:pos x="0" y="65"/>
                </a:cxn>
                <a:cxn ang="0">
                  <a:pos x="9" y="51"/>
                </a:cxn>
                <a:cxn ang="0">
                  <a:pos x="5" y="33"/>
                </a:cxn>
                <a:cxn ang="0">
                  <a:pos x="69" y="0"/>
                </a:cxn>
                <a:cxn ang="0">
                  <a:pos x="75" y="12"/>
                </a:cxn>
                <a:cxn ang="0">
                  <a:pos x="120" y="4"/>
                </a:cxn>
                <a:cxn ang="0">
                  <a:pos x="155" y="6"/>
                </a:cxn>
                <a:cxn ang="0">
                  <a:pos x="142" y="24"/>
                </a:cxn>
                <a:cxn ang="0">
                  <a:pos x="149" y="47"/>
                </a:cxn>
                <a:cxn ang="0">
                  <a:pos x="179" y="57"/>
                </a:cxn>
                <a:cxn ang="0">
                  <a:pos x="209" y="55"/>
                </a:cxn>
                <a:cxn ang="0">
                  <a:pos x="232" y="37"/>
                </a:cxn>
                <a:cxn ang="0">
                  <a:pos x="272" y="33"/>
                </a:cxn>
                <a:cxn ang="0">
                  <a:pos x="284" y="49"/>
                </a:cxn>
                <a:cxn ang="0">
                  <a:pos x="307" y="63"/>
                </a:cxn>
                <a:cxn ang="0">
                  <a:pos x="341" y="65"/>
                </a:cxn>
                <a:cxn ang="0">
                  <a:pos x="335" y="93"/>
                </a:cxn>
                <a:cxn ang="0">
                  <a:pos x="337" y="148"/>
                </a:cxn>
                <a:cxn ang="0">
                  <a:pos x="343" y="181"/>
                </a:cxn>
                <a:cxn ang="0">
                  <a:pos x="380" y="177"/>
                </a:cxn>
                <a:cxn ang="0">
                  <a:pos x="392" y="201"/>
                </a:cxn>
                <a:cxn ang="0">
                  <a:pos x="394" y="221"/>
                </a:cxn>
                <a:cxn ang="0">
                  <a:pos x="414" y="248"/>
                </a:cxn>
                <a:cxn ang="0">
                  <a:pos x="390" y="268"/>
                </a:cxn>
                <a:cxn ang="0">
                  <a:pos x="368" y="284"/>
                </a:cxn>
                <a:cxn ang="0">
                  <a:pos x="345" y="284"/>
                </a:cxn>
                <a:cxn ang="0">
                  <a:pos x="317" y="292"/>
                </a:cxn>
                <a:cxn ang="0">
                  <a:pos x="317" y="321"/>
                </a:cxn>
                <a:cxn ang="0">
                  <a:pos x="305" y="341"/>
                </a:cxn>
                <a:cxn ang="0">
                  <a:pos x="276" y="365"/>
                </a:cxn>
                <a:cxn ang="0">
                  <a:pos x="226" y="327"/>
                </a:cxn>
                <a:cxn ang="0">
                  <a:pos x="213" y="294"/>
                </a:cxn>
                <a:cxn ang="0">
                  <a:pos x="167" y="284"/>
                </a:cxn>
                <a:cxn ang="0">
                  <a:pos x="151" y="241"/>
                </a:cxn>
                <a:cxn ang="0">
                  <a:pos x="120" y="215"/>
                </a:cxn>
                <a:cxn ang="0">
                  <a:pos x="108" y="183"/>
                </a:cxn>
                <a:cxn ang="0">
                  <a:pos x="82" y="152"/>
                </a:cxn>
                <a:cxn ang="0">
                  <a:pos x="65" y="120"/>
                </a:cxn>
                <a:cxn ang="0">
                  <a:pos x="31" y="97"/>
                </a:cxn>
                <a:cxn ang="0">
                  <a:pos x="0" y="65"/>
                </a:cxn>
              </a:cxnLst>
              <a:rect l="0" t="0" r="r" b="b"/>
              <a:pathLst>
                <a:path w="414" h="365">
                  <a:moveTo>
                    <a:pt x="0" y="65"/>
                  </a:moveTo>
                  <a:lnTo>
                    <a:pt x="9" y="51"/>
                  </a:lnTo>
                  <a:lnTo>
                    <a:pt x="5" y="33"/>
                  </a:lnTo>
                  <a:lnTo>
                    <a:pt x="69" y="0"/>
                  </a:lnTo>
                  <a:lnTo>
                    <a:pt x="75" y="12"/>
                  </a:lnTo>
                  <a:lnTo>
                    <a:pt x="120" y="4"/>
                  </a:lnTo>
                  <a:lnTo>
                    <a:pt x="155" y="6"/>
                  </a:lnTo>
                  <a:lnTo>
                    <a:pt x="142" y="24"/>
                  </a:lnTo>
                  <a:lnTo>
                    <a:pt x="149" y="47"/>
                  </a:lnTo>
                  <a:lnTo>
                    <a:pt x="179" y="57"/>
                  </a:lnTo>
                  <a:lnTo>
                    <a:pt x="209" y="55"/>
                  </a:lnTo>
                  <a:lnTo>
                    <a:pt x="232" y="37"/>
                  </a:lnTo>
                  <a:lnTo>
                    <a:pt x="272" y="33"/>
                  </a:lnTo>
                  <a:lnTo>
                    <a:pt x="284" y="49"/>
                  </a:lnTo>
                  <a:lnTo>
                    <a:pt x="307" y="63"/>
                  </a:lnTo>
                  <a:lnTo>
                    <a:pt x="341" y="65"/>
                  </a:lnTo>
                  <a:lnTo>
                    <a:pt x="335" y="93"/>
                  </a:lnTo>
                  <a:lnTo>
                    <a:pt x="337" y="148"/>
                  </a:lnTo>
                  <a:lnTo>
                    <a:pt x="343" y="181"/>
                  </a:lnTo>
                  <a:lnTo>
                    <a:pt x="380" y="177"/>
                  </a:lnTo>
                  <a:lnTo>
                    <a:pt x="392" y="201"/>
                  </a:lnTo>
                  <a:lnTo>
                    <a:pt x="394" y="221"/>
                  </a:lnTo>
                  <a:lnTo>
                    <a:pt x="414" y="248"/>
                  </a:lnTo>
                  <a:lnTo>
                    <a:pt x="390" y="268"/>
                  </a:lnTo>
                  <a:lnTo>
                    <a:pt x="368" y="284"/>
                  </a:lnTo>
                  <a:lnTo>
                    <a:pt x="345" y="284"/>
                  </a:lnTo>
                  <a:lnTo>
                    <a:pt x="317" y="292"/>
                  </a:lnTo>
                  <a:lnTo>
                    <a:pt x="317" y="321"/>
                  </a:lnTo>
                  <a:lnTo>
                    <a:pt x="305" y="341"/>
                  </a:lnTo>
                  <a:lnTo>
                    <a:pt x="276" y="365"/>
                  </a:lnTo>
                  <a:lnTo>
                    <a:pt x="226" y="327"/>
                  </a:lnTo>
                  <a:lnTo>
                    <a:pt x="213" y="294"/>
                  </a:lnTo>
                  <a:lnTo>
                    <a:pt x="167" y="284"/>
                  </a:lnTo>
                  <a:lnTo>
                    <a:pt x="151" y="241"/>
                  </a:lnTo>
                  <a:lnTo>
                    <a:pt x="120" y="215"/>
                  </a:lnTo>
                  <a:lnTo>
                    <a:pt x="108" y="183"/>
                  </a:lnTo>
                  <a:lnTo>
                    <a:pt x="82" y="152"/>
                  </a:lnTo>
                  <a:lnTo>
                    <a:pt x="65" y="120"/>
                  </a:lnTo>
                  <a:lnTo>
                    <a:pt x="31" y="97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rgbClr val="80FF8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9100" name="Freeform 28"/>
            <p:cNvSpPr>
              <a:spLocks noChangeAspect="1"/>
            </p:cNvSpPr>
            <p:nvPr/>
          </p:nvSpPr>
          <p:spPr bwMode="auto">
            <a:xfrm>
              <a:off x="4384" y="2551"/>
              <a:ext cx="57" cy="70"/>
            </a:xfrm>
            <a:custGeom>
              <a:avLst/>
              <a:gdLst/>
              <a:ahLst/>
              <a:cxnLst>
                <a:cxn ang="0">
                  <a:pos x="80" y="140"/>
                </a:cxn>
                <a:cxn ang="0">
                  <a:pos x="86" y="95"/>
                </a:cxn>
                <a:cxn ang="0">
                  <a:pos x="112" y="77"/>
                </a:cxn>
                <a:cxn ang="0">
                  <a:pos x="112" y="55"/>
                </a:cxn>
                <a:cxn ang="0">
                  <a:pos x="98" y="39"/>
                </a:cxn>
                <a:cxn ang="0">
                  <a:pos x="84" y="18"/>
                </a:cxn>
                <a:cxn ang="0">
                  <a:pos x="77" y="0"/>
                </a:cxn>
                <a:cxn ang="0">
                  <a:pos x="51" y="0"/>
                </a:cxn>
                <a:cxn ang="0">
                  <a:pos x="33" y="8"/>
                </a:cxn>
                <a:cxn ang="0">
                  <a:pos x="33" y="37"/>
                </a:cxn>
                <a:cxn ang="0">
                  <a:pos x="17" y="63"/>
                </a:cxn>
                <a:cxn ang="0">
                  <a:pos x="0" y="71"/>
                </a:cxn>
                <a:cxn ang="0">
                  <a:pos x="8" y="93"/>
                </a:cxn>
                <a:cxn ang="0">
                  <a:pos x="31" y="99"/>
                </a:cxn>
                <a:cxn ang="0">
                  <a:pos x="55" y="104"/>
                </a:cxn>
                <a:cxn ang="0">
                  <a:pos x="69" y="118"/>
                </a:cxn>
                <a:cxn ang="0">
                  <a:pos x="80" y="140"/>
                </a:cxn>
              </a:cxnLst>
              <a:rect l="0" t="0" r="r" b="b"/>
              <a:pathLst>
                <a:path w="112" h="140">
                  <a:moveTo>
                    <a:pt x="80" y="140"/>
                  </a:moveTo>
                  <a:lnTo>
                    <a:pt x="86" y="95"/>
                  </a:lnTo>
                  <a:lnTo>
                    <a:pt x="112" y="77"/>
                  </a:lnTo>
                  <a:lnTo>
                    <a:pt x="112" y="55"/>
                  </a:lnTo>
                  <a:lnTo>
                    <a:pt x="98" y="39"/>
                  </a:lnTo>
                  <a:lnTo>
                    <a:pt x="84" y="18"/>
                  </a:lnTo>
                  <a:lnTo>
                    <a:pt x="77" y="0"/>
                  </a:lnTo>
                  <a:lnTo>
                    <a:pt x="51" y="0"/>
                  </a:lnTo>
                  <a:lnTo>
                    <a:pt x="33" y="8"/>
                  </a:lnTo>
                  <a:lnTo>
                    <a:pt x="33" y="37"/>
                  </a:lnTo>
                  <a:lnTo>
                    <a:pt x="17" y="63"/>
                  </a:lnTo>
                  <a:lnTo>
                    <a:pt x="0" y="71"/>
                  </a:lnTo>
                  <a:lnTo>
                    <a:pt x="8" y="93"/>
                  </a:lnTo>
                  <a:lnTo>
                    <a:pt x="31" y="99"/>
                  </a:lnTo>
                  <a:lnTo>
                    <a:pt x="55" y="104"/>
                  </a:lnTo>
                  <a:lnTo>
                    <a:pt x="69" y="118"/>
                  </a:lnTo>
                  <a:lnTo>
                    <a:pt x="80" y="140"/>
                  </a:lnTo>
                  <a:close/>
                </a:path>
              </a:pathLst>
            </a:custGeom>
            <a:solidFill>
              <a:srgbClr val="FF80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99101" name="Freeform 29"/>
            <p:cNvSpPr>
              <a:spLocks noChangeAspect="1"/>
            </p:cNvSpPr>
            <p:nvPr/>
          </p:nvSpPr>
          <p:spPr bwMode="auto">
            <a:xfrm>
              <a:off x="4315" y="2276"/>
              <a:ext cx="211" cy="224"/>
            </a:xfrm>
            <a:custGeom>
              <a:avLst/>
              <a:gdLst/>
              <a:ahLst/>
              <a:cxnLst>
                <a:cxn ang="0">
                  <a:pos x="175" y="12"/>
                </a:cxn>
                <a:cxn ang="0">
                  <a:pos x="132" y="65"/>
                </a:cxn>
                <a:cxn ang="0">
                  <a:pos x="132" y="81"/>
                </a:cxn>
                <a:cxn ang="0">
                  <a:pos x="106" y="106"/>
                </a:cxn>
                <a:cxn ang="0">
                  <a:pos x="110" y="112"/>
                </a:cxn>
                <a:cxn ang="0">
                  <a:pos x="102" y="130"/>
                </a:cxn>
                <a:cxn ang="0">
                  <a:pos x="76" y="155"/>
                </a:cxn>
                <a:cxn ang="0">
                  <a:pos x="51" y="185"/>
                </a:cxn>
                <a:cxn ang="0">
                  <a:pos x="41" y="201"/>
                </a:cxn>
                <a:cxn ang="0">
                  <a:pos x="51" y="215"/>
                </a:cxn>
                <a:cxn ang="0">
                  <a:pos x="43" y="236"/>
                </a:cxn>
                <a:cxn ang="0">
                  <a:pos x="29" y="254"/>
                </a:cxn>
                <a:cxn ang="0">
                  <a:pos x="17" y="262"/>
                </a:cxn>
                <a:cxn ang="0">
                  <a:pos x="0" y="284"/>
                </a:cxn>
                <a:cxn ang="0">
                  <a:pos x="2" y="305"/>
                </a:cxn>
                <a:cxn ang="0">
                  <a:pos x="21" y="317"/>
                </a:cxn>
                <a:cxn ang="0">
                  <a:pos x="69" y="317"/>
                </a:cxn>
                <a:cxn ang="0">
                  <a:pos x="96" y="301"/>
                </a:cxn>
                <a:cxn ang="0">
                  <a:pos x="124" y="297"/>
                </a:cxn>
                <a:cxn ang="0">
                  <a:pos x="146" y="317"/>
                </a:cxn>
                <a:cxn ang="0">
                  <a:pos x="167" y="327"/>
                </a:cxn>
                <a:cxn ang="0">
                  <a:pos x="197" y="331"/>
                </a:cxn>
                <a:cxn ang="0">
                  <a:pos x="189" y="365"/>
                </a:cxn>
                <a:cxn ang="0">
                  <a:pos x="199" y="447"/>
                </a:cxn>
                <a:cxn ang="0">
                  <a:pos x="224" y="445"/>
                </a:cxn>
                <a:cxn ang="0">
                  <a:pos x="240" y="443"/>
                </a:cxn>
                <a:cxn ang="0">
                  <a:pos x="246" y="420"/>
                </a:cxn>
                <a:cxn ang="0">
                  <a:pos x="250" y="370"/>
                </a:cxn>
                <a:cxn ang="0">
                  <a:pos x="270" y="345"/>
                </a:cxn>
                <a:cxn ang="0">
                  <a:pos x="270" y="301"/>
                </a:cxn>
                <a:cxn ang="0">
                  <a:pos x="286" y="276"/>
                </a:cxn>
                <a:cxn ang="0">
                  <a:pos x="317" y="262"/>
                </a:cxn>
                <a:cxn ang="0">
                  <a:pos x="378" y="193"/>
                </a:cxn>
                <a:cxn ang="0">
                  <a:pos x="386" y="163"/>
                </a:cxn>
                <a:cxn ang="0">
                  <a:pos x="376" y="116"/>
                </a:cxn>
                <a:cxn ang="0">
                  <a:pos x="416" y="84"/>
                </a:cxn>
                <a:cxn ang="0">
                  <a:pos x="422" y="31"/>
                </a:cxn>
                <a:cxn ang="0">
                  <a:pos x="394" y="8"/>
                </a:cxn>
                <a:cxn ang="0">
                  <a:pos x="376" y="4"/>
                </a:cxn>
                <a:cxn ang="0">
                  <a:pos x="343" y="0"/>
                </a:cxn>
                <a:cxn ang="0">
                  <a:pos x="270" y="0"/>
                </a:cxn>
                <a:cxn ang="0">
                  <a:pos x="248" y="17"/>
                </a:cxn>
                <a:cxn ang="0">
                  <a:pos x="230" y="39"/>
                </a:cxn>
                <a:cxn ang="0">
                  <a:pos x="234" y="59"/>
                </a:cxn>
                <a:cxn ang="0">
                  <a:pos x="260" y="77"/>
                </a:cxn>
                <a:cxn ang="0">
                  <a:pos x="278" y="98"/>
                </a:cxn>
                <a:cxn ang="0">
                  <a:pos x="278" y="128"/>
                </a:cxn>
                <a:cxn ang="0">
                  <a:pos x="248" y="150"/>
                </a:cxn>
                <a:cxn ang="0">
                  <a:pos x="218" y="155"/>
                </a:cxn>
                <a:cxn ang="0">
                  <a:pos x="197" y="159"/>
                </a:cxn>
                <a:cxn ang="0">
                  <a:pos x="187" y="142"/>
                </a:cxn>
                <a:cxn ang="0">
                  <a:pos x="179" y="116"/>
                </a:cxn>
                <a:cxn ang="0">
                  <a:pos x="193" y="94"/>
                </a:cxn>
                <a:cxn ang="0">
                  <a:pos x="189" y="69"/>
                </a:cxn>
                <a:cxn ang="0">
                  <a:pos x="187" y="43"/>
                </a:cxn>
                <a:cxn ang="0">
                  <a:pos x="175" y="12"/>
                </a:cxn>
              </a:cxnLst>
              <a:rect l="0" t="0" r="r" b="b"/>
              <a:pathLst>
                <a:path w="422" h="447">
                  <a:moveTo>
                    <a:pt x="175" y="12"/>
                  </a:moveTo>
                  <a:lnTo>
                    <a:pt x="132" y="65"/>
                  </a:lnTo>
                  <a:lnTo>
                    <a:pt x="132" y="81"/>
                  </a:lnTo>
                  <a:lnTo>
                    <a:pt x="106" y="106"/>
                  </a:lnTo>
                  <a:lnTo>
                    <a:pt x="110" y="112"/>
                  </a:lnTo>
                  <a:lnTo>
                    <a:pt x="102" y="130"/>
                  </a:lnTo>
                  <a:lnTo>
                    <a:pt x="76" y="155"/>
                  </a:lnTo>
                  <a:lnTo>
                    <a:pt x="51" y="185"/>
                  </a:lnTo>
                  <a:lnTo>
                    <a:pt x="41" y="201"/>
                  </a:lnTo>
                  <a:lnTo>
                    <a:pt x="51" y="215"/>
                  </a:lnTo>
                  <a:lnTo>
                    <a:pt x="43" y="236"/>
                  </a:lnTo>
                  <a:lnTo>
                    <a:pt x="29" y="254"/>
                  </a:lnTo>
                  <a:lnTo>
                    <a:pt x="17" y="262"/>
                  </a:lnTo>
                  <a:lnTo>
                    <a:pt x="0" y="284"/>
                  </a:lnTo>
                  <a:lnTo>
                    <a:pt x="2" y="305"/>
                  </a:lnTo>
                  <a:lnTo>
                    <a:pt x="21" y="317"/>
                  </a:lnTo>
                  <a:lnTo>
                    <a:pt x="69" y="317"/>
                  </a:lnTo>
                  <a:lnTo>
                    <a:pt x="96" y="301"/>
                  </a:lnTo>
                  <a:lnTo>
                    <a:pt x="124" y="297"/>
                  </a:lnTo>
                  <a:lnTo>
                    <a:pt x="146" y="317"/>
                  </a:lnTo>
                  <a:lnTo>
                    <a:pt x="167" y="327"/>
                  </a:lnTo>
                  <a:lnTo>
                    <a:pt x="197" y="331"/>
                  </a:lnTo>
                  <a:lnTo>
                    <a:pt x="189" y="365"/>
                  </a:lnTo>
                  <a:lnTo>
                    <a:pt x="199" y="447"/>
                  </a:lnTo>
                  <a:lnTo>
                    <a:pt x="224" y="445"/>
                  </a:lnTo>
                  <a:lnTo>
                    <a:pt x="240" y="443"/>
                  </a:lnTo>
                  <a:lnTo>
                    <a:pt x="246" y="420"/>
                  </a:lnTo>
                  <a:lnTo>
                    <a:pt x="250" y="370"/>
                  </a:lnTo>
                  <a:lnTo>
                    <a:pt x="270" y="345"/>
                  </a:lnTo>
                  <a:lnTo>
                    <a:pt x="270" y="301"/>
                  </a:lnTo>
                  <a:lnTo>
                    <a:pt x="286" y="276"/>
                  </a:lnTo>
                  <a:lnTo>
                    <a:pt x="317" y="262"/>
                  </a:lnTo>
                  <a:lnTo>
                    <a:pt x="378" y="193"/>
                  </a:lnTo>
                  <a:lnTo>
                    <a:pt x="386" y="163"/>
                  </a:lnTo>
                  <a:lnTo>
                    <a:pt x="376" y="116"/>
                  </a:lnTo>
                  <a:lnTo>
                    <a:pt x="416" y="84"/>
                  </a:lnTo>
                  <a:lnTo>
                    <a:pt x="422" y="31"/>
                  </a:lnTo>
                  <a:lnTo>
                    <a:pt x="394" y="8"/>
                  </a:lnTo>
                  <a:lnTo>
                    <a:pt x="376" y="4"/>
                  </a:lnTo>
                  <a:lnTo>
                    <a:pt x="343" y="0"/>
                  </a:lnTo>
                  <a:lnTo>
                    <a:pt x="270" y="0"/>
                  </a:lnTo>
                  <a:lnTo>
                    <a:pt x="248" y="17"/>
                  </a:lnTo>
                  <a:lnTo>
                    <a:pt x="230" y="39"/>
                  </a:lnTo>
                  <a:lnTo>
                    <a:pt x="234" y="59"/>
                  </a:lnTo>
                  <a:lnTo>
                    <a:pt x="260" y="77"/>
                  </a:lnTo>
                  <a:lnTo>
                    <a:pt x="278" y="98"/>
                  </a:lnTo>
                  <a:lnTo>
                    <a:pt x="278" y="128"/>
                  </a:lnTo>
                  <a:lnTo>
                    <a:pt x="248" y="150"/>
                  </a:lnTo>
                  <a:lnTo>
                    <a:pt x="218" y="155"/>
                  </a:lnTo>
                  <a:lnTo>
                    <a:pt x="197" y="159"/>
                  </a:lnTo>
                  <a:lnTo>
                    <a:pt x="187" y="142"/>
                  </a:lnTo>
                  <a:lnTo>
                    <a:pt x="179" y="116"/>
                  </a:lnTo>
                  <a:lnTo>
                    <a:pt x="193" y="94"/>
                  </a:lnTo>
                  <a:lnTo>
                    <a:pt x="189" y="69"/>
                  </a:lnTo>
                  <a:lnTo>
                    <a:pt x="187" y="43"/>
                  </a:lnTo>
                  <a:lnTo>
                    <a:pt x="175" y="12"/>
                  </a:lnTo>
                  <a:close/>
                </a:path>
              </a:pathLst>
            </a:custGeom>
            <a:solidFill>
              <a:srgbClr val="FFC08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99112" name="Group 40"/>
            <p:cNvGrpSpPr>
              <a:grpSpLocks noChangeAspect="1"/>
            </p:cNvGrpSpPr>
            <p:nvPr/>
          </p:nvGrpSpPr>
          <p:grpSpPr bwMode="auto">
            <a:xfrm>
              <a:off x="4423" y="2160"/>
              <a:ext cx="504" cy="674"/>
              <a:chOff x="2203" y="2160"/>
              <a:chExt cx="504" cy="674"/>
            </a:xfrm>
          </p:grpSpPr>
          <p:sp>
            <p:nvSpPr>
              <p:cNvPr id="899110" name="Freeform 38"/>
              <p:cNvSpPr>
                <a:spLocks noChangeAspect="1"/>
              </p:cNvSpPr>
              <p:nvPr/>
            </p:nvSpPr>
            <p:spPr bwMode="auto">
              <a:xfrm>
                <a:off x="2630" y="2225"/>
                <a:ext cx="23" cy="21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8"/>
                  </a:cxn>
                  <a:cxn ang="0">
                    <a:pos x="3" y="30"/>
                  </a:cxn>
                  <a:cxn ang="0">
                    <a:pos x="29" y="44"/>
                  </a:cxn>
                  <a:cxn ang="0">
                    <a:pos x="47" y="26"/>
                  </a:cxn>
                  <a:cxn ang="0">
                    <a:pos x="3" y="0"/>
                  </a:cxn>
                </a:cxnLst>
                <a:rect l="0" t="0" r="r" b="b"/>
                <a:pathLst>
                  <a:path w="47" h="44">
                    <a:moveTo>
                      <a:pt x="3" y="0"/>
                    </a:moveTo>
                    <a:lnTo>
                      <a:pt x="0" y="8"/>
                    </a:lnTo>
                    <a:lnTo>
                      <a:pt x="3" y="30"/>
                    </a:lnTo>
                    <a:lnTo>
                      <a:pt x="29" y="44"/>
                    </a:lnTo>
                    <a:lnTo>
                      <a:pt x="47" y="26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C0C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111" name="Freeform 39"/>
              <p:cNvSpPr>
                <a:spLocks noChangeAspect="1"/>
              </p:cNvSpPr>
              <p:nvPr/>
            </p:nvSpPr>
            <p:spPr bwMode="auto">
              <a:xfrm>
                <a:off x="2203" y="2160"/>
                <a:ext cx="504" cy="674"/>
              </a:xfrm>
              <a:custGeom>
                <a:avLst/>
                <a:gdLst/>
                <a:ahLst/>
                <a:cxnLst>
                  <a:cxn ang="0">
                    <a:pos x="394" y="30"/>
                  </a:cxn>
                  <a:cxn ang="0">
                    <a:pos x="406" y="95"/>
                  </a:cxn>
                  <a:cxn ang="0">
                    <a:pos x="398" y="142"/>
                  </a:cxn>
                  <a:cxn ang="0">
                    <a:pos x="453" y="211"/>
                  </a:cxn>
                  <a:cxn ang="0">
                    <a:pos x="372" y="189"/>
                  </a:cxn>
                  <a:cxn ang="0">
                    <a:pos x="309" y="241"/>
                  </a:cxn>
                  <a:cxn ang="0">
                    <a:pos x="266" y="197"/>
                  </a:cxn>
                  <a:cxn ang="0">
                    <a:pos x="185" y="241"/>
                  </a:cxn>
                  <a:cxn ang="0">
                    <a:pos x="201" y="310"/>
                  </a:cxn>
                  <a:cxn ang="0">
                    <a:pos x="159" y="347"/>
                  </a:cxn>
                  <a:cxn ang="0">
                    <a:pos x="167" y="412"/>
                  </a:cxn>
                  <a:cxn ang="0">
                    <a:pos x="112" y="481"/>
                  </a:cxn>
                  <a:cxn ang="0">
                    <a:pos x="55" y="536"/>
                  </a:cxn>
                  <a:cxn ang="0">
                    <a:pos x="37" y="643"/>
                  </a:cxn>
                  <a:cxn ang="0">
                    <a:pos x="29" y="690"/>
                  </a:cxn>
                  <a:cxn ang="0">
                    <a:pos x="3" y="789"/>
                  </a:cxn>
                  <a:cxn ang="0">
                    <a:pos x="37" y="836"/>
                  </a:cxn>
                  <a:cxn ang="0">
                    <a:pos x="0" y="897"/>
                  </a:cxn>
                  <a:cxn ang="0">
                    <a:pos x="55" y="964"/>
                  </a:cxn>
                  <a:cxn ang="0">
                    <a:pos x="157" y="978"/>
                  </a:cxn>
                  <a:cxn ang="0">
                    <a:pos x="175" y="1025"/>
                  </a:cxn>
                  <a:cxn ang="0">
                    <a:pos x="128" y="1089"/>
                  </a:cxn>
                  <a:cxn ang="0">
                    <a:pos x="86" y="1197"/>
                  </a:cxn>
                  <a:cxn ang="0">
                    <a:pos x="142" y="1262"/>
                  </a:cxn>
                  <a:cxn ang="0">
                    <a:pos x="193" y="1236"/>
                  </a:cxn>
                  <a:cxn ang="0">
                    <a:pos x="244" y="1256"/>
                  </a:cxn>
                  <a:cxn ang="0">
                    <a:pos x="291" y="1300"/>
                  </a:cxn>
                  <a:cxn ang="0">
                    <a:pos x="386" y="1313"/>
                  </a:cxn>
                  <a:cxn ang="0">
                    <a:pos x="449" y="1325"/>
                  </a:cxn>
                  <a:cxn ang="0">
                    <a:pos x="544" y="1325"/>
                  </a:cxn>
                  <a:cxn ang="0">
                    <a:pos x="605" y="1317"/>
                  </a:cxn>
                  <a:cxn ang="0">
                    <a:pos x="672" y="1317"/>
                  </a:cxn>
                  <a:cxn ang="0">
                    <a:pos x="751" y="1335"/>
                  </a:cxn>
                  <a:cxn ang="0">
                    <a:pos x="733" y="1278"/>
                  </a:cxn>
                  <a:cxn ang="0">
                    <a:pos x="850" y="1167"/>
                  </a:cxn>
                  <a:cxn ang="0">
                    <a:pos x="792" y="1116"/>
                  </a:cxn>
                  <a:cxn ang="0">
                    <a:pos x="682" y="1008"/>
                  </a:cxn>
                  <a:cxn ang="0">
                    <a:pos x="654" y="909"/>
                  </a:cxn>
                  <a:cxn ang="0">
                    <a:pos x="692" y="885"/>
                  </a:cxn>
                  <a:cxn ang="0">
                    <a:pos x="911" y="789"/>
                  </a:cxn>
                  <a:cxn ang="0">
                    <a:pos x="990" y="783"/>
                  </a:cxn>
                  <a:cxn ang="0">
                    <a:pos x="1007" y="716"/>
                  </a:cxn>
                  <a:cxn ang="0">
                    <a:pos x="986" y="592"/>
                  </a:cxn>
                  <a:cxn ang="0">
                    <a:pos x="968" y="505"/>
                  </a:cxn>
                  <a:cxn ang="0">
                    <a:pos x="942" y="408"/>
                  </a:cxn>
                  <a:cxn ang="0">
                    <a:pos x="901" y="256"/>
                  </a:cxn>
                  <a:cxn ang="0">
                    <a:pos x="814" y="168"/>
                  </a:cxn>
                  <a:cxn ang="0">
                    <a:pos x="745" y="164"/>
                  </a:cxn>
                  <a:cxn ang="0">
                    <a:pos x="627" y="209"/>
                  </a:cxn>
                  <a:cxn ang="0">
                    <a:pos x="617" y="172"/>
                  </a:cxn>
                  <a:cxn ang="0">
                    <a:pos x="558" y="116"/>
                  </a:cxn>
                  <a:cxn ang="0">
                    <a:pos x="510" y="30"/>
                  </a:cxn>
                  <a:cxn ang="0">
                    <a:pos x="441" y="4"/>
                  </a:cxn>
                </a:cxnLst>
                <a:rect l="0" t="0" r="r" b="b"/>
                <a:pathLst>
                  <a:path w="1007" h="1347">
                    <a:moveTo>
                      <a:pt x="416" y="0"/>
                    </a:moveTo>
                    <a:lnTo>
                      <a:pt x="394" y="14"/>
                    </a:lnTo>
                    <a:lnTo>
                      <a:pt x="394" y="30"/>
                    </a:lnTo>
                    <a:lnTo>
                      <a:pt x="398" y="43"/>
                    </a:lnTo>
                    <a:lnTo>
                      <a:pt x="402" y="65"/>
                    </a:lnTo>
                    <a:lnTo>
                      <a:pt x="406" y="95"/>
                    </a:lnTo>
                    <a:lnTo>
                      <a:pt x="394" y="106"/>
                    </a:lnTo>
                    <a:lnTo>
                      <a:pt x="394" y="124"/>
                    </a:lnTo>
                    <a:lnTo>
                      <a:pt x="398" y="142"/>
                    </a:lnTo>
                    <a:lnTo>
                      <a:pt x="428" y="168"/>
                    </a:lnTo>
                    <a:lnTo>
                      <a:pt x="445" y="172"/>
                    </a:lnTo>
                    <a:lnTo>
                      <a:pt x="453" y="211"/>
                    </a:lnTo>
                    <a:lnTo>
                      <a:pt x="412" y="201"/>
                    </a:lnTo>
                    <a:lnTo>
                      <a:pt x="390" y="179"/>
                    </a:lnTo>
                    <a:lnTo>
                      <a:pt x="372" y="189"/>
                    </a:lnTo>
                    <a:lnTo>
                      <a:pt x="339" y="231"/>
                    </a:lnTo>
                    <a:lnTo>
                      <a:pt x="325" y="244"/>
                    </a:lnTo>
                    <a:lnTo>
                      <a:pt x="309" y="241"/>
                    </a:lnTo>
                    <a:lnTo>
                      <a:pt x="307" y="223"/>
                    </a:lnTo>
                    <a:lnTo>
                      <a:pt x="295" y="209"/>
                    </a:lnTo>
                    <a:lnTo>
                      <a:pt x="266" y="197"/>
                    </a:lnTo>
                    <a:lnTo>
                      <a:pt x="222" y="197"/>
                    </a:lnTo>
                    <a:lnTo>
                      <a:pt x="209" y="215"/>
                    </a:lnTo>
                    <a:lnTo>
                      <a:pt x="185" y="241"/>
                    </a:lnTo>
                    <a:lnTo>
                      <a:pt x="205" y="258"/>
                    </a:lnTo>
                    <a:lnTo>
                      <a:pt x="205" y="292"/>
                    </a:lnTo>
                    <a:lnTo>
                      <a:pt x="201" y="310"/>
                    </a:lnTo>
                    <a:lnTo>
                      <a:pt x="193" y="325"/>
                    </a:lnTo>
                    <a:lnTo>
                      <a:pt x="167" y="343"/>
                    </a:lnTo>
                    <a:lnTo>
                      <a:pt x="159" y="347"/>
                    </a:lnTo>
                    <a:lnTo>
                      <a:pt x="163" y="373"/>
                    </a:lnTo>
                    <a:lnTo>
                      <a:pt x="175" y="390"/>
                    </a:lnTo>
                    <a:lnTo>
                      <a:pt x="167" y="412"/>
                    </a:lnTo>
                    <a:lnTo>
                      <a:pt x="149" y="438"/>
                    </a:lnTo>
                    <a:lnTo>
                      <a:pt x="128" y="463"/>
                    </a:lnTo>
                    <a:lnTo>
                      <a:pt x="112" y="481"/>
                    </a:lnTo>
                    <a:lnTo>
                      <a:pt x="86" y="501"/>
                    </a:lnTo>
                    <a:lnTo>
                      <a:pt x="69" y="507"/>
                    </a:lnTo>
                    <a:lnTo>
                      <a:pt x="55" y="536"/>
                    </a:lnTo>
                    <a:lnTo>
                      <a:pt x="51" y="580"/>
                    </a:lnTo>
                    <a:lnTo>
                      <a:pt x="37" y="605"/>
                    </a:lnTo>
                    <a:lnTo>
                      <a:pt x="37" y="643"/>
                    </a:lnTo>
                    <a:lnTo>
                      <a:pt x="21" y="661"/>
                    </a:lnTo>
                    <a:lnTo>
                      <a:pt x="17" y="672"/>
                    </a:lnTo>
                    <a:lnTo>
                      <a:pt x="29" y="690"/>
                    </a:lnTo>
                    <a:lnTo>
                      <a:pt x="37" y="720"/>
                    </a:lnTo>
                    <a:lnTo>
                      <a:pt x="55" y="745"/>
                    </a:lnTo>
                    <a:lnTo>
                      <a:pt x="3" y="789"/>
                    </a:lnTo>
                    <a:lnTo>
                      <a:pt x="13" y="814"/>
                    </a:lnTo>
                    <a:lnTo>
                      <a:pt x="33" y="832"/>
                    </a:lnTo>
                    <a:lnTo>
                      <a:pt x="37" y="836"/>
                    </a:lnTo>
                    <a:lnTo>
                      <a:pt x="37" y="854"/>
                    </a:lnTo>
                    <a:lnTo>
                      <a:pt x="11" y="872"/>
                    </a:lnTo>
                    <a:lnTo>
                      <a:pt x="0" y="897"/>
                    </a:lnTo>
                    <a:lnTo>
                      <a:pt x="11" y="931"/>
                    </a:lnTo>
                    <a:lnTo>
                      <a:pt x="25" y="952"/>
                    </a:lnTo>
                    <a:lnTo>
                      <a:pt x="55" y="964"/>
                    </a:lnTo>
                    <a:lnTo>
                      <a:pt x="90" y="970"/>
                    </a:lnTo>
                    <a:lnTo>
                      <a:pt x="128" y="974"/>
                    </a:lnTo>
                    <a:lnTo>
                      <a:pt x="157" y="978"/>
                    </a:lnTo>
                    <a:lnTo>
                      <a:pt x="179" y="994"/>
                    </a:lnTo>
                    <a:lnTo>
                      <a:pt x="201" y="1012"/>
                    </a:lnTo>
                    <a:lnTo>
                      <a:pt x="175" y="1025"/>
                    </a:lnTo>
                    <a:lnTo>
                      <a:pt x="153" y="1047"/>
                    </a:lnTo>
                    <a:lnTo>
                      <a:pt x="132" y="1065"/>
                    </a:lnTo>
                    <a:lnTo>
                      <a:pt x="128" y="1089"/>
                    </a:lnTo>
                    <a:lnTo>
                      <a:pt x="116" y="1142"/>
                    </a:lnTo>
                    <a:lnTo>
                      <a:pt x="98" y="1175"/>
                    </a:lnTo>
                    <a:lnTo>
                      <a:pt x="86" y="1197"/>
                    </a:lnTo>
                    <a:lnTo>
                      <a:pt x="116" y="1236"/>
                    </a:lnTo>
                    <a:lnTo>
                      <a:pt x="124" y="1248"/>
                    </a:lnTo>
                    <a:lnTo>
                      <a:pt x="142" y="1262"/>
                    </a:lnTo>
                    <a:lnTo>
                      <a:pt x="159" y="1260"/>
                    </a:lnTo>
                    <a:lnTo>
                      <a:pt x="183" y="1248"/>
                    </a:lnTo>
                    <a:lnTo>
                      <a:pt x="193" y="1236"/>
                    </a:lnTo>
                    <a:lnTo>
                      <a:pt x="197" y="1231"/>
                    </a:lnTo>
                    <a:lnTo>
                      <a:pt x="230" y="1236"/>
                    </a:lnTo>
                    <a:lnTo>
                      <a:pt x="244" y="1256"/>
                    </a:lnTo>
                    <a:lnTo>
                      <a:pt x="256" y="1278"/>
                    </a:lnTo>
                    <a:lnTo>
                      <a:pt x="270" y="1296"/>
                    </a:lnTo>
                    <a:lnTo>
                      <a:pt x="291" y="1300"/>
                    </a:lnTo>
                    <a:lnTo>
                      <a:pt x="335" y="1296"/>
                    </a:lnTo>
                    <a:lnTo>
                      <a:pt x="357" y="1292"/>
                    </a:lnTo>
                    <a:lnTo>
                      <a:pt x="386" y="1313"/>
                    </a:lnTo>
                    <a:lnTo>
                      <a:pt x="408" y="1304"/>
                    </a:lnTo>
                    <a:lnTo>
                      <a:pt x="430" y="1309"/>
                    </a:lnTo>
                    <a:lnTo>
                      <a:pt x="449" y="1325"/>
                    </a:lnTo>
                    <a:lnTo>
                      <a:pt x="485" y="1309"/>
                    </a:lnTo>
                    <a:lnTo>
                      <a:pt x="518" y="1309"/>
                    </a:lnTo>
                    <a:lnTo>
                      <a:pt x="544" y="1325"/>
                    </a:lnTo>
                    <a:lnTo>
                      <a:pt x="562" y="1333"/>
                    </a:lnTo>
                    <a:lnTo>
                      <a:pt x="583" y="1317"/>
                    </a:lnTo>
                    <a:lnTo>
                      <a:pt x="605" y="1317"/>
                    </a:lnTo>
                    <a:lnTo>
                      <a:pt x="643" y="1309"/>
                    </a:lnTo>
                    <a:lnTo>
                      <a:pt x="668" y="1325"/>
                    </a:lnTo>
                    <a:lnTo>
                      <a:pt x="672" y="1317"/>
                    </a:lnTo>
                    <a:lnTo>
                      <a:pt x="700" y="1335"/>
                    </a:lnTo>
                    <a:lnTo>
                      <a:pt x="723" y="1347"/>
                    </a:lnTo>
                    <a:lnTo>
                      <a:pt x="751" y="1335"/>
                    </a:lnTo>
                    <a:lnTo>
                      <a:pt x="755" y="1317"/>
                    </a:lnTo>
                    <a:lnTo>
                      <a:pt x="737" y="1292"/>
                    </a:lnTo>
                    <a:lnTo>
                      <a:pt x="733" y="1278"/>
                    </a:lnTo>
                    <a:lnTo>
                      <a:pt x="723" y="1234"/>
                    </a:lnTo>
                    <a:lnTo>
                      <a:pt x="824" y="1167"/>
                    </a:lnTo>
                    <a:lnTo>
                      <a:pt x="850" y="1167"/>
                    </a:lnTo>
                    <a:lnTo>
                      <a:pt x="854" y="1158"/>
                    </a:lnTo>
                    <a:lnTo>
                      <a:pt x="818" y="1144"/>
                    </a:lnTo>
                    <a:lnTo>
                      <a:pt x="792" y="1116"/>
                    </a:lnTo>
                    <a:lnTo>
                      <a:pt x="727" y="1059"/>
                    </a:lnTo>
                    <a:lnTo>
                      <a:pt x="719" y="1016"/>
                    </a:lnTo>
                    <a:lnTo>
                      <a:pt x="682" y="1008"/>
                    </a:lnTo>
                    <a:lnTo>
                      <a:pt x="678" y="964"/>
                    </a:lnTo>
                    <a:lnTo>
                      <a:pt x="670" y="927"/>
                    </a:lnTo>
                    <a:lnTo>
                      <a:pt x="654" y="909"/>
                    </a:lnTo>
                    <a:lnTo>
                      <a:pt x="664" y="891"/>
                    </a:lnTo>
                    <a:lnTo>
                      <a:pt x="672" y="883"/>
                    </a:lnTo>
                    <a:lnTo>
                      <a:pt x="692" y="885"/>
                    </a:lnTo>
                    <a:lnTo>
                      <a:pt x="753" y="868"/>
                    </a:lnTo>
                    <a:lnTo>
                      <a:pt x="883" y="801"/>
                    </a:lnTo>
                    <a:lnTo>
                      <a:pt x="911" y="789"/>
                    </a:lnTo>
                    <a:lnTo>
                      <a:pt x="938" y="771"/>
                    </a:lnTo>
                    <a:lnTo>
                      <a:pt x="960" y="795"/>
                    </a:lnTo>
                    <a:lnTo>
                      <a:pt x="990" y="783"/>
                    </a:lnTo>
                    <a:lnTo>
                      <a:pt x="998" y="753"/>
                    </a:lnTo>
                    <a:lnTo>
                      <a:pt x="996" y="736"/>
                    </a:lnTo>
                    <a:lnTo>
                      <a:pt x="1007" y="716"/>
                    </a:lnTo>
                    <a:lnTo>
                      <a:pt x="992" y="692"/>
                    </a:lnTo>
                    <a:lnTo>
                      <a:pt x="974" y="651"/>
                    </a:lnTo>
                    <a:lnTo>
                      <a:pt x="986" y="592"/>
                    </a:lnTo>
                    <a:lnTo>
                      <a:pt x="966" y="562"/>
                    </a:lnTo>
                    <a:lnTo>
                      <a:pt x="958" y="532"/>
                    </a:lnTo>
                    <a:lnTo>
                      <a:pt x="968" y="505"/>
                    </a:lnTo>
                    <a:lnTo>
                      <a:pt x="962" y="481"/>
                    </a:lnTo>
                    <a:lnTo>
                      <a:pt x="921" y="436"/>
                    </a:lnTo>
                    <a:lnTo>
                      <a:pt x="942" y="408"/>
                    </a:lnTo>
                    <a:lnTo>
                      <a:pt x="942" y="361"/>
                    </a:lnTo>
                    <a:lnTo>
                      <a:pt x="946" y="306"/>
                    </a:lnTo>
                    <a:lnTo>
                      <a:pt x="901" y="256"/>
                    </a:lnTo>
                    <a:lnTo>
                      <a:pt x="879" y="227"/>
                    </a:lnTo>
                    <a:lnTo>
                      <a:pt x="854" y="201"/>
                    </a:lnTo>
                    <a:lnTo>
                      <a:pt x="814" y="168"/>
                    </a:lnTo>
                    <a:lnTo>
                      <a:pt x="788" y="150"/>
                    </a:lnTo>
                    <a:lnTo>
                      <a:pt x="771" y="146"/>
                    </a:lnTo>
                    <a:lnTo>
                      <a:pt x="745" y="164"/>
                    </a:lnTo>
                    <a:lnTo>
                      <a:pt x="725" y="175"/>
                    </a:lnTo>
                    <a:lnTo>
                      <a:pt x="668" y="219"/>
                    </a:lnTo>
                    <a:lnTo>
                      <a:pt x="627" y="209"/>
                    </a:lnTo>
                    <a:lnTo>
                      <a:pt x="609" y="209"/>
                    </a:lnTo>
                    <a:lnTo>
                      <a:pt x="609" y="193"/>
                    </a:lnTo>
                    <a:lnTo>
                      <a:pt x="617" y="172"/>
                    </a:lnTo>
                    <a:lnTo>
                      <a:pt x="627" y="154"/>
                    </a:lnTo>
                    <a:lnTo>
                      <a:pt x="573" y="120"/>
                    </a:lnTo>
                    <a:lnTo>
                      <a:pt x="558" y="116"/>
                    </a:lnTo>
                    <a:lnTo>
                      <a:pt x="532" y="95"/>
                    </a:lnTo>
                    <a:lnTo>
                      <a:pt x="522" y="55"/>
                    </a:lnTo>
                    <a:lnTo>
                      <a:pt x="510" y="30"/>
                    </a:lnTo>
                    <a:lnTo>
                      <a:pt x="493" y="33"/>
                    </a:lnTo>
                    <a:lnTo>
                      <a:pt x="471" y="8"/>
                    </a:lnTo>
                    <a:lnTo>
                      <a:pt x="441" y="4"/>
                    </a:lnTo>
                    <a:lnTo>
                      <a:pt x="416" y="0"/>
                    </a:lnTo>
                    <a:close/>
                  </a:path>
                </a:pathLst>
              </a:custGeom>
              <a:solidFill>
                <a:srgbClr val="C0C0FF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99136" name="Freeform 64"/>
            <p:cNvSpPr>
              <a:spLocks noChangeAspect="1"/>
            </p:cNvSpPr>
            <p:nvPr/>
          </p:nvSpPr>
          <p:spPr bwMode="auto">
            <a:xfrm>
              <a:off x="4751" y="2545"/>
              <a:ext cx="397" cy="216"/>
            </a:xfrm>
            <a:custGeom>
              <a:avLst/>
              <a:gdLst/>
              <a:ahLst/>
              <a:cxnLst>
                <a:cxn ang="0">
                  <a:pos x="196" y="414"/>
                </a:cxn>
                <a:cxn ang="0">
                  <a:pos x="190" y="391"/>
                </a:cxn>
                <a:cxn ang="0">
                  <a:pos x="164" y="377"/>
                </a:cxn>
                <a:cxn ang="0">
                  <a:pos x="71" y="292"/>
                </a:cxn>
                <a:cxn ang="0">
                  <a:pos x="65" y="249"/>
                </a:cxn>
                <a:cxn ang="0">
                  <a:pos x="24" y="243"/>
                </a:cxn>
                <a:cxn ang="0">
                  <a:pos x="26" y="201"/>
                </a:cxn>
                <a:cxn ang="0">
                  <a:pos x="12" y="162"/>
                </a:cxn>
                <a:cxn ang="0">
                  <a:pos x="0" y="140"/>
                </a:cxn>
                <a:cxn ang="0">
                  <a:pos x="8" y="116"/>
                </a:cxn>
                <a:cxn ang="0">
                  <a:pos x="38" y="116"/>
                </a:cxn>
                <a:cxn ang="0">
                  <a:pos x="89" y="105"/>
                </a:cxn>
                <a:cxn ang="0">
                  <a:pos x="249" y="22"/>
                </a:cxn>
                <a:cxn ang="0">
                  <a:pos x="282" y="0"/>
                </a:cxn>
                <a:cxn ang="0">
                  <a:pos x="304" y="26"/>
                </a:cxn>
                <a:cxn ang="0">
                  <a:pos x="338" y="12"/>
                </a:cxn>
                <a:cxn ang="0">
                  <a:pos x="369" y="14"/>
                </a:cxn>
                <a:cxn ang="0">
                  <a:pos x="389" y="28"/>
                </a:cxn>
                <a:cxn ang="0">
                  <a:pos x="389" y="65"/>
                </a:cxn>
                <a:cxn ang="0">
                  <a:pos x="446" y="103"/>
                </a:cxn>
                <a:cxn ang="0">
                  <a:pos x="450" y="128"/>
                </a:cxn>
                <a:cxn ang="0">
                  <a:pos x="472" y="158"/>
                </a:cxn>
                <a:cxn ang="0">
                  <a:pos x="487" y="170"/>
                </a:cxn>
                <a:cxn ang="0">
                  <a:pos x="497" y="158"/>
                </a:cxn>
                <a:cxn ang="0">
                  <a:pos x="539" y="136"/>
                </a:cxn>
                <a:cxn ang="0">
                  <a:pos x="557" y="140"/>
                </a:cxn>
                <a:cxn ang="0">
                  <a:pos x="608" y="197"/>
                </a:cxn>
                <a:cxn ang="0">
                  <a:pos x="620" y="195"/>
                </a:cxn>
                <a:cxn ang="0">
                  <a:pos x="673" y="227"/>
                </a:cxn>
                <a:cxn ang="0">
                  <a:pos x="752" y="223"/>
                </a:cxn>
                <a:cxn ang="0">
                  <a:pos x="793" y="249"/>
                </a:cxn>
                <a:cxn ang="0">
                  <a:pos x="706" y="296"/>
                </a:cxn>
                <a:cxn ang="0">
                  <a:pos x="702" y="355"/>
                </a:cxn>
                <a:cxn ang="0">
                  <a:pos x="649" y="404"/>
                </a:cxn>
                <a:cxn ang="0">
                  <a:pos x="592" y="402"/>
                </a:cxn>
                <a:cxn ang="0">
                  <a:pos x="560" y="416"/>
                </a:cxn>
                <a:cxn ang="0">
                  <a:pos x="521" y="432"/>
                </a:cxn>
                <a:cxn ang="0">
                  <a:pos x="472" y="400"/>
                </a:cxn>
                <a:cxn ang="0">
                  <a:pos x="440" y="416"/>
                </a:cxn>
                <a:cxn ang="0">
                  <a:pos x="413" y="422"/>
                </a:cxn>
                <a:cxn ang="0">
                  <a:pos x="389" y="385"/>
                </a:cxn>
                <a:cxn ang="0">
                  <a:pos x="320" y="387"/>
                </a:cxn>
                <a:cxn ang="0">
                  <a:pos x="298" y="402"/>
                </a:cxn>
                <a:cxn ang="0">
                  <a:pos x="282" y="418"/>
                </a:cxn>
                <a:cxn ang="0">
                  <a:pos x="253" y="418"/>
                </a:cxn>
                <a:cxn ang="0">
                  <a:pos x="221" y="424"/>
                </a:cxn>
                <a:cxn ang="0">
                  <a:pos x="196" y="414"/>
                </a:cxn>
              </a:cxnLst>
              <a:rect l="0" t="0" r="r" b="b"/>
              <a:pathLst>
                <a:path w="793" h="432">
                  <a:moveTo>
                    <a:pt x="196" y="414"/>
                  </a:moveTo>
                  <a:lnTo>
                    <a:pt x="190" y="391"/>
                  </a:lnTo>
                  <a:lnTo>
                    <a:pt x="164" y="377"/>
                  </a:lnTo>
                  <a:lnTo>
                    <a:pt x="71" y="292"/>
                  </a:lnTo>
                  <a:lnTo>
                    <a:pt x="65" y="249"/>
                  </a:lnTo>
                  <a:lnTo>
                    <a:pt x="24" y="243"/>
                  </a:lnTo>
                  <a:lnTo>
                    <a:pt x="26" y="201"/>
                  </a:lnTo>
                  <a:lnTo>
                    <a:pt x="12" y="162"/>
                  </a:lnTo>
                  <a:lnTo>
                    <a:pt x="0" y="140"/>
                  </a:lnTo>
                  <a:lnTo>
                    <a:pt x="8" y="116"/>
                  </a:lnTo>
                  <a:lnTo>
                    <a:pt x="38" y="116"/>
                  </a:lnTo>
                  <a:lnTo>
                    <a:pt x="89" y="105"/>
                  </a:lnTo>
                  <a:lnTo>
                    <a:pt x="249" y="22"/>
                  </a:lnTo>
                  <a:lnTo>
                    <a:pt x="282" y="0"/>
                  </a:lnTo>
                  <a:lnTo>
                    <a:pt x="304" y="26"/>
                  </a:lnTo>
                  <a:lnTo>
                    <a:pt x="338" y="12"/>
                  </a:lnTo>
                  <a:lnTo>
                    <a:pt x="369" y="14"/>
                  </a:lnTo>
                  <a:lnTo>
                    <a:pt x="389" y="28"/>
                  </a:lnTo>
                  <a:lnTo>
                    <a:pt x="389" y="65"/>
                  </a:lnTo>
                  <a:lnTo>
                    <a:pt x="446" y="103"/>
                  </a:lnTo>
                  <a:lnTo>
                    <a:pt x="450" y="128"/>
                  </a:lnTo>
                  <a:lnTo>
                    <a:pt x="472" y="158"/>
                  </a:lnTo>
                  <a:lnTo>
                    <a:pt x="487" y="170"/>
                  </a:lnTo>
                  <a:lnTo>
                    <a:pt x="497" y="158"/>
                  </a:lnTo>
                  <a:lnTo>
                    <a:pt x="539" y="136"/>
                  </a:lnTo>
                  <a:lnTo>
                    <a:pt x="557" y="140"/>
                  </a:lnTo>
                  <a:lnTo>
                    <a:pt x="608" y="197"/>
                  </a:lnTo>
                  <a:lnTo>
                    <a:pt x="620" y="195"/>
                  </a:lnTo>
                  <a:lnTo>
                    <a:pt x="673" y="227"/>
                  </a:lnTo>
                  <a:lnTo>
                    <a:pt x="752" y="223"/>
                  </a:lnTo>
                  <a:lnTo>
                    <a:pt x="793" y="249"/>
                  </a:lnTo>
                  <a:lnTo>
                    <a:pt x="706" y="296"/>
                  </a:lnTo>
                  <a:lnTo>
                    <a:pt x="702" y="355"/>
                  </a:lnTo>
                  <a:lnTo>
                    <a:pt x="649" y="404"/>
                  </a:lnTo>
                  <a:lnTo>
                    <a:pt x="592" y="402"/>
                  </a:lnTo>
                  <a:lnTo>
                    <a:pt x="560" y="416"/>
                  </a:lnTo>
                  <a:lnTo>
                    <a:pt x="521" y="432"/>
                  </a:lnTo>
                  <a:lnTo>
                    <a:pt x="472" y="400"/>
                  </a:lnTo>
                  <a:lnTo>
                    <a:pt x="440" y="416"/>
                  </a:lnTo>
                  <a:lnTo>
                    <a:pt x="413" y="422"/>
                  </a:lnTo>
                  <a:lnTo>
                    <a:pt x="389" y="385"/>
                  </a:lnTo>
                  <a:lnTo>
                    <a:pt x="320" y="387"/>
                  </a:lnTo>
                  <a:lnTo>
                    <a:pt x="298" y="402"/>
                  </a:lnTo>
                  <a:lnTo>
                    <a:pt x="282" y="418"/>
                  </a:lnTo>
                  <a:lnTo>
                    <a:pt x="253" y="418"/>
                  </a:lnTo>
                  <a:lnTo>
                    <a:pt x="221" y="424"/>
                  </a:lnTo>
                  <a:lnTo>
                    <a:pt x="196" y="414"/>
                  </a:lnTo>
                  <a:close/>
                </a:path>
              </a:pathLst>
            </a:custGeom>
            <a:solidFill>
              <a:srgbClr val="FFFF80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99150" name="Group 78"/>
            <p:cNvGrpSpPr>
              <a:grpSpLocks noChangeAspect="1"/>
            </p:cNvGrpSpPr>
            <p:nvPr/>
          </p:nvGrpSpPr>
          <p:grpSpPr bwMode="auto">
            <a:xfrm>
              <a:off x="3772" y="2439"/>
              <a:ext cx="751" cy="891"/>
              <a:chOff x="1552" y="2439"/>
              <a:chExt cx="751" cy="891"/>
            </a:xfrm>
          </p:grpSpPr>
          <p:sp>
            <p:nvSpPr>
              <p:cNvPr id="899148" name="Freeform 76"/>
              <p:cNvSpPr>
                <a:spLocks noChangeAspect="1"/>
              </p:cNvSpPr>
              <p:nvPr/>
            </p:nvSpPr>
            <p:spPr bwMode="auto">
              <a:xfrm>
                <a:off x="2237" y="3211"/>
                <a:ext cx="66" cy="119"/>
              </a:xfrm>
              <a:custGeom>
                <a:avLst/>
                <a:gdLst/>
                <a:ahLst/>
                <a:cxnLst>
                  <a:cxn ang="0">
                    <a:pos x="132" y="0"/>
                  </a:cxn>
                  <a:cxn ang="0">
                    <a:pos x="88" y="52"/>
                  </a:cxn>
                  <a:cxn ang="0">
                    <a:pos x="37" y="52"/>
                  </a:cxn>
                  <a:cxn ang="0">
                    <a:pos x="0" y="81"/>
                  </a:cxn>
                  <a:cxn ang="0">
                    <a:pos x="7" y="121"/>
                  </a:cxn>
                  <a:cxn ang="0">
                    <a:pos x="7" y="188"/>
                  </a:cxn>
                  <a:cxn ang="0">
                    <a:pos x="37" y="239"/>
                  </a:cxn>
                  <a:cxn ang="0">
                    <a:pos x="73" y="225"/>
                  </a:cxn>
                  <a:cxn ang="0">
                    <a:pos x="80" y="195"/>
                  </a:cxn>
                  <a:cxn ang="0">
                    <a:pos x="118" y="128"/>
                  </a:cxn>
                  <a:cxn ang="0">
                    <a:pos x="118" y="93"/>
                  </a:cxn>
                  <a:cxn ang="0">
                    <a:pos x="132" y="0"/>
                  </a:cxn>
                </a:cxnLst>
                <a:rect l="0" t="0" r="r" b="b"/>
                <a:pathLst>
                  <a:path w="132" h="239">
                    <a:moveTo>
                      <a:pt x="132" y="0"/>
                    </a:moveTo>
                    <a:lnTo>
                      <a:pt x="88" y="52"/>
                    </a:lnTo>
                    <a:lnTo>
                      <a:pt x="37" y="52"/>
                    </a:lnTo>
                    <a:lnTo>
                      <a:pt x="0" y="81"/>
                    </a:lnTo>
                    <a:lnTo>
                      <a:pt x="7" y="121"/>
                    </a:lnTo>
                    <a:lnTo>
                      <a:pt x="7" y="188"/>
                    </a:lnTo>
                    <a:lnTo>
                      <a:pt x="37" y="239"/>
                    </a:lnTo>
                    <a:lnTo>
                      <a:pt x="73" y="225"/>
                    </a:lnTo>
                    <a:lnTo>
                      <a:pt x="80" y="195"/>
                    </a:lnTo>
                    <a:lnTo>
                      <a:pt x="118" y="128"/>
                    </a:lnTo>
                    <a:lnTo>
                      <a:pt x="118" y="93"/>
                    </a:lnTo>
                    <a:lnTo>
                      <a:pt x="132" y="0"/>
                    </a:lnTo>
                    <a:close/>
                  </a:path>
                </a:pathLst>
              </a:custGeom>
              <a:solidFill>
                <a:srgbClr val="FFFF8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149" name="Freeform 77"/>
              <p:cNvSpPr>
                <a:spLocks noChangeAspect="1"/>
              </p:cNvSpPr>
              <p:nvPr/>
            </p:nvSpPr>
            <p:spPr bwMode="auto">
              <a:xfrm>
                <a:off x="1552" y="2439"/>
                <a:ext cx="751" cy="734"/>
              </a:xfrm>
              <a:custGeom>
                <a:avLst/>
                <a:gdLst/>
                <a:ahLst/>
                <a:cxnLst>
                  <a:cxn ang="0">
                    <a:pos x="22" y="286"/>
                  </a:cxn>
                  <a:cxn ang="0">
                    <a:pos x="25" y="343"/>
                  </a:cxn>
                  <a:cxn ang="0">
                    <a:pos x="146" y="436"/>
                  </a:cxn>
                  <a:cxn ang="0">
                    <a:pos x="240" y="493"/>
                  </a:cxn>
                  <a:cxn ang="0">
                    <a:pos x="231" y="570"/>
                  </a:cxn>
                  <a:cxn ang="0">
                    <a:pos x="286" y="686"/>
                  </a:cxn>
                  <a:cxn ang="0">
                    <a:pos x="311" y="844"/>
                  </a:cxn>
                  <a:cxn ang="0">
                    <a:pos x="260" y="844"/>
                  </a:cxn>
                  <a:cxn ang="0">
                    <a:pos x="227" y="925"/>
                  </a:cxn>
                  <a:cxn ang="0">
                    <a:pos x="193" y="1006"/>
                  </a:cxn>
                  <a:cxn ang="0">
                    <a:pos x="112" y="1148"/>
                  </a:cxn>
                  <a:cxn ang="0">
                    <a:pos x="116" y="1217"/>
                  </a:cxn>
                  <a:cxn ang="0">
                    <a:pos x="317" y="1349"/>
                  </a:cxn>
                  <a:cxn ang="0">
                    <a:pos x="489" y="1430"/>
                  </a:cxn>
                  <a:cxn ang="0">
                    <a:pos x="639" y="1469"/>
                  </a:cxn>
                  <a:cxn ang="0">
                    <a:pos x="694" y="1357"/>
                  </a:cxn>
                  <a:cxn ang="0">
                    <a:pos x="830" y="1308"/>
                  </a:cxn>
                  <a:cxn ang="0">
                    <a:pos x="929" y="1359"/>
                  </a:cxn>
                  <a:cxn ang="0">
                    <a:pos x="1065" y="1430"/>
                  </a:cxn>
                  <a:cxn ang="0">
                    <a:pos x="1189" y="1400"/>
                  </a:cxn>
                  <a:cxn ang="0">
                    <a:pos x="1280" y="1306"/>
                  </a:cxn>
                  <a:cxn ang="0">
                    <a:pos x="1225" y="1264"/>
                  </a:cxn>
                  <a:cxn ang="0">
                    <a:pos x="1215" y="1130"/>
                  </a:cxn>
                  <a:cxn ang="0">
                    <a:pos x="1250" y="1006"/>
                  </a:cxn>
                  <a:cxn ang="0">
                    <a:pos x="1250" y="891"/>
                  </a:cxn>
                  <a:cxn ang="0">
                    <a:pos x="1185" y="895"/>
                  </a:cxn>
                  <a:cxn ang="0">
                    <a:pos x="1156" y="878"/>
                  </a:cxn>
                  <a:cxn ang="0">
                    <a:pos x="1225" y="797"/>
                  </a:cxn>
                  <a:cxn ang="0">
                    <a:pos x="1331" y="694"/>
                  </a:cxn>
                  <a:cxn ang="0">
                    <a:pos x="1386" y="643"/>
                  </a:cxn>
                  <a:cxn ang="0">
                    <a:pos x="1430" y="544"/>
                  </a:cxn>
                  <a:cxn ang="0">
                    <a:pos x="1503" y="462"/>
                  </a:cxn>
                  <a:cxn ang="0">
                    <a:pos x="1416" y="420"/>
                  </a:cxn>
                  <a:cxn ang="0">
                    <a:pos x="1313" y="385"/>
                  </a:cxn>
                  <a:cxn ang="0">
                    <a:pos x="1242" y="322"/>
                  </a:cxn>
                  <a:cxn ang="0">
                    <a:pos x="1144" y="235"/>
                  </a:cxn>
                  <a:cxn ang="0">
                    <a:pos x="1061" y="150"/>
                  </a:cxn>
                  <a:cxn ang="0">
                    <a:pos x="1002" y="59"/>
                  </a:cxn>
                  <a:cxn ang="0">
                    <a:pos x="874" y="4"/>
                  </a:cxn>
                  <a:cxn ang="0">
                    <a:pos x="818" y="69"/>
                  </a:cxn>
                  <a:cxn ang="0">
                    <a:pos x="625" y="172"/>
                  </a:cxn>
                  <a:cxn ang="0">
                    <a:pos x="522" y="205"/>
                  </a:cxn>
                  <a:cxn ang="0">
                    <a:pos x="432" y="154"/>
                  </a:cxn>
                  <a:cxn ang="0">
                    <a:pos x="390" y="111"/>
                  </a:cxn>
                  <a:cxn ang="0">
                    <a:pos x="402" y="164"/>
                  </a:cxn>
                  <a:cxn ang="0">
                    <a:pos x="388" y="223"/>
                  </a:cxn>
                  <a:cxn ang="0">
                    <a:pos x="359" y="270"/>
                  </a:cxn>
                  <a:cxn ang="0">
                    <a:pos x="278" y="249"/>
                  </a:cxn>
                  <a:cxn ang="0">
                    <a:pos x="183" y="189"/>
                  </a:cxn>
                  <a:cxn ang="0">
                    <a:pos x="116" y="213"/>
                  </a:cxn>
                </a:cxnLst>
                <a:rect l="0" t="0" r="r" b="b"/>
                <a:pathLst>
                  <a:path w="1503" h="1469">
                    <a:moveTo>
                      <a:pt x="25" y="209"/>
                    </a:moveTo>
                    <a:lnTo>
                      <a:pt x="39" y="245"/>
                    </a:lnTo>
                    <a:lnTo>
                      <a:pt x="25" y="274"/>
                    </a:lnTo>
                    <a:lnTo>
                      <a:pt x="22" y="286"/>
                    </a:lnTo>
                    <a:lnTo>
                      <a:pt x="0" y="278"/>
                    </a:lnTo>
                    <a:lnTo>
                      <a:pt x="8" y="296"/>
                    </a:lnTo>
                    <a:lnTo>
                      <a:pt x="8" y="314"/>
                    </a:lnTo>
                    <a:lnTo>
                      <a:pt x="25" y="343"/>
                    </a:lnTo>
                    <a:lnTo>
                      <a:pt x="59" y="333"/>
                    </a:lnTo>
                    <a:lnTo>
                      <a:pt x="102" y="381"/>
                    </a:lnTo>
                    <a:lnTo>
                      <a:pt x="120" y="412"/>
                    </a:lnTo>
                    <a:lnTo>
                      <a:pt x="146" y="436"/>
                    </a:lnTo>
                    <a:lnTo>
                      <a:pt x="179" y="436"/>
                    </a:lnTo>
                    <a:lnTo>
                      <a:pt x="193" y="464"/>
                    </a:lnTo>
                    <a:lnTo>
                      <a:pt x="223" y="489"/>
                    </a:lnTo>
                    <a:lnTo>
                      <a:pt x="240" y="493"/>
                    </a:lnTo>
                    <a:lnTo>
                      <a:pt x="244" y="503"/>
                    </a:lnTo>
                    <a:lnTo>
                      <a:pt x="235" y="527"/>
                    </a:lnTo>
                    <a:lnTo>
                      <a:pt x="235" y="548"/>
                    </a:lnTo>
                    <a:lnTo>
                      <a:pt x="231" y="570"/>
                    </a:lnTo>
                    <a:lnTo>
                      <a:pt x="223" y="607"/>
                    </a:lnTo>
                    <a:lnTo>
                      <a:pt x="252" y="643"/>
                    </a:lnTo>
                    <a:lnTo>
                      <a:pt x="286" y="669"/>
                    </a:lnTo>
                    <a:lnTo>
                      <a:pt x="286" y="686"/>
                    </a:lnTo>
                    <a:lnTo>
                      <a:pt x="282" y="749"/>
                    </a:lnTo>
                    <a:lnTo>
                      <a:pt x="274" y="801"/>
                    </a:lnTo>
                    <a:lnTo>
                      <a:pt x="282" y="822"/>
                    </a:lnTo>
                    <a:lnTo>
                      <a:pt x="311" y="844"/>
                    </a:lnTo>
                    <a:lnTo>
                      <a:pt x="311" y="888"/>
                    </a:lnTo>
                    <a:lnTo>
                      <a:pt x="311" y="917"/>
                    </a:lnTo>
                    <a:lnTo>
                      <a:pt x="278" y="874"/>
                    </a:lnTo>
                    <a:lnTo>
                      <a:pt x="260" y="844"/>
                    </a:lnTo>
                    <a:lnTo>
                      <a:pt x="248" y="852"/>
                    </a:lnTo>
                    <a:lnTo>
                      <a:pt x="256" y="874"/>
                    </a:lnTo>
                    <a:lnTo>
                      <a:pt x="244" y="899"/>
                    </a:lnTo>
                    <a:lnTo>
                      <a:pt x="227" y="925"/>
                    </a:lnTo>
                    <a:lnTo>
                      <a:pt x="215" y="943"/>
                    </a:lnTo>
                    <a:lnTo>
                      <a:pt x="231" y="960"/>
                    </a:lnTo>
                    <a:lnTo>
                      <a:pt x="219" y="980"/>
                    </a:lnTo>
                    <a:lnTo>
                      <a:pt x="193" y="1006"/>
                    </a:lnTo>
                    <a:lnTo>
                      <a:pt x="189" y="1028"/>
                    </a:lnTo>
                    <a:lnTo>
                      <a:pt x="175" y="1053"/>
                    </a:lnTo>
                    <a:lnTo>
                      <a:pt x="136" y="1101"/>
                    </a:lnTo>
                    <a:lnTo>
                      <a:pt x="112" y="1148"/>
                    </a:lnTo>
                    <a:lnTo>
                      <a:pt x="112" y="1156"/>
                    </a:lnTo>
                    <a:lnTo>
                      <a:pt x="124" y="1170"/>
                    </a:lnTo>
                    <a:lnTo>
                      <a:pt x="110" y="1191"/>
                    </a:lnTo>
                    <a:lnTo>
                      <a:pt x="116" y="1217"/>
                    </a:lnTo>
                    <a:lnTo>
                      <a:pt x="138" y="1250"/>
                    </a:lnTo>
                    <a:lnTo>
                      <a:pt x="231" y="1302"/>
                    </a:lnTo>
                    <a:lnTo>
                      <a:pt x="296" y="1357"/>
                    </a:lnTo>
                    <a:lnTo>
                      <a:pt x="317" y="1349"/>
                    </a:lnTo>
                    <a:lnTo>
                      <a:pt x="351" y="1337"/>
                    </a:lnTo>
                    <a:lnTo>
                      <a:pt x="463" y="1385"/>
                    </a:lnTo>
                    <a:lnTo>
                      <a:pt x="479" y="1400"/>
                    </a:lnTo>
                    <a:lnTo>
                      <a:pt x="489" y="1430"/>
                    </a:lnTo>
                    <a:lnTo>
                      <a:pt x="509" y="1440"/>
                    </a:lnTo>
                    <a:lnTo>
                      <a:pt x="534" y="1444"/>
                    </a:lnTo>
                    <a:lnTo>
                      <a:pt x="574" y="1465"/>
                    </a:lnTo>
                    <a:lnTo>
                      <a:pt x="639" y="1469"/>
                    </a:lnTo>
                    <a:lnTo>
                      <a:pt x="659" y="1444"/>
                    </a:lnTo>
                    <a:lnTo>
                      <a:pt x="664" y="1414"/>
                    </a:lnTo>
                    <a:lnTo>
                      <a:pt x="664" y="1383"/>
                    </a:lnTo>
                    <a:lnTo>
                      <a:pt x="694" y="1357"/>
                    </a:lnTo>
                    <a:lnTo>
                      <a:pt x="749" y="1327"/>
                    </a:lnTo>
                    <a:lnTo>
                      <a:pt x="775" y="1323"/>
                    </a:lnTo>
                    <a:lnTo>
                      <a:pt x="805" y="1308"/>
                    </a:lnTo>
                    <a:lnTo>
                      <a:pt x="830" y="1308"/>
                    </a:lnTo>
                    <a:lnTo>
                      <a:pt x="860" y="1327"/>
                    </a:lnTo>
                    <a:lnTo>
                      <a:pt x="881" y="1353"/>
                    </a:lnTo>
                    <a:lnTo>
                      <a:pt x="907" y="1353"/>
                    </a:lnTo>
                    <a:lnTo>
                      <a:pt x="929" y="1359"/>
                    </a:lnTo>
                    <a:lnTo>
                      <a:pt x="972" y="1363"/>
                    </a:lnTo>
                    <a:lnTo>
                      <a:pt x="1002" y="1400"/>
                    </a:lnTo>
                    <a:lnTo>
                      <a:pt x="1027" y="1418"/>
                    </a:lnTo>
                    <a:lnTo>
                      <a:pt x="1065" y="1430"/>
                    </a:lnTo>
                    <a:lnTo>
                      <a:pt x="1096" y="1448"/>
                    </a:lnTo>
                    <a:lnTo>
                      <a:pt x="1114" y="1452"/>
                    </a:lnTo>
                    <a:lnTo>
                      <a:pt x="1160" y="1406"/>
                    </a:lnTo>
                    <a:lnTo>
                      <a:pt x="1189" y="1400"/>
                    </a:lnTo>
                    <a:lnTo>
                      <a:pt x="1211" y="1383"/>
                    </a:lnTo>
                    <a:lnTo>
                      <a:pt x="1242" y="1359"/>
                    </a:lnTo>
                    <a:lnTo>
                      <a:pt x="1284" y="1357"/>
                    </a:lnTo>
                    <a:lnTo>
                      <a:pt x="1280" y="1306"/>
                    </a:lnTo>
                    <a:lnTo>
                      <a:pt x="1272" y="1290"/>
                    </a:lnTo>
                    <a:lnTo>
                      <a:pt x="1254" y="1264"/>
                    </a:lnTo>
                    <a:lnTo>
                      <a:pt x="1240" y="1268"/>
                    </a:lnTo>
                    <a:lnTo>
                      <a:pt x="1225" y="1264"/>
                    </a:lnTo>
                    <a:lnTo>
                      <a:pt x="1211" y="1243"/>
                    </a:lnTo>
                    <a:lnTo>
                      <a:pt x="1207" y="1191"/>
                    </a:lnTo>
                    <a:lnTo>
                      <a:pt x="1236" y="1158"/>
                    </a:lnTo>
                    <a:lnTo>
                      <a:pt x="1215" y="1130"/>
                    </a:lnTo>
                    <a:lnTo>
                      <a:pt x="1215" y="1118"/>
                    </a:lnTo>
                    <a:lnTo>
                      <a:pt x="1258" y="1075"/>
                    </a:lnTo>
                    <a:lnTo>
                      <a:pt x="1258" y="1059"/>
                    </a:lnTo>
                    <a:lnTo>
                      <a:pt x="1250" y="1006"/>
                    </a:lnTo>
                    <a:lnTo>
                      <a:pt x="1276" y="980"/>
                    </a:lnTo>
                    <a:lnTo>
                      <a:pt x="1254" y="951"/>
                    </a:lnTo>
                    <a:lnTo>
                      <a:pt x="1254" y="929"/>
                    </a:lnTo>
                    <a:lnTo>
                      <a:pt x="1250" y="891"/>
                    </a:lnTo>
                    <a:lnTo>
                      <a:pt x="1240" y="882"/>
                    </a:lnTo>
                    <a:lnTo>
                      <a:pt x="1215" y="882"/>
                    </a:lnTo>
                    <a:lnTo>
                      <a:pt x="1191" y="888"/>
                    </a:lnTo>
                    <a:lnTo>
                      <a:pt x="1185" y="895"/>
                    </a:lnTo>
                    <a:lnTo>
                      <a:pt x="1169" y="909"/>
                    </a:lnTo>
                    <a:lnTo>
                      <a:pt x="1148" y="917"/>
                    </a:lnTo>
                    <a:lnTo>
                      <a:pt x="1140" y="895"/>
                    </a:lnTo>
                    <a:lnTo>
                      <a:pt x="1156" y="878"/>
                    </a:lnTo>
                    <a:lnTo>
                      <a:pt x="1163" y="862"/>
                    </a:lnTo>
                    <a:lnTo>
                      <a:pt x="1163" y="844"/>
                    </a:lnTo>
                    <a:lnTo>
                      <a:pt x="1203" y="805"/>
                    </a:lnTo>
                    <a:lnTo>
                      <a:pt x="1225" y="797"/>
                    </a:lnTo>
                    <a:lnTo>
                      <a:pt x="1229" y="767"/>
                    </a:lnTo>
                    <a:lnTo>
                      <a:pt x="1250" y="742"/>
                    </a:lnTo>
                    <a:lnTo>
                      <a:pt x="1313" y="694"/>
                    </a:lnTo>
                    <a:lnTo>
                      <a:pt x="1331" y="694"/>
                    </a:lnTo>
                    <a:lnTo>
                      <a:pt x="1339" y="677"/>
                    </a:lnTo>
                    <a:lnTo>
                      <a:pt x="1361" y="655"/>
                    </a:lnTo>
                    <a:lnTo>
                      <a:pt x="1378" y="655"/>
                    </a:lnTo>
                    <a:lnTo>
                      <a:pt x="1386" y="643"/>
                    </a:lnTo>
                    <a:lnTo>
                      <a:pt x="1396" y="635"/>
                    </a:lnTo>
                    <a:lnTo>
                      <a:pt x="1412" y="609"/>
                    </a:lnTo>
                    <a:lnTo>
                      <a:pt x="1426" y="570"/>
                    </a:lnTo>
                    <a:lnTo>
                      <a:pt x="1430" y="544"/>
                    </a:lnTo>
                    <a:lnTo>
                      <a:pt x="1430" y="523"/>
                    </a:lnTo>
                    <a:lnTo>
                      <a:pt x="1451" y="497"/>
                    </a:lnTo>
                    <a:lnTo>
                      <a:pt x="1485" y="479"/>
                    </a:lnTo>
                    <a:lnTo>
                      <a:pt x="1503" y="462"/>
                    </a:lnTo>
                    <a:lnTo>
                      <a:pt x="1503" y="454"/>
                    </a:lnTo>
                    <a:lnTo>
                      <a:pt x="1473" y="432"/>
                    </a:lnTo>
                    <a:lnTo>
                      <a:pt x="1459" y="424"/>
                    </a:lnTo>
                    <a:lnTo>
                      <a:pt x="1416" y="420"/>
                    </a:lnTo>
                    <a:lnTo>
                      <a:pt x="1367" y="412"/>
                    </a:lnTo>
                    <a:lnTo>
                      <a:pt x="1349" y="410"/>
                    </a:lnTo>
                    <a:lnTo>
                      <a:pt x="1331" y="402"/>
                    </a:lnTo>
                    <a:lnTo>
                      <a:pt x="1313" y="385"/>
                    </a:lnTo>
                    <a:lnTo>
                      <a:pt x="1298" y="355"/>
                    </a:lnTo>
                    <a:lnTo>
                      <a:pt x="1284" y="337"/>
                    </a:lnTo>
                    <a:lnTo>
                      <a:pt x="1264" y="329"/>
                    </a:lnTo>
                    <a:lnTo>
                      <a:pt x="1242" y="322"/>
                    </a:lnTo>
                    <a:lnTo>
                      <a:pt x="1233" y="318"/>
                    </a:lnTo>
                    <a:lnTo>
                      <a:pt x="1203" y="292"/>
                    </a:lnTo>
                    <a:lnTo>
                      <a:pt x="1165" y="262"/>
                    </a:lnTo>
                    <a:lnTo>
                      <a:pt x="1144" y="235"/>
                    </a:lnTo>
                    <a:lnTo>
                      <a:pt x="1118" y="227"/>
                    </a:lnTo>
                    <a:lnTo>
                      <a:pt x="1104" y="215"/>
                    </a:lnTo>
                    <a:lnTo>
                      <a:pt x="1092" y="187"/>
                    </a:lnTo>
                    <a:lnTo>
                      <a:pt x="1061" y="150"/>
                    </a:lnTo>
                    <a:lnTo>
                      <a:pt x="1053" y="124"/>
                    </a:lnTo>
                    <a:lnTo>
                      <a:pt x="1027" y="99"/>
                    </a:lnTo>
                    <a:lnTo>
                      <a:pt x="1016" y="77"/>
                    </a:lnTo>
                    <a:lnTo>
                      <a:pt x="1002" y="59"/>
                    </a:lnTo>
                    <a:lnTo>
                      <a:pt x="976" y="40"/>
                    </a:lnTo>
                    <a:lnTo>
                      <a:pt x="950" y="12"/>
                    </a:lnTo>
                    <a:lnTo>
                      <a:pt x="929" y="0"/>
                    </a:lnTo>
                    <a:lnTo>
                      <a:pt x="874" y="4"/>
                    </a:lnTo>
                    <a:lnTo>
                      <a:pt x="852" y="4"/>
                    </a:lnTo>
                    <a:lnTo>
                      <a:pt x="822" y="26"/>
                    </a:lnTo>
                    <a:lnTo>
                      <a:pt x="840" y="43"/>
                    </a:lnTo>
                    <a:lnTo>
                      <a:pt x="818" y="69"/>
                    </a:lnTo>
                    <a:lnTo>
                      <a:pt x="763" y="138"/>
                    </a:lnTo>
                    <a:lnTo>
                      <a:pt x="735" y="154"/>
                    </a:lnTo>
                    <a:lnTo>
                      <a:pt x="659" y="162"/>
                    </a:lnTo>
                    <a:lnTo>
                      <a:pt x="625" y="172"/>
                    </a:lnTo>
                    <a:lnTo>
                      <a:pt x="607" y="189"/>
                    </a:lnTo>
                    <a:lnTo>
                      <a:pt x="599" y="205"/>
                    </a:lnTo>
                    <a:lnTo>
                      <a:pt x="570" y="197"/>
                    </a:lnTo>
                    <a:lnTo>
                      <a:pt x="522" y="205"/>
                    </a:lnTo>
                    <a:lnTo>
                      <a:pt x="493" y="201"/>
                    </a:lnTo>
                    <a:lnTo>
                      <a:pt x="467" y="183"/>
                    </a:lnTo>
                    <a:lnTo>
                      <a:pt x="449" y="162"/>
                    </a:lnTo>
                    <a:lnTo>
                      <a:pt x="432" y="154"/>
                    </a:lnTo>
                    <a:lnTo>
                      <a:pt x="446" y="136"/>
                    </a:lnTo>
                    <a:lnTo>
                      <a:pt x="424" y="116"/>
                    </a:lnTo>
                    <a:lnTo>
                      <a:pt x="406" y="112"/>
                    </a:lnTo>
                    <a:lnTo>
                      <a:pt x="390" y="111"/>
                    </a:lnTo>
                    <a:lnTo>
                      <a:pt x="388" y="116"/>
                    </a:lnTo>
                    <a:lnTo>
                      <a:pt x="402" y="132"/>
                    </a:lnTo>
                    <a:lnTo>
                      <a:pt x="394" y="142"/>
                    </a:lnTo>
                    <a:lnTo>
                      <a:pt x="402" y="164"/>
                    </a:lnTo>
                    <a:lnTo>
                      <a:pt x="406" y="189"/>
                    </a:lnTo>
                    <a:lnTo>
                      <a:pt x="406" y="209"/>
                    </a:lnTo>
                    <a:lnTo>
                      <a:pt x="402" y="213"/>
                    </a:lnTo>
                    <a:lnTo>
                      <a:pt x="388" y="223"/>
                    </a:lnTo>
                    <a:lnTo>
                      <a:pt x="384" y="241"/>
                    </a:lnTo>
                    <a:lnTo>
                      <a:pt x="384" y="260"/>
                    </a:lnTo>
                    <a:lnTo>
                      <a:pt x="380" y="274"/>
                    </a:lnTo>
                    <a:lnTo>
                      <a:pt x="359" y="270"/>
                    </a:lnTo>
                    <a:lnTo>
                      <a:pt x="333" y="256"/>
                    </a:lnTo>
                    <a:lnTo>
                      <a:pt x="317" y="270"/>
                    </a:lnTo>
                    <a:lnTo>
                      <a:pt x="292" y="253"/>
                    </a:lnTo>
                    <a:lnTo>
                      <a:pt x="278" y="249"/>
                    </a:lnTo>
                    <a:lnTo>
                      <a:pt x="260" y="262"/>
                    </a:lnTo>
                    <a:lnTo>
                      <a:pt x="244" y="260"/>
                    </a:lnTo>
                    <a:lnTo>
                      <a:pt x="244" y="249"/>
                    </a:lnTo>
                    <a:lnTo>
                      <a:pt x="183" y="189"/>
                    </a:lnTo>
                    <a:lnTo>
                      <a:pt x="167" y="187"/>
                    </a:lnTo>
                    <a:lnTo>
                      <a:pt x="158" y="197"/>
                    </a:lnTo>
                    <a:lnTo>
                      <a:pt x="132" y="209"/>
                    </a:lnTo>
                    <a:lnTo>
                      <a:pt x="116" y="213"/>
                    </a:lnTo>
                    <a:lnTo>
                      <a:pt x="98" y="193"/>
                    </a:lnTo>
                    <a:lnTo>
                      <a:pt x="55" y="193"/>
                    </a:lnTo>
                    <a:lnTo>
                      <a:pt x="25" y="209"/>
                    </a:lnTo>
                    <a:close/>
                  </a:path>
                </a:pathLst>
              </a:custGeom>
              <a:solidFill>
                <a:srgbClr val="FFFF80"/>
              </a:solidFill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899235" name="Line 163"/>
          <p:cNvSpPr>
            <a:spLocks noChangeShapeType="1"/>
          </p:cNvSpPr>
          <p:nvPr/>
        </p:nvSpPr>
        <p:spPr bwMode="auto">
          <a:xfrm flipV="1">
            <a:off x="5435600" y="4508500"/>
            <a:ext cx="1728788" cy="360363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9236" name="Line 164"/>
          <p:cNvSpPr>
            <a:spLocks noChangeShapeType="1"/>
          </p:cNvSpPr>
          <p:nvPr/>
        </p:nvSpPr>
        <p:spPr bwMode="auto">
          <a:xfrm flipV="1">
            <a:off x="5076825" y="4868863"/>
            <a:ext cx="2159000" cy="8636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9237" name="Line 165"/>
          <p:cNvSpPr>
            <a:spLocks noChangeShapeType="1"/>
          </p:cNvSpPr>
          <p:nvPr/>
        </p:nvSpPr>
        <p:spPr bwMode="auto">
          <a:xfrm>
            <a:off x="4427538" y="4795838"/>
            <a:ext cx="865187" cy="288925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9238" name="Rectangle 166"/>
          <p:cNvSpPr>
            <a:spLocks noChangeArrowheads="1"/>
          </p:cNvSpPr>
          <p:nvPr/>
        </p:nvSpPr>
        <p:spPr bwMode="auto">
          <a:xfrm>
            <a:off x="1885950" y="244475"/>
            <a:ext cx="7007225" cy="752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762000">
              <a:lnSpc>
                <a:spcPct val="100000"/>
              </a:lnSpc>
            </a:pPr>
            <a:r>
              <a:rPr lang="it-IT">
                <a:latin typeface="Arial" pitchFamily="34" charset="0"/>
              </a:rPr>
              <a:t>A REAL CASE: ECOSELL PROJECT</a:t>
            </a:r>
          </a:p>
        </p:txBody>
      </p:sp>
      <p:pic>
        <p:nvPicPr>
          <p:cNvPr id="899239" name="Picture 167" descr="Logo ecosell full"/>
          <p:cNvPicPr>
            <a:picLocks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4365625"/>
            <a:ext cx="2524125" cy="1762125"/>
          </a:xfrm>
          <a:noFill/>
          <a:ln/>
        </p:spPr>
      </p:pic>
      <p:sp>
        <p:nvSpPr>
          <p:cNvPr id="899264" name="Line 192"/>
          <p:cNvSpPr>
            <a:spLocks noChangeShapeType="1"/>
          </p:cNvSpPr>
          <p:nvPr/>
        </p:nvSpPr>
        <p:spPr bwMode="auto">
          <a:xfrm flipV="1">
            <a:off x="5148263" y="5156200"/>
            <a:ext cx="215900" cy="503238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99439" name="Group 367"/>
          <p:cNvGrpSpPr>
            <a:grpSpLocks/>
          </p:cNvGrpSpPr>
          <p:nvPr/>
        </p:nvGrpSpPr>
        <p:grpSpPr bwMode="auto">
          <a:xfrm>
            <a:off x="4284663" y="5248275"/>
            <a:ext cx="1069975" cy="1276350"/>
            <a:chOff x="2699" y="3306"/>
            <a:chExt cx="674" cy="804"/>
          </a:xfrm>
        </p:grpSpPr>
        <p:grpSp>
          <p:nvGrpSpPr>
            <p:cNvPr id="899241" name="Group 169"/>
            <p:cNvGrpSpPr>
              <a:grpSpLocks noChangeAspect="1"/>
            </p:cNvGrpSpPr>
            <p:nvPr/>
          </p:nvGrpSpPr>
          <p:grpSpPr bwMode="auto">
            <a:xfrm>
              <a:off x="2880" y="3306"/>
              <a:ext cx="363" cy="305"/>
              <a:chOff x="839" y="2716"/>
              <a:chExt cx="635" cy="533"/>
            </a:xfrm>
          </p:grpSpPr>
          <p:sp>
            <p:nvSpPr>
              <p:cNvPr id="899242" name="Line 17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391" y="2938"/>
                <a:ext cx="47" cy="274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43" name="Line 17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224" y="3048"/>
                <a:ext cx="147" cy="164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44" name="Line 172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150" y="3158"/>
                <a:ext cx="255" cy="61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45" name="Line 173"/>
              <p:cNvSpPr>
                <a:spLocks noChangeAspect="1" noChangeShapeType="1"/>
              </p:cNvSpPr>
              <p:nvPr/>
            </p:nvSpPr>
            <p:spPr bwMode="auto">
              <a:xfrm flipH="1" flipV="1">
                <a:off x="1036" y="2889"/>
                <a:ext cx="174" cy="165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46" name="Line 174"/>
              <p:cNvSpPr>
                <a:spLocks noChangeAspect="1" noChangeShapeType="1"/>
              </p:cNvSpPr>
              <p:nvPr/>
            </p:nvSpPr>
            <p:spPr bwMode="auto">
              <a:xfrm>
                <a:off x="893" y="2754"/>
                <a:ext cx="328" cy="102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47" name="Line 175"/>
              <p:cNvSpPr>
                <a:spLocks noChangeAspect="1" noChangeShapeType="1"/>
              </p:cNvSpPr>
              <p:nvPr/>
            </p:nvSpPr>
            <p:spPr bwMode="auto">
              <a:xfrm>
                <a:off x="908" y="2747"/>
                <a:ext cx="23" cy="118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48" name="Line 176"/>
              <p:cNvSpPr>
                <a:spLocks noChangeAspect="1" noChangeShapeType="1"/>
              </p:cNvSpPr>
              <p:nvPr/>
            </p:nvSpPr>
            <p:spPr bwMode="auto">
              <a:xfrm>
                <a:off x="1205" y="2856"/>
                <a:ext cx="0" cy="164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49" name="Line 177"/>
              <p:cNvSpPr>
                <a:spLocks noChangeAspect="1" noChangeShapeType="1"/>
              </p:cNvSpPr>
              <p:nvPr/>
            </p:nvSpPr>
            <p:spPr bwMode="auto">
              <a:xfrm>
                <a:off x="953" y="3045"/>
                <a:ext cx="214" cy="140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50" name="Line 178"/>
              <p:cNvSpPr>
                <a:spLocks noChangeAspect="1" noChangeShapeType="1"/>
              </p:cNvSpPr>
              <p:nvPr/>
            </p:nvSpPr>
            <p:spPr bwMode="auto">
              <a:xfrm flipH="1">
                <a:off x="931" y="2919"/>
                <a:ext cx="114" cy="118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51" name="Line 179"/>
              <p:cNvSpPr>
                <a:spLocks noChangeAspect="1" noChangeShapeType="1"/>
              </p:cNvSpPr>
              <p:nvPr/>
            </p:nvSpPr>
            <p:spPr bwMode="auto">
              <a:xfrm flipV="1">
                <a:off x="926" y="3045"/>
                <a:ext cx="238" cy="173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52" name="Line 180"/>
              <p:cNvSpPr>
                <a:spLocks noChangeAspect="1" noChangeShapeType="1"/>
              </p:cNvSpPr>
              <p:nvPr/>
            </p:nvSpPr>
            <p:spPr bwMode="auto">
              <a:xfrm>
                <a:off x="952" y="3042"/>
                <a:ext cx="235" cy="0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53" name="Line 181"/>
              <p:cNvSpPr>
                <a:spLocks noChangeAspect="1" noChangeShapeType="1"/>
              </p:cNvSpPr>
              <p:nvPr/>
            </p:nvSpPr>
            <p:spPr bwMode="auto">
              <a:xfrm flipH="1">
                <a:off x="1194" y="2932"/>
                <a:ext cx="171" cy="237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54" name="Freeform 182"/>
              <p:cNvSpPr>
                <a:spLocks noChangeAspect="1"/>
              </p:cNvSpPr>
              <p:nvPr/>
            </p:nvSpPr>
            <p:spPr bwMode="auto">
              <a:xfrm>
                <a:off x="1153" y="2993"/>
                <a:ext cx="107" cy="84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1"/>
              </a:solidFill>
              <a:ln w="12700" cap="rnd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255" name="Freeform 183"/>
              <p:cNvSpPr>
                <a:spLocks noChangeAspect="1"/>
              </p:cNvSpPr>
              <p:nvPr/>
            </p:nvSpPr>
            <p:spPr bwMode="auto">
              <a:xfrm>
                <a:off x="839" y="2716"/>
                <a:ext cx="108" cy="62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0" y="0"/>
                  </a:cxn>
                  <a:cxn ang="0">
                    <a:pos x="48" y="0"/>
                  </a:cxn>
                  <a:cxn ang="0">
                    <a:pos x="48" y="48"/>
                  </a:cxn>
                  <a:cxn ang="0">
                    <a:pos x="96" y="48"/>
                  </a:cxn>
                  <a:cxn ang="0">
                    <a:pos x="96" y="0"/>
                  </a:cxn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144"/>
                  </a:cxn>
                </a:cxnLst>
                <a:rect l="0" t="0" r="r" b="b"/>
                <a:pathLst>
                  <a:path w="144" h="144">
                    <a:moveTo>
                      <a:pt x="0" y="144"/>
                    </a:moveTo>
                    <a:lnTo>
                      <a:pt x="0" y="0"/>
                    </a:lnTo>
                    <a:lnTo>
                      <a:pt x="48" y="0"/>
                    </a:lnTo>
                    <a:lnTo>
                      <a:pt x="48" y="48"/>
                    </a:lnTo>
                    <a:lnTo>
                      <a:pt x="96" y="48"/>
                    </a:lnTo>
                    <a:lnTo>
                      <a:pt x="96" y="0"/>
                    </a:lnTo>
                    <a:lnTo>
                      <a:pt x="144" y="0"/>
                    </a:lnTo>
                    <a:lnTo>
                      <a:pt x="144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hlink"/>
              </a:solidFill>
              <a:ln w="12700" cap="flat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56" name="Freeform 184"/>
              <p:cNvSpPr>
                <a:spLocks noChangeAspect="1"/>
              </p:cNvSpPr>
              <p:nvPr/>
            </p:nvSpPr>
            <p:spPr bwMode="auto">
              <a:xfrm>
                <a:off x="894" y="2993"/>
                <a:ext cx="107" cy="84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257" name="Freeform 185"/>
              <p:cNvSpPr>
                <a:spLocks noChangeAspect="1"/>
              </p:cNvSpPr>
              <p:nvPr/>
            </p:nvSpPr>
            <p:spPr bwMode="auto">
              <a:xfrm>
                <a:off x="1366" y="3164"/>
                <a:ext cx="108" cy="85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hlink"/>
              </a:solidFill>
              <a:ln w="12700" cap="rnd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258" name="Freeform 186"/>
              <p:cNvSpPr>
                <a:spLocks noChangeAspect="1"/>
              </p:cNvSpPr>
              <p:nvPr/>
            </p:nvSpPr>
            <p:spPr bwMode="auto">
              <a:xfrm>
                <a:off x="879" y="3164"/>
                <a:ext cx="107" cy="85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rgbClr val="006600"/>
              </a:solidFill>
              <a:ln w="12700" cap="rnd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259" name="Freeform 187"/>
              <p:cNvSpPr>
                <a:spLocks noChangeAspect="1"/>
              </p:cNvSpPr>
              <p:nvPr/>
            </p:nvSpPr>
            <p:spPr bwMode="auto">
              <a:xfrm>
                <a:off x="1328" y="2877"/>
                <a:ext cx="107" cy="84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hlink"/>
              </a:solidFill>
              <a:ln w="12700" cap="rnd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260" name="Freeform 188"/>
              <p:cNvSpPr>
                <a:spLocks noChangeAspect="1"/>
              </p:cNvSpPr>
              <p:nvPr/>
            </p:nvSpPr>
            <p:spPr bwMode="auto">
              <a:xfrm>
                <a:off x="993" y="2846"/>
                <a:ext cx="107" cy="84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rgbClr val="006600"/>
              </a:solidFill>
              <a:ln w="12700" cap="rnd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261" name="Freeform 189"/>
              <p:cNvSpPr>
                <a:spLocks noChangeAspect="1"/>
              </p:cNvSpPr>
              <p:nvPr/>
            </p:nvSpPr>
            <p:spPr bwMode="auto">
              <a:xfrm>
                <a:off x="1113" y="3131"/>
                <a:ext cx="108" cy="62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0" y="0"/>
                  </a:cxn>
                  <a:cxn ang="0">
                    <a:pos x="48" y="0"/>
                  </a:cxn>
                  <a:cxn ang="0">
                    <a:pos x="48" y="48"/>
                  </a:cxn>
                  <a:cxn ang="0">
                    <a:pos x="96" y="48"/>
                  </a:cxn>
                  <a:cxn ang="0">
                    <a:pos x="96" y="0"/>
                  </a:cxn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144"/>
                  </a:cxn>
                </a:cxnLst>
                <a:rect l="0" t="0" r="r" b="b"/>
                <a:pathLst>
                  <a:path w="144" h="144">
                    <a:moveTo>
                      <a:pt x="0" y="144"/>
                    </a:moveTo>
                    <a:lnTo>
                      <a:pt x="0" y="0"/>
                    </a:lnTo>
                    <a:lnTo>
                      <a:pt x="48" y="0"/>
                    </a:lnTo>
                    <a:lnTo>
                      <a:pt x="48" y="48"/>
                    </a:lnTo>
                    <a:lnTo>
                      <a:pt x="96" y="48"/>
                    </a:lnTo>
                    <a:lnTo>
                      <a:pt x="96" y="0"/>
                    </a:lnTo>
                    <a:lnTo>
                      <a:pt x="144" y="0"/>
                    </a:lnTo>
                    <a:lnTo>
                      <a:pt x="144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hlink"/>
              </a:solidFill>
              <a:ln w="12700" cap="flat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62" name="Freeform 190"/>
              <p:cNvSpPr>
                <a:spLocks noChangeAspect="1"/>
              </p:cNvSpPr>
              <p:nvPr/>
            </p:nvSpPr>
            <p:spPr bwMode="auto">
              <a:xfrm>
                <a:off x="880" y="2821"/>
                <a:ext cx="87" cy="66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 cmpd="sng">
                <a:solidFill>
                  <a:schemeClr val="hlink"/>
                </a:solidFill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63" name="Freeform 191"/>
              <p:cNvSpPr>
                <a:spLocks noChangeAspect="1"/>
              </p:cNvSpPr>
              <p:nvPr/>
            </p:nvSpPr>
            <p:spPr bwMode="auto">
              <a:xfrm>
                <a:off x="1177" y="2821"/>
                <a:ext cx="87" cy="66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rgbClr val="CC0099"/>
              </a:solidFill>
              <a:ln w="12700" cap="flat" cmpd="sng">
                <a:solidFill>
                  <a:schemeClr val="hlink"/>
                </a:solidFill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99339" name="Rectangle 267"/>
            <p:cNvSpPr>
              <a:spLocks noChangeArrowheads="1"/>
            </p:cNvSpPr>
            <p:nvPr/>
          </p:nvSpPr>
          <p:spPr bwMode="auto">
            <a:xfrm>
              <a:off x="2699" y="3702"/>
              <a:ext cx="674" cy="408"/>
            </a:xfrm>
            <a:prstGeom prst="rect">
              <a:avLst/>
            </a:prstGeom>
            <a:solidFill>
              <a:srgbClr val="CCFFFF">
                <a:alpha val="75000"/>
              </a:srgbClr>
            </a:solidFill>
            <a:ln w="9525" algn="ctr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anchor="ctr">
              <a:flatTx/>
            </a:bodyPr>
            <a:lstStyle/>
            <a:p>
              <a:pPr algn="ctr" defTabSz="762000">
                <a:lnSpc>
                  <a:spcPct val="100000"/>
                </a:lnSpc>
              </a:pPr>
              <a:r>
                <a:rPr lang="en-GB" sz="800" u="sng">
                  <a:solidFill>
                    <a:srgbClr val="0099FF"/>
                  </a:solidFill>
                  <a:latin typeface="Arial" pitchFamily="34" charset="0"/>
                </a:rPr>
                <a:t>“KERABEN TIENDAS”</a:t>
              </a:r>
            </a:p>
            <a:p>
              <a:pPr algn="ctr" defTabSz="762000">
                <a:lnSpc>
                  <a:spcPct val="100000"/>
                </a:lnSpc>
              </a:pPr>
              <a:r>
                <a:rPr lang="en-GB" sz="800">
                  <a:solidFill>
                    <a:srgbClr val="0099FF"/>
                  </a:solidFill>
                  <a:latin typeface="Arial" pitchFamily="34" charset="0"/>
                </a:rPr>
                <a:t>SELLING POINT NETWORK</a:t>
              </a:r>
            </a:p>
          </p:txBody>
        </p:sp>
      </p:grpSp>
      <p:grpSp>
        <p:nvGrpSpPr>
          <p:cNvPr id="899434" name="Group 362"/>
          <p:cNvGrpSpPr>
            <a:grpSpLocks/>
          </p:cNvGrpSpPr>
          <p:nvPr/>
        </p:nvGrpSpPr>
        <p:grpSpPr bwMode="auto">
          <a:xfrm>
            <a:off x="6742113" y="3716338"/>
            <a:ext cx="1069975" cy="1025525"/>
            <a:chOff x="4247" y="2341"/>
            <a:chExt cx="674" cy="646"/>
          </a:xfrm>
        </p:grpSpPr>
        <p:grpSp>
          <p:nvGrpSpPr>
            <p:cNvPr id="899211" name="Group 139"/>
            <p:cNvGrpSpPr>
              <a:grpSpLocks noChangeAspect="1"/>
            </p:cNvGrpSpPr>
            <p:nvPr/>
          </p:nvGrpSpPr>
          <p:grpSpPr bwMode="auto">
            <a:xfrm>
              <a:off x="4422" y="2840"/>
              <a:ext cx="159" cy="147"/>
              <a:chOff x="4785" y="1570"/>
              <a:chExt cx="296" cy="275"/>
            </a:xfrm>
          </p:grpSpPr>
          <p:sp>
            <p:nvSpPr>
              <p:cNvPr id="899212" name="Freeform 140"/>
              <p:cNvSpPr>
                <a:spLocks noChangeAspect="1"/>
              </p:cNvSpPr>
              <p:nvPr/>
            </p:nvSpPr>
            <p:spPr bwMode="auto">
              <a:xfrm>
                <a:off x="4785" y="1679"/>
                <a:ext cx="107" cy="85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rgbClr val="006600"/>
              </a:solidFill>
              <a:ln w="12700" cap="rnd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213" name="Line 141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951" y="1597"/>
                <a:ext cx="53" cy="109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14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989" y="1706"/>
                <a:ext cx="46" cy="102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15" name="Freeform 143"/>
              <p:cNvSpPr>
                <a:spLocks noChangeAspect="1"/>
              </p:cNvSpPr>
              <p:nvPr/>
            </p:nvSpPr>
            <p:spPr bwMode="auto">
              <a:xfrm>
                <a:off x="4916" y="1570"/>
                <a:ext cx="87" cy="65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 cmpd="sng">
                <a:solidFill>
                  <a:schemeClr val="hlink"/>
                </a:solidFill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16" name="Freeform 144"/>
              <p:cNvSpPr>
                <a:spLocks noChangeAspect="1"/>
              </p:cNvSpPr>
              <p:nvPr/>
            </p:nvSpPr>
            <p:spPr bwMode="auto">
              <a:xfrm>
                <a:off x="4974" y="1675"/>
                <a:ext cx="107" cy="62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0" y="0"/>
                  </a:cxn>
                  <a:cxn ang="0">
                    <a:pos x="48" y="0"/>
                  </a:cxn>
                  <a:cxn ang="0">
                    <a:pos x="48" y="48"/>
                  </a:cxn>
                  <a:cxn ang="0">
                    <a:pos x="96" y="48"/>
                  </a:cxn>
                  <a:cxn ang="0">
                    <a:pos x="96" y="0"/>
                  </a:cxn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144"/>
                  </a:cxn>
                </a:cxnLst>
                <a:rect l="0" t="0" r="r" b="b"/>
                <a:pathLst>
                  <a:path w="144" h="144">
                    <a:moveTo>
                      <a:pt x="0" y="144"/>
                    </a:moveTo>
                    <a:lnTo>
                      <a:pt x="0" y="0"/>
                    </a:lnTo>
                    <a:lnTo>
                      <a:pt x="48" y="0"/>
                    </a:lnTo>
                    <a:lnTo>
                      <a:pt x="48" y="48"/>
                    </a:lnTo>
                    <a:lnTo>
                      <a:pt x="96" y="48"/>
                    </a:lnTo>
                    <a:lnTo>
                      <a:pt x="96" y="0"/>
                    </a:lnTo>
                    <a:lnTo>
                      <a:pt x="144" y="0"/>
                    </a:lnTo>
                    <a:lnTo>
                      <a:pt x="144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hlink"/>
              </a:solidFill>
              <a:ln w="12700" cap="flat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17" name="Freeform 145"/>
              <p:cNvSpPr>
                <a:spLocks noChangeAspect="1"/>
              </p:cNvSpPr>
              <p:nvPr/>
            </p:nvSpPr>
            <p:spPr bwMode="auto">
              <a:xfrm>
                <a:off x="4946" y="1780"/>
                <a:ext cx="87" cy="65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chemeClr val="hlink"/>
                </a:solidFill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18" name="Line 146"/>
              <p:cNvSpPr>
                <a:spLocks noChangeAspect="1" noChangeShapeType="1"/>
              </p:cNvSpPr>
              <p:nvPr/>
            </p:nvSpPr>
            <p:spPr bwMode="auto">
              <a:xfrm flipV="1">
                <a:off x="4876" y="1706"/>
                <a:ext cx="91" cy="46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99428" name="Rectangle 356"/>
            <p:cNvSpPr>
              <a:spLocks noChangeArrowheads="1"/>
            </p:cNvSpPr>
            <p:nvPr/>
          </p:nvSpPr>
          <p:spPr bwMode="auto">
            <a:xfrm>
              <a:off x="4247" y="2341"/>
              <a:ext cx="674" cy="408"/>
            </a:xfrm>
            <a:prstGeom prst="rect">
              <a:avLst/>
            </a:prstGeom>
            <a:solidFill>
              <a:srgbClr val="CCFFFF">
                <a:alpha val="75000"/>
              </a:srgbClr>
            </a:solidFill>
            <a:ln w="9525" algn="ctr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anchor="ctr">
              <a:flatTx/>
            </a:bodyPr>
            <a:lstStyle/>
            <a:p>
              <a:pPr algn="ctr" defTabSz="762000">
                <a:lnSpc>
                  <a:spcPct val="100000"/>
                </a:lnSpc>
              </a:pPr>
              <a:r>
                <a:rPr lang="en-GB" sz="800" u="sng">
                  <a:solidFill>
                    <a:srgbClr val="0099FF"/>
                  </a:solidFill>
                  <a:latin typeface="Arial" pitchFamily="34" charset="0"/>
                </a:rPr>
                <a:t>“ESMALGLASS”</a:t>
              </a:r>
            </a:p>
            <a:p>
              <a:pPr algn="ctr" defTabSz="762000">
                <a:lnSpc>
                  <a:spcPct val="100000"/>
                </a:lnSpc>
              </a:pPr>
              <a:r>
                <a:rPr lang="en-GB" sz="800">
                  <a:solidFill>
                    <a:srgbClr val="0099FF"/>
                  </a:solidFill>
                  <a:latin typeface="Arial" pitchFamily="34" charset="0"/>
                </a:rPr>
                <a:t>CERAMIC DISTRICT OF SASSUOLO</a:t>
              </a:r>
            </a:p>
          </p:txBody>
        </p:sp>
      </p:grpSp>
      <p:grpSp>
        <p:nvGrpSpPr>
          <p:cNvPr id="899435" name="Group 363"/>
          <p:cNvGrpSpPr>
            <a:grpSpLocks/>
          </p:cNvGrpSpPr>
          <p:nvPr/>
        </p:nvGrpSpPr>
        <p:grpSpPr bwMode="auto">
          <a:xfrm>
            <a:off x="7235825" y="4724400"/>
            <a:ext cx="1430338" cy="647700"/>
            <a:chOff x="4558" y="2976"/>
            <a:chExt cx="901" cy="408"/>
          </a:xfrm>
        </p:grpSpPr>
        <p:grpSp>
          <p:nvGrpSpPr>
            <p:cNvPr id="899219" name="Group 147"/>
            <p:cNvGrpSpPr>
              <a:grpSpLocks noChangeAspect="1"/>
            </p:cNvGrpSpPr>
            <p:nvPr/>
          </p:nvGrpSpPr>
          <p:grpSpPr bwMode="auto">
            <a:xfrm>
              <a:off x="4558" y="3021"/>
              <a:ext cx="152" cy="130"/>
              <a:chOff x="2653" y="1389"/>
              <a:chExt cx="288" cy="246"/>
            </a:xfrm>
          </p:grpSpPr>
          <p:sp>
            <p:nvSpPr>
              <p:cNvPr id="899220" name="Line 148"/>
              <p:cNvSpPr>
                <a:spLocks noChangeAspect="1" noChangeShapeType="1"/>
              </p:cNvSpPr>
              <p:nvPr/>
            </p:nvSpPr>
            <p:spPr bwMode="auto">
              <a:xfrm flipV="1">
                <a:off x="2714" y="1441"/>
                <a:ext cx="130" cy="31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21" name="Line 149"/>
              <p:cNvSpPr>
                <a:spLocks noChangeAspect="1" noChangeShapeType="1"/>
              </p:cNvSpPr>
              <p:nvPr/>
            </p:nvSpPr>
            <p:spPr bwMode="auto">
              <a:xfrm>
                <a:off x="2721" y="1488"/>
                <a:ext cx="190" cy="133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22" name="Freeform 150"/>
              <p:cNvSpPr>
                <a:spLocks noChangeAspect="1"/>
              </p:cNvSpPr>
              <p:nvPr/>
            </p:nvSpPr>
            <p:spPr bwMode="auto">
              <a:xfrm>
                <a:off x="2799" y="1389"/>
                <a:ext cx="107" cy="84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rgbClr val="006600"/>
              </a:solidFill>
              <a:ln w="12700" cap="rnd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223" name="Freeform 151"/>
              <p:cNvSpPr>
                <a:spLocks noChangeAspect="1"/>
              </p:cNvSpPr>
              <p:nvPr/>
            </p:nvSpPr>
            <p:spPr bwMode="auto">
              <a:xfrm>
                <a:off x="2653" y="1449"/>
                <a:ext cx="107" cy="62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0" y="0"/>
                  </a:cxn>
                  <a:cxn ang="0">
                    <a:pos x="48" y="0"/>
                  </a:cxn>
                  <a:cxn ang="0">
                    <a:pos x="48" y="48"/>
                  </a:cxn>
                  <a:cxn ang="0">
                    <a:pos x="96" y="48"/>
                  </a:cxn>
                  <a:cxn ang="0">
                    <a:pos x="96" y="0"/>
                  </a:cxn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144"/>
                  </a:cxn>
                </a:cxnLst>
                <a:rect l="0" t="0" r="r" b="b"/>
                <a:pathLst>
                  <a:path w="144" h="144">
                    <a:moveTo>
                      <a:pt x="0" y="144"/>
                    </a:moveTo>
                    <a:lnTo>
                      <a:pt x="0" y="0"/>
                    </a:lnTo>
                    <a:lnTo>
                      <a:pt x="48" y="0"/>
                    </a:lnTo>
                    <a:lnTo>
                      <a:pt x="48" y="48"/>
                    </a:lnTo>
                    <a:lnTo>
                      <a:pt x="96" y="48"/>
                    </a:lnTo>
                    <a:lnTo>
                      <a:pt x="96" y="0"/>
                    </a:lnTo>
                    <a:lnTo>
                      <a:pt x="144" y="0"/>
                    </a:lnTo>
                    <a:lnTo>
                      <a:pt x="144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24" name="Freeform 152"/>
              <p:cNvSpPr>
                <a:spLocks noChangeAspect="1"/>
              </p:cNvSpPr>
              <p:nvPr/>
            </p:nvSpPr>
            <p:spPr bwMode="auto">
              <a:xfrm>
                <a:off x="2854" y="1570"/>
                <a:ext cx="87" cy="65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>
                <a:solidFill>
                  <a:schemeClr val="hlink"/>
                </a:solidFill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99429" name="Rectangle 357"/>
            <p:cNvSpPr>
              <a:spLocks noChangeArrowheads="1"/>
            </p:cNvSpPr>
            <p:nvPr/>
          </p:nvSpPr>
          <p:spPr bwMode="auto">
            <a:xfrm>
              <a:off x="4785" y="2976"/>
              <a:ext cx="674" cy="408"/>
            </a:xfrm>
            <a:prstGeom prst="rect">
              <a:avLst/>
            </a:prstGeom>
            <a:solidFill>
              <a:srgbClr val="CCFFFF">
                <a:alpha val="75000"/>
              </a:srgbClr>
            </a:solidFill>
            <a:ln w="9525" algn="ctr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anchor="ctr">
              <a:flatTx/>
            </a:bodyPr>
            <a:lstStyle/>
            <a:p>
              <a:pPr algn="ctr" defTabSz="762000">
                <a:lnSpc>
                  <a:spcPct val="100000"/>
                </a:lnSpc>
              </a:pPr>
              <a:r>
                <a:rPr lang="en-GB" sz="800" u="sng">
                  <a:solidFill>
                    <a:srgbClr val="0099FF"/>
                  </a:solidFill>
                  <a:latin typeface="Arial" pitchFamily="34" charset="0"/>
                </a:rPr>
                <a:t>“FEBAL” </a:t>
              </a:r>
              <a:r>
                <a:rPr lang="en-GB" sz="800">
                  <a:solidFill>
                    <a:srgbClr val="0099FF"/>
                  </a:solidFill>
                  <a:latin typeface="Arial" pitchFamily="34" charset="0"/>
                </a:rPr>
                <a:t>FORNITURE DISTRICT OF PESARO</a:t>
              </a:r>
            </a:p>
          </p:txBody>
        </p:sp>
      </p:grpSp>
      <p:grpSp>
        <p:nvGrpSpPr>
          <p:cNvPr id="899437" name="Group 365"/>
          <p:cNvGrpSpPr>
            <a:grpSpLocks/>
          </p:cNvGrpSpPr>
          <p:nvPr/>
        </p:nvGrpSpPr>
        <p:grpSpPr bwMode="auto">
          <a:xfrm>
            <a:off x="4797425" y="4005263"/>
            <a:ext cx="1069975" cy="1160462"/>
            <a:chOff x="3022" y="2523"/>
            <a:chExt cx="674" cy="731"/>
          </a:xfrm>
        </p:grpSpPr>
        <p:grpSp>
          <p:nvGrpSpPr>
            <p:cNvPr id="899225" name="Group 153"/>
            <p:cNvGrpSpPr>
              <a:grpSpLocks noChangeAspect="1"/>
            </p:cNvGrpSpPr>
            <p:nvPr/>
          </p:nvGrpSpPr>
          <p:grpSpPr bwMode="auto">
            <a:xfrm>
              <a:off x="3255" y="3021"/>
              <a:ext cx="169" cy="233"/>
              <a:chOff x="3802" y="1253"/>
              <a:chExt cx="235" cy="324"/>
            </a:xfrm>
          </p:grpSpPr>
          <p:sp>
            <p:nvSpPr>
              <p:cNvPr id="899226" name="Line 154"/>
              <p:cNvSpPr>
                <a:spLocks noChangeAspect="1" noChangeShapeType="1"/>
              </p:cNvSpPr>
              <p:nvPr/>
            </p:nvSpPr>
            <p:spPr bwMode="auto">
              <a:xfrm flipH="1" flipV="1">
                <a:off x="3846" y="1460"/>
                <a:ext cx="136" cy="71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27" name="Freeform 155"/>
              <p:cNvSpPr>
                <a:spLocks noChangeAspect="1"/>
              </p:cNvSpPr>
              <p:nvPr/>
            </p:nvSpPr>
            <p:spPr bwMode="auto">
              <a:xfrm>
                <a:off x="3905" y="1515"/>
                <a:ext cx="108" cy="62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0" y="0"/>
                  </a:cxn>
                  <a:cxn ang="0">
                    <a:pos x="48" y="0"/>
                  </a:cxn>
                  <a:cxn ang="0">
                    <a:pos x="48" y="48"/>
                  </a:cxn>
                  <a:cxn ang="0">
                    <a:pos x="96" y="48"/>
                  </a:cxn>
                  <a:cxn ang="0">
                    <a:pos x="96" y="0"/>
                  </a:cxn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144"/>
                  </a:cxn>
                </a:cxnLst>
                <a:rect l="0" t="0" r="r" b="b"/>
                <a:pathLst>
                  <a:path w="144" h="144">
                    <a:moveTo>
                      <a:pt x="0" y="144"/>
                    </a:moveTo>
                    <a:lnTo>
                      <a:pt x="0" y="0"/>
                    </a:lnTo>
                    <a:lnTo>
                      <a:pt x="48" y="0"/>
                    </a:lnTo>
                    <a:lnTo>
                      <a:pt x="48" y="48"/>
                    </a:lnTo>
                    <a:lnTo>
                      <a:pt x="96" y="48"/>
                    </a:lnTo>
                    <a:lnTo>
                      <a:pt x="96" y="0"/>
                    </a:lnTo>
                    <a:lnTo>
                      <a:pt x="144" y="0"/>
                    </a:lnTo>
                    <a:lnTo>
                      <a:pt x="144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rgbClr val="006600"/>
              </a:solidFill>
              <a:ln w="12700" cap="flat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28" name="Freeform 156"/>
              <p:cNvSpPr>
                <a:spLocks noChangeAspect="1"/>
              </p:cNvSpPr>
              <p:nvPr/>
            </p:nvSpPr>
            <p:spPr bwMode="auto">
              <a:xfrm>
                <a:off x="3802" y="1433"/>
                <a:ext cx="87" cy="66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 cmpd="sng">
                <a:solidFill>
                  <a:schemeClr val="hlink"/>
                </a:solidFill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29" name="Freeform 157"/>
              <p:cNvSpPr>
                <a:spLocks noChangeAspect="1"/>
              </p:cNvSpPr>
              <p:nvPr/>
            </p:nvSpPr>
            <p:spPr bwMode="auto">
              <a:xfrm>
                <a:off x="3930" y="1253"/>
                <a:ext cx="107" cy="84"/>
              </a:xfrm>
              <a:custGeom>
                <a:avLst/>
                <a:gdLst/>
                <a:ahLst/>
                <a:cxnLst>
                  <a:cxn ang="0">
                    <a:pos x="0" y="593"/>
                  </a:cxn>
                  <a:cxn ang="0">
                    <a:pos x="0" y="316"/>
                  </a:cxn>
                  <a:cxn ang="0">
                    <a:pos x="52" y="316"/>
                  </a:cxn>
                  <a:cxn ang="0">
                    <a:pos x="52" y="2"/>
                  </a:cxn>
                  <a:cxn ang="0">
                    <a:pos x="122" y="2"/>
                  </a:cxn>
                  <a:cxn ang="0">
                    <a:pos x="122" y="318"/>
                  </a:cxn>
                  <a:cxn ang="0">
                    <a:pos x="158" y="318"/>
                  </a:cxn>
                  <a:cxn ang="0">
                    <a:pos x="158" y="0"/>
                  </a:cxn>
                  <a:cxn ang="0">
                    <a:pos x="235" y="0"/>
                  </a:cxn>
                  <a:cxn ang="0">
                    <a:pos x="235" y="316"/>
                  </a:cxn>
                  <a:cxn ang="0">
                    <a:pos x="279" y="316"/>
                  </a:cxn>
                  <a:cxn ang="0">
                    <a:pos x="279" y="2"/>
                  </a:cxn>
                  <a:cxn ang="0">
                    <a:pos x="353" y="2"/>
                  </a:cxn>
                  <a:cxn ang="0">
                    <a:pos x="353" y="318"/>
                  </a:cxn>
                  <a:cxn ang="0">
                    <a:pos x="397" y="318"/>
                  </a:cxn>
                  <a:cxn ang="0">
                    <a:pos x="491" y="193"/>
                  </a:cxn>
                  <a:cxn ang="0">
                    <a:pos x="491" y="316"/>
                  </a:cxn>
                  <a:cxn ang="0">
                    <a:pos x="584" y="192"/>
                  </a:cxn>
                  <a:cxn ang="0">
                    <a:pos x="584" y="314"/>
                  </a:cxn>
                  <a:cxn ang="0">
                    <a:pos x="677" y="192"/>
                  </a:cxn>
                  <a:cxn ang="0">
                    <a:pos x="677" y="595"/>
                  </a:cxn>
                  <a:cxn ang="0">
                    <a:pos x="0" y="593"/>
                  </a:cxn>
                </a:cxnLst>
                <a:rect l="0" t="0" r="r" b="b"/>
                <a:pathLst>
                  <a:path w="678" h="596">
                    <a:moveTo>
                      <a:pt x="0" y="593"/>
                    </a:moveTo>
                    <a:lnTo>
                      <a:pt x="0" y="316"/>
                    </a:lnTo>
                    <a:lnTo>
                      <a:pt x="52" y="316"/>
                    </a:lnTo>
                    <a:lnTo>
                      <a:pt x="52" y="2"/>
                    </a:lnTo>
                    <a:lnTo>
                      <a:pt x="122" y="2"/>
                    </a:lnTo>
                    <a:lnTo>
                      <a:pt x="122" y="318"/>
                    </a:lnTo>
                    <a:lnTo>
                      <a:pt x="158" y="318"/>
                    </a:lnTo>
                    <a:lnTo>
                      <a:pt x="158" y="0"/>
                    </a:lnTo>
                    <a:lnTo>
                      <a:pt x="235" y="0"/>
                    </a:lnTo>
                    <a:lnTo>
                      <a:pt x="235" y="316"/>
                    </a:lnTo>
                    <a:lnTo>
                      <a:pt x="279" y="316"/>
                    </a:lnTo>
                    <a:lnTo>
                      <a:pt x="279" y="2"/>
                    </a:lnTo>
                    <a:lnTo>
                      <a:pt x="353" y="2"/>
                    </a:lnTo>
                    <a:lnTo>
                      <a:pt x="353" y="318"/>
                    </a:lnTo>
                    <a:lnTo>
                      <a:pt x="397" y="318"/>
                    </a:lnTo>
                    <a:lnTo>
                      <a:pt x="491" y="193"/>
                    </a:lnTo>
                    <a:lnTo>
                      <a:pt x="491" y="316"/>
                    </a:lnTo>
                    <a:lnTo>
                      <a:pt x="584" y="192"/>
                    </a:lnTo>
                    <a:lnTo>
                      <a:pt x="584" y="314"/>
                    </a:lnTo>
                    <a:lnTo>
                      <a:pt x="677" y="192"/>
                    </a:lnTo>
                    <a:lnTo>
                      <a:pt x="677" y="595"/>
                    </a:lnTo>
                    <a:lnTo>
                      <a:pt x="0" y="593"/>
                    </a:lnTo>
                  </a:path>
                </a:pathLst>
              </a:custGeom>
              <a:solidFill>
                <a:schemeClr val="accent2"/>
              </a:solidFill>
              <a:ln w="12700" cap="rnd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9230" name="Line 158"/>
              <p:cNvSpPr>
                <a:spLocks noChangeAspect="1" noChangeShapeType="1"/>
              </p:cNvSpPr>
              <p:nvPr/>
            </p:nvSpPr>
            <p:spPr bwMode="auto">
              <a:xfrm flipV="1">
                <a:off x="3934" y="1329"/>
                <a:ext cx="25" cy="222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99430" name="Rectangle 358"/>
            <p:cNvSpPr>
              <a:spLocks noChangeArrowheads="1"/>
            </p:cNvSpPr>
            <p:nvPr/>
          </p:nvSpPr>
          <p:spPr bwMode="auto">
            <a:xfrm>
              <a:off x="3022" y="2523"/>
              <a:ext cx="674" cy="408"/>
            </a:xfrm>
            <a:prstGeom prst="rect">
              <a:avLst/>
            </a:prstGeom>
            <a:solidFill>
              <a:srgbClr val="CCFFFF">
                <a:alpha val="75000"/>
              </a:srgbClr>
            </a:solidFill>
            <a:ln w="9525" algn="ctr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anchor="ctr">
              <a:flatTx/>
            </a:bodyPr>
            <a:lstStyle/>
            <a:p>
              <a:pPr algn="ctr" defTabSz="762000">
                <a:lnSpc>
                  <a:spcPct val="100000"/>
                </a:lnSpc>
              </a:pPr>
              <a:r>
                <a:rPr lang="en-GB" sz="800" u="sng">
                  <a:solidFill>
                    <a:srgbClr val="0099FF"/>
                  </a:solidFill>
                  <a:latin typeface="Arial" pitchFamily="34" charset="0"/>
                </a:rPr>
                <a:t>“KERABEN”</a:t>
              </a:r>
            </a:p>
            <a:p>
              <a:pPr algn="ctr" defTabSz="762000">
                <a:lnSpc>
                  <a:spcPct val="100000"/>
                </a:lnSpc>
              </a:pPr>
              <a:r>
                <a:rPr lang="en-GB" sz="800">
                  <a:solidFill>
                    <a:srgbClr val="0099FF"/>
                  </a:solidFill>
                  <a:latin typeface="Arial" pitchFamily="34" charset="0"/>
                </a:rPr>
                <a:t>TILES MANUFACTURER</a:t>
              </a:r>
            </a:p>
          </p:txBody>
        </p:sp>
      </p:grpSp>
      <p:grpSp>
        <p:nvGrpSpPr>
          <p:cNvPr id="899438" name="Group 366"/>
          <p:cNvGrpSpPr>
            <a:grpSpLocks/>
          </p:cNvGrpSpPr>
          <p:nvPr/>
        </p:nvGrpSpPr>
        <p:grpSpPr bwMode="auto">
          <a:xfrm>
            <a:off x="3070225" y="4221163"/>
            <a:ext cx="1430338" cy="774700"/>
            <a:chOff x="1934" y="2659"/>
            <a:chExt cx="901" cy="488"/>
          </a:xfrm>
        </p:grpSpPr>
        <p:grpSp>
          <p:nvGrpSpPr>
            <p:cNvPr id="899231" name="Group 159"/>
            <p:cNvGrpSpPr>
              <a:grpSpLocks noChangeAspect="1"/>
            </p:cNvGrpSpPr>
            <p:nvPr/>
          </p:nvGrpSpPr>
          <p:grpSpPr bwMode="auto">
            <a:xfrm>
              <a:off x="2741" y="3021"/>
              <a:ext cx="94" cy="126"/>
              <a:chOff x="1837" y="1389"/>
              <a:chExt cx="128" cy="171"/>
            </a:xfrm>
          </p:grpSpPr>
          <p:sp>
            <p:nvSpPr>
              <p:cNvPr id="899232" name="Line 160"/>
              <p:cNvSpPr>
                <a:spLocks noChangeAspect="1" noChangeShapeType="1"/>
              </p:cNvSpPr>
              <p:nvPr/>
            </p:nvSpPr>
            <p:spPr bwMode="auto">
              <a:xfrm>
                <a:off x="1906" y="1420"/>
                <a:ext cx="23" cy="118"/>
              </a:xfrm>
              <a:prstGeom prst="line">
                <a:avLst/>
              </a:prstGeom>
              <a:noFill/>
              <a:ln w="12700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33" name="Freeform 161"/>
              <p:cNvSpPr>
                <a:spLocks noChangeAspect="1"/>
              </p:cNvSpPr>
              <p:nvPr/>
            </p:nvSpPr>
            <p:spPr bwMode="auto">
              <a:xfrm>
                <a:off x="1837" y="1389"/>
                <a:ext cx="108" cy="62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0" y="0"/>
                  </a:cxn>
                  <a:cxn ang="0">
                    <a:pos x="48" y="0"/>
                  </a:cxn>
                  <a:cxn ang="0">
                    <a:pos x="48" y="48"/>
                  </a:cxn>
                  <a:cxn ang="0">
                    <a:pos x="96" y="48"/>
                  </a:cxn>
                  <a:cxn ang="0">
                    <a:pos x="96" y="0"/>
                  </a:cxn>
                  <a:cxn ang="0">
                    <a:pos x="144" y="0"/>
                  </a:cxn>
                  <a:cxn ang="0">
                    <a:pos x="144" y="144"/>
                  </a:cxn>
                  <a:cxn ang="0">
                    <a:pos x="0" y="144"/>
                  </a:cxn>
                </a:cxnLst>
                <a:rect l="0" t="0" r="r" b="b"/>
                <a:pathLst>
                  <a:path w="144" h="144">
                    <a:moveTo>
                      <a:pt x="0" y="144"/>
                    </a:moveTo>
                    <a:lnTo>
                      <a:pt x="0" y="0"/>
                    </a:lnTo>
                    <a:lnTo>
                      <a:pt x="48" y="0"/>
                    </a:lnTo>
                    <a:lnTo>
                      <a:pt x="48" y="48"/>
                    </a:lnTo>
                    <a:lnTo>
                      <a:pt x="96" y="48"/>
                    </a:lnTo>
                    <a:lnTo>
                      <a:pt x="96" y="0"/>
                    </a:lnTo>
                    <a:lnTo>
                      <a:pt x="144" y="0"/>
                    </a:lnTo>
                    <a:lnTo>
                      <a:pt x="144" y="144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hlink"/>
              </a:solidFill>
              <a:ln w="12700" cap="flat" cmpd="sng">
                <a:solidFill>
                  <a:schemeClr val="hlink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9234" name="Freeform 162"/>
              <p:cNvSpPr>
                <a:spLocks noChangeAspect="1"/>
              </p:cNvSpPr>
              <p:nvPr/>
            </p:nvSpPr>
            <p:spPr bwMode="auto">
              <a:xfrm>
                <a:off x="1878" y="1494"/>
                <a:ext cx="87" cy="66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0" y="0"/>
                  </a:cxn>
                  <a:cxn ang="0">
                    <a:pos x="96" y="0"/>
                  </a:cxn>
                  <a:cxn ang="0">
                    <a:pos x="96" y="48"/>
                  </a:cxn>
                  <a:cxn ang="0">
                    <a:pos x="192" y="48"/>
                  </a:cxn>
                  <a:cxn ang="0">
                    <a:pos x="192" y="0"/>
                  </a:cxn>
                  <a:cxn ang="0">
                    <a:pos x="288" y="0"/>
                  </a:cxn>
                  <a:cxn ang="0">
                    <a:pos x="288" y="48"/>
                  </a:cxn>
                  <a:cxn ang="0">
                    <a:pos x="384" y="48"/>
                  </a:cxn>
                  <a:cxn ang="0">
                    <a:pos x="384" y="0"/>
                  </a:cxn>
                  <a:cxn ang="0">
                    <a:pos x="480" y="0"/>
                  </a:cxn>
                  <a:cxn ang="0">
                    <a:pos x="480" y="288"/>
                  </a:cxn>
                  <a:cxn ang="0">
                    <a:pos x="0" y="288"/>
                  </a:cxn>
                </a:cxnLst>
                <a:rect l="0" t="0" r="r" b="b"/>
                <a:pathLst>
                  <a:path w="480" h="288">
                    <a:moveTo>
                      <a:pt x="0" y="288"/>
                    </a:moveTo>
                    <a:lnTo>
                      <a:pt x="0" y="0"/>
                    </a:lnTo>
                    <a:lnTo>
                      <a:pt x="96" y="0"/>
                    </a:lnTo>
                    <a:lnTo>
                      <a:pt x="96" y="48"/>
                    </a:lnTo>
                    <a:lnTo>
                      <a:pt x="192" y="48"/>
                    </a:lnTo>
                    <a:lnTo>
                      <a:pt x="192" y="0"/>
                    </a:lnTo>
                    <a:lnTo>
                      <a:pt x="288" y="0"/>
                    </a:lnTo>
                    <a:lnTo>
                      <a:pt x="288" y="48"/>
                    </a:lnTo>
                    <a:lnTo>
                      <a:pt x="384" y="48"/>
                    </a:lnTo>
                    <a:lnTo>
                      <a:pt x="384" y="0"/>
                    </a:lnTo>
                    <a:lnTo>
                      <a:pt x="480" y="0"/>
                    </a:lnTo>
                    <a:lnTo>
                      <a:pt x="480" y="288"/>
                    </a:lnTo>
                    <a:lnTo>
                      <a:pt x="0" y="288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ap="flat" cmpd="sng">
                <a:solidFill>
                  <a:schemeClr val="hlink"/>
                </a:solidFill>
                <a:prstDash val="solid"/>
                <a:round/>
                <a:headEnd/>
                <a:tailEnd/>
              </a:ln>
              <a:effectLst>
                <a:outerShdw dist="1796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99431" name="Rectangle 359"/>
            <p:cNvSpPr>
              <a:spLocks noChangeArrowheads="1"/>
            </p:cNvSpPr>
            <p:nvPr/>
          </p:nvSpPr>
          <p:spPr bwMode="auto">
            <a:xfrm>
              <a:off x="1934" y="2659"/>
              <a:ext cx="674" cy="408"/>
            </a:xfrm>
            <a:prstGeom prst="rect">
              <a:avLst/>
            </a:prstGeom>
            <a:solidFill>
              <a:srgbClr val="CCFFFF">
                <a:alpha val="75000"/>
              </a:srgbClr>
            </a:solidFill>
            <a:ln w="9525" algn="ctr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CCFFFF"/>
              </a:extrusionClr>
            </a:sp3d>
          </p:spPr>
          <p:txBody>
            <a:bodyPr anchor="ctr">
              <a:flatTx/>
            </a:bodyPr>
            <a:lstStyle/>
            <a:p>
              <a:pPr algn="ctr" defTabSz="762000">
                <a:lnSpc>
                  <a:spcPct val="100000"/>
                </a:lnSpc>
              </a:pPr>
              <a:r>
                <a:rPr lang="en-GB" sz="800" u="sng">
                  <a:solidFill>
                    <a:srgbClr val="0099FF"/>
                  </a:solidFill>
                  <a:latin typeface="Arial" pitchFamily="34" charset="0"/>
                </a:rPr>
                <a:t>“DEMOVAVE”</a:t>
              </a:r>
            </a:p>
            <a:p>
              <a:pPr algn="ctr" defTabSz="762000">
                <a:lnSpc>
                  <a:spcPct val="100000"/>
                </a:lnSpc>
              </a:pPr>
              <a:r>
                <a:rPr lang="en-GB" sz="800">
                  <a:solidFill>
                    <a:srgbClr val="0099FF"/>
                  </a:solidFill>
                  <a:latin typeface="Arial" pitchFamily="34" charset="0"/>
                </a:rPr>
                <a:t>KITCHEN MANUFACTURER</a:t>
              </a:r>
            </a:p>
          </p:txBody>
        </p:sp>
      </p:grpSp>
      <p:sp>
        <p:nvSpPr>
          <p:cNvPr id="899433" name="Rectangle 361"/>
          <p:cNvSpPr>
            <a:spLocks noChangeArrowheads="1"/>
          </p:cNvSpPr>
          <p:nvPr/>
        </p:nvSpPr>
        <p:spPr bwMode="auto">
          <a:xfrm>
            <a:off x="1403350" y="1412875"/>
            <a:ext cx="7489825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8100" tIns="46038" rIns="38100" bIns="46038">
            <a:spAutoFit/>
          </a:bodyPr>
          <a:lstStyle/>
          <a:p>
            <a:pPr marL="723900" lvl="1" indent="-266700" algn="just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</a:pPr>
            <a:r>
              <a:rPr lang="en-IE" sz="2000" u="sng">
                <a:solidFill>
                  <a:schemeClr val="tx1"/>
                </a:solidFill>
                <a:latin typeface="Arial" pitchFamily="34" charset="0"/>
              </a:rPr>
              <a:t>Extended Collaborative Selling Chain</a:t>
            </a:r>
            <a:endParaRPr lang="en-IE" sz="2000">
              <a:solidFill>
                <a:schemeClr val="tx1"/>
              </a:solidFill>
              <a:latin typeface="Arial" pitchFamily="34" charset="0"/>
            </a:endParaRPr>
          </a:p>
          <a:p>
            <a:pPr marL="723900" lvl="1" indent="-266700" algn="just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buFontTx/>
              <a:buChar char="•"/>
            </a:pPr>
            <a:r>
              <a:rPr lang="en-IE" sz="2000" b="0">
                <a:solidFill>
                  <a:schemeClr val="tx1"/>
                </a:solidFill>
                <a:latin typeface="Arial" pitchFamily="34" charset="0"/>
              </a:rPr>
              <a:t>Definition of new business and collaboration models.</a:t>
            </a:r>
          </a:p>
          <a:p>
            <a:pPr marL="723900" lvl="1" indent="-266700" algn="just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buFontTx/>
              <a:buChar char="•"/>
            </a:pPr>
            <a:r>
              <a:rPr lang="en-IE" sz="2000" b="0">
                <a:solidFill>
                  <a:schemeClr val="tx1"/>
                </a:solidFill>
                <a:latin typeface="Arial" pitchFamily="34" charset="0"/>
              </a:rPr>
              <a:t>Development of 5 new ICT tools to coordinate different SC.</a:t>
            </a:r>
          </a:p>
          <a:p>
            <a:pPr marL="723900" lvl="1" indent="-266700" algn="just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buFontTx/>
              <a:buChar char="•"/>
            </a:pPr>
            <a:r>
              <a:rPr lang="en-IE" sz="2000" b="0">
                <a:solidFill>
                  <a:schemeClr val="tx1"/>
                </a:solidFill>
                <a:latin typeface="Arial" pitchFamily="34" charset="0"/>
              </a:rPr>
              <a:t>2 Pilot tests involving 8 companies from 4 European countries.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9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99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99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99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99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89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899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89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89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9235" grpId="0" animBg="1"/>
      <p:bldP spid="899236" grpId="0" animBg="1"/>
      <p:bldP spid="899237" grpId="0" animBg="1"/>
      <p:bldP spid="89926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956" name="Rectangle 2052"/>
          <p:cNvSpPr>
            <a:spLocks noChangeArrowheads="1"/>
          </p:cNvSpPr>
          <p:nvPr/>
        </p:nvSpPr>
        <p:spPr bwMode="auto">
          <a:xfrm>
            <a:off x="2339975" y="2360613"/>
            <a:ext cx="60483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8100" tIns="46038" rIns="38100" bIns="46038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GB" sz="2000">
                <a:solidFill>
                  <a:schemeClr val="tx1"/>
                </a:solidFill>
                <a:latin typeface="Arial" pitchFamily="34" charset="0"/>
              </a:rPr>
              <a:t>Carlo Figà Talamanca</a:t>
            </a:r>
          </a:p>
          <a:p>
            <a:pPr algn="ctr">
              <a:lnSpc>
                <a:spcPts val="2300"/>
              </a:lnSpc>
            </a:pPr>
            <a:r>
              <a:rPr lang="en-GB" sz="2000">
                <a:solidFill>
                  <a:schemeClr val="tx1"/>
                </a:solidFill>
                <a:latin typeface="Arial" pitchFamily="34" charset="0"/>
                <a:hlinkClick r:id="rId3"/>
              </a:rPr>
              <a:t>c.talamanca@innova-eu.net</a:t>
            </a:r>
            <a:endParaRPr lang="en-GB" sz="2000">
              <a:solidFill>
                <a:schemeClr val="tx1"/>
              </a:solidFill>
              <a:latin typeface="Arial" pitchFamily="34" charset="0"/>
            </a:endParaRPr>
          </a:p>
          <a:p>
            <a:pPr algn="ctr">
              <a:lnSpc>
                <a:spcPts val="2300"/>
              </a:lnSpc>
            </a:pPr>
            <a:endParaRPr lang="en-GB" sz="2000">
              <a:solidFill>
                <a:schemeClr val="tx1"/>
              </a:solidFill>
              <a:latin typeface="Arial" pitchFamily="34" charset="0"/>
            </a:endParaRPr>
          </a:p>
          <a:p>
            <a:pPr algn="ctr">
              <a:lnSpc>
                <a:spcPts val="2300"/>
              </a:lnSpc>
            </a:pPr>
            <a:r>
              <a:rPr lang="en-GB" sz="2000">
                <a:solidFill>
                  <a:schemeClr val="tx1"/>
                </a:solidFill>
                <a:latin typeface="Arial" pitchFamily="34" charset="0"/>
              </a:rPr>
              <a:t>INNOVA S.p.A.</a:t>
            </a:r>
          </a:p>
          <a:p>
            <a:pPr algn="ctr">
              <a:lnSpc>
                <a:spcPts val="2300"/>
              </a:lnSpc>
            </a:pPr>
            <a:r>
              <a:rPr lang="en-GB" sz="1800" i="1">
                <a:solidFill>
                  <a:schemeClr val="tx1"/>
                </a:solidFill>
                <a:latin typeface="Arial" pitchFamily="34" charset="0"/>
              </a:rPr>
              <a:t>Technology Transfer &amp; Valorisation</a:t>
            </a:r>
          </a:p>
          <a:p>
            <a:pPr algn="ctr">
              <a:lnSpc>
                <a:spcPts val="2300"/>
              </a:lnSpc>
            </a:pPr>
            <a:r>
              <a:rPr lang="en-GB" sz="1800">
                <a:solidFill>
                  <a:schemeClr val="tx1"/>
                </a:solidFill>
                <a:latin typeface="Arial" pitchFamily="34" charset="0"/>
              </a:rPr>
              <a:t>Via della Scrofa, 117</a:t>
            </a:r>
            <a:br>
              <a:rPr lang="en-GB" sz="1800">
                <a:solidFill>
                  <a:schemeClr val="tx1"/>
                </a:solidFill>
                <a:latin typeface="Arial" pitchFamily="34" charset="0"/>
              </a:rPr>
            </a:br>
            <a:r>
              <a:rPr lang="en-GB" sz="1800">
                <a:solidFill>
                  <a:schemeClr val="tx1"/>
                </a:solidFill>
                <a:latin typeface="Arial" pitchFamily="34" charset="0"/>
              </a:rPr>
              <a:t>00186 Rome - Italy </a:t>
            </a:r>
            <a:br>
              <a:rPr lang="en-GB" sz="1800">
                <a:solidFill>
                  <a:schemeClr val="tx1"/>
                </a:solidFill>
                <a:latin typeface="Arial" pitchFamily="34" charset="0"/>
              </a:rPr>
            </a:br>
            <a:r>
              <a:rPr lang="en-GB" sz="1800">
                <a:solidFill>
                  <a:schemeClr val="tx1"/>
                </a:solidFill>
                <a:latin typeface="Arial" pitchFamily="34" charset="0"/>
              </a:rPr>
              <a:t>Phone: +39 06 68803253 / 11</a:t>
            </a:r>
            <a:br>
              <a:rPr lang="en-GB" sz="1800">
                <a:solidFill>
                  <a:schemeClr val="tx1"/>
                </a:solidFill>
                <a:latin typeface="Arial" pitchFamily="34" charset="0"/>
              </a:rPr>
            </a:br>
            <a:r>
              <a:rPr lang="en-GB" sz="1800">
                <a:solidFill>
                  <a:schemeClr val="tx1"/>
                </a:solidFill>
                <a:latin typeface="Arial" pitchFamily="34" charset="0"/>
              </a:rPr>
              <a:t>Fax: +39 06 68806997 </a:t>
            </a:r>
          </a:p>
          <a:p>
            <a:pPr algn="ctr">
              <a:lnSpc>
                <a:spcPts val="2300"/>
              </a:lnSpc>
            </a:pPr>
            <a:r>
              <a:rPr lang="en-GB" sz="2000">
                <a:solidFill>
                  <a:schemeClr val="tx1"/>
                </a:solidFill>
                <a:latin typeface="Arial" pitchFamily="34" charset="0"/>
                <a:hlinkClick r:id="rId4"/>
              </a:rPr>
              <a:t>http://www.innova-eu.net</a:t>
            </a:r>
            <a:endParaRPr lang="en-GB" sz="20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93957" name="Rectangle 205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3200"/>
              <a:t>For more information…</a:t>
            </a:r>
          </a:p>
        </p:txBody>
      </p:sp>
      <p:sp>
        <p:nvSpPr>
          <p:cNvPr id="893960" name="Text Box 2056"/>
          <p:cNvSpPr txBox="1">
            <a:spLocks noChangeArrowheads="1"/>
          </p:cNvSpPr>
          <p:nvPr/>
        </p:nvSpPr>
        <p:spPr bwMode="auto">
          <a:xfrm>
            <a:off x="2843213" y="5373688"/>
            <a:ext cx="5056187" cy="5826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defTabSz="762000">
              <a:lnSpc>
                <a:spcPct val="115000"/>
              </a:lnSpc>
            </a:pPr>
            <a:r>
              <a:rPr lang="en-GB" sz="2800">
                <a:solidFill>
                  <a:schemeClr val="tx1"/>
                </a:solidFill>
                <a:latin typeface="Arial" pitchFamily="34" charset="0"/>
              </a:rPr>
              <a:t>THANK YOU</a:t>
            </a:r>
          </a:p>
        </p:txBody>
      </p:sp>
      <p:graphicFrame>
        <p:nvGraphicFramePr>
          <p:cNvPr id="893963" name="Object 2059"/>
          <p:cNvGraphicFramePr>
            <a:graphicFrameLocks noChangeAspect="1"/>
          </p:cNvGraphicFramePr>
          <p:nvPr>
            <p:ph idx="1"/>
          </p:nvPr>
        </p:nvGraphicFramePr>
        <p:xfrm>
          <a:off x="7092950" y="-26988"/>
          <a:ext cx="2071688" cy="993776"/>
        </p:xfrm>
        <a:graphic>
          <a:graphicData uri="http://schemas.openxmlformats.org/presentationml/2006/ole">
            <p:oleObj spid="_x0000_s893963" name="Immagine bitmap" r:id="rId5" imgW="5458587" imgH="2619048" progId="Paint.Picture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0172" name="Picture 252" descr="Welt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/>
          </a:blip>
          <a:srcRect l="2036" t="11444" r="3035" b="13052"/>
          <a:stretch>
            <a:fillRect/>
          </a:stretch>
        </p:blipFill>
        <p:spPr bwMode="auto">
          <a:xfrm>
            <a:off x="2447925" y="2825750"/>
            <a:ext cx="669607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50173" name="Group 253"/>
          <p:cNvGrpSpPr>
            <a:grpSpLocks/>
          </p:cNvGrpSpPr>
          <p:nvPr/>
        </p:nvGrpSpPr>
        <p:grpSpPr bwMode="auto">
          <a:xfrm>
            <a:off x="3203575" y="3213100"/>
            <a:ext cx="5751513" cy="3529013"/>
            <a:chOff x="2018" y="2024"/>
            <a:chExt cx="3623" cy="2223"/>
          </a:xfrm>
        </p:grpSpPr>
        <p:grpSp>
          <p:nvGrpSpPr>
            <p:cNvPr id="850174" name="Group 254"/>
            <p:cNvGrpSpPr>
              <a:grpSpLocks/>
            </p:cNvGrpSpPr>
            <p:nvPr/>
          </p:nvGrpSpPr>
          <p:grpSpPr bwMode="auto">
            <a:xfrm>
              <a:off x="3787" y="2024"/>
              <a:ext cx="674" cy="765"/>
              <a:chOff x="4105" y="3436"/>
              <a:chExt cx="674" cy="765"/>
            </a:xfrm>
          </p:grpSpPr>
          <p:sp>
            <p:nvSpPr>
              <p:cNvPr id="850175" name="Rectangle 255"/>
              <p:cNvSpPr>
                <a:spLocks noChangeArrowheads="1"/>
              </p:cNvSpPr>
              <p:nvPr/>
            </p:nvSpPr>
            <p:spPr bwMode="auto">
              <a:xfrm>
                <a:off x="4105" y="3793"/>
                <a:ext cx="674" cy="408"/>
              </a:xfrm>
              <a:prstGeom prst="rect">
                <a:avLst/>
              </a:prstGeom>
              <a:solidFill>
                <a:srgbClr val="CCFFFF">
                  <a:alpha val="75000"/>
                </a:srgbClr>
              </a:solidFill>
              <a:ln w="9525" algn="ctr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CC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FINANCIAL</a:t>
                </a:r>
                <a:b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</a:b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SERVICES</a:t>
                </a:r>
                <a:b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</a:b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PROVIDER</a:t>
                </a:r>
              </a:p>
            </p:txBody>
          </p:sp>
          <p:grpSp>
            <p:nvGrpSpPr>
              <p:cNvPr id="850176" name="Group 256"/>
              <p:cNvGrpSpPr>
                <a:grpSpLocks/>
              </p:cNvGrpSpPr>
              <p:nvPr/>
            </p:nvGrpSpPr>
            <p:grpSpPr bwMode="auto">
              <a:xfrm>
                <a:off x="4273" y="3436"/>
                <a:ext cx="349" cy="356"/>
                <a:chOff x="240" y="1476"/>
                <a:chExt cx="664" cy="730"/>
              </a:xfrm>
            </p:grpSpPr>
            <p:sp>
              <p:nvSpPr>
                <p:cNvPr id="850177" name="Freeform 257"/>
                <p:cNvSpPr>
                  <a:spLocks/>
                </p:cNvSpPr>
                <p:nvPr/>
              </p:nvSpPr>
              <p:spPr bwMode="auto">
                <a:xfrm>
                  <a:off x="541" y="1788"/>
                  <a:ext cx="363" cy="418"/>
                </a:xfrm>
                <a:custGeom>
                  <a:avLst/>
                  <a:gdLst/>
                  <a:ahLst/>
                  <a:cxnLst>
                    <a:cxn ang="0">
                      <a:pos x="0" y="417"/>
                    </a:cxn>
                    <a:cxn ang="0">
                      <a:pos x="134" y="398"/>
                    </a:cxn>
                    <a:cxn ang="0">
                      <a:pos x="362" y="237"/>
                    </a:cxn>
                    <a:cxn ang="0">
                      <a:pos x="308" y="104"/>
                    </a:cxn>
                    <a:cxn ang="0">
                      <a:pos x="188" y="0"/>
                    </a:cxn>
                  </a:cxnLst>
                  <a:rect l="0" t="0" r="r" b="b"/>
                  <a:pathLst>
                    <a:path w="363" h="418">
                      <a:moveTo>
                        <a:pt x="0" y="417"/>
                      </a:moveTo>
                      <a:lnTo>
                        <a:pt x="134" y="398"/>
                      </a:lnTo>
                      <a:lnTo>
                        <a:pt x="362" y="237"/>
                      </a:lnTo>
                      <a:lnTo>
                        <a:pt x="308" y="104"/>
                      </a:lnTo>
                      <a:lnTo>
                        <a:pt x="188" y="0"/>
                      </a:lnTo>
                    </a:path>
                  </a:pathLst>
                </a:custGeom>
                <a:solidFill>
                  <a:srgbClr val="95BD97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178" name="Freeform 258"/>
                <p:cNvSpPr>
                  <a:spLocks/>
                </p:cNvSpPr>
                <p:nvPr/>
              </p:nvSpPr>
              <p:spPr bwMode="auto">
                <a:xfrm>
                  <a:off x="240" y="1674"/>
                  <a:ext cx="297" cy="519"/>
                </a:xfrm>
                <a:custGeom>
                  <a:avLst/>
                  <a:gdLst/>
                  <a:ahLst/>
                  <a:cxnLst>
                    <a:cxn ang="0">
                      <a:pos x="296" y="196"/>
                    </a:cxn>
                    <a:cxn ang="0">
                      <a:pos x="292" y="518"/>
                    </a:cxn>
                    <a:cxn ang="0">
                      <a:pos x="0" y="321"/>
                    </a:cxn>
                    <a:cxn ang="0">
                      <a:pos x="4" y="0"/>
                    </a:cxn>
                    <a:cxn ang="0">
                      <a:pos x="296" y="196"/>
                    </a:cxn>
                  </a:cxnLst>
                  <a:rect l="0" t="0" r="r" b="b"/>
                  <a:pathLst>
                    <a:path w="297" h="519">
                      <a:moveTo>
                        <a:pt x="296" y="196"/>
                      </a:moveTo>
                      <a:lnTo>
                        <a:pt x="292" y="518"/>
                      </a:lnTo>
                      <a:lnTo>
                        <a:pt x="0" y="321"/>
                      </a:lnTo>
                      <a:lnTo>
                        <a:pt x="4" y="0"/>
                      </a:lnTo>
                      <a:lnTo>
                        <a:pt x="296" y="196"/>
                      </a:lnTo>
                    </a:path>
                  </a:pathLst>
                </a:custGeom>
                <a:solidFill>
                  <a:srgbClr val="C1CEFF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179" name="Freeform 259"/>
                <p:cNvSpPr>
                  <a:spLocks/>
                </p:cNvSpPr>
                <p:nvPr/>
              </p:nvSpPr>
              <p:spPr bwMode="auto">
                <a:xfrm>
                  <a:off x="536" y="1674"/>
                  <a:ext cx="296" cy="519"/>
                </a:xfrm>
                <a:custGeom>
                  <a:avLst/>
                  <a:gdLst/>
                  <a:ahLst/>
                  <a:cxnLst>
                    <a:cxn ang="0">
                      <a:pos x="295" y="0"/>
                    </a:cxn>
                    <a:cxn ang="0">
                      <a:pos x="291" y="321"/>
                    </a:cxn>
                    <a:cxn ang="0">
                      <a:pos x="0" y="518"/>
                    </a:cxn>
                    <a:cxn ang="0">
                      <a:pos x="4" y="19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296" h="519">
                      <a:moveTo>
                        <a:pt x="295" y="0"/>
                      </a:moveTo>
                      <a:lnTo>
                        <a:pt x="291" y="321"/>
                      </a:lnTo>
                      <a:lnTo>
                        <a:pt x="0" y="518"/>
                      </a:lnTo>
                      <a:lnTo>
                        <a:pt x="4" y="196"/>
                      </a:lnTo>
                      <a:lnTo>
                        <a:pt x="295" y="0"/>
                      </a:lnTo>
                    </a:path>
                  </a:pathLst>
                </a:custGeom>
                <a:solidFill>
                  <a:srgbClr val="618FFD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180" name="Freeform 260"/>
                <p:cNvSpPr>
                  <a:spLocks/>
                </p:cNvSpPr>
                <p:nvPr/>
              </p:nvSpPr>
              <p:spPr bwMode="auto">
                <a:xfrm>
                  <a:off x="245" y="1476"/>
                  <a:ext cx="587" cy="393"/>
                </a:xfrm>
                <a:custGeom>
                  <a:avLst/>
                  <a:gdLst/>
                  <a:ahLst/>
                  <a:cxnLst>
                    <a:cxn ang="0">
                      <a:pos x="0" y="196"/>
                    </a:cxn>
                    <a:cxn ang="0">
                      <a:pos x="293" y="0"/>
                    </a:cxn>
                    <a:cxn ang="0">
                      <a:pos x="586" y="196"/>
                    </a:cxn>
                    <a:cxn ang="0">
                      <a:pos x="293" y="392"/>
                    </a:cxn>
                    <a:cxn ang="0">
                      <a:pos x="0" y="196"/>
                    </a:cxn>
                  </a:cxnLst>
                  <a:rect l="0" t="0" r="r" b="b"/>
                  <a:pathLst>
                    <a:path w="587" h="393">
                      <a:moveTo>
                        <a:pt x="0" y="196"/>
                      </a:moveTo>
                      <a:lnTo>
                        <a:pt x="293" y="0"/>
                      </a:lnTo>
                      <a:lnTo>
                        <a:pt x="586" y="196"/>
                      </a:lnTo>
                      <a:lnTo>
                        <a:pt x="293" y="392"/>
                      </a:lnTo>
                      <a:lnTo>
                        <a:pt x="0" y="196"/>
                      </a:lnTo>
                    </a:path>
                  </a:pathLst>
                </a:custGeom>
                <a:solidFill>
                  <a:srgbClr val="A2C1FE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aphicFrame>
              <p:nvGraphicFramePr>
                <p:cNvPr id="850181" name="Object 261">
                  <a:hlinkClick r:id="" action="ppaction://ole?verb=0"/>
                </p:cNvPr>
                <p:cNvGraphicFramePr>
                  <a:graphicFrameLocks/>
                </p:cNvGraphicFramePr>
                <p:nvPr/>
              </p:nvGraphicFramePr>
              <p:xfrm>
                <a:off x="242" y="1706"/>
                <a:ext cx="279" cy="459"/>
              </p:xfrm>
              <a:graphic>
                <a:graphicData uri="http://schemas.openxmlformats.org/presentationml/2006/ole">
                  <p:oleObj spid="_x0000_s850181" name="CorelDRAW" r:id="rId4" imgW="601560" imgH="1014120" progId="CorelDraw.Graphic.7">
                    <p:embed/>
                  </p:oleObj>
                </a:graphicData>
              </a:graphic>
            </p:graphicFrame>
            <p:sp>
              <p:nvSpPr>
                <p:cNvPr id="850182" name="Freeform 262"/>
                <p:cNvSpPr>
                  <a:spLocks/>
                </p:cNvSpPr>
                <p:nvPr/>
              </p:nvSpPr>
              <p:spPr bwMode="auto">
                <a:xfrm>
                  <a:off x="526" y="1767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9" y="0"/>
                    </a:cxn>
                    <a:cxn ang="0">
                      <a:pos x="33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4" y="9"/>
                    </a:cxn>
                    <a:cxn ang="0">
                      <a:pos x="45" y="12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4" y="30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3" y="36"/>
                    </a:cxn>
                    <a:cxn ang="0">
                      <a:pos x="29" y="38"/>
                    </a:cxn>
                    <a:cxn ang="0">
                      <a:pos x="24" y="38"/>
                    </a:cxn>
                    <a:cxn ang="0">
                      <a:pos x="19" y="38"/>
                    </a:cxn>
                    <a:cxn ang="0">
                      <a:pos x="15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30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5" y="2"/>
                    </a:cxn>
                    <a:cxn ang="0">
                      <a:pos x="19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9" y="0"/>
                      </a:lnTo>
                      <a:lnTo>
                        <a:pt x="33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4" y="9"/>
                      </a:lnTo>
                      <a:lnTo>
                        <a:pt x="45" y="12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4" y="30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3" y="36"/>
                      </a:lnTo>
                      <a:lnTo>
                        <a:pt x="29" y="38"/>
                      </a:lnTo>
                      <a:lnTo>
                        <a:pt x="24" y="38"/>
                      </a:lnTo>
                      <a:lnTo>
                        <a:pt x="19" y="38"/>
                      </a:lnTo>
                      <a:lnTo>
                        <a:pt x="15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30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5" y="2"/>
                      </a:lnTo>
                      <a:lnTo>
                        <a:pt x="19" y="0"/>
                      </a:lnTo>
                      <a:lnTo>
                        <a:pt x="24" y="0"/>
                      </a:lnTo>
                    </a:path>
                  </a:pathLst>
                </a:custGeom>
                <a:solidFill>
                  <a:srgbClr val="4C4C4C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183" name="Freeform 263"/>
                <p:cNvSpPr>
                  <a:spLocks/>
                </p:cNvSpPr>
                <p:nvPr/>
              </p:nvSpPr>
              <p:spPr bwMode="auto">
                <a:xfrm>
                  <a:off x="541" y="1664"/>
                  <a:ext cx="83" cy="125"/>
                </a:xfrm>
                <a:custGeom>
                  <a:avLst/>
                  <a:gdLst/>
                  <a:ahLst/>
                  <a:cxnLst>
                    <a:cxn ang="0">
                      <a:pos x="37" y="124"/>
                    </a:cxn>
                    <a:cxn ang="0">
                      <a:pos x="82" y="10"/>
                    </a:cxn>
                    <a:cxn ang="0">
                      <a:pos x="31" y="0"/>
                    </a:cxn>
                    <a:cxn ang="0">
                      <a:pos x="0" y="118"/>
                    </a:cxn>
                    <a:cxn ang="0">
                      <a:pos x="37" y="124"/>
                    </a:cxn>
                  </a:cxnLst>
                  <a:rect l="0" t="0" r="r" b="b"/>
                  <a:pathLst>
                    <a:path w="83" h="125">
                      <a:moveTo>
                        <a:pt x="37" y="124"/>
                      </a:moveTo>
                      <a:lnTo>
                        <a:pt x="82" y="10"/>
                      </a:lnTo>
                      <a:lnTo>
                        <a:pt x="31" y="0"/>
                      </a:lnTo>
                      <a:lnTo>
                        <a:pt x="0" y="118"/>
                      </a:lnTo>
                      <a:lnTo>
                        <a:pt x="37" y="124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184" name="Freeform 264"/>
                <p:cNvSpPr>
                  <a:spLocks/>
                </p:cNvSpPr>
                <p:nvPr/>
              </p:nvSpPr>
              <p:spPr bwMode="auto">
                <a:xfrm>
                  <a:off x="524" y="1624"/>
                  <a:ext cx="50" cy="182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49" y="159"/>
                    </a:cxn>
                    <a:cxn ang="0">
                      <a:pos x="48" y="163"/>
                    </a:cxn>
                    <a:cxn ang="0">
                      <a:pos x="47" y="167"/>
                    </a:cxn>
                    <a:cxn ang="0">
                      <a:pos x="45" y="172"/>
                    </a:cxn>
                    <a:cxn ang="0">
                      <a:pos x="42" y="174"/>
                    </a:cxn>
                    <a:cxn ang="0">
                      <a:pos x="38" y="177"/>
                    </a:cxn>
                    <a:cxn ang="0">
                      <a:pos x="35" y="179"/>
                    </a:cxn>
                    <a:cxn ang="0">
                      <a:pos x="30" y="181"/>
                    </a:cxn>
                    <a:cxn ang="0">
                      <a:pos x="25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4" y="21"/>
                    </a:cxn>
                    <a:cxn ang="0">
                      <a:pos x="19" y="22"/>
                    </a:cxn>
                    <a:cxn ang="0">
                      <a:pos x="24" y="22"/>
                    </a:cxn>
                    <a:cxn ang="0">
                      <a:pos x="29" y="22"/>
                    </a:cxn>
                    <a:cxn ang="0">
                      <a:pos x="33" y="21"/>
                    </a:cxn>
                    <a:cxn ang="0">
                      <a:pos x="37" y="19"/>
                    </a:cxn>
                    <a:cxn ang="0">
                      <a:pos x="41" y="16"/>
                    </a:cxn>
                    <a:cxn ang="0">
                      <a:pos x="44" y="12"/>
                    </a:cxn>
                    <a:cxn ang="0">
                      <a:pos x="46" y="8"/>
                    </a:cxn>
                    <a:cxn ang="0">
                      <a:pos x="47" y="5"/>
                    </a:cxn>
                    <a:cxn ang="0">
                      <a:pos x="48" y="0"/>
                    </a:cxn>
                  </a:cxnLst>
                  <a:rect l="0" t="0" r="r" b="b"/>
                  <a:pathLst>
                    <a:path w="50" h="182">
                      <a:moveTo>
                        <a:pt x="48" y="0"/>
                      </a:moveTo>
                      <a:lnTo>
                        <a:pt x="49" y="159"/>
                      </a:lnTo>
                      <a:lnTo>
                        <a:pt x="48" y="163"/>
                      </a:lnTo>
                      <a:lnTo>
                        <a:pt x="47" y="167"/>
                      </a:lnTo>
                      <a:lnTo>
                        <a:pt x="45" y="172"/>
                      </a:lnTo>
                      <a:lnTo>
                        <a:pt x="42" y="174"/>
                      </a:lnTo>
                      <a:lnTo>
                        <a:pt x="38" y="177"/>
                      </a:lnTo>
                      <a:lnTo>
                        <a:pt x="35" y="179"/>
                      </a:lnTo>
                      <a:lnTo>
                        <a:pt x="30" y="181"/>
                      </a:lnTo>
                      <a:lnTo>
                        <a:pt x="25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4" y="21"/>
                      </a:lnTo>
                      <a:lnTo>
                        <a:pt x="19" y="22"/>
                      </a:lnTo>
                      <a:lnTo>
                        <a:pt x="24" y="22"/>
                      </a:lnTo>
                      <a:lnTo>
                        <a:pt x="29" y="22"/>
                      </a:lnTo>
                      <a:lnTo>
                        <a:pt x="33" y="21"/>
                      </a:lnTo>
                      <a:lnTo>
                        <a:pt x="37" y="19"/>
                      </a:lnTo>
                      <a:lnTo>
                        <a:pt x="41" y="16"/>
                      </a:lnTo>
                      <a:lnTo>
                        <a:pt x="44" y="12"/>
                      </a:lnTo>
                      <a:lnTo>
                        <a:pt x="46" y="8"/>
                      </a:lnTo>
                      <a:lnTo>
                        <a:pt x="47" y="5"/>
                      </a:lnTo>
                      <a:lnTo>
                        <a:pt x="48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185" name="Freeform 265"/>
                <p:cNvSpPr>
                  <a:spLocks/>
                </p:cNvSpPr>
                <p:nvPr/>
              </p:nvSpPr>
              <p:spPr bwMode="auto">
                <a:xfrm>
                  <a:off x="524" y="1609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3" y="8"/>
                    </a:cxn>
                    <a:cxn ang="0">
                      <a:pos x="45" y="11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3" y="29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2" y="36"/>
                    </a:cxn>
                    <a:cxn ang="0">
                      <a:pos x="28" y="38"/>
                    </a:cxn>
                    <a:cxn ang="0">
                      <a:pos x="24" y="38"/>
                    </a:cxn>
                    <a:cxn ang="0">
                      <a:pos x="18" y="38"/>
                    </a:cxn>
                    <a:cxn ang="0">
                      <a:pos x="14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29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1"/>
                    </a:cxn>
                    <a:cxn ang="0">
                      <a:pos x="4" y="8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3" y="8"/>
                      </a:lnTo>
                      <a:lnTo>
                        <a:pt x="45" y="11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3" y="29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2" y="36"/>
                      </a:lnTo>
                      <a:lnTo>
                        <a:pt x="28" y="38"/>
                      </a:lnTo>
                      <a:lnTo>
                        <a:pt x="24" y="38"/>
                      </a:lnTo>
                      <a:lnTo>
                        <a:pt x="18" y="38"/>
                      </a:lnTo>
                      <a:lnTo>
                        <a:pt x="14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29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1"/>
                      </a:lnTo>
                      <a:lnTo>
                        <a:pt x="4" y="8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186" name="Freeform 266"/>
                <p:cNvSpPr>
                  <a:spLocks/>
                </p:cNvSpPr>
                <p:nvPr/>
              </p:nvSpPr>
              <p:spPr bwMode="auto">
                <a:xfrm>
                  <a:off x="623" y="1622"/>
                  <a:ext cx="85" cy="129"/>
                </a:xfrm>
                <a:custGeom>
                  <a:avLst/>
                  <a:gdLst/>
                  <a:ahLst/>
                  <a:cxnLst>
                    <a:cxn ang="0">
                      <a:pos x="38" y="128"/>
                    </a:cxn>
                    <a:cxn ang="0">
                      <a:pos x="84" y="10"/>
                    </a:cxn>
                    <a:cxn ang="0">
                      <a:pos x="32" y="0"/>
                    </a:cxn>
                    <a:cxn ang="0">
                      <a:pos x="0" y="122"/>
                    </a:cxn>
                    <a:cxn ang="0">
                      <a:pos x="38" y="128"/>
                    </a:cxn>
                  </a:cxnLst>
                  <a:rect l="0" t="0" r="r" b="b"/>
                  <a:pathLst>
                    <a:path w="85" h="129">
                      <a:moveTo>
                        <a:pt x="38" y="128"/>
                      </a:moveTo>
                      <a:lnTo>
                        <a:pt x="84" y="10"/>
                      </a:lnTo>
                      <a:lnTo>
                        <a:pt x="32" y="0"/>
                      </a:lnTo>
                      <a:lnTo>
                        <a:pt x="0" y="122"/>
                      </a:lnTo>
                      <a:lnTo>
                        <a:pt x="38" y="128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187" name="Freeform 267"/>
                <p:cNvSpPr>
                  <a:spLocks/>
                </p:cNvSpPr>
                <p:nvPr/>
              </p:nvSpPr>
              <p:spPr bwMode="auto">
                <a:xfrm>
                  <a:off x="708" y="1611"/>
                  <a:ext cx="67" cy="96"/>
                </a:xfrm>
                <a:custGeom>
                  <a:avLst/>
                  <a:gdLst/>
                  <a:ahLst/>
                  <a:cxnLst>
                    <a:cxn ang="0">
                      <a:pos x="38" y="95"/>
                    </a:cxn>
                    <a:cxn ang="0">
                      <a:pos x="66" y="26"/>
                    </a:cxn>
                    <a:cxn ang="0">
                      <a:pos x="34" y="0"/>
                    </a:cxn>
                    <a:cxn ang="0">
                      <a:pos x="0" y="90"/>
                    </a:cxn>
                    <a:cxn ang="0">
                      <a:pos x="38" y="95"/>
                    </a:cxn>
                  </a:cxnLst>
                  <a:rect l="0" t="0" r="r" b="b"/>
                  <a:pathLst>
                    <a:path w="67" h="96">
                      <a:moveTo>
                        <a:pt x="38" y="95"/>
                      </a:moveTo>
                      <a:lnTo>
                        <a:pt x="66" y="26"/>
                      </a:lnTo>
                      <a:lnTo>
                        <a:pt x="34" y="0"/>
                      </a:lnTo>
                      <a:lnTo>
                        <a:pt x="0" y="90"/>
                      </a:lnTo>
                      <a:lnTo>
                        <a:pt x="38" y="95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188" name="Freeform 268"/>
                <p:cNvSpPr>
                  <a:spLocks/>
                </p:cNvSpPr>
                <p:nvPr/>
              </p:nvSpPr>
              <p:spPr bwMode="auto">
                <a:xfrm>
                  <a:off x="611" y="1567"/>
                  <a:ext cx="52" cy="182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51" y="159"/>
                    </a:cxn>
                    <a:cxn ang="0">
                      <a:pos x="50" y="163"/>
                    </a:cxn>
                    <a:cxn ang="0">
                      <a:pos x="49" y="167"/>
                    </a:cxn>
                    <a:cxn ang="0">
                      <a:pos x="47" y="172"/>
                    </a:cxn>
                    <a:cxn ang="0">
                      <a:pos x="44" y="174"/>
                    </a:cxn>
                    <a:cxn ang="0">
                      <a:pos x="40" y="177"/>
                    </a:cxn>
                    <a:cxn ang="0">
                      <a:pos x="36" y="179"/>
                    </a:cxn>
                    <a:cxn ang="0">
                      <a:pos x="32" y="181"/>
                    </a:cxn>
                    <a:cxn ang="0">
                      <a:pos x="26" y="181"/>
                    </a:cxn>
                    <a:cxn ang="0">
                      <a:pos x="21" y="181"/>
                    </a:cxn>
                    <a:cxn ang="0">
                      <a:pos x="17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6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5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5" y="21"/>
                    </a:cxn>
                    <a:cxn ang="0">
                      <a:pos x="19" y="22"/>
                    </a:cxn>
                    <a:cxn ang="0">
                      <a:pos x="25" y="22"/>
                    </a:cxn>
                    <a:cxn ang="0">
                      <a:pos x="30" y="22"/>
                    </a:cxn>
                    <a:cxn ang="0">
                      <a:pos x="34" y="21"/>
                    </a:cxn>
                    <a:cxn ang="0">
                      <a:pos x="39" y="19"/>
                    </a:cxn>
                    <a:cxn ang="0">
                      <a:pos x="43" y="16"/>
                    </a:cxn>
                    <a:cxn ang="0">
                      <a:pos x="45" y="12"/>
                    </a:cxn>
                    <a:cxn ang="0">
                      <a:pos x="48" y="8"/>
                    </a:cxn>
                    <a:cxn ang="0">
                      <a:pos x="49" y="5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52" h="182">
                      <a:moveTo>
                        <a:pt x="50" y="0"/>
                      </a:moveTo>
                      <a:lnTo>
                        <a:pt x="51" y="159"/>
                      </a:lnTo>
                      <a:lnTo>
                        <a:pt x="50" y="163"/>
                      </a:lnTo>
                      <a:lnTo>
                        <a:pt x="49" y="167"/>
                      </a:lnTo>
                      <a:lnTo>
                        <a:pt x="47" y="172"/>
                      </a:lnTo>
                      <a:lnTo>
                        <a:pt x="44" y="174"/>
                      </a:lnTo>
                      <a:lnTo>
                        <a:pt x="40" y="177"/>
                      </a:lnTo>
                      <a:lnTo>
                        <a:pt x="36" y="179"/>
                      </a:lnTo>
                      <a:lnTo>
                        <a:pt x="32" y="181"/>
                      </a:lnTo>
                      <a:lnTo>
                        <a:pt x="26" y="181"/>
                      </a:lnTo>
                      <a:lnTo>
                        <a:pt x="21" y="181"/>
                      </a:lnTo>
                      <a:lnTo>
                        <a:pt x="17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6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5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5" y="21"/>
                      </a:lnTo>
                      <a:lnTo>
                        <a:pt x="19" y="22"/>
                      </a:lnTo>
                      <a:lnTo>
                        <a:pt x="25" y="22"/>
                      </a:lnTo>
                      <a:lnTo>
                        <a:pt x="30" y="22"/>
                      </a:lnTo>
                      <a:lnTo>
                        <a:pt x="34" y="21"/>
                      </a:lnTo>
                      <a:lnTo>
                        <a:pt x="39" y="19"/>
                      </a:lnTo>
                      <a:lnTo>
                        <a:pt x="43" y="16"/>
                      </a:lnTo>
                      <a:lnTo>
                        <a:pt x="45" y="12"/>
                      </a:lnTo>
                      <a:lnTo>
                        <a:pt x="48" y="8"/>
                      </a:lnTo>
                      <a:lnTo>
                        <a:pt x="49" y="5"/>
                      </a:lnTo>
                      <a:lnTo>
                        <a:pt x="5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189" name="Freeform 269"/>
                <p:cNvSpPr>
                  <a:spLocks/>
                </p:cNvSpPr>
                <p:nvPr/>
              </p:nvSpPr>
              <p:spPr bwMode="auto">
                <a:xfrm>
                  <a:off x="611" y="1546"/>
                  <a:ext cx="52" cy="41"/>
                </a:xfrm>
                <a:custGeom>
                  <a:avLst/>
                  <a:gdLst/>
                  <a:ahLst/>
                  <a:cxnLst>
                    <a:cxn ang="0">
                      <a:pos x="26" y="0"/>
                    </a:cxn>
                    <a:cxn ang="0">
                      <a:pos x="30" y="0"/>
                    </a:cxn>
                    <a:cxn ang="0">
                      <a:pos x="35" y="2"/>
                    </a:cxn>
                    <a:cxn ang="0">
                      <a:pos x="40" y="3"/>
                    </a:cxn>
                    <a:cxn ang="0">
                      <a:pos x="43" y="6"/>
                    </a:cxn>
                    <a:cxn ang="0">
                      <a:pos x="46" y="8"/>
                    </a:cxn>
                    <a:cxn ang="0">
                      <a:pos x="49" y="12"/>
                    </a:cxn>
                    <a:cxn ang="0">
                      <a:pos x="50" y="16"/>
                    </a:cxn>
                    <a:cxn ang="0">
                      <a:pos x="51" y="20"/>
                    </a:cxn>
                    <a:cxn ang="0">
                      <a:pos x="50" y="24"/>
                    </a:cxn>
                    <a:cxn ang="0">
                      <a:pos x="49" y="28"/>
                    </a:cxn>
                    <a:cxn ang="0">
                      <a:pos x="46" y="31"/>
                    </a:cxn>
                    <a:cxn ang="0">
                      <a:pos x="43" y="34"/>
                    </a:cxn>
                    <a:cxn ang="0">
                      <a:pos x="40" y="37"/>
                    </a:cxn>
                    <a:cxn ang="0">
                      <a:pos x="35" y="38"/>
                    </a:cxn>
                    <a:cxn ang="0">
                      <a:pos x="30" y="40"/>
                    </a:cxn>
                    <a:cxn ang="0">
                      <a:pos x="26" y="40"/>
                    </a:cxn>
                    <a:cxn ang="0">
                      <a:pos x="20" y="40"/>
                    </a:cxn>
                    <a:cxn ang="0">
                      <a:pos x="15" y="38"/>
                    </a:cxn>
                    <a:cxn ang="0">
                      <a:pos x="11" y="37"/>
                    </a:cxn>
                    <a:cxn ang="0">
                      <a:pos x="8" y="34"/>
                    </a:cxn>
                    <a:cxn ang="0">
                      <a:pos x="5" y="31"/>
                    </a:cxn>
                    <a:cxn ang="0">
                      <a:pos x="2" y="28"/>
                    </a:cxn>
                    <a:cxn ang="0">
                      <a:pos x="1" y="24"/>
                    </a:cxn>
                    <a:cxn ang="0">
                      <a:pos x="0" y="20"/>
                    </a:cxn>
                    <a:cxn ang="0">
                      <a:pos x="1" y="16"/>
                    </a:cxn>
                    <a:cxn ang="0">
                      <a:pos x="2" y="12"/>
                    </a:cxn>
                    <a:cxn ang="0">
                      <a:pos x="5" y="8"/>
                    </a:cxn>
                    <a:cxn ang="0">
                      <a:pos x="8" y="6"/>
                    </a:cxn>
                    <a:cxn ang="0">
                      <a:pos x="11" y="3"/>
                    </a:cxn>
                    <a:cxn ang="0">
                      <a:pos x="15" y="2"/>
                    </a:cxn>
                    <a:cxn ang="0">
                      <a:pos x="20" y="0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52" h="41">
                      <a:moveTo>
                        <a:pt x="26" y="0"/>
                      </a:moveTo>
                      <a:lnTo>
                        <a:pt x="30" y="0"/>
                      </a:lnTo>
                      <a:lnTo>
                        <a:pt x="35" y="2"/>
                      </a:lnTo>
                      <a:lnTo>
                        <a:pt x="40" y="3"/>
                      </a:lnTo>
                      <a:lnTo>
                        <a:pt x="43" y="6"/>
                      </a:lnTo>
                      <a:lnTo>
                        <a:pt x="46" y="8"/>
                      </a:lnTo>
                      <a:lnTo>
                        <a:pt x="49" y="12"/>
                      </a:lnTo>
                      <a:lnTo>
                        <a:pt x="50" y="16"/>
                      </a:lnTo>
                      <a:lnTo>
                        <a:pt x="51" y="20"/>
                      </a:lnTo>
                      <a:lnTo>
                        <a:pt x="50" y="24"/>
                      </a:lnTo>
                      <a:lnTo>
                        <a:pt x="49" y="28"/>
                      </a:lnTo>
                      <a:lnTo>
                        <a:pt x="46" y="31"/>
                      </a:lnTo>
                      <a:lnTo>
                        <a:pt x="43" y="34"/>
                      </a:lnTo>
                      <a:lnTo>
                        <a:pt x="40" y="37"/>
                      </a:lnTo>
                      <a:lnTo>
                        <a:pt x="35" y="38"/>
                      </a:lnTo>
                      <a:lnTo>
                        <a:pt x="30" y="40"/>
                      </a:lnTo>
                      <a:lnTo>
                        <a:pt x="26" y="40"/>
                      </a:lnTo>
                      <a:lnTo>
                        <a:pt x="20" y="40"/>
                      </a:lnTo>
                      <a:lnTo>
                        <a:pt x="15" y="38"/>
                      </a:lnTo>
                      <a:lnTo>
                        <a:pt x="11" y="37"/>
                      </a:lnTo>
                      <a:lnTo>
                        <a:pt x="8" y="34"/>
                      </a:lnTo>
                      <a:lnTo>
                        <a:pt x="5" y="31"/>
                      </a:lnTo>
                      <a:lnTo>
                        <a:pt x="2" y="28"/>
                      </a:lnTo>
                      <a:lnTo>
                        <a:pt x="1" y="24"/>
                      </a:lnTo>
                      <a:lnTo>
                        <a:pt x="0" y="20"/>
                      </a:lnTo>
                      <a:lnTo>
                        <a:pt x="1" y="16"/>
                      </a:lnTo>
                      <a:lnTo>
                        <a:pt x="2" y="12"/>
                      </a:lnTo>
                      <a:lnTo>
                        <a:pt x="5" y="8"/>
                      </a:lnTo>
                      <a:lnTo>
                        <a:pt x="8" y="6"/>
                      </a:lnTo>
                      <a:lnTo>
                        <a:pt x="11" y="3"/>
                      </a:lnTo>
                      <a:lnTo>
                        <a:pt x="15" y="2"/>
                      </a:lnTo>
                      <a:lnTo>
                        <a:pt x="20" y="0"/>
                      </a:lnTo>
                      <a:lnTo>
                        <a:pt x="26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190" name="Freeform 270"/>
                <p:cNvSpPr>
                  <a:spLocks/>
                </p:cNvSpPr>
                <p:nvPr/>
              </p:nvSpPr>
              <p:spPr bwMode="auto">
                <a:xfrm>
                  <a:off x="702" y="1523"/>
                  <a:ext cx="49" cy="182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8" y="159"/>
                    </a:cxn>
                    <a:cxn ang="0">
                      <a:pos x="47" y="163"/>
                    </a:cxn>
                    <a:cxn ang="0">
                      <a:pos x="46" y="167"/>
                    </a:cxn>
                    <a:cxn ang="0">
                      <a:pos x="45" y="172"/>
                    </a:cxn>
                    <a:cxn ang="0">
                      <a:pos x="41" y="174"/>
                    </a:cxn>
                    <a:cxn ang="0">
                      <a:pos x="38" y="177"/>
                    </a:cxn>
                    <a:cxn ang="0">
                      <a:pos x="34" y="179"/>
                    </a:cxn>
                    <a:cxn ang="0">
                      <a:pos x="30" y="181"/>
                    </a:cxn>
                    <a:cxn ang="0">
                      <a:pos x="24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1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0" y="19"/>
                    </a:cxn>
                    <a:cxn ang="0">
                      <a:pos x="14" y="21"/>
                    </a:cxn>
                    <a:cxn ang="0">
                      <a:pos x="18" y="22"/>
                    </a:cxn>
                    <a:cxn ang="0">
                      <a:pos x="24" y="22"/>
                    </a:cxn>
                    <a:cxn ang="0">
                      <a:pos x="28" y="22"/>
                    </a:cxn>
                    <a:cxn ang="0">
                      <a:pos x="32" y="21"/>
                    </a:cxn>
                    <a:cxn ang="0">
                      <a:pos x="37" y="19"/>
                    </a:cxn>
                    <a:cxn ang="0">
                      <a:pos x="40" y="16"/>
                    </a:cxn>
                    <a:cxn ang="0">
                      <a:pos x="43" y="12"/>
                    </a:cxn>
                    <a:cxn ang="0">
                      <a:pos x="45" y="8"/>
                    </a:cxn>
                    <a:cxn ang="0">
                      <a:pos x="46" y="5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9" h="182">
                      <a:moveTo>
                        <a:pt x="47" y="0"/>
                      </a:moveTo>
                      <a:lnTo>
                        <a:pt x="48" y="159"/>
                      </a:lnTo>
                      <a:lnTo>
                        <a:pt x="47" y="163"/>
                      </a:lnTo>
                      <a:lnTo>
                        <a:pt x="46" y="167"/>
                      </a:lnTo>
                      <a:lnTo>
                        <a:pt x="45" y="172"/>
                      </a:lnTo>
                      <a:lnTo>
                        <a:pt x="41" y="174"/>
                      </a:lnTo>
                      <a:lnTo>
                        <a:pt x="38" y="177"/>
                      </a:lnTo>
                      <a:lnTo>
                        <a:pt x="34" y="179"/>
                      </a:lnTo>
                      <a:lnTo>
                        <a:pt x="30" y="181"/>
                      </a:lnTo>
                      <a:lnTo>
                        <a:pt x="24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1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0" y="19"/>
                      </a:lnTo>
                      <a:lnTo>
                        <a:pt x="14" y="21"/>
                      </a:lnTo>
                      <a:lnTo>
                        <a:pt x="18" y="22"/>
                      </a:lnTo>
                      <a:lnTo>
                        <a:pt x="24" y="22"/>
                      </a:lnTo>
                      <a:lnTo>
                        <a:pt x="28" y="22"/>
                      </a:lnTo>
                      <a:lnTo>
                        <a:pt x="32" y="21"/>
                      </a:lnTo>
                      <a:lnTo>
                        <a:pt x="37" y="19"/>
                      </a:lnTo>
                      <a:lnTo>
                        <a:pt x="40" y="16"/>
                      </a:lnTo>
                      <a:lnTo>
                        <a:pt x="43" y="12"/>
                      </a:lnTo>
                      <a:lnTo>
                        <a:pt x="45" y="8"/>
                      </a:lnTo>
                      <a:lnTo>
                        <a:pt x="46" y="5"/>
                      </a:lnTo>
                      <a:lnTo>
                        <a:pt x="47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191" name="Freeform 271"/>
                <p:cNvSpPr>
                  <a:spLocks/>
                </p:cNvSpPr>
                <p:nvPr/>
              </p:nvSpPr>
              <p:spPr bwMode="auto">
                <a:xfrm>
                  <a:off x="702" y="1500"/>
                  <a:ext cx="48" cy="4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4"/>
                    </a:cxn>
                    <a:cxn ang="0">
                      <a:pos x="40" y="6"/>
                    </a:cxn>
                    <a:cxn ang="0">
                      <a:pos x="43" y="9"/>
                    </a:cxn>
                    <a:cxn ang="0">
                      <a:pos x="45" y="12"/>
                    </a:cxn>
                    <a:cxn ang="0">
                      <a:pos x="46" y="17"/>
                    </a:cxn>
                    <a:cxn ang="0">
                      <a:pos x="47" y="21"/>
                    </a:cxn>
                    <a:cxn ang="0">
                      <a:pos x="46" y="25"/>
                    </a:cxn>
                    <a:cxn ang="0">
                      <a:pos x="45" y="29"/>
                    </a:cxn>
                    <a:cxn ang="0">
                      <a:pos x="43" y="32"/>
                    </a:cxn>
                    <a:cxn ang="0">
                      <a:pos x="40" y="36"/>
                    </a:cxn>
                    <a:cxn ang="0">
                      <a:pos x="37" y="39"/>
                    </a:cxn>
                    <a:cxn ang="0">
                      <a:pos x="32" y="40"/>
                    </a:cxn>
                    <a:cxn ang="0">
                      <a:pos x="28" y="42"/>
                    </a:cxn>
                    <a:cxn ang="0">
                      <a:pos x="24" y="42"/>
                    </a:cxn>
                    <a:cxn ang="0">
                      <a:pos x="18" y="42"/>
                    </a:cxn>
                    <a:cxn ang="0">
                      <a:pos x="14" y="40"/>
                    </a:cxn>
                    <a:cxn ang="0">
                      <a:pos x="10" y="39"/>
                    </a:cxn>
                    <a:cxn ang="0">
                      <a:pos x="7" y="36"/>
                    </a:cxn>
                    <a:cxn ang="0">
                      <a:pos x="4" y="32"/>
                    </a:cxn>
                    <a:cxn ang="0">
                      <a:pos x="2" y="29"/>
                    </a:cxn>
                    <a:cxn ang="0">
                      <a:pos x="1" y="25"/>
                    </a:cxn>
                    <a:cxn ang="0">
                      <a:pos x="0" y="21"/>
                    </a:cxn>
                    <a:cxn ang="0">
                      <a:pos x="1" y="17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4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43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4"/>
                      </a:lnTo>
                      <a:lnTo>
                        <a:pt x="40" y="6"/>
                      </a:lnTo>
                      <a:lnTo>
                        <a:pt x="43" y="9"/>
                      </a:lnTo>
                      <a:lnTo>
                        <a:pt x="45" y="12"/>
                      </a:lnTo>
                      <a:lnTo>
                        <a:pt x="46" y="17"/>
                      </a:lnTo>
                      <a:lnTo>
                        <a:pt x="47" y="21"/>
                      </a:lnTo>
                      <a:lnTo>
                        <a:pt x="46" y="25"/>
                      </a:lnTo>
                      <a:lnTo>
                        <a:pt x="45" y="29"/>
                      </a:lnTo>
                      <a:lnTo>
                        <a:pt x="43" y="32"/>
                      </a:lnTo>
                      <a:lnTo>
                        <a:pt x="40" y="36"/>
                      </a:lnTo>
                      <a:lnTo>
                        <a:pt x="37" y="39"/>
                      </a:lnTo>
                      <a:lnTo>
                        <a:pt x="32" y="40"/>
                      </a:lnTo>
                      <a:lnTo>
                        <a:pt x="28" y="42"/>
                      </a:lnTo>
                      <a:lnTo>
                        <a:pt x="24" y="42"/>
                      </a:lnTo>
                      <a:lnTo>
                        <a:pt x="18" y="42"/>
                      </a:lnTo>
                      <a:lnTo>
                        <a:pt x="14" y="40"/>
                      </a:lnTo>
                      <a:lnTo>
                        <a:pt x="10" y="39"/>
                      </a:lnTo>
                      <a:lnTo>
                        <a:pt x="7" y="36"/>
                      </a:lnTo>
                      <a:lnTo>
                        <a:pt x="4" y="32"/>
                      </a:lnTo>
                      <a:lnTo>
                        <a:pt x="2" y="29"/>
                      </a:lnTo>
                      <a:lnTo>
                        <a:pt x="1" y="25"/>
                      </a:lnTo>
                      <a:lnTo>
                        <a:pt x="0" y="21"/>
                      </a:lnTo>
                      <a:lnTo>
                        <a:pt x="1" y="17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4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850192" name="Group 272"/>
            <p:cNvGrpSpPr>
              <a:grpSpLocks/>
            </p:cNvGrpSpPr>
            <p:nvPr/>
          </p:nvGrpSpPr>
          <p:grpSpPr bwMode="auto">
            <a:xfrm>
              <a:off x="4967" y="2030"/>
              <a:ext cx="674" cy="765"/>
              <a:chOff x="4105" y="3436"/>
              <a:chExt cx="674" cy="765"/>
            </a:xfrm>
          </p:grpSpPr>
          <p:sp>
            <p:nvSpPr>
              <p:cNvPr id="850193" name="Rectangle 273"/>
              <p:cNvSpPr>
                <a:spLocks noChangeArrowheads="1"/>
              </p:cNvSpPr>
              <p:nvPr/>
            </p:nvSpPr>
            <p:spPr bwMode="auto">
              <a:xfrm>
                <a:off x="4105" y="3793"/>
                <a:ext cx="674" cy="408"/>
              </a:xfrm>
              <a:prstGeom prst="rect">
                <a:avLst/>
              </a:prstGeom>
              <a:solidFill>
                <a:srgbClr val="CCFFFF">
                  <a:alpha val="75000"/>
                </a:srgbClr>
              </a:solidFill>
              <a:ln w="9525" algn="ctr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CC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TELECOM</a:t>
                </a:r>
                <a:b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</a:b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CARRIERS</a:t>
                </a:r>
              </a:p>
            </p:txBody>
          </p:sp>
          <p:grpSp>
            <p:nvGrpSpPr>
              <p:cNvPr id="850194" name="Group 274"/>
              <p:cNvGrpSpPr>
                <a:grpSpLocks/>
              </p:cNvGrpSpPr>
              <p:nvPr/>
            </p:nvGrpSpPr>
            <p:grpSpPr bwMode="auto">
              <a:xfrm>
                <a:off x="4273" y="3436"/>
                <a:ext cx="349" cy="356"/>
                <a:chOff x="240" y="1476"/>
                <a:chExt cx="664" cy="730"/>
              </a:xfrm>
            </p:grpSpPr>
            <p:sp>
              <p:nvSpPr>
                <p:cNvPr id="850195" name="Freeform 275"/>
                <p:cNvSpPr>
                  <a:spLocks/>
                </p:cNvSpPr>
                <p:nvPr/>
              </p:nvSpPr>
              <p:spPr bwMode="auto">
                <a:xfrm>
                  <a:off x="541" y="1788"/>
                  <a:ext cx="363" cy="418"/>
                </a:xfrm>
                <a:custGeom>
                  <a:avLst/>
                  <a:gdLst/>
                  <a:ahLst/>
                  <a:cxnLst>
                    <a:cxn ang="0">
                      <a:pos x="0" y="417"/>
                    </a:cxn>
                    <a:cxn ang="0">
                      <a:pos x="134" y="398"/>
                    </a:cxn>
                    <a:cxn ang="0">
                      <a:pos x="362" y="237"/>
                    </a:cxn>
                    <a:cxn ang="0">
                      <a:pos x="308" y="104"/>
                    </a:cxn>
                    <a:cxn ang="0">
                      <a:pos x="188" y="0"/>
                    </a:cxn>
                  </a:cxnLst>
                  <a:rect l="0" t="0" r="r" b="b"/>
                  <a:pathLst>
                    <a:path w="363" h="418">
                      <a:moveTo>
                        <a:pt x="0" y="417"/>
                      </a:moveTo>
                      <a:lnTo>
                        <a:pt x="134" y="398"/>
                      </a:lnTo>
                      <a:lnTo>
                        <a:pt x="362" y="237"/>
                      </a:lnTo>
                      <a:lnTo>
                        <a:pt x="308" y="104"/>
                      </a:lnTo>
                      <a:lnTo>
                        <a:pt x="188" y="0"/>
                      </a:lnTo>
                    </a:path>
                  </a:pathLst>
                </a:custGeom>
                <a:solidFill>
                  <a:srgbClr val="95BD97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196" name="Freeform 276"/>
                <p:cNvSpPr>
                  <a:spLocks/>
                </p:cNvSpPr>
                <p:nvPr/>
              </p:nvSpPr>
              <p:spPr bwMode="auto">
                <a:xfrm>
                  <a:off x="240" y="1674"/>
                  <a:ext cx="297" cy="519"/>
                </a:xfrm>
                <a:custGeom>
                  <a:avLst/>
                  <a:gdLst/>
                  <a:ahLst/>
                  <a:cxnLst>
                    <a:cxn ang="0">
                      <a:pos x="296" y="196"/>
                    </a:cxn>
                    <a:cxn ang="0">
                      <a:pos x="292" y="518"/>
                    </a:cxn>
                    <a:cxn ang="0">
                      <a:pos x="0" y="321"/>
                    </a:cxn>
                    <a:cxn ang="0">
                      <a:pos x="4" y="0"/>
                    </a:cxn>
                    <a:cxn ang="0">
                      <a:pos x="296" y="196"/>
                    </a:cxn>
                  </a:cxnLst>
                  <a:rect l="0" t="0" r="r" b="b"/>
                  <a:pathLst>
                    <a:path w="297" h="519">
                      <a:moveTo>
                        <a:pt x="296" y="196"/>
                      </a:moveTo>
                      <a:lnTo>
                        <a:pt x="292" y="518"/>
                      </a:lnTo>
                      <a:lnTo>
                        <a:pt x="0" y="321"/>
                      </a:lnTo>
                      <a:lnTo>
                        <a:pt x="4" y="0"/>
                      </a:lnTo>
                      <a:lnTo>
                        <a:pt x="296" y="196"/>
                      </a:lnTo>
                    </a:path>
                  </a:pathLst>
                </a:custGeom>
                <a:solidFill>
                  <a:srgbClr val="C1CEFF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197" name="Freeform 277"/>
                <p:cNvSpPr>
                  <a:spLocks/>
                </p:cNvSpPr>
                <p:nvPr/>
              </p:nvSpPr>
              <p:spPr bwMode="auto">
                <a:xfrm>
                  <a:off x="536" y="1674"/>
                  <a:ext cx="296" cy="519"/>
                </a:xfrm>
                <a:custGeom>
                  <a:avLst/>
                  <a:gdLst/>
                  <a:ahLst/>
                  <a:cxnLst>
                    <a:cxn ang="0">
                      <a:pos x="295" y="0"/>
                    </a:cxn>
                    <a:cxn ang="0">
                      <a:pos x="291" y="321"/>
                    </a:cxn>
                    <a:cxn ang="0">
                      <a:pos x="0" y="518"/>
                    </a:cxn>
                    <a:cxn ang="0">
                      <a:pos x="4" y="19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296" h="519">
                      <a:moveTo>
                        <a:pt x="295" y="0"/>
                      </a:moveTo>
                      <a:lnTo>
                        <a:pt x="291" y="321"/>
                      </a:lnTo>
                      <a:lnTo>
                        <a:pt x="0" y="518"/>
                      </a:lnTo>
                      <a:lnTo>
                        <a:pt x="4" y="196"/>
                      </a:lnTo>
                      <a:lnTo>
                        <a:pt x="295" y="0"/>
                      </a:lnTo>
                    </a:path>
                  </a:pathLst>
                </a:custGeom>
                <a:solidFill>
                  <a:srgbClr val="618FFD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198" name="Freeform 278"/>
                <p:cNvSpPr>
                  <a:spLocks/>
                </p:cNvSpPr>
                <p:nvPr/>
              </p:nvSpPr>
              <p:spPr bwMode="auto">
                <a:xfrm>
                  <a:off x="245" y="1476"/>
                  <a:ext cx="587" cy="393"/>
                </a:xfrm>
                <a:custGeom>
                  <a:avLst/>
                  <a:gdLst/>
                  <a:ahLst/>
                  <a:cxnLst>
                    <a:cxn ang="0">
                      <a:pos x="0" y="196"/>
                    </a:cxn>
                    <a:cxn ang="0">
                      <a:pos x="293" y="0"/>
                    </a:cxn>
                    <a:cxn ang="0">
                      <a:pos x="586" y="196"/>
                    </a:cxn>
                    <a:cxn ang="0">
                      <a:pos x="293" y="392"/>
                    </a:cxn>
                    <a:cxn ang="0">
                      <a:pos x="0" y="196"/>
                    </a:cxn>
                  </a:cxnLst>
                  <a:rect l="0" t="0" r="r" b="b"/>
                  <a:pathLst>
                    <a:path w="587" h="393">
                      <a:moveTo>
                        <a:pt x="0" y="196"/>
                      </a:moveTo>
                      <a:lnTo>
                        <a:pt x="293" y="0"/>
                      </a:lnTo>
                      <a:lnTo>
                        <a:pt x="586" y="196"/>
                      </a:lnTo>
                      <a:lnTo>
                        <a:pt x="293" y="392"/>
                      </a:lnTo>
                      <a:lnTo>
                        <a:pt x="0" y="196"/>
                      </a:lnTo>
                    </a:path>
                  </a:pathLst>
                </a:custGeom>
                <a:solidFill>
                  <a:srgbClr val="A2C1FE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aphicFrame>
              <p:nvGraphicFramePr>
                <p:cNvPr id="850199" name="Object 279">
                  <a:hlinkClick r:id="" action="ppaction://ole?verb=0"/>
                </p:cNvPr>
                <p:cNvGraphicFramePr>
                  <a:graphicFrameLocks/>
                </p:cNvGraphicFramePr>
                <p:nvPr/>
              </p:nvGraphicFramePr>
              <p:xfrm>
                <a:off x="242" y="1706"/>
                <a:ext cx="279" cy="459"/>
              </p:xfrm>
              <a:graphic>
                <a:graphicData uri="http://schemas.openxmlformats.org/presentationml/2006/ole">
                  <p:oleObj spid="_x0000_s850199" name="CorelDRAW" r:id="rId5" imgW="601560" imgH="1014120" progId="CorelDraw.Graphic.7">
                    <p:embed/>
                  </p:oleObj>
                </a:graphicData>
              </a:graphic>
            </p:graphicFrame>
            <p:sp>
              <p:nvSpPr>
                <p:cNvPr id="850200" name="Freeform 280"/>
                <p:cNvSpPr>
                  <a:spLocks/>
                </p:cNvSpPr>
                <p:nvPr/>
              </p:nvSpPr>
              <p:spPr bwMode="auto">
                <a:xfrm>
                  <a:off x="526" y="1767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9" y="0"/>
                    </a:cxn>
                    <a:cxn ang="0">
                      <a:pos x="33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4" y="9"/>
                    </a:cxn>
                    <a:cxn ang="0">
                      <a:pos x="45" y="12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4" y="30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3" y="36"/>
                    </a:cxn>
                    <a:cxn ang="0">
                      <a:pos x="29" y="38"/>
                    </a:cxn>
                    <a:cxn ang="0">
                      <a:pos x="24" y="38"/>
                    </a:cxn>
                    <a:cxn ang="0">
                      <a:pos x="19" y="38"/>
                    </a:cxn>
                    <a:cxn ang="0">
                      <a:pos x="15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30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5" y="2"/>
                    </a:cxn>
                    <a:cxn ang="0">
                      <a:pos x="19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9" y="0"/>
                      </a:lnTo>
                      <a:lnTo>
                        <a:pt x="33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4" y="9"/>
                      </a:lnTo>
                      <a:lnTo>
                        <a:pt x="45" y="12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4" y="30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3" y="36"/>
                      </a:lnTo>
                      <a:lnTo>
                        <a:pt x="29" y="38"/>
                      </a:lnTo>
                      <a:lnTo>
                        <a:pt x="24" y="38"/>
                      </a:lnTo>
                      <a:lnTo>
                        <a:pt x="19" y="38"/>
                      </a:lnTo>
                      <a:lnTo>
                        <a:pt x="15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30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5" y="2"/>
                      </a:lnTo>
                      <a:lnTo>
                        <a:pt x="19" y="0"/>
                      </a:lnTo>
                      <a:lnTo>
                        <a:pt x="24" y="0"/>
                      </a:lnTo>
                    </a:path>
                  </a:pathLst>
                </a:custGeom>
                <a:solidFill>
                  <a:srgbClr val="4C4C4C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01" name="Freeform 281"/>
                <p:cNvSpPr>
                  <a:spLocks/>
                </p:cNvSpPr>
                <p:nvPr/>
              </p:nvSpPr>
              <p:spPr bwMode="auto">
                <a:xfrm>
                  <a:off x="541" y="1664"/>
                  <a:ext cx="83" cy="125"/>
                </a:xfrm>
                <a:custGeom>
                  <a:avLst/>
                  <a:gdLst/>
                  <a:ahLst/>
                  <a:cxnLst>
                    <a:cxn ang="0">
                      <a:pos x="37" y="124"/>
                    </a:cxn>
                    <a:cxn ang="0">
                      <a:pos x="82" y="10"/>
                    </a:cxn>
                    <a:cxn ang="0">
                      <a:pos x="31" y="0"/>
                    </a:cxn>
                    <a:cxn ang="0">
                      <a:pos x="0" y="118"/>
                    </a:cxn>
                    <a:cxn ang="0">
                      <a:pos x="37" y="124"/>
                    </a:cxn>
                  </a:cxnLst>
                  <a:rect l="0" t="0" r="r" b="b"/>
                  <a:pathLst>
                    <a:path w="83" h="125">
                      <a:moveTo>
                        <a:pt x="37" y="124"/>
                      </a:moveTo>
                      <a:lnTo>
                        <a:pt x="82" y="10"/>
                      </a:lnTo>
                      <a:lnTo>
                        <a:pt x="31" y="0"/>
                      </a:lnTo>
                      <a:lnTo>
                        <a:pt x="0" y="118"/>
                      </a:lnTo>
                      <a:lnTo>
                        <a:pt x="37" y="124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02" name="Freeform 282"/>
                <p:cNvSpPr>
                  <a:spLocks/>
                </p:cNvSpPr>
                <p:nvPr/>
              </p:nvSpPr>
              <p:spPr bwMode="auto">
                <a:xfrm>
                  <a:off x="524" y="1624"/>
                  <a:ext cx="50" cy="182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49" y="159"/>
                    </a:cxn>
                    <a:cxn ang="0">
                      <a:pos x="48" y="163"/>
                    </a:cxn>
                    <a:cxn ang="0">
                      <a:pos x="47" y="167"/>
                    </a:cxn>
                    <a:cxn ang="0">
                      <a:pos x="45" y="172"/>
                    </a:cxn>
                    <a:cxn ang="0">
                      <a:pos x="42" y="174"/>
                    </a:cxn>
                    <a:cxn ang="0">
                      <a:pos x="38" y="177"/>
                    </a:cxn>
                    <a:cxn ang="0">
                      <a:pos x="35" y="179"/>
                    </a:cxn>
                    <a:cxn ang="0">
                      <a:pos x="30" y="181"/>
                    </a:cxn>
                    <a:cxn ang="0">
                      <a:pos x="25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4" y="21"/>
                    </a:cxn>
                    <a:cxn ang="0">
                      <a:pos x="19" y="22"/>
                    </a:cxn>
                    <a:cxn ang="0">
                      <a:pos x="24" y="22"/>
                    </a:cxn>
                    <a:cxn ang="0">
                      <a:pos x="29" y="22"/>
                    </a:cxn>
                    <a:cxn ang="0">
                      <a:pos x="33" y="21"/>
                    </a:cxn>
                    <a:cxn ang="0">
                      <a:pos x="37" y="19"/>
                    </a:cxn>
                    <a:cxn ang="0">
                      <a:pos x="41" y="16"/>
                    </a:cxn>
                    <a:cxn ang="0">
                      <a:pos x="44" y="12"/>
                    </a:cxn>
                    <a:cxn ang="0">
                      <a:pos x="46" y="8"/>
                    </a:cxn>
                    <a:cxn ang="0">
                      <a:pos x="47" y="5"/>
                    </a:cxn>
                    <a:cxn ang="0">
                      <a:pos x="48" y="0"/>
                    </a:cxn>
                  </a:cxnLst>
                  <a:rect l="0" t="0" r="r" b="b"/>
                  <a:pathLst>
                    <a:path w="50" h="182">
                      <a:moveTo>
                        <a:pt x="48" y="0"/>
                      </a:moveTo>
                      <a:lnTo>
                        <a:pt x="49" y="159"/>
                      </a:lnTo>
                      <a:lnTo>
                        <a:pt x="48" y="163"/>
                      </a:lnTo>
                      <a:lnTo>
                        <a:pt x="47" y="167"/>
                      </a:lnTo>
                      <a:lnTo>
                        <a:pt x="45" y="172"/>
                      </a:lnTo>
                      <a:lnTo>
                        <a:pt x="42" y="174"/>
                      </a:lnTo>
                      <a:lnTo>
                        <a:pt x="38" y="177"/>
                      </a:lnTo>
                      <a:lnTo>
                        <a:pt x="35" y="179"/>
                      </a:lnTo>
                      <a:lnTo>
                        <a:pt x="30" y="181"/>
                      </a:lnTo>
                      <a:lnTo>
                        <a:pt x="25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4" y="21"/>
                      </a:lnTo>
                      <a:lnTo>
                        <a:pt x="19" y="22"/>
                      </a:lnTo>
                      <a:lnTo>
                        <a:pt x="24" y="22"/>
                      </a:lnTo>
                      <a:lnTo>
                        <a:pt x="29" y="22"/>
                      </a:lnTo>
                      <a:lnTo>
                        <a:pt x="33" y="21"/>
                      </a:lnTo>
                      <a:lnTo>
                        <a:pt x="37" y="19"/>
                      </a:lnTo>
                      <a:lnTo>
                        <a:pt x="41" y="16"/>
                      </a:lnTo>
                      <a:lnTo>
                        <a:pt x="44" y="12"/>
                      </a:lnTo>
                      <a:lnTo>
                        <a:pt x="46" y="8"/>
                      </a:lnTo>
                      <a:lnTo>
                        <a:pt x="47" y="5"/>
                      </a:lnTo>
                      <a:lnTo>
                        <a:pt x="48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03" name="Freeform 283"/>
                <p:cNvSpPr>
                  <a:spLocks/>
                </p:cNvSpPr>
                <p:nvPr/>
              </p:nvSpPr>
              <p:spPr bwMode="auto">
                <a:xfrm>
                  <a:off x="524" y="1609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3" y="8"/>
                    </a:cxn>
                    <a:cxn ang="0">
                      <a:pos x="45" y="11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3" y="29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2" y="36"/>
                    </a:cxn>
                    <a:cxn ang="0">
                      <a:pos x="28" y="38"/>
                    </a:cxn>
                    <a:cxn ang="0">
                      <a:pos x="24" y="38"/>
                    </a:cxn>
                    <a:cxn ang="0">
                      <a:pos x="18" y="38"/>
                    </a:cxn>
                    <a:cxn ang="0">
                      <a:pos x="14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29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1"/>
                    </a:cxn>
                    <a:cxn ang="0">
                      <a:pos x="4" y="8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3" y="8"/>
                      </a:lnTo>
                      <a:lnTo>
                        <a:pt x="45" y="11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3" y="29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2" y="36"/>
                      </a:lnTo>
                      <a:lnTo>
                        <a:pt x="28" y="38"/>
                      </a:lnTo>
                      <a:lnTo>
                        <a:pt x="24" y="38"/>
                      </a:lnTo>
                      <a:lnTo>
                        <a:pt x="18" y="38"/>
                      </a:lnTo>
                      <a:lnTo>
                        <a:pt x="14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29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1"/>
                      </a:lnTo>
                      <a:lnTo>
                        <a:pt x="4" y="8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04" name="Freeform 284"/>
                <p:cNvSpPr>
                  <a:spLocks/>
                </p:cNvSpPr>
                <p:nvPr/>
              </p:nvSpPr>
              <p:spPr bwMode="auto">
                <a:xfrm>
                  <a:off x="623" y="1622"/>
                  <a:ext cx="85" cy="129"/>
                </a:xfrm>
                <a:custGeom>
                  <a:avLst/>
                  <a:gdLst/>
                  <a:ahLst/>
                  <a:cxnLst>
                    <a:cxn ang="0">
                      <a:pos x="38" y="128"/>
                    </a:cxn>
                    <a:cxn ang="0">
                      <a:pos x="84" y="10"/>
                    </a:cxn>
                    <a:cxn ang="0">
                      <a:pos x="32" y="0"/>
                    </a:cxn>
                    <a:cxn ang="0">
                      <a:pos x="0" y="122"/>
                    </a:cxn>
                    <a:cxn ang="0">
                      <a:pos x="38" y="128"/>
                    </a:cxn>
                  </a:cxnLst>
                  <a:rect l="0" t="0" r="r" b="b"/>
                  <a:pathLst>
                    <a:path w="85" h="129">
                      <a:moveTo>
                        <a:pt x="38" y="128"/>
                      </a:moveTo>
                      <a:lnTo>
                        <a:pt x="84" y="10"/>
                      </a:lnTo>
                      <a:lnTo>
                        <a:pt x="32" y="0"/>
                      </a:lnTo>
                      <a:lnTo>
                        <a:pt x="0" y="122"/>
                      </a:lnTo>
                      <a:lnTo>
                        <a:pt x="38" y="128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05" name="Freeform 285"/>
                <p:cNvSpPr>
                  <a:spLocks/>
                </p:cNvSpPr>
                <p:nvPr/>
              </p:nvSpPr>
              <p:spPr bwMode="auto">
                <a:xfrm>
                  <a:off x="708" y="1611"/>
                  <a:ext cx="67" cy="96"/>
                </a:xfrm>
                <a:custGeom>
                  <a:avLst/>
                  <a:gdLst/>
                  <a:ahLst/>
                  <a:cxnLst>
                    <a:cxn ang="0">
                      <a:pos x="38" y="95"/>
                    </a:cxn>
                    <a:cxn ang="0">
                      <a:pos x="66" y="26"/>
                    </a:cxn>
                    <a:cxn ang="0">
                      <a:pos x="34" y="0"/>
                    </a:cxn>
                    <a:cxn ang="0">
                      <a:pos x="0" y="90"/>
                    </a:cxn>
                    <a:cxn ang="0">
                      <a:pos x="38" y="95"/>
                    </a:cxn>
                  </a:cxnLst>
                  <a:rect l="0" t="0" r="r" b="b"/>
                  <a:pathLst>
                    <a:path w="67" h="96">
                      <a:moveTo>
                        <a:pt x="38" y="95"/>
                      </a:moveTo>
                      <a:lnTo>
                        <a:pt x="66" y="26"/>
                      </a:lnTo>
                      <a:lnTo>
                        <a:pt x="34" y="0"/>
                      </a:lnTo>
                      <a:lnTo>
                        <a:pt x="0" y="90"/>
                      </a:lnTo>
                      <a:lnTo>
                        <a:pt x="38" y="95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06" name="Freeform 286"/>
                <p:cNvSpPr>
                  <a:spLocks/>
                </p:cNvSpPr>
                <p:nvPr/>
              </p:nvSpPr>
              <p:spPr bwMode="auto">
                <a:xfrm>
                  <a:off x="611" y="1567"/>
                  <a:ext cx="52" cy="182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51" y="159"/>
                    </a:cxn>
                    <a:cxn ang="0">
                      <a:pos x="50" y="163"/>
                    </a:cxn>
                    <a:cxn ang="0">
                      <a:pos x="49" y="167"/>
                    </a:cxn>
                    <a:cxn ang="0">
                      <a:pos x="47" y="172"/>
                    </a:cxn>
                    <a:cxn ang="0">
                      <a:pos x="44" y="174"/>
                    </a:cxn>
                    <a:cxn ang="0">
                      <a:pos x="40" y="177"/>
                    </a:cxn>
                    <a:cxn ang="0">
                      <a:pos x="36" y="179"/>
                    </a:cxn>
                    <a:cxn ang="0">
                      <a:pos x="32" y="181"/>
                    </a:cxn>
                    <a:cxn ang="0">
                      <a:pos x="26" y="181"/>
                    </a:cxn>
                    <a:cxn ang="0">
                      <a:pos x="21" y="181"/>
                    </a:cxn>
                    <a:cxn ang="0">
                      <a:pos x="17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6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5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5" y="21"/>
                    </a:cxn>
                    <a:cxn ang="0">
                      <a:pos x="19" y="22"/>
                    </a:cxn>
                    <a:cxn ang="0">
                      <a:pos x="25" y="22"/>
                    </a:cxn>
                    <a:cxn ang="0">
                      <a:pos x="30" y="22"/>
                    </a:cxn>
                    <a:cxn ang="0">
                      <a:pos x="34" y="21"/>
                    </a:cxn>
                    <a:cxn ang="0">
                      <a:pos x="39" y="19"/>
                    </a:cxn>
                    <a:cxn ang="0">
                      <a:pos x="43" y="16"/>
                    </a:cxn>
                    <a:cxn ang="0">
                      <a:pos x="45" y="12"/>
                    </a:cxn>
                    <a:cxn ang="0">
                      <a:pos x="48" y="8"/>
                    </a:cxn>
                    <a:cxn ang="0">
                      <a:pos x="49" y="5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52" h="182">
                      <a:moveTo>
                        <a:pt x="50" y="0"/>
                      </a:moveTo>
                      <a:lnTo>
                        <a:pt x="51" y="159"/>
                      </a:lnTo>
                      <a:lnTo>
                        <a:pt x="50" y="163"/>
                      </a:lnTo>
                      <a:lnTo>
                        <a:pt x="49" y="167"/>
                      </a:lnTo>
                      <a:lnTo>
                        <a:pt x="47" y="172"/>
                      </a:lnTo>
                      <a:lnTo>
                        <a:pt x="44" y="174"/>
                      </a:lnTo>
                      <a:lnTo>
                        <a:pt x="40" y="177"/>
                      </a:lnTo>
                      <a:lnTo>
                        <a:pt x="36" y="179"/>
                      </a:lnTo>
                      <a:lnTo>
                        <a:pt x="32" y="181"/>
                      </a:lnTo>
                      <a:lnTo>
                        <a:pt x="26" y="181"/>
                      </a:lnTo>
                      <a:lnTo>
                        <a:pt x="21" y="181"/>
                      </a:lnTo>
                      <a:lnTo>
                        <a:pt x="17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6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5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5" y="21"/>
                      </a:lnTo>
                      <a:lnTo>
                        <a:pt x="19" y="22"/>
                      </a:lnTo>
                      <a:lnTo>
                        <a:pt x="25" y="22"/>
                      </a:lnTo>
                      <a:lnTo>
                        <a:pt x="30" y="22"/>
                      </a:lnTo>
                      <a:lnTo>
                        <a:pt x="34" y="21"/>
                      </a:lnTo>
                      <a:lnTo>
                        <a:pt x="39" y="19"/>
                      </a:lnTo>
                      <a:lnTo>
                        <a:pt x="43" y="16"/>
                      </a:lnTo>
                      <a:lnTo>
                        <a:pt x="45" y="12"/>
                      </a:lnTo>
                      <a:lnTo>
                        <a:pt x="48" y="8"/>
                      </a:lnTo>
                      <a:lnTo>
                        <a:pt x="49" y="5"/>
                      </a:lnTo>
                      <a:lnTo>
                        <a:pt x="5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07" name="Freeform 287"/>
                <p:cNvSpPr>
                  <a:spLocks/>
                </p:cNvSpPr>
                <p:nvPr/>
              </p:nvSpPr>
              <p:spPr bwMode="auto">
                <a:xfrm>
                  <a:off x="611" y="1546"/>
                  <a:ext cx="52" cy="41"/>
                </a:xfrm>
                <a:custGeom>
                  <a:avLst/>
                  <a:gdLst/>
                  <a:ahLst/>
                  <a:cxnLst>
                    <a:cxn ang="0">
                      <a:pos x="26" y="0"/>
                    </a:cxn>
                    <a:cxn ang="0">
                      <a:pos x="30" y="0"/>
                    </a:cxn>
                    <a:cxn ang="0">
                      <a:pos x="35" y="2"/>
                    </a:cxn>
                    <a:cxn ang="0">
                      <a:pos x="40" y="3"/>
                    </a:cxn>
                    <a:cxn ang="0">
                      <a:pos x="43" y="6"/>
                    </a:cxn>
                    <a:cxn ang="0">
                      <a:pos x="46" y="8"/>
                    </a:cxn>
                    <a:cxn ang="0">
                      <a:pos x="49" y="12"/>
                    </a:cxn>
                    <a:cxn ang="0">
                      <a:pos x="50" y="16"/>
                    </a:cxn>
                    <a:cxn ang="0">
                      <a:pos x="51" y="20"/>
                    </a:cxn>
                    <a:cxn ang="0">
                      <a:pos x="50" y="24"/>
                    </a:cxn>
                    <a:cxn ang="0">
                      <a:pos x="49" y="28"/>
                    </a:cxn>
                    <a:cxn ang="0">
                      <a:pos x="46" y="31"/>
                    </a:cxn>
                    <a:cxn ang="0">
                      <a:pos x="43" y="34"/>
                    </a:cxn>
                    <a:cxn ang="0">
                      <a:pos x="40" y="37"/>
                    </a:cxn>
                    <a:cxn ang="0">
                      <a:pos x="35" y="38"/>
                    </a:cxn>
                    <a:cxn ang="0">
                      <a:pos x="30" y="40"/>
                    </a:cxn>
                    <a:cxn ang="0">
                      <a:pos x="26" y="40"/>
                    </a:cxn>
                    <a:cxn ang="0">
                      <a:pos x="20" y="40"/>
                    </a:cxn>
                    <a:cxn ang="0">
                      <a:pos x="15" y="38"/>
                    </a:cxn>
                    <a:cxn ang="0">
                      <a:pos x="11" y="37"/>
                    </a:cxn>
                    <a:cxn ang="0">
                      <a:pos x="8" y="34"/>
                    </a:cxn>
                    <a:cxn ang="0">
                      <a:pos x="5" y="31"/>
                    </a:cxn>
                    <a:cxn ang="0">
                      <a:pos x="2" y="28"/>
                    </a:cxn>
                    <a:cxn ang="0">
                      <a:pos x="1" y="24"/>
                    </a:cxn>
                    <a:cxn ang="0">
                      <a:pos x="0" y="20"/>
                    </a:cxn>
                    <a:cxn ang="0">
                      <a:pos x="1" y="16"/>
                    </a:cxn>
                    <a:cxn ang="0">
                      <a:pos x="2" y="12"/>
                    </a:cxn>
                    <a:cxn ang="0">
                      <a:pos x="5" y="8"/>
                    </a:cxn>
                    <a:cxn ang="0">
                      <a:pos x="8" y="6"/>
                    </a:cxn>
                    <a:cxn ang="0">
                      <a:pos x="11" y="3"/>
                    </a:cxn>
                    <a:cxn ang="0">
                      <a:pos x="15" y="2"/>
                    </a:cxn>
                    <a:cxn ang="0">
                      <a:pos x="20" y="0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52" h="41">
                      <a:moveTo>
                        <a:pt x="26" y="0"/>
                      </a:moveTo>
                      <a:lnTo>
                        <a:pt x="30" y="0"/>
                      </a:lnTo>
                      <a:lnTo>
                        <a:pt x="35" y="2"/>
                      </a:lnTo>
                      <a:lnTo>
                        <a:pt x="40" y="3"/>
                      </a:lnTo>
                      <a:lnTo>
                        <a:pt x="43" y="6"/>
                      </a:lnTo>
                      <a:lnTo>
                        <a:pt x="46" y="8"/>
                      </a:lnTo>
                      <a:lnTo>
                        <a:pt x="49" y="12"/>
                      </a:lnTo>
                      <a:lnTo>
                        <a:pt x="50" y="16"/>
                      </a:lnTo>
                      <a:lnTo>
                        <a:pt x="51" y="20"/>
                      </a:lnTo>
                      <a:lnTo>
                        <a:pt x="50" y="24"/>
                      </a:lnTo>
                      <a:lnTo>
                        <a:pt x="49" y="28"/>
                      </a:lnTo>
                      <a:lnTo>
                        <a:pt x="46" y="31"/>
                      </a:lnTo>
                      <a:lnTo>
                        <a:pt x="43" y="34"/>
                      </a:lnTo>
                      <a:lnTo>
                        <a:pt x="40" y="37"/>
                      </a:lnTo>
                      <a:lnTo>
                        <a:pt x="35" y="38"/>
                      </a:lnTo>
                      <a:lnTo>
                        <a:pt x="30" y="40"/>
                      </a:lnTo>
                      <a:lnTo>
                        <a:pt x="26" y="40"/>
                      </a:lnTo>
                      <a:lnTo>
                        <a:pt x="20" y="40"/>
                      </a:lnTo>
                      <a:lnTo>
                        <a:pt x="15" y="38"/>
                      </a:lnTo>
                      <a:lnTo>
                        <a:pt x="11" y="37"/>
                      </a:lnTo>
                      <a:lnTo>
                        <a:pt x="8" y="34"/>
                      </a:lnTo>
                      <a:lnTo>
                        <a:pt x="5" y="31"/>
                      </a:lnTo>
                      <a:lnTo>
                        <a:pt x="2" y="28"/>
                      </a:lnTo>
                      <a:lnTo>
                        <a:pt x="1" y="24"/>
                      </a:lnTo>
                      <a:lnTo>
                        <a:pt x="0" y="20"/>
                      </a:lnTo>
                      <a:lnTo>
                        <a:pt x="1" y="16"/>
                      </a:lnTo>
                      <a:lnTo>
                        <a:pt x="2" y="12"/>
                      </a:lnTo>
                      <a:lnTo>
                        <a:pt x="5" y="8"/>
                      </a:lnTo>
                      <a:lnTo>
                        <a:pt x="8" y="6"/>
                      </a:lnTo>
                      <a:lnTo>
                        <a:pt x="11" y="3"/>
                      </a:lnTo>
                      <a:lnTo>
                        <a:pt x="15" y="2"/>
                      </a:lnTo>
                      <a:lnTo>
                        <a:pt x="20" y="0"/>
                      </a:lnTo>
                      <a:lnTo>
                        <a:pt x="26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08" name="Freeform 288"/>
                <p:cNvSpPr>
                  <a:spLocks/>
                </p:cNvSpPr>
                <p:nvPr/>
              </p:nvSpPr>
              <p:spPr bwMode="auto">
                <a:xfrm>
                  <a:off x="702" y="1523"/>
                  <a:ext cx="49" cy="182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8" y="159"/>
                    </a:cxn>
                    <a:cxn ang="0">
                      <a:pos x="47" y="163"/>
                    </a:cxn>
                    <a:cxn ang="0">
                      <a:pos x="46" y="167"/>
                    </a:cxn>
                    <a:cxn ang="0">
                      <a:pos x="45" y="172"/>
                    </a:cxn>
                    <a:cxn ang="0">
                      <a:pos x="41" y="174"/>
                    </a:cxn>
                    <a:cxn ang="0">
                      <a:pos x="38" y="177"/>
                    </a:cxn>
                    <a:cxn ang="0">
                      <a:pos x="34" y="179"/>
                    </a:cxn>
                    <a:cxn ang="0">
                      <a:pos x="30" y="181"/>
                    </a:cxn>
                    <a:cxn ang="0">
                      <a:pos x="24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1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0" y="19"/>
                    </a:cxn>
                    <a:cxn ang="0">
                      <a:pos x="14" y="21"/>
                    </a:cxn>
                    <a:cxn ang="0">
                      <a:pos x="18" y="22"/>
                    </a:cxn>
                    <a:cxn ang="0">
                      <a:pos x="24" y="22"/>
                    </a:cxn>
                    <a:cxn ang="0">
                      <a:pos x="28" y="22"/>
                    </a:cxn>
                    <a:cxn ang="0">
                      <a:pos x="32" y="21"/>
                    </a:cxn>
                    <a:cxn ang="0">
                      <a:pos x="37" y="19"/>
                    </a:cxn>
                    <a:cxn ang="0">
                      <a:pos x="40" y="16"/>
                    </a:cxn>
                    <a:cxn ang="0">
                      <a:pos x="43" y="12"/>
                    </a:cxn>
                    <a:cxn ang="0">
                      <a:pos x="45" y="8"/>
                    </a:cxn>
                    <a:cxn ang="0">
                      <a:pos x="46" y="5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9" h="182">
                      <a:moveTo>
                        <a:pt x="47" y="0"/>
                      </a:moveTo>
                      <a:lnTo>
                        <a:pt x="48" y="159"/>
                      </a:lnTo>
                      <a:lnTo>
                        <a:pt x="47" y="163"/>
                      </a:lnTo>
                      <a:lnTo>
                        <a:pt x="46" y="167"/>
                      </a:lnTo>
                      <a:lnTo>
                        <a:pt x="45" y="172"/>
                      </a:lnTo>
                      <a:lnTo>
                        <a:pt x="41" y="174"/>
                      </a:lnTo>
                      <a:lnTo>
                        <a:pt x="38" y="177"/>
                      </a:lnTo>
                      <a:lnTo>
                        <a:pt x="34" y="179"/>
                      </a:lnTo>
                      <a:lnTo>
                        <a:pt x="30" y="181"/>
                      </a:lnTo>
                      <a:lnTo>
                        <a:pt x="24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1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0" y="19"/>
                      </a:lnTo>
                      <a:lnTo>
                        <a:pt x="14" y="21"/>
                      </a:lnTo>
                      <a:lnTo>
                        <a:pt x="18" y="22"/>
                      </a:lnTo>
                      <a:lnTo>
                        <a:pt x="24" y="22"/>
                      </a:lnTo>
                      <a:lnTo>
                        <a:pt x="28" y="22"/>
                      </a:lnTo>
                      <a:lnTo>
                        <a:pt x="32" y="21"/>
                      </a:lnTo>
                      <a:lnTo>
                        <a:pt x="37" y="19"/>
                      </a:lnTo>
                      <a:lnTo>
                        <a:pt x="40" y="16"/>
                      </a:lnTo>
                      <a:lnTo>
                        <a:pt x="43" y="12"/>
                      </a:lnTo>
                      <a:lnTo>
                        <a:pt x="45" y="8"/>
                      </a:lnTo>
                      <a:lnTo>
                        <a:pt x="46" y="5"/>
                      </a:lnTo>
                      <a:lnTo>
                        <a:pt x="47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09" name="Freeform 289"/>
                <p:cNvSpPr>
                  <a:spLocks/>
                </p:cNvSpPr>
                <p:nvPr/>
              </p:nvSpPr>
              <p:spPr bwMode="auto">
                <a:xfrm>
                  <a:off x="702" y="1500"/>
                  <a:ext cx="48" cy="4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4"/>
                    </a:cxn>
                    <a:cxn ang="0">
                      <a:pos x="40" y="6"/>
                    </a:cxn>
                    <a:cxn ang="0">
                      <a:pos x="43" y="9"/>
                    </a:cxn>
                    <a:cxn ang="0">
                      <a:pos x="45" y="12"/>
                    </a:cxn>
                    <a:cxn ang="0">
                      <a:pos x="46" y="17"/>
                    </a:cxn>
                    <a:cxn ang="0">
                      <a:pos x="47" y="21"/>
                    </a:cxn>
                    <a:cxn ang="0">
                      <a:pos x="46" y="25"/>
                    </a:cxn>
                    <a:cxn ang="0">
                      <a:pos x="45" y="29"/>
                    </a:cxn>
                    <a:cxn ang="0">
                      <a:pos x="43" y="32"/>
                    </a:cxn>
                    <a:cxn ang="0">
                      <a:pos x="40" y="36"/>
                    </a:cxn>
                    <a:cxn ang="0">
                      <a:pos x="37" y="39"/>
                    </a:cxn>
                    <a:cxn ang="0">
                      <a:pos x="32" y="40"/>
                    </a:cxn>
                    <a:cxn ang="0">
                      <a:pos x="28" y="42"/>
                    </a:cxn>
                    <a:cxn ang="0">
                      <a:pos x="24" y="42"/>
                    </a:cxn>
                    <a:cxn ang="0">
                      <a:pos x="18" y="42"/>
                    </a:cxn>
                    <a:cxn ang="0">
                      <a:pos x="14" y="40"/>
                    </a:cxn>
                    <a:cxn ang="0">
                      <a:pos x="10" y="39"/>
                    </a:cxn>
                    <a:cxn ang="0">
                      <a:pos x="7" y="36"/>
                    </a:cxn>
                    <a:cxn ang="0">
                      <a:pos x="4" y="32"/>
                    </a:cxn>
                    <a:cxn ang="0">
                      <a:pos x="2" y="29"/>
                    </a:cxn>
                    <a:cxn ang="0">
                      <a:pos x="1" y="25"/>
                    </a:cxn>
                    <a:cxn ang="0">
                      <a:pos x="0" y="21"/>
                    </a:cxn>
                    <a:cxn ang="0">
                      <a:pos x="1" y="17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4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43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4"/>
                      </a:lnTo>
                      <a:lnTo>
                        <a:pt x="40" y="6"/>
                      </a:lnTo>
                      <a:lnTo>
                        <a:pt x="43" y="9"/>
                      </a:lnTo>
                      <a:lnTo>
                        <a:pt x="45" y="12"/>
                      </a:lnTo>
                      <a:lnTo>
                        <a:pt x="46" y="17"/>
                      </a:lnTo>
                      <a:lnTo>
                        <a:pt x="47" y="21"/>
                      </a:lnTo>
                      <a:lnTo>
                        <a:pt x="46" y="25"/>
                      </a:lnTo>
                      <a:lnTo>
                        <a:pt x="45" y="29"/>
                      </a:lnTo>
                      <a:lnTo>
                        <a:pt x="43" y="32"/>
                      </a:lnTo>
                      <a:lnTo>
                        <a:pt x="40" y="36"/>
                      </a:lnTo>
                      <a:lnTo>
                        <a:pt x="37" y="39"/>
                      </a:lnTo>
                      <a:lnTo>
                        <a:pt x="32" y="40"/>
                      </a:lnTo>
                      <a:lnTo>
                        <a:pt x="28" y="42"/>
                      </a:lnTo>
                      <a:lnTo>
                        <a:pt x="24" y="42"/>
                      </a:lnTo>
                      <a:lnTo>
                        <a:pt x="18" y="42"/>
                      </a:lnTo>
                      <a:lnTo>
                        <a:pt x="14" y="40"/>
                      </a:lnTo>
                      <a:lnTo>
                        <a:pt x="10" y="39"/>
                      </a:lnTo>
                      <a:lnTo>
                        <a:pt x="7" y="36"/>
                      </a:lnTo>
                      <a:lnTo>
                        <a:pt x="4" y="32"/>
                      </a:lnTo>
                      <a:lnTo>
                        <a:pt x="2" y="29"/>
                      </a:lnTo>
                      <a:lnTo>
                        <a:pt x="1" y="25"/>
                      </a:lnTo>
                      <a:lnTo>
                        <a:pt x="0" y="21"/>
                      </a:lnTo>
                      <a:lnTo>
                        <a:pt x="1" y="17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4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850210" name="Group 290"/>
            <p:cNvGrpSpPr>
              <a:grpSpLocks/>
            </p:cNvGrpSpPr>
            <p:nvPr/>
          </p:nvGrpSpPr>
          <p:grpSpPr bwMode="auto">
            <a:xfrm>
              <a:off x="4377" y="2795"/>
              <a:ext cx="674" cy="765"/>
              <a:chOff x="4105" y="3436"/>
              <a:chExt cx="674" cy="765"/>
            </a:xfrm>
          </p:grpSpPr>
          <p:sp>
            <p:nvSpPr>
              <p:cNvPr id="850211" name="Rectangle 291"/>
              <p:cNvSpPr>
                <a:spLocks noChangeArrowheads="1"/>
              </p:cNvSpPr>
              <p:nvPr/>
            </p:nvSpPr>
            <p:spPr bwMode="auto">
              <a:xfrm>
                <a:off x="4105" y="3793"/>
                <a:ext cx="674" cy="408"/>
              </a:xfrm>
              <a:prstGeom prst="rect">
                <a:avLst/>
              </a:prstGeom>
              <a:solidFill>
                <a:srgbClr val="CCFFFF">
                  <a:alpha val="75000"/>
                </a:srgbClr>
              </a:solidFill>
              <a:ln w="9525" algn="ctr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CC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INSURANCE</a:t>
                </a:r>
                <a:b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</a:b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SERVICES</a:t>
                </a:r>
                <a:b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</a:b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PROVIDER</a:t>
                </a:r>
              </a:p>
            </p:txBody>
          </p:sp>
          <p:grpSp>
            <p:nvGrpSpPr>
              <p:cNvPr id="850212" name="Group 292"/>
              <p:cNvGrpSpPr>
                <a:grpSpLocks/>
              </p:cNvGrpSpPr>
              <p:nvPr/>
            </p:nvGrpSpPr>
            <p:grpSpPr bwMode="auto">
              <a:xfrm>
                <a:off x="4273" y="3436"/>
                <a:ext cx="349" cy="356"/>
                <a:chOff x="240" y="1476"/>
                <a:chExt cx="664" cy="730"/>
              </a:xfrm>
            </p:grpSpPr>
            <p:sp>
              <p:nvSpPr>
                <p:cNvPr id="850213" name="Freeform 293"/>
                <p:cNvSpPr>
                  <a:spLocks/>
                </p:cNvSpPr>
                <p:nvPr/>
              </p:nvSpPr>
              <p:spPr bwMode="auto">
                <a:xfrm>
                  <a:off x="541" y="1788"/>
                  <a:ext cx="363" cy="418"/>
                </a:xfrm>
                <a:custGeom>
                  <a:avLst/>
                  <a:gdLst/>
                  <a:ahLst/>
                  <a:cxnLst>
                    <a:cxn ang="0">
                      <a:pos x="0" y="417"/>
                    </a:cxn>
                    <a:cxn ang="0">
                      <a:pos x="134" y="398"/>
                    </a:cxn>
                    <a:cxn ang="0">
                      <a:pos x="362" y="237"/>
                    </a:cxn>
                    <a:cxn ang="0">
                      <a:pos x="308" y="104"/>
                    </a:cxn>
                    <a:cxn ang="0">
                      <a:pos x="188" y="0"/>
                    </a:cxn>
                  </a:cxnLst>
                  <a:rect l="0" t="0" r="r" b="b"/>
                  <a:pathLst>
                    <a:path w="363" h="418">
                      <a:moveTo>
                        <a:pt x="0" y="417"/>
                      </a:moveTo>
                      <a:lnTo>
                        <a:pt x="134" y="398"/>
                      </a:lnTo>
                      <a:lnTo>
                        <a:pt x="362" y="237"/>
                      </a:lnTo>
                      <a:lnTo>
                        <a:pt x="308" y="104"/>
                      </a:lnTo>
                      <a:lnTo>
                        <a:pt x="188" y="0"/>
                      </a:lnTo>
                    </a:path>
                  </a:pathLst>
                </a:custGeom>
                <a:solidFill>
                  <a:srgbClr val="95BD97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14" name="Freeform 294"/>
                <p:cNvSpPr>
                  <a:spLocks/>
                </p:cNvSpPr>
                <p:nvPr/>
              </p:nvSpPr>
              <p:spPr bwMode="auto">
                <a:xfrm>
                  <a:off x="240" y="1674"/>
                  <a:ext cx="297" cy="519"/>
                </a:xfrm>
                <a:custGeom>
                  <a:avLst/>
                  <a:gdLst/>
                  <a:ahLst/>
                  <a:cxnLst>
                    <a:cxn ang="0">
                      <a:pos x="296" y="196"/>
                    </a:cxn>
                    <a:cxn ang="0">
                      <a:pos x="292" y="518"/>
                    </a:cxn>
                    <a:cxn ang="0">
                      <a:pos x="0" y="321"/>
                    </a:cxn>
                    <a:cxn ang="0">
                      <a:pos x="4" y="0"/>
                    </a:cxn>
                    <a:cxn ang="0">
                      <a:pos x="296" y="196"/>
                    </a:cxn>
                  </a:cxnLst>
                  <a:rect l="0" t="0" r="r" b="b"/>
                  <a:pathLst>
                    <a:path w="297" h="519">
                      <a:moveTo>
                        <a:pt x="296" y="196"/>
                      </a:moveTo>
                      <a:lnTo>
                        <a:pt x="292" y="518"/>
                      </a:lnTo>
                      <a:lnTo>
                        <a:pt x="0" y="321"/>
                      </a:lnTo>
                      <a:lnTo>
                        <a:pt x="4" y="0"/>
                      </a:lnTo>
                      <a:lnTo>
                        <a:pt x="296" y="196"/>
                      </a:lnTo>
                    </a:path>
                  </a:pathLst>
                </a:custGeom>
                <a:solidFill>
                  <a:srgbClr val="C1CEFF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15" name="Freeform 295"/>
                <p:cNvSpPr>
                  <a:spLocks/>
                </p:cNvSpPr>
                <p:nvPr/>
              </p:nvSpPr>
              <p:spPr bwMode="auto">
                <a:xfrm>
                  <a:off x="536" y="1674"/>
                  <a:ext cx="296" cy="519"/>
                </a:xfrm>
                <a:custGeom>
                  <a:avLst/>
                  <a:gdLst/>
                  <a:ahLst/>
                  <a:cxnLst>
                    <a:cxn ang="0">
                      <a:pos x="295" y="0"/>
                    </a:cxn>
                    <a:cxn ang="0">
                      <a:pos x="291" y="321"/>
                    </a:cxn>
                    <a:cxn ang="0">
                      <a:pos x="0" y="518"/>
                    </a:cxn>
                    <a:cxn ang="0">
                      <a:pos x="4" y="19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296" h="519">
                      <a:moveTo>
                        <a:pt x="295" y="0"/>
                      </a:moveTo>
                      <a:lnTo>
                        <a:pt x="291" y="321"/>
                      </a:lnTo>
                      <a:lnTo>
                        <a:pt x="0" y="518"/>
                      </a:lnTo>
                      <a:lnTo>
                        <a:pt x="4" y="196"/>
                      </a:lnTo>
                      <a:lnTo>
                        <a:pt x="295" y="0"/>
                      </a:lnTo>
                    </a:path>
                  </a:pathLst>
                </a:custGeom>
                <a:solidFill>
                  <a:srgbClr val="618FFD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16" name="Freeform 296"/>
                <p:cNvSpPr>
                  <a:spLocks/>
                </p:cNvSpPr>
                <p:nvPr/>
              </p:nvSpPr>
              <p:spPr bwMode="auto">
                <a:xfrm>
                  <a:off x="245" y="1476"/>
                  <a:ext cx="587" cy="393"/>
                </a:xfrm>
                <a:custGeom>
                  <a:avLst/>
                  <a:gdLst/>
                  <a:ahLst/>
                  <a:cxnLst>
                    <a:cxn ang="0">
                      <a:pos x="0" y="196"/>
                    </a:cxn>
                    <a:cxn ang="0">
                      <a:pos x="293" y="0"/>
                    </a:cxn>
                    <a:cxn ang="0">
                      <a:pos x="586" y="196"/>
                    </a:cxn>
                    <a:cxn ang="0">
                      <a:pos x="293" y="392"/>
                    </a:cxn>
                    <a:cxn ang="0">
                      <a:pos x="0" y="196"/>
                    </a:cxn>
                  </a:cxnLst>
                  <a:rect l="0" t="0" r="r" b="b"/>
                  <a:pathLst>
                    <a:path w="587" h="393">
                      <a:moveTo>
                        <a:pt x="0" y="196"/>
                      </a:moveTo>
                      <a:lnTo>
                        <a:pt x="293" y="0"/>
                      </a:lnTo>
                      <a:lnTo>
                        <a:pt x="586" y="196"/>
                      </a:lnTo>
                      <a:lnTo>
                        <a:pt x="293" y="392"/>
                      </a:lnTo>
                      <a:lnTo>
                        <a:pt x="0" y="196"/>
                      </a:lnTo>
                    </a:path>
                  </a:pathLst>
                </a:custGeom>
                <a:solidFill>
                  <a:srgbClr val="A2C1FE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aphicFrame>
              <p:nvGraphicFramePr>
                <p:cNvPr id="850217" name="Object 297">
                  <a:hlinkClick r:id="" action="ppaction://ole?verb=0"/>
                </p:cNvPr>
                <p:cNvGraphicFramePr>
                  <a:graphicFrameLocks/>
                </p:cNvGraphicFramePr>
                <p:nvPr/>
              </p:nvGraphicFramePr>
              <p:xfrm>
                <a:off x="242" y="1706"/>
                <a:ext cx="279" cy="459"/>
              </p:xfrm>
              <a:graphic>
                <a:graphicData uri="http://schemas.openxmlformats.org/presentationml/2006/ole">
                  <p:oleObj spid="_x0000_s850217" name="CorelDRAW" r:id="rId6" imgW="601560" imgH="1014120" progId="CorelDraw.Graphic.7">
                    <p:embed/>
                  </p:oleObj>
                </a:graphicData>
              </a:graphic>
            </p:graphicFrame>
            <p:sp>
              <p:nvSpPr>
                <p:cNvPr id="850218" name="Freeform 298"/>
                <p:cNvSpPr>
                  <a:spLocks/>
                </p:cNvSpPr>
                <p:nvPr/>
              </p:nvSpPr>
              <p:spPr bwMode="auto">
                <a:xfrm>
                  <a:off x="526" y="1767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9" y="0"/>
                    </a:cxn>
                    <a:cxn ang="0">
                      <a:pos x="33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4" y="9"/>
                    </a:cxn>
                    <a:cxn ang="0">
                      <a:pos x="45" y="12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4" y="30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3" y="36"/>
                    </a:cxn>
                    <a:cxn ang="0">
                      <a:pos x="29" y="38"/>
                    </a:cxn>
                    <a:cxn ang="0">
                      <a:pos x="24" y="38"/>
                    </a:cxn>
                    <a:cxn ang="0">
                      <a:pos x="19" y="38"/>
                    </a:cxn>
                    <a:cxn ang="0">
                      <a:pos x="15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30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5" y="2"/>
                    </a:cxn>
                    <a:cxn ang="0">
                      <a:pos x="19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9" y="0"/>
                      </a:lnTo>
                      <a:lnTo>
                        <a:pt x="33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4" y="9"/>
                      </a:lnTo>
                      <a:lnTo>
                        <a:pt x="45" y="12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4" y="30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3" y="36"/>
                      </a:lnTo>
                      <a:lnTo>
                        <a:pt x="29" y="38"/>
                      </a:lnTo>
                      <a:lnTo>
                        <a:pt x="24" y="38"/>
                      </a:lnTo>
                      <a:lnTo>
                        <a:pt x="19" y="38"/>
                      </a:lnTo>
                      <a:lnTo>
                        <a:pt x="15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30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5" y="2"/>
                      </a:lnTo>
                      <a:lnTo>
                        <a:pt x="19" y="0"/>
                      </a:lnTo>
                      <a:lnTo>
                        <a:pt x="24" y="0"/>
                      </a:lnTo>
                    </a:path>
                  </a:pathLst>
                </a:custGeom>
                <a:solidFill>
                  <a:srgbClr val="4C4C4C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19" name="Freeform 299"/>
                <p:cNvSpPr>
                  <a:spLocks/>
                </p:cNvSpPr>
                <p:nvPr/>
              </p:nvSpPr>
              <p:spPr bwMode="auto">
                <a:xfrm>
                  <a:off x="541" y="1664"/>
                  <a:ext cx="83" cy="125"/>
                </a:xfrm>
                <a:custGeom>
                  <a:avLst/>
                  <a:gdLst/>
                  <a:ahLst/>
                  <a:cxnLst>
                    <a:cxn ang="0">
                      <a:pos x="37" y="124"/>
                    </a:cxn>
                    <a:cxn ang="0">
                      <a:pos x="82" y="10"/>
                    </a:cxn>
                    <a:cxn ang="0">
                      <a:pos x="31" y="0"/>
                    </a:cxn>
                    <a:cxn ang="0">
                      <a:pos x="0" y="118"/>
                    </a:cxn>
                    <a:cxn ang="0">
                      <a:pos x="37" y="124"/>
                    </a:cxn>
                  </a:cxnLst>
                  <a:rect l="0" t="0" r="r" b="b"/>
                  <a:pathLst>
                    <a:path w="83" h="125">
                      <a:moveTo>
                        <a:pt x="37" y="124"/>
                      </a:moveTo>
                      <a:lnTo>
                        <a:pt x="82" y="10"/>
                      </a:lnTo>
                      <a:lnTo>
                        <a:pt x="31" y="0"/>
                      </a:lnTo>
                      <a:lnTo>
                        <a:pt x="0" y="118"/>
                      </a:lnTo>
                      <a:lnTo>
                        <a:pt x="37" y="124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20" name="Freeform 300"/>
                <p:cNvSpPr>
                  <a:spLocks/>
                </p:cNvSpPr>
                <p:nvPr/>
              </p:nvSpPr>
              <p:spPr bwMode="auto">
                <a:xfrm>
                  <a:off x="524" y="1624"/>
                  <a:ext cx="50" cy="182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49" y="159"/>
                    </a:cxn>
                    <a:cxn ang="0">
                      <a:pos x="48" y="163"/>
                    </a:cxn>
                    <a:cxn ang="0">
                      <a:pos x="47" y="167"/>
                    </a:cxn>
                    <a:cxn ang="0">
                      <a:pos x="45" y="172"/>
                    </a:cxn>
                    <a:cxn ang="0">
                      <a:pos x="42" y="174"/>
                    </a:cxn>
                    <a:cxn ang="0">
                      <a:pos x="38" y="177"/>
                    </a:cxn>
                    <a:cxn ang="0">
                      <a:pos x="35" y="179"/>
                    </a:cxn>
                    <a:cxn ang="0">
                      <a:pos x="30" y="181"/>
                    </a:cxn>
                    <a:cxn ang="0">
                      <a:pos x="25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4" y="21"/>
                    </a:cxn>
                    <a:cxn ang="0">
                      <a:pos x="19" y="22"/>
                    </a:cxn>
                    <a:cxn ang="0">
                      <a:pos x="24" y="22"/>
                    </a:cxn>
                    <a:cxn ang="0">
                      <a:pos x="29" y="22"/>
                    </a:cxn>
                    <a:cxn ang="0">
                      <a:pos x="33" y="21"/>
                    </a:cxn>
                    <a:cxn ang="0">
                      <a:pos x="37" y="19"/>
                    </a:cxn>
                    <a:cxn ang="0">
                      <a:pos x="41" y="16"/>
                    </a:cxn>
                    <a:cxn ang="0">
                      <a:pos x="44" y="12"/>
                    </a:cxn>
                    <a:cxn ang="0">
                      <a:pos x="46" y="8"/>
                    </a:cxn>
                    <a:cxn ang="0">
                      <a:pos x="47" y="5"/>
                    </a:cxn>
                    <a:cxn ang="0">
                      <a:pos x="48" y="0"/>
                    </a:cxn>
                  </a:cxnLst>
                  <a:rect l="0" t="0" r="r" b="b"/>
                  <a:pathLst>
                    <a:path w="50" h="182">
                      <a:moveTo>
                        <a:pt x="48" y="0"/>
                      </a:moveTo>
                      <a:lnTo>
                        <a:pt x="49" y="159"/>
                      </a:lnTo>
                      <a:lnTo>
                        <a:pt x="48" y="163"/>
                      </a:lnTo>
                      <a:lnTo>
                        <a:pt x="47" y="167"/>
                      </a:lnTo>
                      <a:lnTo>
                        <a:pt x="45" y="172"/>
                      </a:lnTo>
                      <a:lnTo>
                        <a:pt x="42" y="174"/>
                      </a:lnTo>
                      <a:lnTo>
                        <a:pt x="38" y="177"/>
                      </a:lnTo>
                      <a:lnTo>
                        <a:pt x="35" y="179"/>
                      </a:lnTo>
                      <a:lnTo>
                        <a:pt x="30" y="181"/>
                      </a:lnTo>
                      <a:lnTo>
                        <a:pt x="25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4" y="21"/>
                      </a:lnTo>
                      <a:lnTo>
                        <a:pt x="19" y="22"/>
                      </a:lnTo>
                      <a:lnTo>
                        <a:pt x="24" y="22"/>
                      </a:lnTo>
                      <a:lnTo>
                        <a:pt x="29" y="22"/>
                      </a:lnTo>
                      <a:lnTo>
                        <a:pt x="33" y="21"/>
                      </a:lnTo>
                      <a:lnTo>
                        <a:pt x="37" y="19"/>
                      </a:lnTo>
                      <a:lnTo>
                        <a:pt x="41" y="16"/>
                      </a:lnTo>
                      <a:lnTo>
                        <a:pt x="44" y="12"/>
                      </a:lnTo>
                      <a:lnTo>
                        <a:pt x="46" y="8"/>
                      </a:lnTo>
                      <a:lnTo>
                        <a:pt x="47" y="5"/>
                      </a:lnTo>
                      <a:lnTo>
                        <a:pt x="48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21" name="Freeform 301"/>
                <p:cNvSpPr>
                  <a:spLocks/>
                </p:cNvSpPr>
                <p:nvPr/>
              </p:nvSpPr>
              <p:spPr bwMode="auto">
                <a:xfrm>
                  <a:off x="524" y="1609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3" y="8"/>
                    </a:cxn>
                    <a:cxn ang="0">
                      <a:pos x="45" y="11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3" y="29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2" y="36"/>
                    </a:cxn>
                    <a:cxn ang="0">
                      <a:pos x="28" y="38"/>
                    </a:cxn>
                    <a:cxn ang="0">
                      <a:pos x="24" y="38"/>
                    </a:cxn>
                    <a:cxn ang="0">
                      <a:pos x="18" y="38"/>
                    </a:cxn>
                    <a:cxn ang="0">
                      <a:pos x="14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29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1"/>
                    </a:cxn>
                    <a:cxn ang="0">
                      <a:pos x="4" y="8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3" y="8"/>
                      </a:lnTo>
                      <a:lnTo>
                        <a:pt x="45" y="11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3" y="29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2" y="36"/>
                      </a:lnTo>
                      <a:lnTo>
                        <a:pt x="28" y="38"/>
                      </a:lnTo>
                      <a:lnTo>
                        <a:pt x="24" y="38"/>
                      </a:lnTo>
                      <a:lnTo>
                        <a:pt x="18" y="38"/>
                      </a:lnTo>
                      <a:lnTo>
                        <a:pt x="14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29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1"/>
                      </a:lnTo>
                      <a:lnTo>
                        <a:pt x="4" y="8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22" name="Freeform 302"/>
                <p:cNvSpPr>
                  <a:spLocks/>
                </p:cNvSpPr>
                <p:nvPr/>
              </p:nvSpPr>
              <p:spPr bwMode="auto">
                <a:xfrm>
                  <a:off x="623" y="1622"/>
                  <a:ext cx="85" cy="129"/>
                </a:xfrm>
                <a:custGeom>
                  <a:avLst/>
                  <a:gdLst/>
                  <a:ahLst/>
                  <a:cxnLst>
                    <a:cxn ang="0">
                      <a:pos x="38" y="128"/>
                    </a:cxn>
                    <a:cxn ang="0">
                      <a:pos x="84" y="10"/>
                    </a:cxn>
                    <a:cxn ang="0">
                      <a:pos x="32" y="0"/>
                    </a:cxn>
                    <a:cxn ang="0">
                      <a:pos x="0" y="122"/>
                    </a:cxn>
                    <a:cxn ang="0">
                      <a:pos x="38" y="128"/>
                    </a:cxn>
                  </a:cxnLst>
                  <a:rect l="0" t="0" r="r" b="b"/>
                  <a:pathLst>
                    <a:path w="85" h="129">
                      <a:moveTo>
                        <a:pt x="38" y="128"/>
                      </a:moveTo>
                      <a:lnTo>
                        <a:pt x="84" y="10"/>
                      </a:lnTo>
                      <a:lnTo>
                        <a:pt x="32" y="0"/>
                      </a:lnTo>
                      <a:lnTo>
                        <a:pt x="0" y="122"/>
                      </a:lnTo>
                      <a:lnTo>
                        <a:pt x="38" y="128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23" name="Freeform 303"/>
                <p:cNvSpPr>
                  <a:spLocks/>
                </p:cNvSpPr>
                <p:nvPr/>
              </p:nvSpPr>
              <p:spPr bwMode="auto">
                <a:xfrm>
                  <a:off x="708" y="1611"/>
                  <a:ext cx="67" cy="96"/>
                </a:xfrm>
                <a:custGeom>
                  <a:avLst/>
                  <a:gdLst/>
                  <a:ahLst/>
                  <a:cxnLst>
                    <a:cxn ang="0">
                      <a:pos x="38" y="95"/>
                    </a:cxn>
                    <a:cxn ang="0">
                      <a:pos x="66" y="26"/>
                    </a:cxn>
                    <a:cxn ang="0">
                      <a:pos x="34" y="0"/>
                    </a:cxn>
                    <a:cxn ang="0">
                      <a:pos x="0" y="90"/>
                    </a:cxn>
                    <a:cxn ang="0">
                      <a:pos x="38" y="95"/>
                    </a:cxn>
                  </a:cxnLst>
                  <a:rect l="0" t="0" r="r" b="b"/>
                  <a:pathLst>
                    <a:path w="67" h="96">
                      <a:moveTo>
                        <a:pt x="38" y="95"/>
                      </a:moveTo>
                      <a:lnTo>
                        <a:pt x="66" y="26"/>
                      </a:lnTo>
                      <a:lnTo>
                        <a:pt x="34" y="0"/>
                      </a:lnTo>
                      <a:lnTo>
                        <a:pt x="0" y="90"/>
                      </a:lnTo>
                      <a:lnTo>
                        <a:pt x="38" y="95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24" name="Freeform 304"/>
                <p:cNvSpPr>
                  <a:spLocks/>
                </p:cNvSpPr>
                <p:nvPr/>
              </p:nvSpPr>
              <p:spPr bwMode="auto">
                <a:xfrm>
                  <a:off x="611" y="1567"/>
                  <a:ext cx="52" cy="182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51" y="159"/>
                    </a:cxn>
                    <a:cxn ang="0">
                      <a:pos x="50" y="163"/>
                    </a:cxn>
                    <a:cxn ang="0">
                      <a:pos x="49" y="167"/>
                    </a:cxn>
                    <a:cxn ang="0">
                      <a:pos x="47" y="172"/>
                    </a:cxn>
                    <a:cxn ang="0">
                      <a:pos x="44" y="174"/>
                    </a:cxn>
                    <a:cxn ang="0">
                      <a:pos x="40" y="177"/>
                    </a:cxn>
                    <a:cxn ang="0">
                      <a:pos x="36" y="179"/>
                    </a:cxn>
                    <a:cxn ang="0">
                      <a:pos x="32" y="181"/>
                    </a:cxn>
                    <a:cxn ang="0">
                      <a:pos x="26" y="181"/>
                    </a:cxn>
                    <a:cxn ang="0">
                      <a:pos x="21" y="181"/>
                    </a:cxn>
                    <a:cxn ang="0">
                      <a:pos x="17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6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5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5" y="21"/>
                    </a:cxn>
                    <a:cxn ang="0">
                      <a:pos x="19" y="22"/>
                    </a:cxn>
                    <a:cxn ang="0">
                      <a:pos x="25" y="22"/>
                    </a:cxn>
                    <a:cxn ang="0">
                      <a:pos x="30" y="22"/>
                    </a:cxn>
                    <a:cxn ang="0">
                      <a:pos x="34" y="21"/>
                    </a:cxn>
                    <a:cxn ang="0">
                      <a:pos x="39" y="19"/>
                    </a:cxn>
                    <a:cxn ang="0">
                      <a:pos x="43" y="16"/>
                    </a:cxn>
                    <a:cxn ang="0">
                      <a:pos x="45" y="12"/>
                    </a:cxn>
                    <a:cxn ang="0">
                      <a:pos x="48" y="8"/>
                    </a:cxn>
                    <a:cxn ang="0">
                      <a:pos x="49" y="5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52" h="182">
                      <a:moveTo>
                        <a:pt x="50" y="0"/>
                      </a:moveTo>
                      <a:lnTo>
                        <a:pt x="51" y="159"/>
                      </a:lnTo>
                      <a:lnTo>
                        <a:pt x="50" y="163"/>
                      </a:lnTo>
                      <a:lnTo>
                        <a:pt x="49" y="167"/>
                      </a:lnTo>
                      <a:lnTo>
                        <a:pt x="47" y="172"/>
                      </a:lnTo>
                      <a:lnTo>
                        <a:pt x="44" y="174"/>
                      </a:lnTo>
                      <a:lnTo>
                        <a:pt x="40" y="177"/>
                      </a:lnTo>
                      <a:lnTo>
                        <a:pt x="36" y="179"/>
                      </a:lnTo>
                      <a:lnTo>
                        <a:pt x="32" y="181"/>
                      </a:lnTo>
                      <a:lnTo>
                        <a:pt x="26" y="181"/>
                      </a:lnTo>
                      <a:lnTo>
                        <a:pt x="21" y="181"/>
                      </a:lnTo>
                      <a:lnTo>
                        <a:pt x="17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6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5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5" y="21"/>
                      </a:lnTo>
                      <a:lnTo>
                        <a:pt x="19" y="22"/>
                      </a:lnTo>
                      <a:lnTo>
                        <a:pt x="25" y="22"/>
                      </a:lnTo>
                      <a:lnTo>
                        <a:pt x="30" y="22"/>
                      </a:lnTo>
                      <a:lnTo>
                        <a:pt x="34" y="21"/>
                      </a:lnTo>
                      <a:lnTo>
                        <a:pt x="39" y="19"/>
                      </a:lnTo>
                      <a:lnTo>
                        <a:pt x="43" y="16"/>
                      </a:lnTo>
                      <a:lnTo>
                        <a:pt x="45" y="12"/>
                      </a:lnTo>
                      <a:lnTo>
                        <a:pt x="48" y="8"/>
                      </a:lnTo>
                      <a:lnTo>
                        <a:pt x="49" y="5"/>
                      </a:lnTo>
                      <a:lnTo>
                        <a:pt x="5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25" name="Freeform 305"/>
                <p:cNvSpPr>
                  <a:spLocks/>
                </p:cNvSpPr>
                <p:nvPr/>
              </p:nvSpPr>
              <p:spPr bwMode="auto">
                <a:xfrm>
                  <a:off x="611" y="1546"/>
                  <a:ext cx="52" cy="41"/>
                </a:xfrm>
                <a:custGeom>
                  <a:avLst/>
                  <a:gdLst/>
                  <a:ahLst/>
                  <a:cxnLst>
                    <a:cxn ang="0">
                      <a:pos x="26" y="0"/>
                    </a:cxn>
                    <a:cxn ang="0">
                      <a:pos x="30" y="0"/>
                    </a:cxn>
                    <a:cxn ang="0">
                      <a:pos x="35" y="2"/>
                    </a:cxn>
                    <a:cxn ang="0">
                      <a:pos x="40" y="3"/>
                    </a:cxn>
                    <a:cxn ang="0">
                      <a:pos x="43" y="6"/>
                    </a:cxn>
                    <a:cxn ang="0">
                      <a:pos x="46" y="8"/>
                    </a:cxn>
                    <a:cxn ang="0">
                      <a:pos x="49" y="12"/>
                    </a:cxn>
                    <a:cxn ang="0">
                      <a:pos x="50" y="16"/>
                    </a:cxn>
                    <a:cxn ang="0">
                      <a:pos x="51" y="20"/>
                    </a:cxn>
                    <a:cxn ang="0">
                      <a:pos x="50" y="24"/>
                    </a:cxn>
                    <a:cxn ang="0">
                      <a:pos x="49" y="28"/>
                    </a:cxn>
                    <a:cxn ang="0">
                      <a:pos x="46" y="31"/>
                    </a:cxn>
                    <a:cxn ang="0">
                      <a:pos x="43" y="34"/>
                    </a:cxn>
                    <a:cxn ang="0">
                      <a:pos x="40" y="37"/>
                    </a:cxn>
                    <a:cxn ang="0">
                      <a:pos x="35" y="38"/>
                    </a:cxn>
                    <a:cxn ang="0">
                      <a:pos x="30" y="40"/>
                    </a:cxn>
                    <a:cxn ang="0">
                      <a:pos x="26" y="40"/>
                    </a:cxn>
                    <a:cxn ang="0">
                      <a:pos x="20" y="40"/>
                    </a:cxn>
                    <a:cxn ang="0">
                      <a:pos x="15" y="38"/>
                    </a:cxn>
                    <a:cxn ang="0">
                      <a:pos x="11" y="37"/>
                    </a:cxn>
                    <a:cxn ang="0">
                      <a:pos x="8" y="34"/>
                    </a:cxn>
                    <a:cxn ang="0">
                      <a:pos x="5" y="31"/>
                    </a:cxn>
                    <a:cxn ang="0">
                      <a:pos x="2" y="28"/>
                    </a:cxn>
                    <a:cxn ang="0">
                      <a:pos x="1" y="24"/>
                    </a:cxn>
                    <a:cxn ang="0">
                      <a:pos x="0" y="20"/>
                    </a:cxn>
                    <a:cxn ang="0">
                      <a:pos x="1" y="16"/>
                    </a:cxn>
                    <a:cxn ang="0">
                      <a:pos x="2" y="12"/>
                    </a:cxn>
                    <a:cxn ang="0">
                      <a:pos x="5" y="8"/>
                    </a:cxn>
                    <a:cxn ang="0">
                      <a:pos x="8" y="6"/>
                    </a:cxn>
                    <a:cxn ang="0">
                      <a:pos x="11" y="3"/>
                    </a:cxn>
                    <a:cxn ang="0">
                      <a:pos x="15" y="2"/>
                    </a:cxn>
                    <a:cxn ang="0">
                      <a:pos x="20" y="0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52" h="41">
                      <a:moveTo>
                        <a:pt x="26" y="0"/>
                      </a:moveTo>
                      <a:lnTo>
                        <a:pt x="30" y="0"/>
                      </a:lnTo>
                      <a:lnTo>
                        <a:pt x="35" y="2"/>
                      </a:lnTo>
                      <a:lnTo>
                        <a:pt x="40" y="3"/>
                      </a:lnTo>
                      <a:lnTo>
                        <a:pt x="43" y="6"/>
                      </a:lnTo>
                      <a:lnTo>
                        <a:pt x="46" y="8"/>
                      </a:lnTo>
                      <a:lnTo>
                        <a:pt x="49" y="12"/>
                      </a:lnTo>
                      <a:lnTo>
                        <a:pt x="50" y="16"/>
                      </a:lnTo>
                      <a:lnTo>
                        <a:pt x="51" y="20"/>
                      </a:lnTo>
                      <a:lnTo>
                        <a:pt x="50" y="24"/>
                      </a:lnTo>
                      <a:lnTo>
                        <a:pt x="49" y="28"/>
                      </a:lnTo>
                      <a:lnTo>
                        <a:pt x="46" y="31"/>
                      </a:lnTo>
                      <a:lnTo>
                        <a:pt x="43" y="34"/>
                      </a:lnTo>
                      <a:lnTo>
                        <a:pt x="40" y="37"/>
                      </a:lnTo>
                      <a:lnTo>
                        <a:pt x="35" y="38"/>
                      </a:lnTo>
                      <a:lnTo>
                        <a:pt x="30" y="40"/>
                      </a:lnTo>
                      <a:lnTo>
                        <a:pt x="26" y="40"/>
                      </a:lnTo>
                      <a:lnTo>
                        <a:pt x="20" y="40"/>
                      </a:lnTo>
                      <a:lnTo>
                        <a:pt x="15" y="38"/>
                      </a:lnTo>
                      <a:lnTo>
                        <a:pt x="11" y="37"/>
                      </a:lnTo>
                      <a:lnTo>
                        <a:pt x="8" y="34"/>
                      </a:lnTo>
                      <a:lnTo>
                        <a:pt x="5" y="31"/>
                      </a:lnTo>
                      <a:lnTo>
                        <a:pt x="2" y="28"/>
                      </a:lnTo>
                      <a:lnTo>
                        <a:pt x="1" y="24"/>
                      </a:lnTo>
                      <a:lnTo>
                        <a:pt x="0" y="20"/>
                      </a:lnTo>
                      <a:lnTo>
                        <a:pt x="1" y="16"/>
                      </a:lnTo>
                      <a:lnTo>
                        <a:pt x="2" y="12"/>
                      </a:lnTo>
                      <a:lnTo>
                        <a:pt x="5" y="8"/>
                      </a:lnTo>
                      <a:lnTo>
                        <a:pt x="8" y="6"/>
                      </a:lnTo>
                      <a:lnTo>
                        <a:pt x="11" y="3"/>
                      </a:lnTo>
                      <a:lnTo>
                        <a:pt x="15" y="2"/>
                      </a:lnTo>
                      <a:lnTo>
                        <a:pt x="20" y="0"/>
                      </a:lnTo>
                      <a:lnTo>
                        <a:pt x="26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26" name="Freeform 306"/>
                <p:cNvSpPr>
                  <a:spLocks/>
                </p:cNvSpPr>
                <p:nvPr/>
              </p:nvSpPr>
              <p:spPr bwMode="auto">
                <a:xfrm>
                  <a:off x="702" y="1523"/>
                  <a:ext cx="49" cy="182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8" y="159"/>
                    </a:cxn>
                    <a:cxn ang="0">
                      <a:pos x="47" y="163"/>
                    </a:cxn>
                    <a:cxn ang="0">
                      <a:pos x="46" y="167"/>
                    </a:cxn>
                    <a:cxn ang="0">
                      <a:pos x="45" y="172"/>
                    </a:cxn>
                    <a:cxn ang="0">
                      <a:pos x="41" y="174"/>
                    </a:cxn>
                    <a:cxn ang="0">
                      <a:pos x="38" y="177"/>
                    </a:cxn>
                    <a:cxn ang="0">
                      <a:pos x="34" y="179"/>
                    </a:cxn>
                    <a:cxn ang="0">
                      <a:pos x="30" y="181"/>
                    </a:cxn>
                    <a:cxn ang="0">
                      <a:pos x="24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1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0" y="19"/>
                    </a:cxn>
                    <a:cxn ang="0">
                      <a:pos x="14" y="21"/>
                    </a:cxn>
                    <a:cxn ang="0">
                      <a:pos x="18" y="22"/>
                    </a:cxn>
                    <a:cxn ang="0">
                      <a:pos x="24" y="22"/>
                    </a:cxn>
                    <a:cxn ang="0">
                      <a:pos x="28" y="22"/>
                    </a:cxn>
                    <a:cxn ang="0">
                      <a:pos x="32" y="21"/>
                    </a:cxn>
                    <a:cxn ang="0">
                      <a:pos x="37" y="19"/>
                    </a:cxn>
                    <a:cxn ang="0">
                      <a:pos x="40" y="16"/>
                    </a:cxn>
                    <a:cxn ang="0">
                      <a:pos x="43" y="12"/>
                    </a:cxn>
                    <a:cxn ang="0">
                      <a:pos x="45" y="8"/>
                    </a:cxn>
                    <a:cxn ang="0">
                      <a:pos x="46" y="5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9" h="182">
                      <a:moveTo>
                        <a:pt x="47" y="0"/>
                      </a:moveTo>
                      <a:lnTo>
                        <a:pt x="48" y="159"/>
                      </a:lnTo>
                      <a:lnTo>
                        <a:pt x="47" y="163"/>
                      </a:lnTo>
                      <a:lnTo>
                        <a:pt x="46" y="167"/>
                      </a:lnTo>
                      <a:lnTo>
                        <a:pt x="45" y="172"/>
                      </a:lnTo>
                      <a:lnTo>
                        <a:pt x="41" y="174"/>
                      </a:lnTo>
                      <a:lnTo>
                        <a:pt x="38" y="177"/>
                      </a:lnTo>
                      <a:lnTo>
                        <a:pt x="34" y="179"/>
                      </a:lnTo>
                      <a:lnTo>
                        <a:pt x="30" y="181"/>
                      </a:lnTo>
                      <a:lnTo>
                        <a:pt x="24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1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0" y="19"/>
                      </a:lnTo>
                      <a:lnTo>
                        <a:pt x="14" y="21"/>
                      </a:lnTo>
                      <a:lnTo>
                        <a:pt x="18" y="22"/>
                      </a:lnTo>
                      <a:lnTo>
                        <a:pt x="24" y="22"/>
                      </a:lnTo>
                      <a:lnTo>
                        <a:pt x="28" y="22"/>
                      </a:lnTo>
                      <a:lnTo>
                        <a:pt x="32" y="21"/>
                      </a:lnTo>
                      <a:lnTo>
                        <a:pt x="37" y="19"/>
                      </a:lnTo>
                      <a:lnTo>
                        <a:pt x="40" y="16"/>
                      </a:lnTo>
                      <a:lnTo>
                        <a:pt x="43" y="12"/>
                      </a:lnTo>
                      <a:lnTo>
                        <a:pt x="45" y="8"/>
                      </a:lnTo>
                      <a:lnTo>
                        <a:pt x="46" y="5"/>
                      </a:lnTo>
                      <a:lnTo>
                        <a:pt x="47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27" name="Freeform 307"/>
                <p:cNvSpPr>
                  <a:spLocks/>
                </p:cNvSpPr>
                <p:nvPr/>
              </p:nvSpPr>
              <p:spPr bwMode="auto">
                <a:xfrm>
                  <a:off x="702" y="1500"/>
                  <a:ext cx="48" cy="4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4"/>
                    </a:cxn>
                    <a:cxn ang="0">
                      <a:pos x="40" y="6"/>
                    </a:cxn>
                    <a:cxn ang="0">
                      <a:pos x="43" y="9"/>
                    </a:cxn>
                    <a:cxn ang="0">
                      <a:pos x="45" y="12"/>
                    </a:cxn>
                    <a:cxn ang="0">
                      <a:pos x="46" y="17"/>
                    </a:cxn>
                    <a:cxn ang="0">
                      <a:pos x="47" y="21"/>
                    </a:cxn>
                    <a:cxn ang="0">
                      <a:pos x="46" y="25"/>
                    </a:cxn>
                    <a:cxn ang="0">
                      <a:pos x="45" y="29"/>
                    </a:cxn>
                    <a:cxn ang="0">
                      <a:pos x="43" y="32"/>
                    </a:cxn>
                    <a:cxn ang="0">
                      <a:pos x="40" y="36"/>
                    </a:cxn>
                    <a:cxn ang="0">
                      <a:pos x="37" y="39"/>
                    </a:cxn>
                    <a:cxn ang="0">
                      <a:pos x="32" y="40"/>
                    </a:cxn>
                    <a:cxn ang="0">
                      <a:pos x="28" y="42"/>
                    </a:cxn>
                    <a:cxn ang="0">
                      <a:pos x="24" y="42"/>
                    </a:cxn>
                    <a:cxn ang="0">
                      <a:pos x="18" y="42"/>
                    </a:cxn>
                    <a:cxn ang="0">
                      <a:pos x="14" y="40"/>
                    </a:cxn>
                    <a:cxn ang="0">
                      <a:pos x="10" y="39"/>
                    </a:cxn>
                    <a:cxn ang="0">
                      <a:pos x="7" y="36"/>
                    </a:cxn>
                    <a:cxn ang="0">
                      <a:pos x="4" y="32"/>
                    </a:cxn>
                    <a:cxn ang="0">
                      <a:pos x="2" y="29"/>
                    </a:cxn>
                    <a:cxn ang="0">
                      <a:pos x="1" y="25"/>
                    </a:cxn>
                    <a:cxn ang="0">
                      <a:pos x="0" y="21"/>
                    </a:cxn>
                    <a:cxn ang="0">
                      <a:pos x="1" y="17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4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43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4"/>
                      </a:lnTo>
                      <a:lnTo>
                        <a:pt x="40" y="6"/>
                      </a:lnTo>
                      <a:lnTo>
                        <a:pt x="43" y="9"/>
                      </a:lnTo>
                      <a:lnTo>
                        <a:pt x="45" y="12"/>
                      </a:lnTo>
                      <a:lnTo>
                        <a:pt x="46" y="17"/>
                      </a:lnTo>
                      <a:lnTo>
                        <a:pt x="47" y="21"/>
                      </a:lnTo>
                      <a:lnTo>
                        <a:pt x="46" y="25"/>
                      </a:lnTo>
                      <a:lnTo>
                        <a:pt x="45" y="29"/>
                      </a:lnTo>
                      <a:lnTo>
                        <a:pt x="43" y="32"/>
                      </a:lnTo>
                      <a:lnTo>
                        <a:pt x="40" y="36"/>
                      </a:lnTo>
                      <a:lnTo>
                        <a:pt x="37" y="39"/>
                      </a:lnTo>
                      <a:lnTo>
                        <a:pt x="32" y="40"/>
                      </a:lnTo>
                      <a:lnTo>
                        <a:pt x="28" y="42"/>
                      </a:lnTo>
                      <a:lnTo>
                        <a:pt x="24" y="42"/>
                      </a:lnTo>
                      <a:lnTo>
                        <a:pt x="18" y="42"/>
                      </a:lnTo>
                      <a:lnTo>
                        <a:pt x="14" y="40"/>
                      </a:lnTo>
                      <a:lnTo>
                        <a:pt x="10" y="39"/>
                      </a:lnTo>
                      <a:lnTo>
                        <a:pt x="7" y="36"/>
                      </a:lnTo>
                      <a:lnTo>
                        <a:pt x="4" y="32"/>
                      </a:lnTo>
                      <a:lnTo>
                        <a:pt x="2" y="29"/>
                      </a:lnTo>
                      <a:lnTo>
                        <a:pt x="1" y="25"/>
                      </a:lnTo>
                      <a:lnTo>
                        <a:pt x="0" y="21"/>
                      </a:lnTo>
                      <a:lnTo>
                        <a:pt x="1" y="17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4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850228" name="Group 308"/>
            <p:cNvGrpSpPr>
              <a:grpSpLocks/>
            </p:cNvGrpSpPr>
            <p:nvPr/>
          </p:nvGrpSpPr>
          <p:grpSpPr bwMode="auto">
            <a:xfrm>
              <a:off x="3197" y="2795"/>
              <a:ext cx="674" cy="765"/>
              <a:chOff x="4105" y="3436"/>
              <a:chExt cx="674" cy="765"/>
            </a:xfrm>
          </p:grpSpPr>
          <p:sp>
            <p:nvSpPr>
              <p:cNvPr id="850229" name="Rectangle 309"/>
              <p:cNvSpPr>
                <a:spLocks noChangeArrowheads="1"/>
              </p:cNvSpPr>
              <p:nvPr/>
            </p:nvSpPr>
            <p:spPr bwMode="auto">
              <a:xfrm>
                <a:off x="4105" y="3793"/>
                <a:ext cx="674" cy="408"/>
              </a:xfrm>
              <a:prstGeom prst="rect">
                <a:avLst/>
              </a:prstGeom>
              <a:solidFill>
                <a:srgbClr val="CCFFFF">
                  <a:alpha val="75000"/>
                </a:srgbClr>
              </a:solidFill>
              <a:ln w="9525" algn="ctr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CC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SECURITY</a:t>
                </a:r>
                <a:b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</a:b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SERVICES</a:t>
                </a:r>
                <a:b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</a:b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PROVIDER</a:t>
                </a:r>
              </a:p>
            </p:txBody>
          </p:sp>
          <p:grpSp>
            <p:nvGrpSpPr>
              <p:cNvPr id="850230" name="Group 310"/>
              <p:cNvGrpSpPr>
                <a:grpSpLocks/>
              </p:cNvGrpSpPr>
              <p:nvPr/>
            </p:nvGrpSpPr>
            <p:grpSpPr bwMode="auto">
              <a:xfrm>
                <a:off x="4273" y="3436"/>
                <a:ext cx="349" cy="356"/>
                <a:chOff x="240" y="1476"/>
                <a:chExt cx="664" cy="730"/>
              </a:xfrm>
            </p:grpSpPr>
            <p:sp>
              <p:nvSpPr>
                <p:cNvPr id="850231" name="Freeform 311"/>
                <p:cNvSpPr>
                  <a:spLocks/>
                </p:cNvSpPr>
                <p:nvPr/>
              </p:nvSpPr>
              <p:spPr bwMode="auto">
                <a:xfrm>
                  <a:off x="541" y="1788"/>
                  <a:ext cx="363" cy="418"/>
                </a:xfrm>
                <a:custGeom>
                  <a:avLst/>
                  <a:gdLst/>
                  <a:ahLst/>
                  <a:cxnLst>
                    <a:cxn ang="0">
                      <a:pos x="0" y="417"/>
                    </a:cxn>
                    <a:cxn ang="0">
                      <a:pos x="134" y="398"/>
                    </a:cxn>
                    <a:cxn ang="0">
                      <a:pos x="362" y="237"/>
                    </a:cxn>
                    <a:cxn ang="0">
                      <a:pos x="308" y="104"/>
                    </a:cxn>
                    <a:cxn ang="0">
                      <a:pos x="188" y="0"/>
                    </a:cxn>
                  </a:cxnLst>
                  <a:rect l="0" t="0" r="r" b="b"/>
                  <a:pathLst>
                    <a:path w="363" h="418">
                      <a:moveTo>
                        <a:pt x="0" y="417"/>
                      </a:moveTo>
                      <a:lnTo>
                        <a:pt x="134" y="398"/>
                      </a:lnTo>
                      <a:lnTo>
                        <a:pt x="362" y="237"/>
                      </a:lnTo>
                      <a:lnTo>
                        <a:pt x="308" y="104"/>
                      </a:lnTo>
                      <a:lnTo>
                        <a:pt x="188" y="0"/>
                      </a:lnTo>
                    </a:path>
                  </a:pathLst>
                </a:custGeom>
                <a:solidFill>
                  <a:srgbClr val="95BD97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32" name="Freeform 312"/>
                <p:cNvSpPr>
                  <a:spLocks/>
                </p:cNvSpPr>
                <p:nvPr/>
              </p:nvSpPr>
              <p:spPr bwMode="auto">
                <a:xfrm>
                  <a:off x="240" y="1674"/>
                  <a:ext cx="297" cy="519"/>
                </a:xfrm>
                <a:custGeom>
                  <a:avLst/>
                  <a:gdLst/>
                  <a:ahLst/>
                  <a:cxnLst>
                    <a:cxn ang="0">
                      <a:pos x="296" y="196"/>
                    </a:cxn>
                    <a:cxn ang="0">
                      <a:pos x="292" y="518"/>
                    </a:cxn>
                    <a:cxn ang="0">
                      <a:pos x="0" y="321"/>
                    </a:cxn>
                    <a:cxn ang="0">
                      <a:pos x="4" y="0"/>
                    </a:cxn>
                    <a:cxn ang="0">
                      <a:pos x="296" y="196"/>
                    </a:cxn>
                  </a:cxnLst>
                  <a:rect l="0" t="0" r="r" b="b"/>
                  <a:pathLst>
                    <a:path w="297" h="519">
                      <a:moveTo>
                        <a:pt x="296" y="196"/>
                      </a:moveTo>
                      <a:lnTo>
                        <a:pt x="292" y="518"/>
                      </a:lnTo>
                      <a:lnTo>
                        <a:pt x="0" y="321"/>
                      </a:lnTo>
                      <a:lnTo>
                        <a:pt x="4" y="0"/>
                      </a:lnTo>
                      <a:lnTo>
                        <a:pt x="296" y="196"/>
                      </a:lnTo>
                    </a:path>
                  </a:pathLst>
                </a:custGeom>
                <a:solidFill>
                  <a:srgbClr val="C1CEFF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33" name="Freeform 313"/>
                <p:cNvSpPr>
                  <a:spLocks/>
                </p:cNvSpPr>
                <p:nvPr/>
              </p:nvSpPr>
              <p:spPr bwMode="auto">
                <a:xfrm>
                  <a:off x="536" y="1674"/>
                  <a:ext cx="296" cy="519"/>
                </a:xfrm>
                <a:custGeom>
                  <a:avLst/>
                  <a:gdLst/>
                  <a:ahLst/>
                  <a:cxnLst>
                    <a:cxn ang="0">
                      <a:pos x="295" y="0"/>
                    </a:cxn>
                    <a:cxn ang="0">
                      <a:pos x="291" y="321"/>
                    </a:cxn>
                    <a:cxn ang="0">
                      <a:pos x="0" y="518"/>
                    </a:cxn>
                    <a:cxn ang="0">
                      <a:pos x="4" y="19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296" h="519">
                      <a:moveTo>
                        <a:pt x="295" y="0"/>
                      </a:moveTo>
                      <a:lnTo>
                        <a:pt x="291" y="321"/>
                      </a:lnTo>
                      <a:lnTo>
                        <a:pt x="0" y="518"/>
                      </a:lnTo>
                      <a:lnTo>
                        <a:pt x="4" y="196"/>
                      </a:lnTo>
                      <a:lnTo>
                        <a:pt x="295" y="0"/>
                      </a:lnTo>
                    </a:path>
                  </a:pathLst>
                </a:custGeom>
                <a:solidFill>
                  <a:srgbClr val="618FFD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34" name="Freeform 314"/>
                <p:cNvSpPr>
                  <a:spLocks/>
                </p:cNvSpPr>
                <p:nvPr/>
              </p:nvSpPr>
              <p:spPr bwMode="auto">
                <a:xfrm>
                  <a:off x="245" y="1476"/>
                  <a:ext cx="587" cy="393"/>
                </a:xfrm>
                <a:custGeom>
                  <a:avLst/>
                  <a:gdLst/>
                  <a:ahLst/>
                  <a:cxnLst>
                    <a:cxn ang="0">
                      <a:pos x="0" y="196"/>
                    </a:cxn>
                    <a:cxn ang="0">
                      <a:pos x="293" y="0"/>
                    </a:cxn>
                    <a:cxn ang="0">
                      <a:pos x="586" y="196"/>
                    </a:cxn>
                    <a:cxn ang="0">
                      <a:pos x="293" y="392"/>
                    </a:cxn>
                    <a:cxn ang="0">
                      <a:pos x="0" y="196"/>
                    </a:cxn>
                  </a:cxnLst>
                  <a:rect l="0" t="0" r="r" b="b"/>
                  <a:pathLst>
                    <a:path w="587" h="393">
                      <a:moveTo>
                        <a:pt x="0" y="196"/>
                      </a:moveTo>
                      <a:lnTo>
                        <a:pt x="293" y="0"/>
                      </a:lnTo>
                      <a:lnTo>
                        <a:pt x="586" y="196"/>
                      </a:lnTo>
                      <a:lnTo>
                        <a:pt x="293" y="392"/>
                      </a:lnTo>
                      <a:lnTo>
                        <a:pt x="0" y="196"/>
                      </a:lnTo>
                    </a:path>
                  </a:pathLst>
                </a:custGeom>
                <a:solidFill>
                  <a:srgbClr val="A2C1FE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aphicFrame>
              <p:nvGraphicFramePr>
                <p:cNvPr id="850235" name="Object 315">
                  <a:hlinkClick r:id="" action="ppaction://ole?verb=0"/>
                </p:cNvPr>
                <p:cNvGraphicFramePr>
                  <a:graphicFrameLocks/>
                </p:cNvGraphicFramePr>
                <p:nvPr/>
              </p:nvGraphicFramePr>
              <p:xfrm>
                <a:off x="242" y="1706"/>
                <a:ext cx="279" cy="459"/>
              </p:xfrm>
              <a:graphic>
                <a:graphicData uri="http://schemas.openxmlformats.org/presentationml/2006/ole">
                  <p:oleObj spid="_x0000_s850235" name="CorelDRAW" r:id="rId7" imgW="601560" imgH="1014120" progId="CorelDraw.Graphic.7">
                    <p:embed/>
                  </p:oleObj>
                </a:graphicData>
              </a:graphic>
            </p:graphicFrame>
            <p:sp>
              <p:nvSpPr>
                <p:cNvPr id="850236" name="Freeform 316"/>
                <p:cNvSpPr>
                  <a:spLocks/>
                </p:cNvSpPr>
                <p:nvPr/>
              </p:nvSpPr>
              <p:spPr bwMode="auto">
                <a:xfrm>
                  <a:off x="526" y="1767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9" y="0"/>
                    </a:cxn>
                    <a:cxn ang="0">
                      <a:pos x="33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4" y="9"/>
                    </a:cxn>
                    <a:cxn ang="0">
                      <a:pos x="45" y="12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4" y="30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3" y="36"/>
                    </a:cxn>
                    <a:cxn ang="0">
                      <a:pos x="29" y="38"/>
                    </a:cxn>
                    <a:cxn ang="0">
                      <a:pos x="24" y="38"/>
                    </a:cxn>
                    <a:cxn ang="0">
                      <a:pos x="19" y="38"/>
                    </a:cxn>
                    <a:cxn ang="0">
                      <a:pos x="15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30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5" y="2"/>
                    </a:cxn>
                    <a:cxn ang="0">
                      <a:pos x="19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9" y="0"/>
                      </a:lnTo>
                      <a:lnTo>
                        <a:pt x="33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4" y="9"/>
                      </a:lnTo>
                      <a:lnTo>
                        <a:pt x="45" y="12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4" y="30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3" y="36"/>
                      </a:lnTo>
                      <a:lnTo>
                        <a:pt x="29" y="38"/>
                      </a:lnTo>
                      <a:lnTo>
                        <a:pt x="24" y="38"/>
                      </a:lnTo>
                      <a:lnTo>
                        <a:pt x="19" y="38"/>
                      </a:lnTo>
                      <a:lnTo>
                        <a:pt x="15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30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5" y="2"/>
                      </a:lnTo>
                      <a:lnTo>
                        <a:pt x="19" y="0"/>
                      </a:lnTo>
                      <a:lnTo>
                        <a:pt x="24" y="0"/>
                      </a:lnTo>
                    </a:path>
                  </a:pathLst>
                </a:custGeom>
                <a:solidFill>
                  <a:srgbClr val="4C4C4C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37" name="Freeform 317"/>
                <p:cNvSpPr>
                  <a:spLocks/>
                </p:cNvSpPr>
                <p:nvPr/>
              </p:nvSpPr>
              <p:spPr bwMode="auto">
                <a:xfrm>
                  <a:off x="541" y="1664"/>
                  <a:ext cx="83" cy="125"/>
                </a:xfrm>
                <a:custGeom>
                  <a:avLst/>
                  <a:gdLst/>
                  <a:ahLst/>
                  <a:cxnLst>
                    <a:cxn ang="0">
                      <a:pos x="37" y="124"/>
                    </a:cxn>
                    <a:cxn ang="0">
                      <a:pos x="82" y="10"/>
                    </a:cxn>
                    <a:cxn ang="0">
                      <a:pos x="31" y="0"/>
                    </a:cxn>
                    <a:cxn ang="0">
                      <a:pos x="0" y="118"/>
                    </a:cxn>
                    <a:cxn ang="0">
                      <a:pos x="37" y="124"/>
                    </a:cxn>
                  </a:cxnLst>
                  <a:rect l="0" t="0" r="r" b="b"/>
                  <a:pathLst>
                    <a:path w="83" h="125">
                      <a:moveTo>
                        <a:pt x="37" y="124"/>
                      </a:moveTo>
                      <a:lnTo>
                        <a:pt x="82" y="10"/>
                      </a:lnTo>
                      <a:lnTo>
                        <a:pt x="31" y="0"/>
                      </a:lnTo>
                      <a:lnTo>
                        <a:pt x="0" y="118"/>
                      </a:lnTo>
                      <a:lnTo>
                        <a:pt x="37" y="124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38" name="Freeform 318"/>
                <p:cNvSpPr>
                  <a:spLocks/>
                </p:cNvSpPr>
                <p:nvPr/>
              </p:nvSpPr>
              <p:spPr bwMode="auto">
                <a:xfrm>
                  <a:off x="524" y="1624"/>
                  <a:ext cx="50" cy="182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49" y="159"/>
                    </a:cxn>
                    <a:cxn ang="0">
                      <a:pos x="48" y="163"/>
                    </a:cxn>
                    <a:cxn ang="0">
                      <a:pos x="47" y="167"/>
                    </a:cxn>
                    <a:cxn ang="0">
                      <a:pos x="45" y="172"/>
                    </a:cxn>
                    <a:cxn ang="0">
                      <a:pos x="42" y="174"/>
                    </a:cxn>
                    <a:cxn ang="0">
                      <a:pos x="38" y="177"/>
                    </a:cxn>
                    <a:cxn ang="0">
                      <a:pos x="35" y="179"/>
                    </a:cxn>
                    <a:cxn ang="0">
                      <a:pos x="30" y="181"/>
                    </a:cxn>
                    <a:cxn ang="0">
                      <a:pos x="25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4" y="21"/>
                    </a:cxn>
                    <a:cxn ang="0">
                      <a:pos x="19" y="22"/>
                    </a:cxn>
                    <a:cxn ang="0">
                      <a:pos x="24" y="22"/>
                    </a:cxn>
                    <a:cxn ang="0">
                      <a:pos x="29" y="22"/>
                    </a:cxn>
                    <a:cxn ang="0">
                      <a:pos x="33" y="21"/>
                    </a:cxn>
                    <a:cxn ang="0">
                      <a:pos x="37" y="19"/>
                    </a:cxn>
                    <a:cxn ang="0">
                      <a:pos x="41" y="16"/>
                    </a:cxn>
                    <a:cxn ang="0">
                      <a:pos x="44" y="12"/>
                    </a:cxn>
                    <a:cxn ang="0">
                      <a:pos x="46" y="8"/>
                    </a:cxn>
                    <a:cxn ang="0">
                      <a:pos x="47" y="5"/>
                    </a:cxn>
                    <a:cxn ang="0">
                      <a:pos x="48" y="0"/>
                    </a:cxn>
                  </a:cxnLst>
                  <a:rect l="0" t="0" r="r" b="b"/>
                  <a:pathLst>
                    <a:path w="50" h="182">
                      <a:moveTo>
                        <a:pt x="48" y="0"/>
                      </a:moveTo>
                      <a:lnTo>
                        <a:pt x="49" y="159"/>
                      </a:lnTo>
                      <a:lnTo>
                        <a:pt x="48" y="163"/>
                      </a:lnTo>
                      <a:lnTo>
                        <a:pt x="47" y="167"/>
                      </a:lnTo>
                      <a:lnTo>
                        <a:pt x="45" y="172"/>
                      </a:lnTo>
                      <a:lnTo>
                        <a:pt x="42" y="174"/>
                      </a:lnTo>
                      <a:lnTo>
                        <a:pt x="38" y="177"/>
                      </a:lnTo>
                      <a:lnTo>
                        <a:pt x="35" y="179"/>
                      </a:lnTo>
                      <a:lnTo>
                        <a:pt x="30" y="181"/>
                      </a:lnTo>
                      <a:lnTo>
                        <a:pt x="25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4" y="21"/>
                      </a:lnTo>
                      <a:lnTo>
                        <a:pt x="19" y="22"/>
                      </a:lnTo>
                      <a:lnTo>
                        <a:pt x="24" y="22"/>
                      </a:lnTo>
                      <a:lnTo>
                        <a:pt x="29" y="22"/>
                      </a:lnTo>
                      <a:lnTo>
                        <a:pt x="33" y="21"/>
                      </a:lnTo>
                      <a:lnTo>
                        <a:pt x="37" y="19"/>
                      </a:lnTo>
                      <a:lnTo>
                        <a:pt x="41" y="16"/>
                      </a:lnTo>
                      <a:lnTo>
                        <a:pt x="44" y="12"/>
                      </a:lnTo>
                      <a:lnTo>
                        <a:pt x="46" y="8"/>
                      </a:lnTo>
                      <a:lnTo>
                        <a:pt x="47" y="5"/>
                      </a:lnTo>
                      <a:lnTo>
                        <a:pt x="48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39" name="Freeform 319"/>
                <p:cNvSpPr>
                  <a:spLocks/>
                </p:cNvSpPr>
                <p:nvPr/>
              </p:nvSpPr>
              <p:spPr bwMode="auto">
                <a:xfrm>
                  <a:off x="524" y="1609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3" y="8"/>
                    </a:cxn>
                    <a:cxn ang="0">
                      <a:pos x="45" y="11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3" y="29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2" y="36"/>
                    </a:cxn>
                    <a:cxn ang="0">
                      <a:pos x="28" y="38"/>
                    </a:cxn>
                    <a:cxn ang="0">
                      <a:pos x="24" y="38"/>
                    </a:cxn>
                    <a:cxn ang="0">
                      <a:pos x="18" y="38"/>
                    </a:cxn>
                    <a:cxn ang="0">
                      <a:pos x="14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29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1"/>
                    </a:cxn>
                    <a:cxn ang="0">
                      <a:pos x="4" y="8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3" y="8"/>
                      </a:lnTo>
                      <a:lnTo>
                        <a:pt x="45" y="11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3" y="29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2" y="36"/>
                      </a:lnTo>
                      <a:lnTo>
                        <a:pt x="28" y="38"/>
                      </a:lnTo>
                      <a:lnTo>
                        <a:pt x="24" y="38"/>
                      </a:lnTo>
                      <a:lnTo>
                        <a:pt x="18" y="38"/>
                      </a:lnTo>
                      <a:lnTo>
                        <a:pt x="14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29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1"/>
                      </a:lnTo>
                      <a:lnTo>
                        <a:pt x="4" y="8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40" name="Freeform 320"/>
                <p:cNvSpPr>
                  <a:spLocks/>
                </p:cNvSpPr>
                <p:nvPr/>
              </p:nvSpPr>
              <p:spPr bwMode="auto">
                <a:xfrm>
                  <a:off x="623" y="1622"/>
                  <a:ext cx="85" cy="129"/>
                </a:xfrm>
                <a:custGeom>
                  <a:avLst/>
                  <a:gdLst/>
                  <a:ahLst/>
                  <a:cxnLst>
                    <a:cxn ang="0">
                      <a:pos x="38" y="128"/>
                    </a:cxn>
                    <a:cxn ang="0">
                      <a:pos x="84" y="10"/>
                    </a:cxn>
                    <a:cxn ang="0">
                      <a:pos x="32" y="0"/>
                    </a:cxn>
                    <a:cxn ang="0">
                      <a:pos x="0" y="122"/>
                    </a:cxn>
                    <a:cxn ang="0">
                      <a:pos x="38" y="128"/>
                    </a:cxn>
                  </a:cxnLst>
                  <a:rect l="0" t="0" r="r" b="b"/>
                  <a:pathLst>
                    <a:path w="85" h="129">
                      <a:moveTo>
                        <a:pt x="38" y="128"/>
                      </a:moveTo>
                      <a:lnTo>
                        <a:pt x="84" y="10"/>
                      </a:lnTo>
                      <a:lnTo>
                        <a:pt x="32" y="0"/>
                      </a:lnTo>
                      <a:lnTo>
                        <a:pt x="0" y="122"/>
                      </a:lnTo>
                      <a:lnTo>
                        <a:pt x="38" y="128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41" name="Freeform 321"/>
                <p:cNvSpPr>
                  <a:spLocks/>
                </p:cNvSpPr>
                <p:nvPr/>
              </p:nvSpPr>
              <p:spPr bwMode="auto">
                <a:xfrm>
                  <a:off x="708" y="1611"/>
                  <a:ext cx="67" cy="96"/>
                </a:xfrm>
                <a:custGeom>
                  <a:avLst/>
                  <a:gdLst/>
                  <a:ahLst/>
                  <a:cxnLst>
                    <a:cxn ang="0">
                      <a:pos x="38" y="95"/>
                    </a:cxn>
                    <a:cxn ang="0">
                      <a:pos x="66" y="26"/>
                    </a:cxn>
                    <a:cxn ang="0">
                      <a:pos x="34" y="0"/>
                    </a:cxn>
                    <a:cxn ang="0">
                      <a:pos x="0" y="90"/>
                    </a:cxn>
                    <a:cxn ang="0">
                      <a:pos x="38" y="95"/>
                    </a:cxn>
                  </a:cxnLst>
                  <a:rect l="0" t="0" r="r" b="b"/>
                  <a:pathLst>
                    <a:path w="67" h="96">
                      <a:moveTo>
                        <a:pt x="38" y="95"/>
                      </a:moveTo>
                      <a:lnTo>
                        <a:pt x="66" y="26"/>
                      </a:lnTo>
                      <a:lnTo>
                        <a:pt x="34" y="0"/>
                      </a:lnTo>
                      <a:lnTo>
                        <a:pt x="0" y="90"/>
                      </a:lnTo>
                      <a:lnTo>
                        <a:pt x="38" y="95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42" name="Freeform 322"/>
                <p:cNvSpPr>
                  <a:spLocks/>
                </p:cNvSpPr>
                <p:nvPr/>
              </p:nvSpPr>
              <p:spPr bwMode="auto">
                <a:xfrm>
                  <a:off x="611" y="1567"/>
                  <a:ext cx="52" cy="182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51" y="159"/>
                    </a:cxn>
                    <a:cxn ang="0">
                      <a:pos x="50" y="163"/>
                    </a:cxn>
                    <a:cxn ang="0">
                      <a:pos x="49" y="167"/>
                    </a:cxn>
                    <a:cxn ang="0">
                      <a:pos x="47" y="172"/>
                    </a:cxn>
                    <a:cxn ang="0">
                      <a:pos x="44" y="174"/>
                    </a:cxn>
                    <a:cxn ang="0">
                      <a:pos x="40" y="177"/>
                    </a:cxn>
                    <a:cxn ang="0">
                      <a:pos x="36" y="179"/>
                    </a:cxn>
                    <a:cxn ang="0">
                      <a:pos x="32" y="181"/>
                    </a:cxn>
                    <a:cxn ang="0">
                      <a:pos x="26" y="181"/>
                    </a:cxn>
                    <a:cxn ang="0">
                      <a:pos x="21" y="181"/>
                    </a:cxn>
                    <a:cxn ang="0">
                      <a:pos x="17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6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5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5" y="21"/>
                    </a:cxn>
                    <a:cxn ang="0">
                      <a:pos x="19" y="22"/>
                    </a:cxn>
                    <a:cxn ang="0">
                      <a:pos x="25" y="22"/>
                    </a:cxn>
                    <a:cxn ang="0">
                      <a:pos x="30" y="22"/>
                    </a:cxn>
                    <a:cxn ang="0">
                      <a:pos x="34" y="21"/>
                    </a:cxn>
                    <a:cxn ang="0">
                      <a:pos x="39" y="19"/>
                    </a:cxn>
                    <a:cxn ang="0">
                      <a:pos x="43" y="16"/>
                    </a:cxn>
                    <a:cxn ang="0">
                      <a:pos x="45" y="12"/>
                    </a:cxn>
                    <a:cxn ang="0">
                      <a:pos x="48" y="8"/>
                    </a:cxn>
                    <a:cxn ang="0">
                      <a:pos x="49" y="5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52" h="182">
                      <a:moveTo>
                        <a:pt x="50" y="0"/>
                      </a:moveTo>
                      <a:lnTo>
                        <a:pt x="51" y="159"/>
                      </a:lnTo>
                      <a:lnTo>
                        <a:pt x="50" y="163"/>
                      </a:lnTo>
                      <a:lnTo>
                        <a:pt x="49" y="167"/>
                      </a:lnTo>
                      <a:lnTo>
                        <a:pt x="47" y="172"/>
                      </a:lnTo>
                      <a:lnTo>
                        <a:pt x="44" y="174"/>
                      </a:lnTo>
                      <a:lnTo>
                        <a:pt x="40" y="177"/>
                      </a:lnTo>
                      <a:lnTo>
                        <a:pt x="36" y="179"/>
                      </a:lnTo>
                      <a:lnTo>
                        <a:pt x="32" y="181"/>
                      </a:lnTo>
                      <a:lnTo>
                        <a:pt x="26" y="181"/>
                      </a:lnTo>
                      <a:lnTo>
                        <a:pt x="21" y="181"/>
                      </a:lnTo>
                      <a:lnTo>
                        <a:pt x="17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6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5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5" y="21"/>
                      </a:lnTo>
                      <a:lnTo>
                        <a:pt x="19" y="22"/>
                      </a:lnTo>
                      <a:lnTo>
                        <a:pt x="25" y="22"/>
                      </a:lnTo>
                      <a:lnTo>
                        <a:pt x="30" y="22"/>
                      </a:lnTo>
                      <a:lnTo>
                        <a:pt x="34" y="21"/>
                      </a:lnTo>
                      <a:lnTo>
                        <a:pt x="39" y="19"/>
                      </a:lnTo>
                      <a:lnTo>
                        <a:pt x="43" y="16"/>
                      </a:lnTo>
                      <a:lnTo>
                        <a:pt x="45" y="12"/>
                      </a:lnTo>
                      <a:lnTo>
                        <a:pt x="48" y="8"/>
                      </a:lnTo>
                      <a:lnTo>
                        <a:pt x="49" y="5"/>
                      </a:lnTo>
                      <a:lnTo>
                        <a:pt x="5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43" name="Freeform 323"/>
                <p:cNvSpPr>
                  <a:spLocks/>
                </p:cNvSpPr>
                <p:nvPr/>
              </p:nvSpPr>
              <p:spPr bwMode="auto">
                <a:xfrm>
                  <a:off x="611" y="1546"/>
                  <a:ext cx="52" cy="41"/>
                </a:xfrm>
                <a:custGeom>
                  <a:avLst/>
                  <a:gdLst/>
                  <a:ahLst/>
                  <a:cxnLst>
                    <a:cxn ang="0">
                      <a:pos x="26" y="0"/>
                    </a:cxn>
                    <a:cxn ang="0">
                      <a:pos x="30" y="0"/>
                    </a:cxn>
                    <a:cxn ang="0">
                      <a:pos x="35" y="2"/>
                    </a:cxn>
                    <a:cxn ang="0">
                      <a:pos x="40" y="3"/>
                    </a:cxn>
                    <a:cxn ang="0">
                      <a:pos x="43" y="6"/>
                    </a:cxn>
                    <a:cxn ang="0">
                      <a:pos x="46" y="8"/>
                    </a:cxn>
                    <a:cxn ang="0">
                      <a:pos x="49" y="12"/>
                    </a:cxn>
                    <a:cxn ang="0">
                      <a:pos x="50" y="16"/>
                    </a:cxn>
                    <a:cxn ang="0">
                      <a:pos x="51" y="20"/>
                    </a:cxn>
                    <a:cxn ang="0">
                      <a:pos x="50" y="24"/>
                    </a:cxn>
                    <a:cxn ang="0">
                      <a:pos x="49" y="28"/>
                    </a:cxn>
                    <a:cxn ang="0">
                      <a:pos x="46" y="31"/>
                    </a:cxn>
                    <a:cxn ang="0">
                      <a:pos x="43" y="34"/>
                    </a:cxn>
                    <a:cxn ang="0">
                      <a:pos x="40" y="37"/>
                    </a:cxn>
                    <a:cxn ang="0">
                      <a:pos x="35" y="38"/>
                    </a:cxn>
                    <a:cxn ang="0">
                      <a:pos x="30" y="40"/>
                    </a:cxn>
                    <a:cxn ang="0">
                      <a:pos x="26" y="40"/>
                    </a:cxn>
                    <a:cxn ang="0">
                      <a:pos x="20" y="40"/>
                    </a:cxn>
                    <a:cxn ang="0">
                      <a:pos x="15" y="38"/>
                    </a:cxn>
                    <a:cxn ang="0">
                      <a:pos x="11" y="37"/>
                    </a:cxn>
                    <a:cxn ang="0">
                      <a:pos x="8" y="34"/>
                    </a:cxn>
                    <a:cxn ang="0">
                      <a:pos x="5" y="31"/>
                    </a:cxn>
                    <a:cxn ang="0">
                      <a:pos x="2" y="28"/>
                    </a:cxn>
                    <a:cxn ang="0">
                      <a:pos x="1" y="24"/>
                    </a:cxn>
                    <a:cxn ang="0">
                      <a:pos x="0" y="20"/>
                    </a:cxn>
                    <a:cxn ang="0">
                      <a:pos x="1" y="16"/>
                    </a:cxn>
                    <a:cxn ang="0">
                      <a:pos x="2" y="12"/>
                    </a:cxn>
                    <a:cxn ang="0">
                      <a:pos x="5" y="8"/>
                    </a:cxn>
                    <a:cxn ang="0">
                      <a:pos x="8" y="6"/>
                    </a:cxn>
                    <a:cxn ang="0">
                      <a:pos x="11" y="3"/>
                    </a:cxn>
                    <a:cxn ang="0">
                      <a:pos x="15" y="2"/>
                    </a:cxn>
                    <a:cxn ang="0">
                      <a:pos x="20" y="0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52" h="41">
                      <a:moveTo>
                        <a:pt x="26" y="0"/>
                      </a:moveTo>
                      <a:lnTo>
                        <a:pt x="30" y="0"/>
                      </a:lnTo>
                      <a:lnTo>
                        <a:pt x="35" y="2"/>
                      </a:lnTo>
                      <a:lnTo>
                        <a:pt x="40" y="3"/>
                      </a:lnTo>
                      <a:lnTo>
                        <a:pt x="43" y="6"/>
                      </a:lnTo>
                      <a:lnTo>
                        <a:pt x="46" y="8"/>
                      </a:lnTo>
                      <a:lnTo>
                        <a:pt x="49" y="12"/>
                      </a:lnTo>
                      <a:lnTo>
                        <a:pt x="50" y="16"/>
                      </a:lnTo>
                      <a:lnTo>
                        <a:pt x="51" y="20"/>
                      </a:lnTo>
                      <a:lnTo>
                        <a:pt x="50" y="24"/>
                      </a:lnTo>
                      <a:lnTo>
                        <a:pt x="49" y="28"/>
                      </a:lnTo>
                      <a:lnTo>
                        <a:pt x="46" y="31"/>
                      </a:lnTo>
                      <a:lnTo>
                        <a:pt x="43" y="34"/>
                      </a:lnTo>
                      <a:lnTo>
                        <a:pt x="40" y="37"/>
                      </a:lnTo>
                      <a:lnTo>
                        <a:pt x="35" y="38"/>
                      </a:lnTo>
                      <a:lnTo>
                        <a:pt x="30" y="40"/>
                      </a:lnTo>
                      <a:lnTo>
                        <a:pt x="26" y="40"/>
                      </a:lnTo>
                      <a:lnTo>
                        <a:pt x="20" y="40"/>
                      </a:lnTo>
                      <a:lnTo>
                        <a:pt x="15" y="38"/>
                      </a:lnTo>
                      <a:lnTo>
                        <a:pt x="11" y="37"/>
                      </a:lnTo>
                      <a:lnTo>
                        <a:pt x="8" y="34"/>
                      </a:lnTo>
                      <a:lnTo>
                        <a:pt x="5" y="31"/>
                      </a:lnTo>
                      <a:lnTo>
                        <a:pt x="2" y="28"/>
                      </a:lnTo>
                      <a:lnTo>
                        <a:pt x="1" y="24"/>
                      </a:lnTo>
                      <a:lnTo>
                        <a:pt x="0" y="20"/>
                      </a:lnTo>
                      <a:lnTo>
                        <a:pt x="1" y="16"/>
                      </a:lnTo>
                      <a:lnTo>
                        <a:pt x="2" y="12"/>
                      </a:lnTo>
                      <a:lnTo>
                        <a:pt x="5" y="8"/>
                      </a:lnTo>
                      <a:lnTo>
                        <a:pt x="8" y="6"/>
                      </a:lnTo>
                      <a:lnTo>
                        <a:pt x="11" y="3"/>
                      </a:lnTo>
                      <a:lnTo>
                        <a:pt x="15" y="2"/>
                      </a:lnTo>
                      <a:lnTo>
                        <a:pt x="20" y="0"/>
                      </a:lnTo>
                      <a:lnTo>
                        <a:pt x="26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44" name="Freeform 324"/>
                <p:cNvSpPr>
                  <a:spLocks/>
                </p:cNvSpPr>
                <p:nvPr/>
              </p:nvSpPr>
              <p:spPr bwMode="auto">
                <a:xfrm>
                  <a:off x="702" y="1523"/>
                  <a:ext cx="49" cy="182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8" y="159"/>
                    </a:cxn>
                    <a:cxn ang="0">
                      <a:pos x="47" y="163"/>
                    </a:cxn>
                    <a:cxn ang="0">
                      <a:pos x="46" y="167"/>
                    </a:cxn>
                    <a:cxn ang="0">
                      <a:pos x="45" y="172"/>
                    </a:cxn>
                    <a:cxn ang="0">
                      <a:pos x="41" y="174"/>
                    </a:cxn>
                    <a:cxn ang="0">
                      <a:pos x="38" y="177"/>
                    </a:cxn>
                    <a:cxn ang="0">
                      <a:pos x="34" y="179"/>
                    </a:cxn>
                    <a:cxn ang="0">
                      <a:pos x="30" y="181"/>
                    </a:cxn>
                    <a:cxn ang="0">
                      <a:pos x="24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1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0" y="19"/>
                    </a:cxn>
                    <a:cxn ang="0">
                      <a:pos x="14" y="21"/>
                    </a:cxn>
                    <a:cxn ang="0">
                      <a:pos x="18" y="22"/>
                    </a:cxn>
                    <a:cxn ang="0">
                      <a:pos x="24" y="22"/>
                    </a:cxn>
                    <a:cxn ang="0">
                      <a:pos x="28" y="22"/>
                    </a:cxn>
                    <a:cxn ang="0">
                      <a:pos x="32" y="21"/>
                    </a:cxn>
                    <a:cxn ang="0">
                      <a:pos x="37" y="19"/>
                    </a:cxn>
                    <a:cxn ang="0">
                      <a:pos x="40" y="16"/>
                    </a:cxn>
                    <a:cxn ang="0">
                      <a:pos x="43" y="12"/>
                    </a:cxn>
                    <a:cxn ang="0">
                      <a:pos x="45" y="8"/>
                    </a:cxn>
                    <a:cxn ang="0">
                      <a:pos x="46" y="5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9" h="182">
                      <a:moveTo>
                        <a:pt x="47" y="0"/>
                      </a:moveTo>
                      <a:lnTo>
                        <a:pt x="48" y="159"/>
                      </a:lnTo>
                      <a:lnTo>
                        <a:pt x="47" y="163"/>
                      </a:lnTo>
                      <a:lnTo>
                        <a:pt x="46" y="167"/>
                      </a:lnTo>
                      <a:lnTo>
                        <a:pt x="45" y="172"/>
                      </a:lnTo>
                      <a:lnTo>
                        <a:pt x="41" y="174"/>
                      </a:lnTo>
                      <a:lnTo>
                        <a:pt x="38" y="177"/>
                      </a:lnTo>
                      <a:lnTo>
                        <a:pt x="34" y="179"/>
                      </a:lnTo>
                      <a:lnTo>
                        <a:pt x="30" y="181"/>
                      </a:lnTo>
                      <a:lnTo>
                        <a:pt x="24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1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0" y="19"/>
                      </a:lnTo>
                      <a:lnTo>
                        <a:pt x="14" y="21"/>
                      </a:lnTo>
                      <a:lnTo>
                        <a:pt x="18" y="22"/>
                      </a:lnTo>
                      <a:lnTo>
                        <a:pt x="24" y="22"/>
                      </a:lnTo>
                      <a:lnTo>
                        <a:pt x="28" y="22"/>
                      </a:lnTo>
                      <a:lnTo>
                        <a:pt x="32" y="21"/>
                      </a:lnTo>
                      <a:lnTo>
                        <a:pt x="37" y="19"/>
                      </a:lnTo>
                      <a:lnTo>
                        <a:pt x="40" y="16"/>
                      </a:lnTo>
                      <a:lnTo>
                        <a:pt x="43" y="12"/>
                      </a:lnTo>
                      <a:lnTo>
                        <a:pt x="45" y="8"/>
                      </a:lnTo>
                      <a:lnTo>
                        <a:pt x="46" y="5"/>
                      </a:lnTo>
                      <a:lnTo>
                        <a:pt x="47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45" name="Freeform 325"/>
                <p:cNvSpPr>
                  <a:spLocks/>
                </p:cNvSpPr>
                <p:nvPr/>
              </p:nvSpPr>
              <p:spPr bwMode="auto">
                <a:xfrm>
                  <a:off x="702" y="1500"/>
                  <a:ext cx="48" cy="4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4"/>
                    </a:cxn>
                    <a:cxn ang="0">
                      <a:pos x="40" y="6"/>
                    </a:cxn>
                    <a:cxn ang="0">
                      <a:pos x="43" y="9"/>
                    </a:cxn>
                    <a:cxn ang="0">
                      <a:pos x="45" y="12"/>
                    </a:cxn>
                    <a:cxn ang="0">
                      <a:pos x="46" y="17"/>
                    </a:cxn>
                    <a:cxn ang="0">
                      <a:pos x="47" y="21"/>
                    </a:cxn>
                    <a:cxn ang="0">
                      <a:pos x="46" y="25"/>
                    </a:cxn>
                    <a:cxn ang="0">
                      <a:pos x="45" y="29"/>
                    </a:cxn>
                    <a:cxn ang="0">
                      <a:pos x="43" y="32"/>
                    </a:cxn>
                    <a:cxn ang="0">
                      <a:pos x="40" y="36"/>
                    </a:cxn>
                    <a:cxn ang="0">
                      <a:pos x="37" y="39"/>
                    </a:cxn>
                    <a:cxn ang="0">
                      <a:pos x="32" y="40"/>
                    </a:cxn>
                    <a:cxn ang="0">
                      <a:pos x="28" y="42"/>
                    </a:cxn>
                    <a:cxn ang="0">
                      <a:pos x="24" y="42"/>
                    </a:cxn>
                    <a:cxn ang="0">
                      <a:pos x="18" y="42"/>
                    </a:cxn>
                    <a:cxn ang="0">
                      <a:pos x="14" y="40"/>
                    </a:cxn>
                    <a:cxn ang="0">
                      <a:pos x="10" y="39"/>
                    </a:cxn>
                    <a:cxn ang="0">
                      <a:pos x="7" y="36"/>
                    </a:cxn>
                    <a:cxn ang="0">
                      <a:pos x="4" y="32"/>
                    </a:cxn>
                    <a:cxn ang="0">
                      <a:pos x="2" y="29"/>
                    </a:cxn>
                    <a:cxn ang="0">
                      <a:pos x="1" y="25"/>
                    </a:cxn>
                    <a:cxn ang="0">
                      <a:pos x="0" y="21"/>
                    </a:cxn>
                    <a:cxn ang="0">
                      <a:pos x="1" y="17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4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43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4"/>
                      </a:lnTo>
                      <a:lnTo>
                        <a:pt x="40" y="6"/>
                      </a:lnTo>
                      <a:lnTo>
                        <a:pt x="43" y="9"/>
                      </a:lnTo>
                      <a:lnTo>
                        <a:pt x="45" y="12"/>
                      </a:lnTo>
                      <a:lnTo>
                        <a:pt x="46" y="17"/>
                      </a:lnTo>
                      <a:lnTo>
                        <a:pt x="47" y="21"/>
                      </a:lnTo>
                      <a:lnTo>
                        <a:pt x="46" y="25"/>
                      </a:lnTo>
                      <a:lnTo>
                        <a:pt x="45" y="29"/>
                      </a:lnTo>
                      <a:lnTo>
                        <a:pt x="43" y="32"/>
                      </a:lnTo>
                      <a:lnTo>
                        <a:pt x="40" y="36"/>
                      </a:lnTo>
                      <a:lnTo>
                        <a:pt x="37" y="39"/>
                      </a:lnTo>
                      <a:lnTo>
                        <a:pt x="32" y="40"/>
                      </a:lnTo>
                      <a:lnTo>
                        <a:pt x="28" y="42"/>
                      </a:lnTo>
                      <a:lnTo>
                        <a:pt x="24" y="42"/>
                      </a:lnTo>
                      <a:lnTo>
                        <a:pt x="18" y="42"/>
                      </a:lnTo>
                      <a:lnTo>
                        <a:pt x="14" y="40"/>
                      </a:lnTo>
                      <a:lnTo>
                        <a:pt x="10" y="39"/>
                      </a:lnTo>
                      <a:lnTo>
                        <a:pt x="7" y="36"/>
                      </a:lnTo>
                      <a:lnTo>
                        <a:pt x="4" y="32"/>
                      </a:lnTo>
                      <a:lnTo>
                        <a:pt x="2" y="29"/>
                      </a:lnTo>
                      <a:lnTo>
                        <a:pt x="1" y="25"/>
                      </a:lnTo>
                      <a:lnTo>
                        <a:pt x="0" y="21"/>
                      </a:lnTo>
                      <a:lnTo>
                        <a:pt x="1" y="17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4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850246" name="Group 326"/>
            <p:cNvGrpSpPr>
              <a:grpSpLocks/>
            </p:cNvGrpSpPr>
            <p:nvPr/>
          </p:nvGrpSpPr>
          <p:grpSpPr bwMode="auto">
            <a:xfrm>
              <a:off x="2608" y="2024"/>
              <a:ext cx="674" cy="765"/>
              <a:chOff x="4105" y="3436"/>
              <a:chExt cx="674" cy="765"/>
            </a:xfrm>
          </p:grpSpPr>
          <p:sp>
            <p:nvSpPr>
              <p:cNvPr id="850247" name="Rectangle 327"/>
              <p:cNvSpPr>
                <a:spLocks noChangeArrowheads="1"/>
              </p:cNvSpPr>
              <p:nvPr/>
            </p:nvSpPr>
            <p:spPr bwMode="auto">
              <a:xfrm>
                <a:off x="4105" y="3793"/>
                <a:ext cx="674" cy="408"/>
              </a:xfrm>
              <a:prstGeom prst="rect">
                <a:avLst/>
              </a:prstGeom>
              <a:solidFill>
                <a:srgbClr val="CCFFFF">
                  <a:alpha val="75000"/>
                </a:srgbClr>
              </a:solidFill>
              <a:ln w="9525" algn="ctr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CC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DIGITAL</a:t>
                </a:r>
                <a:b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</a:b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CONTENTS</a:t>
                </a:r>
                <a:b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</a:b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PROVIDER</a:t>
                </a:r>
              </a:p>
            </p:txBody>
          </p:sp>
          <p:grpSp>
            <p:nvGrpSpPr>
              <p:cNvPr id="850248" name="Group 328"/>
              <p:cNvGrpSpPr>
                <a:grpSpLocks/>
              </p:cNvGrpSpPr>
              <p:nvPr/>
            </p:nvGrpSpPr>
            <p:grpSpPr bwMode="auto">
              <a:xfrm>
                <a:off x="4273" y="3436"/>
                <a:ext cx="349" cy="356"/>
                <a:chOff x="240" y="1476"/>
                <a:chExt cx="664" cy="730"/>
              </a:xfrm>
            </p:grpSpPr>
            <p:sp>
              <p:nvSpPr>
                <p:cNvPr id="850249" name="Freeform 329"/>
                <p:cNvSpPr>
                  <a:spLocks/>
                </p:cNvSpPr>
                <p:nvPr/>
              </p:nvSpPr>
              <p:spPr bwMode="auto">
                <a:xfrm>
                  <a:off x="541" y="1788"/>
                  <a:ext cx="363" cy="418"/>
                </a:xfrm>
                <a:custGeom>
                  <a:avLst/>
                  <a:gdLst/>
                  <a:ahLst/>
                  <a:cxnLst>
                    <a:cxn ang="0">
                      <a:pos x="0" y="417"/>
                    </a:cxn>
                    <a:cxn ang="0">
                      <a:pos x="134" y="398"/>
                    </a:cxn>
                    <a:cxn ang="0">
                      <a:pos x="362" y="237"/>
                    </a:cxn>
                    <a:cxn ang="0">
                      <a:pos x="308" y="104"/>
                    </a:cxn>
                    <a:cxn ang="0">
                      <a:pos x="188" y="0"/>
                    </a:cxn>
                  </a:cxnLst>
                  <a:rect l="0" t="0" r="r" b="b"/>
                  <a:pathLst>
                    <a:path w="363" h="418">
                      <a:moveTo>
                        <a:pt x="0" y="417"/>
                      </a:moveTo>
                      <a:lnTo>
                        <a:pt x="134" y="398"/>
                      </a:lnTo>
                      <a:lnTo>
                        <a:pt x="362" y="237"/>
                      </a:lnTo>
                      <a:lnTo>
                        <a:pt x="308" y="104"/>
                      </a:lnTo>
                      <a:lnTo>
                        <a:pt x="188" y="0"/>
                      </a:lnTo>
                    </a:path>
                  </a:pathLst>
                </a:custGeom>
                <a:solidFill>
                  <a:srgbClr val="95BD97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50" name="Freeform 330"/>
                <p:cNvSpPr>
                  <a:spLocks/>
                </p:cNvSpPr>
                <p:nvPr/>
              </p:nvSpPr>
              <p:spPr bwMode="auto">
                <a:xfrm>
                  <a:off x="240" y="1674"/>
                  <a:ext cx="297" cy="519"/>
                </a:xfrm>
                <a:custGeom>
                  <a:avLst/>
                  <a:gdLst/>
                  <a:ahLst/>
                  <a:cxnLst>
                    <a:cxn ang="0">
                      <a:pos x="296" y="196"/>
                    </a:cxn>
                    <a:cxn ang="0">
                      <a:pos x="292" y="518"/>
                    </a:cxn>
                    <a:cxn ang="0">
                      <a:pos x="0" y="321"/>
                    </a:cxn>
                    <a:cxn ang="0">
                      <a:pos x="4" y="0"/>
                    </a:cxn>
                    <a:cxn ang="0">
                      <a:pos x="296" y="196"/>
                    </a:cxn>
                  </a:cxnLst>
                  <a:rect l="0" t="0" r="r" b="b"/>
                  <a:pathLst>
                    <a:path w="297" h="519">
                      <a:moveTo>
                        <a:pt x="296" y="196"/>
                      </a:moveTo>
                      <a:lnTo>
                        <a:pt x="292" y="518"/>
                      </a:lnTo>
                      <a:lnTo>
                        <a:pt x="0" y="321"/>
                      </a:lnTo>
                      <a:lnTo>
                        <a:pt x="4" y="0"/>
                      </a:lnTo>
                      <a:lnTo>
                        <a:pt x="296" y="196"/>
                      </a:lnTo>
                    </a:path>
                  </a:pathLst>
                </a:custGeom>
                <a:solidFill>
                  <a:srgbClr val="C1CEFF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51" name="Freeform 331"/>
                <p:cNvSpPr>
                  <a:spLocks/>
                </p:cNvSpPr>
                <p:nvPr/>
              </p:nvSpPr>
              <p:spPr bwMode="auto">
                <a:xfrm>
                  <a:off x="536" y="1674"/>
                  <a:ext cx="296" cy="519"/>
                </a:xfrm>
                <a:custGeom>
                  <a:avLst/>
                  <a:gdLst/>
                  <a:ahLst/>
                  <a:cxnLst>
                    <a:cxn ang="0">
                      <a:pos x="295" y="0"/>
                    </a:cxn>
                    <a:cxn ang="0">
                      <a:pos x="291" y="321"/>
                    </a:cxn>
                    <a:cxn ang="0">
                      <a:pos x="0" y="518"/>
                    </a:cxn>
                    <a:cxn ang="0">
                      <a:pos x="4" y="19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296" h="519">
                      <a:moveTo>
                        <a:pt x="295" y="0"/>
                      </a:moveTo>
                      <a:lnTo>
                        <a:pt x="291" y="321"/>
                      </a:lnTo>
                      <a:lnTo>
                        <a:pt x="0" y="518"/>
                      </a:lnTo>
                      <a:lnTo>
                        <a:pt x="4" y="196"/>
                      </a:lnTo>
                      <a:lnTo>
                        <a:pt x="295" y="0"/>
                      </a:lnTo>
                    </a:path>
                  </a:pathLst>
                </a:custGeom>
                <a:solidFill>
                  <a:srgbClr val="618FFD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52" name="Freeform 332"/>
                <p:cNvSpPr>
                  <a:spLocks/>
                </p:cNvSpPr>
                <p:nvPr/>
              </p:nvSpPr>
              <p:spPr bwMode="auto">
                <a:xfrm>
                  <a:off x="245" y="1476"/>
                  <a:ext cx="587" cy="393"/>
                </a:xfrm>
                <a:custGeom>
                  <a:avLst/>
                  <a:gdLst/>
                  <a:ahLst/>
                  <a:cxnLst>
                    <a:cxn ang="0">
                      <a:pos x="0" y="196"/>
                    </a:cxn>
                    <a:cxn ang="0">
                      <a:pos x="293" y="0"/>
                    </a:cxn>
                    <a:cxn ang="0">
                      <a:pos x="586" y="196"/>
                    </a:cxn>
                    <a:cxn ang="0">
                      <a:pos x="293" y="392"/>
                    </a:cxn>
                    <a:cxn ang="0">
                      <a:pos x="0" y="196"/>
                    </a:cxn>
                  </a:cxnLst>
                  <a:rect l="0" t="0" r="r" b="b"/>
                  <a:pathLst>
                    <a:path w="587" h="393">
                      <a:moveTo>
                        <a:pt x="0" y="196"/>
                      </a:moveTo>
                      <a:lnTo>
                        <a:pt x="293" y="0"/>
                      </a:lnTo>
                      <a:lnTo>
                        <a:pt x="586" y="196"/>
                      </a:lnTo>
                      <a:lnTo>
                        <a:pt x="293" y="392"/>
                      </a:lnTo>
                      <a:lnTo>
                        <a:pt x="0" y="196"/>
                      </a:lnTo>
                    </a:path>
                  </a:pathLst>
                </a:custGeom>
                <a:solidFill>
                  <a:srgbClr val="A2C1FE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aphicFrame>
              <p:nvGraphicFramePr>
                <p:cNvPr id="850253" name="Object 333">
                  <a:hlinkClick r:id="" action="ppaction://ole?verb=0"/>
                </p:cNvPr>
                <p:cNvGraphicFramePr>
                  <a:graphicFrameLocks/>
                </p:cNvGraphicFramePr>
                <p:nvPr/>
              </p:nvGraphicFramePr>
              <p:xfrm>
                <a:off x="242" y="1706"/>
                <a:ext cx="279" cy="459"/>
              </p:xfrm>
              <a:graphic>
                <a:graphicData uri="http://schemas.openxmlformats.org/presentationml/2006/ole">
                  <p:oleObj spid="_x0000_s850253" name="CorelDRAW" r:id="rId8" imgW="601560" imgH="1014120" progId="CorelDraw.Graphic.7">
                    <p:embed/>
                  </p:oleObj>
                </a:graphicData>
              </a:graphic>
            </p:graphicFrame>
            <p:sp>
              <p:nvSpPr>
                <p:cNvPr id="850254" name="Freeform 334"/>
                <p:cNvSpPr>
                  <a:spLocks/>
                </p:cNvSpPr>
                <p:nvPr/>
              </p:nvSpPr>
              <p:spPr bwMode="auto">
                <a:xfrm>
                  <a:off x="526" y="1767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9" y="0"/>
                    </a:cxn>
                    <a:cxn ang="0">
                      <a:pos x="33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4" y="9"/>
                    </a:cxn>
                    <a:cxn ang="0">
                      <a:pos x="45" y="12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4" y="30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3" y="36"/>
                    </a:cxn>
                    <a:cxn ang="0">
                      <a:pos x="29" y="38"/>
                    </a:cxn>
                    <a:cxn ang="0">
                      <a:pos x="24" y="38"/>
                    </a:cxn>
                    <a:cxn ang="0">
                      <a:pos x="19" y="38"/>
                    </a:cxn>
                    <a:cxn ang="0">
                      <a:pos x="15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30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5" y="2"/>
                    </a:cxn>
                    <a:cxn ang="0">
                      <a:pos x="19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9" y="0"/>
                      </a:lnTo>
                      <a:lnTo>
                        <a:pt x="33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4" y="9"/>
                      </a:lnTo>
                      <a:lnTo>
                        <a:pt x="45" y="12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4" y="30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3" y="36"/>
                      </a:lnTo>
                      <a:lnTo>
                        <a:pt x="29" y="38"/>
                      </a:lnTo>
                      <a:lnTo>
                        <a:pt x="24" y="38"/>
                      </a:lnTo>
                      <a:lnTo>
                        <a:pt x="19" y="38"/>
                      </a:lnTo>
                      <a:lnTo>
                        <a:pt x="15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30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5" y="2"/>
                      </a:lnTo>
                      <a:lnTo>
                        <a:pt x="19" y="0"/>
                      </a:lnTo>
                      <a:lnTo>
                        <a:pt x="24" y="0"/>
                      </a:lnTo>
                    </a:path>
                  </a:pathLst>
                </a:custGeom>
                <a:solidFill>
                  <a:srgbClr val="4C4C4C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55" name="Freeform 335"/>
                <p:cNvSpPr>
                  <a:spLocks/>
                </p:cNvSpPr>
                <p:nvPr/>
              </p:nvSpPr>
              <p:spPr bwMode="auto">
                <a:xfrm>
                  <a:off x="541" y="1664"/>
                  <a:ext cx="83" cy="125"/>
                </a:xfrm>
                <a:custGeom>
                  <a:avLst/>
                  <a:gdLst/>
                  <a:ahLst/>
                  <a:cxnLst>
                    <a:cxn ang="0">
                      <a:pos x="37" y="124"/>
                    </a:cxn>
                    <a:cxn ang="0">
                      <a:pos x="82" y="10"/>
                    </a:cxn>
                    <a:cxn ang="0">
                      <a:pos x="31" y="0"/>
                    </a:cxn>
                    <a:cxn ang="0">
                      <a:pos x="0" y="118"/>
                    </a:cxn>
                    <a:cxn ang="0">
                      <a:pos x="37" y="124"/>
                    </a:cxn>
                  </a:cxnLst>
                  <a:rect l="0" t="0" r="r" b="b"/>
                  <a:pathLst>
                    <a:path w="83" h="125">
                      <a:moveTo>
                        <a:pt x="37" y="124"/>
                      </a:moveTo>
                      <a:lnTo>
                        <a:pt x="82" y="10"/>
                      </a:lnTo>
                      <a:lnTo>
                        <a:pt x="31" y="0"/>
                      </a:lnTo>
                      <a:lnTo>
                        <a:pt x="0" y="118"/>
                      </a:lnTo>
                      <a:lnTo>
                        <a:pt x="37" y="124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56" name="Freeform 336"/>
                <p:cNvSpPr>
                  <a:spLocks/>
                </p:cNvSpPr>
                <p:nvPr/>
              </p:nvSpPr>
              <p:spPr bwMode="auto">
                <a:xfrm>
                  <a:off x="524" y="1624"/>
                  <a:ext cx="50" cy="182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49" y="159"/>
                    </a:cxn>
                    <a:cxn ang="0">
                      <a:pos x="48" y="163"/>
                    </a:cxn>
                    <a:cxn ang="0">
                      <a:pos x="47" y="167"/>
                    </a:cxn>
                    <a:cxn ang="0">
                      <a:pos x="45" y="172"/>
                    </a:cxn>
                    <a:cxn ang="0">
                      <a:pos x="42" y="174"/>
                    </a:cxn>
                    <a:cxn ang="0">
                      <a:pos x="38" y="177"/>
                    </a:cxn>
                    <a:cxn ang="0">
                      <a:pos x="35" y="179"/>
                    </a:cxn>
                    <a:cxn ang="0">
                      <a:pos x="30" y="181"/>
                    </a:cxn>
                    <a:cxn ang="0">
                      <a:pos x="25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4" y="21"/>
                    </a:cxn>
                    <a:cxn ang="0">
                      <a:pos x="19" y="22"/>
                    </a:cxn>
                    <a:cxn ang="0">
                      <a:pos x="24" y="22"/>
                    </a:cxn>
                    <a:cxn ang="0">
                      <a:pos x="29" y="22"/>
                    </a:cxn>
                    <a:cxn ang="0">
                      <a:pos x="33" y="21"/>
                    </a:cxn>
                    <a:cxn ang="0">
                      <a:pos x="37" y="19"/>
                    </a:cxn>
                    <a:cxn ang="0">
                      <a:pos x="41" y="16"/>
                    </a:cxn>
                    <a:cxn ang="0">
                      <a:pos x="44" y="12"/>
                    </a:cxn>
                    <a:cxn ang="0">
                      <a:pos x="46" y="8"/>
                    </a:cxn>
                    <a:cxn ang="0">
                      <a:pos x="47" y="5"/>
                    </a:cxn>
                    <a:cxn ang="0">
                      <a:pos x="48" y="0"/>
                    </a:cxn>
                  </a:cxnLst>
                  <a:rect l="0" t="0" r="r" b="b"/>
                  <a:pathLst>
                    <a:path w="50" h="182">
                      <a:moveTo>
                        <a:pt x="48" y="0"/>
                      </a:moveTo>
                      <a:lnTo>
                        <a:pt x="49" y="159"/>
                      </a:lnTo>
                      <a:lnTo>
                        <a:pt x="48" y="163"/>
                      </a:lnTo>
                      <a:lnTo>
                        <a:pt x="47" y="167"/>
                      </a:lnTo>
                      <a:lnTo>
                        <a:pt x="45" y="172"/>
                      </a:lnTo>
                      <a:lnTo>
                        <a:pt x="42" y="174"/>
                      </a:lnTo>
                      <a:lnTo>
                        <a:pt x="38" y="177"/>
                      </a:lnTo>
                      <a:lnTo>
                        <a:pt x="35" y="179"/>
                      </a:lnTo>
                      <a:lnTo>
                        <a:pt x="30" y="181"/>
                      </a:lnTo>
                      <a:lnTo>
                        <a:pt x="25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4" y="21"/>
                      </a:lnTo>
                      <a:lnTo>
                        <a:pt x="19" y="22"/>
                      </a:lnTo>
                      <a:lnTo>
                        <a:pt x="24" y="22"/>
                      </a:lnTo>
                      <a:lnTo>
                        <a:pt x="29" y="22"/>
                      </a:lnTo>
                      <a:lnTo>
                        <a:pt x="33" y="21"/>
                      </a:lnTo>
                      <a:lnTo>
                        <a:pt x="37" y="19"/>
                      </a:lnTo>
                      <a:lnTo>
                        <a:pt x="41" y="16"/>
                      </a:lnTo>
                      <a:lnTo>
                        <a:pt x="44" y="12"/>
                      </a:lnTo>
                      <a:lnTo>
                        <a:pt x="46" y="8"/>
                      </a:lnTo>
                      <a:lnTo>
                        <a:pt x="47" y="5"/>
                      </a:lnTo>
                      <a:lnTo>
                        <a:pt x="48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57" name="Freeform 337"/>
                <p:cNvSpPr>
                  <a:spLocks/>
                </p:cNvSpPr>
                <p:nvPr/>
              </p:nvSpPr>
              <p:spPr bwMode="auto">
                <a:xfrm>
                  <a:off x="524" y="1609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3" y="8"/>
                    </a:cxn>
                    <a:cxn ang="0">
                      <a:pos x="45" y="11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3" y="29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2" y="36"/>
                    </a:cxn>
                    <a:cxn ang="0">
                      <a:pos x="28" y="38"/>
                    </a:cxn>
                    <a:cxn ang="0">
                      <a:pos x="24" y="38"/>
                    </a:cxn>
                    <a:cxn ang="0">
                      <a:pos x="18" y="38"/>
                    </a:cxn>
                    <a:cxn ang="0">
                      <a:pos x="14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29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1"/>
                    </a:cxn>
                    <a:cxn ang="0">
                      <a:pos x="4" y="8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3" y="8"/>
                      </a:lnTo>
                      <a:lnTo>
                        <a:pt x="45" y="11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3" y="29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2" y="36"/>
                      </a:lnTo>
                      <a:lnTo>
                        <a:pt x="28" y="38"/>
                      </a:lnTo>
                      <a:lnTo>
                        <a:pt x="24" y="38"/>
                      </a:lnTo>
                      <a:lnTo>
                        <a:pt x="18" y="38"/>
                      </a:lnTo>
                      <a:lnTo>
                        <a:pt x="14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29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1"/>
                      </a:lnTo>
                      <a:lnTo>
                        <a:pt x="4" y="8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58" name="Freeform 338"/>
                <p:cNvSpPr>
                  <a:spLocks/>
                </p:cNvSpPr>
                <p:nvPr/>
              </p:nvSpPr>
              <p:spPr bwMode="auto">
                <a:xfrm>
                  <a:off x="623" y="1622"/>
                  <a:ext cx="85" cy="129"/>
                </a:xfrm>
                <a:custGeom>
                  <a:avLst/>
                  <a:gdLst/>
                  <a:ahLst/>
                  <a:cxnLst>
                    <a:cxn ang="0">
                      <a:pos x="38" y="128"/>
                    </a:cxn>
                    <a:cxn ang="0">
                      <a:pos x="84" y="10"/>
                    </a:cxn>
                    <a:cxn ang="0">
                      <a:pos x="32" y="0"/>
                    </a:cxn>
                    <a:cxn ang="0">
                      <a:pos x="0" y="122"/>
                    </a:cxn>
                    <a:cxn ang="0">
                      <a:pos x="38" y="128"/>
                    </a:cxn>
                  </a:cxnLst>
                  <a:rect l="0" t="0" r="r" b="b"/>
                  <a:pathLst>
                    <a:path w="85" h="129">
                      <a:moveTo>
                        <a:pt x="38" y="128"/>
                      </a:moveTo>
                      <a:lnTo>
                        <a:pt x="84" y="10"/>
                      </a:lnTo>
                      <a:lnTo>
                        <a:pt x="32" y="0"/>
                      </a:lnTo>
                      <a:lnTo>
                        <a:pt x="0" y="122"/>
                      </a:lnTo>
                      <a:lnTo>
                        <a:pt x="38" y="128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59" name="Freeform 339"/>
                <p:cNvSpPr>
                  <a:spLocks/>
                </p:cNvSpPr>
                <p:nvPr/>
              </p:nvSpPr>
              <p:spPr bwMode="auto">
                <a:xfrm>
                  <a:off x="708" y="1611"/>
                  <a:ext cx="67" cy="96"/>
                </a:xfrm>
                <a:custGeom>
                  <a:avLst/>
                  <a:gdLst/>
                  <a:ahLst/>
                  <a:cxnLst>
                    <a:cxn ang="0">
                      <a:pos x="38" y="95"/>
                    </a:cxn>
                    <a:cxn ang="0">
                      <a:pos x="66" y="26"/>
                    </a:cxn>
                    <a:cxn ang="0">
                      <a:pos x="34" y="0"/>
                    </a:cxn>
                    <a:cxn ang="0">
                      <a:pos x="0" y="90"/>
                    </a:cxn>
                    <a:cxn ang="0">
                      <a:pos x="38" y="95"/>
                    </a:cxn>
                  </a:cxnLst>
                  <a:rect l="0" t="0" r="r" b="b"/>
                  <a:pathLst>
                    <a:path w="67" h="96">
                      <a:moveTo>
                        <a:pt x="38" y="95"/>
                      </a:moveTo>
                      <a:lnTo>
                        <a:pt x="66" y="26"/>
                      </a:lnTo>
                      <a:lnTo>
                        <a:pt x="34" y="0"/>
                      </a:lnTo>
                      <a:lnTo>
                        <a:pt x="0" y="90"/>
                      </a:lnTo>
                      <a:lnTo>
                        <a:pt x="38" y="95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60" name="Freeform 340"/>
                <p:cNvSpPr>
                  <a:spLocks/>
                </p:cNvSpPr>
                <p:nvPr/>
              </p:nvSpPr>
              <p:spPr bwMode="auto">
                <a:xfrm>
                  <a:off x="611" y="1567"/>
                  <a:ext cx="52" cy="182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51" y="159"/>
                    </a:cxn>
                    <a:cxn ang="0">
                      <a:pos x="50" y="163"/>
                    </a:cxn>
                    <a:cxn ang="0">
                      <a:pos x="49" y="167"/>
                    </a:cxn>
                    <a:cxn ang="0">
                      <a:pos x="47" y="172"/>
                    </a:cxn>
                    <a:cxn ang="0">
                      <a:pos x="44" y="174"/>
                    </a:cxn>
                    <a:cxn ang="0">
                      <a:pos x="40" y="177"/>
                    </a:cxn>
                    <a:cxn ang="0">
                      <a:pos x="36" y="179"/>
                    </a:cxn>
                    <a:cxn ang="0">
                      <a:pos x="32" y="181"/>
                    </a:cxn>
                    <a:cxn ang="0">
                      <a:pos x="26" y="181"/>
                    </a:cxn>
                    <a:cxn ang="0">
                      <a:pos x="21" y="181"/>
                    </a:cxn>
                    <a:cxn ang="0">
                      <a:pos x="17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6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5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5" y="21"/>
                    </a:cxn>
                    <a:cxn ang="0">
                      <a:pos x="19" y="22"/>
                    </a:cxn>
                    <a:cxn ang="0">
                      <a:pos x="25" y="22"/>
                    </a:cxn>
                    <a:cxn ang="0">
                      <a:pos x="30" y="22"/>
                    </a:cxn>
                    <a:cxn ang="0">
                      <a:pos x="34" y="21"/>
                    </a:cxn>
                    <a:cxn ang="0">
                      <a:pos x="39" y="19"/>
                    </a:cxn>
                    <a:cxn ang="0">
                      <a:pos x="43" y="16"/>
                    </a:cxn>
                    <a:cxn ang="0">
                      <a:pos x="45" y="12"/>
                    </a:cxn>
                    <a:cxn ang="0">
                      <a:pos x="48" y="8"/>
                    </a:cxn>
                    <a:cxn ang="0">
                      <a:pos x="49" y="5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52" h="182">
                      <a:moveTo>
                        <a:pt x="50" y="0"/>
                      </a:moveTo>
                      <a:lnTo>
                        <a:pt x="51" y="159"/>
                      </a:lnTo>
                      <a:lnTo>
                        <a:pt x="50" y="163"/>
                      </a:lnTo>
                      <a:lnTo>
                        <a:pt x="49" y="167"/>
                      </a:lnTo>
                      <a:lnTo>
                        <a:pt x="47" y="172"/>
                      </a:lnTo>
                      <a:lnTo>
                        <a:pt x="44" y="174"/>
                      </a:lnTo>
                      <a:lnTo>
                        <a:pt x="40" y="177"/>
                      </a:lnTo>
                      <a:lnTo>
                        <a:pt x="36" y="179"/>
                      </a:lnTo>
                      <a:lnTo>
                        <a:pt x="32" y="181"/>
                      </a:lnTo>
                      <a:lnTo>
                        <a:pt x="26" y="181"/>
                      </a:lnTo>
                      <a:lnTo>
                        <a:pt x="21" y="181"/>
                      </a:lnTo>
                      <a:lnTo>
                        <a:pt x="17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6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5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5" y="21"/>
                      </a:lnTo>
                      <a:lnTo>
                        <a:pt x="19" y="22"/>
                      </a:lnTo>
                      <a:lnTo>
                        <a:pt x="25" y="22"/>
                      </a:lnTo>
                      <a:lnTo>
                        <a:pt x="30" y="22"/>
                      </a:lnTo>
                      <a:lnTo>
                        <a:pt x="34" y="21"/>
                      </a:lnTo>
                      <a:lnTo>
                        <a:pt x="39" y="19"/>
                      </a:lnTo>
                      <a:lnTo>
                        <a:pt x="43" y="16"/>
                      </a:lnTo>
                      <a:lnTo>
                        <a:pt x="45" y="12"/>
                      </a:lnTo>
                      <a:lnTo>
                        <a:pt x="48" y="8"/>
                      </a:lnTo>
                      <a:lnTo>
                        <a:pt x="49" y="5"/>
                      </a:lnTo>
                      <a:lnTo>
                        <a:pt x="5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61" name="Freeform 341"/>
                <p:cNvSpPr>
                  <a:spLocks/>
                </p:cNvSpPr>
                <p:nvPr/>
              </p:nvSpPr>
              <p:spPr bwMode="auto">
                <a:xfrm>
                  <a:off x="611" y="1546"/>
                  <a:ext cx="52" cy="41"/>
                </a:xfrm>
                <a:custGeom>
                  <a:avLst/>
                  <a:gdLst/>
                  <a:ahLst/>
                  <a:cxnLst>
                    <a:cxn ang="0">
                      <a:pos x="26" y="0"/>
                    </a:cxn>
                    <a:cxn ang="0">
                      <a:pos x="30" y="0"/>
                    </a:cxn>
                    <a:cxn ang="0">
                      <a:pos x="35" y="2"/>
                    </a:cxn>
                    <a:cxn ang="0">
                      <a:pos x="40" y="3"/>
                    </a:cxn>
                    <a:cxn ang="0">
                      <a:pos x="43" y="6"/>
                    </a:cxn>
                    <a:cxn ang="0">
                      <a:pos x="46" y="8"/>
                    </a:cxn>
                    <a:cxn ang="0">
                      <a:pos x="49" y="12"/>
                    </a:cxn>
                    <a:cxn ang="0">
                      <a:pos x="50" y="16"/>
                    </a:cxn>
                    <a:cxn ang="0">
                      <a:pos x="51" y="20"/>
                    </a:cxn>
                    <a:cxn ang="0">
                      <a:pos x="50" y="24"/>
                    </a:cxn>
                    <a:cxn ang="0">
                      <a:pos x="49" y="28"/>
                    </a:cxn>
                    <a:cxn ang="0">
                      <a:pos x="46" y="31"/>
                    </a:cxn>
                    <a:cxn ang="0">
                      <a:pos x="43" y="34"/>
                    </a:cxn>
                    <a:cxn ang="0">
                      <a:pos x="40" y="37"/>
                    </a:cxn>
                    <a:cxn ang="0">
                      <a:pos x="35" y="38"/>
                    </a:cxn>
                    <a:cxn ang="0">
                      <a:pos x="30" y="40"/>
                    </a:cxn>
                    <a:cxn ang="0">
                      <a:pos x="26" y="40"/>
                    </a:cxn>
                    <a:cxn ang="0">
                      <a:pos x="20" y="40"/>
                    </a:cxn>
                    <a:cxn ang="0">
                      <a:pos x="15" y="38"/>
                    </a:cxn>
                    <a:cxn ang="0">
                      <a:pos x="11" y="37"/>
                    </a:cxn>
                    <a:cxn ang="0">
                      <a:pos x="8" y="34"/>
                    </a:cxn>
                    <a:cxn ang="0">
                      <a:pos x="5" y="31"/>
                    </a:cxn>
                    <a:cxn ang="0">
                      <a:pos x="2" y="28"/>
                    </a:cxn>
                    <a:cxn ang="0">
                      <a:pos x="1" y="24"/>
                    </a:cxn>
                    <a:cxn ang="0">
                      <a:pos x="0" y="20"/>
                    </a:cxn>
                    <a:cxn ang="0">
                      <a:pos x="1" y="16"/>
                    </a:cxn>
                    <a:cxn ang="0">
                      <a:pos x="2" y="12"/>
                    </a:cxn>
                    <a:cxn ang="0">
                      <a:pos x="5" y="8"/>
                    </a:cxn>
                    <a:cxn ang="0">
                      <a:pos x="8" y="6"/>
                    </a:cxn>
                    <a:cxn ang="0">
                      <a:pos x="11" y="3"/>
                    </a:cxn>
                    <a:cxn ang="0">
                      <a:pos x="15" y="2"/>
                    </a:cxn>
                    <a:cxn ang="0">
                      <a:pos x="20" y="0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52" h="41">
                      <a:moveTo>
                        <a:pt x="26" y="0"/>
                      </a:moveTo>
                      <a:lnTo>
                        <a:pt x="30" y="0"/>
                      </a:lnTo>
                      <a:lnTo>
                        <a:pt x="35" y="2"/>
                      </a:lnTo>
                      <a:lnTo>
                        <a:pt x="40" y="3"/>
                      </a:lnTo>
                      <a:lnTo>
                        <a:pt x="43" y="6"/>
                      </a:lnTo>
                      <a:lnTo>
                        <a:pt x="46" y="8"/>
                      </a:lnTo>
                      <a:lnTo>
                        <a:pt x="49" y="12"/>
                      </a:lnTo>
                      <a:lnTo>
                        <a:pt x="50" y="16"/>
                      </a:lnTo>
                      <a:lnTo>
                        <a:pt x="51" y="20"/>
                      </a:lnTo>
                      <a:lnTo>
                        <a:pt x="50" y="24"/>
                      </a:lnTo>
                      <a:lnTo>
                        <a:pt x="49" y="28"/>
                      </a:lnTo>
                      <a:lnTo>
                        <a:pt x="46" y="31"/>
                      </a:lnTo>
                      <a:lnTo>
                        <a:pt x="43" y="34"/>
                      </a:lnTo>
                      <a:lnTo>
                        <a:pt x="40" y="37"/>
                      </a:lnTo>
                      <a:lnTo>
                        <a:pt x="35" y="38"/>
                      </a:lnTo>
                      <a:lnTo>
                        <a:pt x="30" y="40"/>
                      </a:lnTo>
                      <a:lnTo>
                        <a:pt x="26" y="40"/>
                      </a:lnTo>
                      <a:lnTo>
                        <a:pt x="20" y="40"/>
                      </a:lnTo>
                      <a:lnTo>
                        <a:pt x="15" y="38"/>
                      </a:lnTo>
                      <a:lnTo>
                        <a:pt x="11" y="37"/>
                      </a:lnTo>
                      <a:lnTo>
                        <a:pt x="8" y="34"/>
                      </a:lnTo>
                      <a:lnTo>
                        <a:pt x="5" y="31"/>
                      </a:lnTo>
                      <a:lnTo>
                        <a:pt x="2" y="28"/>
                      </a:lnTo>
                      <a:lnTo>
                        <a:pt x="1" y="24"/>
                      </a:lnTo>
                      <a:lnTo>
                        <a:pt x="0" y="20"/>
                      </a:lnTo>
                      <a:lnTo>
                        <a:pt x="1" y="16"/>
                      </a:lnTo>
                      <a:lnTo>
                        <a:pt x="2" y="12"/>
                      </a:lnTo>
                      <a:lnTo>
                        <a:pt x="5" y="8"/>
                      </a:lnTo>
                      <a:lnTo>
                        <a:pt x="8" y="6"/>
                      </a:lnTo>
                      <a:lnTo>
                        <a:pt x="11" y="3"/>
                      </a:lnTo>
                      <a:lnTo>
                        <a:pt x="15" y="2"/>
                      </a:lnTo>
                      <a:lnTo>
                        <a:pt x="20" y="0"/>
                      </a:lnTo>
                      <a:lnTo>
                        <a:pt x="26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62" name="Freeform 342"/>
                <p:cNvSpPr>
                  <a:spLocks/>
                </p:cNvSpPr>
                <p:nvPr/>
              </p:nvSpPr>
              <p:spPr bwMode="auto">
                <a:xfrm>
                  <a:off x="702" y="1523"/>
                  <a:ext cx="49" cy="182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8" y="159"/>
                    </a:cxn>
                    <a:cxn ang="0">
                      <a:pos x="47" y="163"/>
                    </a:cxn>
                    <a:cxn ang="0">
                      <a:pos x="46" y="167"/>
                    </a:cxn>
                    <a:cxn ang="0">
                      <a:pos x="45" y="172"/>
                    </a:cxn>
                    <a:cxn ang="0">
                      <a:pos x="41" y="174"/>
                    </a:cxn>
                    <a:cxn ang="0">
                      <a:pos x="38" y="177"/>
                    </a:cxn>
                    <a:cxn ang="0">
                      <a:pos x="34" y="179"/>
                    </a:cxn>
                    <a:cxn ang="0">
                      <a:pos x="30" y="181"/>
                    </a:cxn>
                    <a:cxn ang="0">
                      <a:pos x="24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1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0" y="19"/>
                    </a:cxn>
                    <a:cxn ang="0">
                      <a:pos x="14" y="21"/>
                    </a:cxn>
                    <a:cxn ang="0">
                      <a:pos x="18" y="22"/>
                    </a:cxn>
                    <a:cxn ang="0">
                      <a:pos x="24" y="22"/>
                    </a:cxn>
                    <a:cxn ang="0">
                      <a:pos x="28" y="22"/>
                    </a:cxn>
                    <a:cxn ang="0">
                      <a:pos x="32" y="21"/>
                    </a:cxn>
                    <a:cxn ang="0">
                      <a:pos x="37" y="19"/>
                    </a:cxn>
                    <a:cxn ang="0">
                      <a:pos x="40" y="16"/>
                    </a:cxn>
                    <a:cxn ang="0">
                      <a:pos x="43" y="12"/>
                    </a:cxn>
                    <a:cxn ang="0">
                      <a:pos x="45" y="8"/>
                    </a:cxn>
                    <a:cxn ang="0">
                      <a:pos x="46" y="5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9" h="182">
                      <a:moveTo>
                        <a:pt x="47" y="0"/>
                      </a:moveTo>
                      <a:lnTo>
                        <a:pt x="48" y="159"/>
                      </a:lnTo>
                      <a:lnTo>
                        <a:pt x="47" y="163"/>
                      </a:lnTo>
                      <a:lnTo>
                        <a:pt x="46" y="167"/>
                      </a:lnTo>
                      <a:lnTo>
                        <a:pt x="45" y="172"/>
                      </a:lnTo>
                      <a:lnTo>
                        <a:pt x="41" y="174"/>
                      </a:lnTo>
                      <a:lnTo>
                        <a:pt x="38" y="177"/>
                      </a:lnTo>
                      <a:lnTo>
                        <a:pt x="34" y="179"/>
                      </a:lnTo>
                      <a:lnTo>
                        <a:pt x="30" y="181"/>
                      </a:lnTo>
                      <a:lnTo>
                        <a:pt x="24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1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0" y="19"/>
                      </a:lnTo>
                      <a:lnTo>
                        <a:pt x="14" y="21"/>
                      </a:lnTo>
                      <a:lnTo>
                        <a:pt x="18" y="22"/>
                      </a:lnTo>
                      <a:lnTo>
                        <a:pt x="24" y="22"/>
                      </a:lnTo>
                      <a:lnTo>
                        <a:pt x="28" y="22"/>
                      </a:lnTo>
                      <a:lnTo>
                        <a:pt x="32" y="21"/>
                      </a:lnTo>
                      <a:lnTo>
                        <a:pt x="37" y="19"/>
                      </a:lnTo>
                      <a:lnTo>
                        <a:pt x="40" y="16"/>
                      </a:lnTo>
                      <a:lnTo>
                        <a:pt x="43" y="12"/>
                      </a:lnTo>
                      <a:lnTo>
                        <a:pt x="45" y="8"/>
                      </a:lnTo>
                      <a:lnTo>
                        <a:pt x="46" y="5"/>
                      </a:lnTo>
                      <a:lnTo>
                        <a:pt x="47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63" name="Freeform 343"/>
                <p:cNvSpPr>
                  <a:spLocks/>
                </p:cNvSpPr>
                <p:nvPr/>
              </p:nvSpPr>
              <p:spPr bwMode="auto">
                <a:xfrm>
                  <a:off x="702" y="1500"/>
                  <a:ext cx="48" cy="4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4"/>
                    </a:cxn>
                    <a:cxn ang="0">
                      <a:pos x="40" y="6"/>
                    </a:cxn>
                    <a:cxn ang="0">
                      <a:pos x="43" y="9"/>
                    </a:cxn>
                    <a:cxn ang="0">
                      <a:pos x="45" y="12"/>
                    </a:cxn>
                    <a:cxn ang="0">
                      <a:pos x="46" y="17"/>
                    </a:cxn>
                    <a:cxn ang="0">
                      <a:pos x="47" y="21"/>
                    </a:cxn>
                    <a:cxn ang="0">
                      <a:pos x="46" y="25"/>
                    </a:cxn>
                    <a:cxn ang="0">
                      <a:pos x="45" y="29"/>
                    </a:cxn>
                    <a:cxn ang="0">
                      <a:pos x="43" y="32"/>
                    </a:cxn>
                    <a:cxn ang="0">
                      <a:pos x="40" y="36"/>
                    </a:cxn>
                    <a:cxn ang="0">
                      <a:pos x="37" y="39"/>
                    </a:cxn>
                    <a:cxn ang="0">
                      <a:pos x="32" y="40"/>
                    </a:cxn>
                    <a:cxn ang="0">
                      <a:pos x="28" y="42"/>
                    </a:cxn>
                    <a:cxn ang="0">
                      <a:pos x="24" y="42"/>
                    </a:cxn>
                    <a:cxn ang="0">
                      <a:pos x="18" y="42"/>
                    </a:cxn>
                    <a:cxn ang="0">
                      <a:pos x="14" y="40"/>
                    </a:cxn>
                    <a:cxn ang="0">
                      <a:pos x="10" y="39"/>
                    </a:cxn>
                    <a:cxn ang="0">
                      <a:pos x="7" y="36"/>
                    </a:cxn>
                    <a:cxn ang="0">
                      <a:pos x="4" y="32"/>
                    </a:cxn>
                    <a:cxn ang="0">
                      <a:pos x="2" y="29"/>
                    </a:cxn>
                    <a:cxn ang="0">
                      <a:pos x="1" y="25"/>
                    </a:cxn>
                    <a:cxn ang="0">
                      <a:pos x="0" y="21"/>
                    </a:cxn>
                    <a:cxn ang="0">
                      <a:pos x="1" y="17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4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43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4"/>
                      </a:lnTo>
                      <a:lnTo>
                        <a:pt x="40" y="6"/>
                      </a:lnTo>
                      <a:lnTo>
                        <a:pt x="43" y="9"/>
                      </a:lnTo>
                      <a:lnTo>
                        <a:pt x="45" y="12"/>
                      </a:lnTo>
                      <a:lnTo>
                        <a:pt x="46" y="17"/>
                      </a:lnTo>
                      <a:lnTo>
                        <a:pt x="47" y="21"/>
                      </a:lnTo>
                      <a:lnTo>
                        <a:pt x="46" y="25"/>
                      </a:lnTo>
                      <a:lnTo>
                        <a:pt x="45" y="29"/>
                      </a:lnTo>
                      <a:lnTo>
                        <a:pt x="43" y="32"/>
                      </a:lnTo>
                      <a:lnTo>
                        <a:pt x="40" y="36"/>
                      </a:lnTo>
                      <a:lnTo>
                        <a:pt x="37" y="39"/>
                      </a:lnTo>
                      <a:lnTo>
                        <a:pt x="32" y="40"/>
                      </a:lnTo>
                      <a:lnTo>
                        <a:pt x="28" y="42"/>
                      </a:lnTo>
                      <a:lnTo>
                        <a:pt x="24" y="42"/>
                      </a:lnTo>
                      <a:lnTo>
                        <a:pt x="18" y="42"/>
                      </a:lnTo>
                      <a:lnTo>
                        <a:pt x="14" y="40"/>
                      </a:lnTo>
                      <a:lnTo>
                        <a:pt x="10" y="39"/>
                      </a:lnTo>
                      <a:lnTo>
                        <a:pt x="7" y="36"/>
                      </a:lnTo>
                      <a:lnTo>
                        <a:pt x="4" y="32"/>
                      </a:lnTo>
                      <a:lnTo>
                        <a:pt x="2" y="29"/>
                      </a:lnTo>
                      <a:lnTo>
                        <a:pt x="1" y="25"/>
                      </a:lnTo>
                      <a:lnTo>
                        <a:pt x="0" y="21"/>
                      </a:lnTo>
                      <a:lnTo>
                        <a:pt x="1" y="17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4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850264" name="Group 344"/>
            <p:cNvGrpSpPr>
              <a:grpSpLocks/>
            </p:cNvGrpSpPr>
            <p:nvPr/>
          </p:nvGrpSpPr>
          <p:grpSpPr bwMode="auto">
            <a:xfrm>
              <a:off x="2018" y="2795"/>
              <a:ext cx="674" cy="765"/>
              <a:chOff x="4105" y="3436"/>
              <a:chExt cx="674" cy="765"/>
            </a:xfrm>
          </p:grpSpPr>
          <p:sp>
            <p:nvSpPr>
              <p:cNvPr id="850265" name="Rectangle 345"/>
              <p:cNvSpPr>
                <a:spLocks noChangeArrowheads="1"/>
              </p:cNvSpPr>
              <p:nvPr/>
            </p:nvSpPr>
            <p:spPr bwMode="auto">
              <a:xfrm>
                <a:off x="4105" y="3793"/>
                <a:ext cx="674" cy="408"/>
              </a:xfrm>
              <a:prstGeom prst="rect">
                <a:avLst/>
              </a:prstGeom>
              <a:solidFill>
                <a:srgbClr val="CCFFFF">
                  <a:alpha val="75000"/>
                </a:srgbClr>
              </a:solidFill>
              <a:ln w="9525" algn="ctr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CC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DIGITAL</a:t>
                </a:r>
                <a:b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</a:b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SERVICES</a:t>
                </a:r>
                <a:b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</a:b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PROVIDER</a:t>
                </a:r>
              </a:p>
            </p:txBody>
          </p:sp>
          <p:grpSp>
            <p:nvGrpSpPr>
              <p:cNvPr id="850266" name="Group 346"/>
              <p:cNvGrpSpPr>
                <a:grpSpLocks/>
              </p:cNvGrpSpPr>
              <p:nvPr/>
            </p:nvGrpSpPr>
            <p:grpSpPr bwMode="auto">
              <a:xfrm>
                <a:off x="4273" y="3436"/>
                <a:ext cx="349" cy="356"/>
                <a:chOff x="240" y="1476"/>
                <a:chExt cx="664" cy="730"/>
              </a:xfrm>
            </p:grpSpPr>
            <p:sp>
              <p:nvSpPr>
                <p:cNvPr id="850267" name="Freeform 347"/>
                <p:cNvSpPr>
                  <a:spLocks/>
                </p:cNvSpPr>
                <p:nvPr/>
              </p:nvSpPr>
              <p:spPr bwMode="auto">
                <a:xfrm>
                  <a:off x="541" y="1788"/>
                  <a:ext cx="363" cy="418"/>
                </a:xfrm>
                <a:custGeom>
                  <a:avLst/>
                  <a:gdLst/>
                  <a:ahLst/>
                  <a:cxnLst>
                    <a:cxn ang="0">
                      <a:pos x="0" y="417"/>
                    </a:cxn>
                    <a:cxn ang="0">
                      <a:pos x="134" y="398"/>
                    </a:cxn>
                    <a:cxn ang="0">
                      <a:pos x="362" y="237"/>
                    </a:cxn>
                    <a:cxn ang="0">
                      <a:pos x="308" y="104"/>
                    </a:cxn>
                    <a:cxn ang="0">
                      <a:pos x="188" y="0"/>
                    </a:cxn>
                  </a:cxnLst>
                  <a:rect l="0" t="0" r="r" b="b"/>
                  <a:pathLst>
                    <a:path w="363" h="418">
                      <a:moveTo>
                        <a:pt x="0" y="417"/>
                      </a:moveTo>
                      <a:lnTo>
                        <a:pt x="134" y="398"/>
                      </a:lnTo>
                      <a:lnTo>
                        <a:pt x="362" y="237"/>
                      </a:lnTo>
                      <a:lnTo>
                        <a:pt x="308" y="104"/>
                      </a:lnTo>
                      <a:lnTo>
                        <a:pt x="188" y="0"/>
                      </a:lnTo>
                    </a:path>
                  </a:pathLst>
                </a:custGeom>
                <a:solidFill>
                  <a:srgbClr val="95BD97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68" name="Freeform 348"/>
                <p:cNvSpPr>
                  <a:spLocks/>
                </p:cNvSpPr>
                <p:nvPr/>
              </p:nvSpPr>
              <p:spPr bwMode="auto">
                <a:xfrm>
                  <a:off x="240" y="1674"/>
                  <a:ext cx="297" cy="519"/>
                </a:xfrm>
                <a:custGeom>
                  <a:avLst/>
                  <a:gdLst/>
                  <a:ahLst/>
                  <a:cxnLst>
                    <a:cxn ang="0">
                      <a:pos x="296" y="196"/>
                    </a:cxn>
                    <a:cxn ang="0">
                      <a:pos x="292" y="518"/>
                    </a:cxn>
                    <a:cxn ang="0">
                      <a:pos x="0" y="321"/>
                    </a:cxn>
                    <a:cxn ang="0">
                      <a:pos x="4" y="0"/>
                    </a:cxn>
                    <a:cxn ang="0">
                      <a:pos x="296" y="196"/>
                    </a:cxn>
                  </a:cxnLst>
                  <a:rect l="0" t="0" r="r" b="b"/>
                  <a:pathLst>
                    <a:path w="297" h="519">
                      <a:moveTo>
                        <a:pt x="296" y="196"/>
                      </a:moveTo>
                      <a:lnTo>
                        <a:pt x="292" y="518"/>
                      </a:lnTo>
                      <a:lnTo>
                        <a:pt x="0" y="321"/>
                      </a:lnTo>
                      <a:lnTo>
                        <a:pt x="4" y="0"/>
                      </a:lnTo>
                      <a:lnTo>
                        <a:pt x="296" y="196"/>
                      </a:lnTo>
                    </a:path>
                  </a:pathLst>
                </a:custGeom>
                <a:solidFill>
                  <a:srgbClr val="C1CEFF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69" name="Freeform 349"/>
                <p:cNvSpPr>
                  <a:spLocks/>
                </p:cNvSpPr>
                <p:nvPr/>
              </p:nvSpPr>
              <p:spPr bwMode="auto">
                <a:xfrm>
                  <a:off x="536" y="1674"/>
                  <a:ext cx="296" cy="519"/>
                </a:xfrm>
                <a:custGeom>
                  <a:avLst/>
                  <a:gdLst/>
                  <a:ahLst/>
                  <a:cxnLst>
                    <a:cxn ang="0">
                      <a:pos x="295" y="0"/>
                    </a:cxn>
                    <a:cxn ang="0">
                      <a:pos x="291" y="321"/>
                    </a:cxn>
                    <a:cxn ang="0">
                      <a:pos x="0" y="518"/>
                    </a:cxn>
                    <a:cxn ang="0">
                      <a:pos x="4" y="19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296" h="519">
                      <a:moveTo>
                        <a:pt x="295" y="0"/>
                      </a:moveTo>
                      <a:lnTo>
                        <a:pt x="291" y="321"/>
                      </a:lnTo>
                      <a:lnTo>
                        <a:pt x="0" y="518"/>
                      </a:lnTo>
                      <a:lnTo>
                        <a:pt x="4" y="196"/>
                      </a:lnTo>
                      <a:lnTo>
                        <a:pt x="295" y="0"/>
                      </a:lnTo>
                    </a:path>
                  </a:pathLst>
                </a:custGeom>
                <a:solidFill>
                  <a:srgbClr val="618FFD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70" name="Freeform 350"/>
                <p:cNvSpPr>
                  <a:spLocks/>
                </p:cNvSpPr>
                <p:nvPr/>
              </p:nvSpPr>
              <p:spPr bwMode="auto">
                <a:xfrm>
                  <a:off x="245" y="1476"/>
                  <a:ext cx="587" cy="393"/>
                </a:xfrm>
                <a:custGeom>
                  <a:avLst/>
                  <a:gdLst/>
                  <a:ahLst/>
                  <a:cxnLst>
                    <a:cxn ang="0">
                      <a:pos x="0" y="196"/>
                    </a:cxn>
                    <a:cxn ang="0">
                      <a:pos x="293" y="0"/>
                    </a:cxn>
                    <a:cxn ang="0">
                      <a:pos x="586" y="196"/>
                    </a:cxn>
                    <a:cxn ang="0">
                      <a:pos x="293" y="392"/>
                    </a:cxn>
                    <a:cxn ang="0">
                      <a:pos x="0" y="196"/>
                    </a:cxn>
                  </a:cxnLst>
                  <a:rect l="0" t="0" r="r" b="b"/>
                  <a:pathLst>
                    <a:path w="587" h="393">
                      <a:moveTo>
                        <a:pt x="0" y="196"/>
                      </a:moveTo>
                      <a:lnTo>
                        <a:pt x="293" y="0"/>
                      </a:lnTo>
                      <a:lnTo>
                        <a:pt x="586" y="196"/>
                      </a:lnTo>
                      <a:lnTo>
                        <a:pt x="293" y="392"/>
                      </a:lnTo>
                      <a:lnTo>
                        <a:pt x="0" y="196"/>
                      </a:lnTo>
                    </a:path>
                  </a:pathLst>
                </a:custGeom>
                <a:solidFill>
                  <a:srgbClr val="A2C1FE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aphicFrame>
              <p:nvGraphicFramePr>
                <p:cNvPr id="850271" name="Object 351">
                  <a:hlinkClick r:id="" action="ppaction://ole?verb=0"/>
                </p:cNvPr>
                <p:cNvGraphicFramePr>
                  <a:graphicFrameLocks/>
                </p:cNvGraphicFramePr>
                <p:nvPr/>
              </p:nvGraphicFramePr>
              <p:xfrm>
                <a:off x="242" y="1706"/>
                <a:ext cx="279" cy="459"/>
              </p:xfrm>
              <a:graphic>
                <a:graphicData uri="http://schemas.openxmlformats.org/presentationml/2006/ole">
                  <p:oleObj spid="_x0000_s850271" name="CorelDRAW" r:id="rId9" imgW="601560" imgH="1014120" progId="CorelDraw.Graphic.7">
                    <p:embed/>
                  </p:oleObj>
                </a:graphicData>
              </a:graphic>
            </p:graphicFrame>
            <p:sp>
              <p:nvSpPr>
                <p:cNvPr id="850272" name="Freeform 352"/>
                <p:cNvSpPr>
                  <a:spLocks/>
                </p:cNvSpPr>
                <p:nvPr/>
              </p:nvSpPr>
              <p:spPr bwMode="auto">
                <a:xfrm>
                  <a:off x="526" y="1767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9" y="0"/>
                    </a:cxn>
                    <a:cxn ang="0">
                      <a:pos x="33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4" y="9"/>
                    </a:cxn>
                    <a:cxn ang="0">
                      <a:pos x="45" y="12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4" y="30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3" y="36"/>
                    </a:cxn>
                    <a:cxn ang="0">
                      <a:pos x="29" y="38"/>
                    </a:cxn>
                    <a:cxn ang="0">
                      <a:pos x="24" y="38"/>
                    </a:cxn>
                    <a:cxn ang="0">
                      <a:pos x="19" y="38"/>
                    </a:cxn>
                    <a:cxn ang="0">
                      <a:pos x="15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30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5" y="2"/>
                    </a:cxn>
                    <a:cxn ang="0">
                      <a:pos x="19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9" y="0"/>
                      </a:lnTo>
                      <a:lnTo>
                        <a:pt x="33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4" y="9"/>
                      </a:lnTo>
                      <a:lnTo>
                        <a:pt x="45" y="12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4" y="30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3" y="36"/>
                      </a:lnTo>
                      <a:lnTo>
                        <a:pt x="29" y="38"/>
                      </a:lnTo>
                      <a:lnTo>
                        <a:pt x="24" y="38"/>
                      </a:lnTo>
                      <a:lnTo>
                        <a:pt x="19" y="38"/>
                      </a:lnTo>
                      <a:lnTo>
                        <a:pt x="15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30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5" y="2"/>
                      </a:lnTo>
                      <a:lnTo>
                        <a:pt x="19" y="0"/>
                      </a:lnTo>
                      <a:lnTo>
                        <a:pt x="24" y="0"/>
                      </a:lnTo>
                    </a:path>
                  </a:pathLst>
                </a:custGeom>
                <a:solidFill>
                  <a:srgbClr val="4C4C4C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73" name="Freeform 353"/>
                <p:cNvSpPr>
                  <a:spLocks/>
                </p:cNvSpPr>
                <p:nvPr/>
              </p:nvSpPr>
              <p:spPr bwMode="auto">
                <a:xfrm>
                  <a:off x="541" y="1664"/>
                  <a:ext cx="83" cy="125"/>
                </a:xfrm>
                <a:custGeom>
                  <a:avLst/>
                  <a:gdLst/>
                  <a:ahLst/>
                  <a:cxnLst>
                    <a:cxn ang="0">
                      <a:pos x="37" y="124"/>
                    </a:cxn>
                    <a:cxn ang="0">
                      <a:pos x="82" y="10"/>
                    </a:cxn>
                    <a:cxn ang="0">
                      <a:pos x="31" y="0"/>
                    </a:cxn>
                    <a:cxn ang="0">
                      <a:pos x="0" y="118"/>
                    </a:cxn>
                    <a:cxn ang="0">
                      <a:pos x="37" y="124"/>
                    </a:cxn>
                  </a:cxnLst>
                  <a:rect l="0" t="0" r="r" b="b"/>
                  <a:pathLst>
                    <a:path w="83" h="125">
                      <a:moveTo>
                        <a:pt x="37" y="124"/>
                      </a:moveTo>
                      <a:lnTo>
                        <a:pt x="82" y="10"/>
                      </a:lnTo>
                      <a:lnTo>
                        <a:pt x="31" y="0"/>
                      </a:lnTo>
                      <a:lnTo>
                        <a:pt x="0" y="118"/>
                      </a:lnTo>
                      <a:lnTo>
                        <a:pt x="37" y="124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74" name="Freeform 354"/>
                <p:cNvSpPr>
                  <a:spLocks/>
                </p:cNvSpPr>
                <p:nvPr/>
              </p:nvSpPr>
              <p:spPr bwMode="auto">
                <a:xfrm>
                  <a:off x="524" y="1624"/>
                  <a:ext cx="50" cy="182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49" y="159"/>
                    </a:cxn>
                    <a:cxn ang="0">
                      <a:pos x="48" y="163"/>
                    </a:cxn>
                    <a:cxn ang="0">
                      <a:pos x="47" y="167"/>
                    </a:cxn>
                    <a:cxn ang="0">
                      <a:pos x="45" y="172"/>
                    </a:cxn>
                    <a:cxn ang="0">
                      <a:pos x="42" y="174"/>
                    </a:cxn>
                    <a:cxn ang="0">
                      <a:pos x="38" y="177"/>
                    </a:cxn>
                    <a:cxn ang="0">
                      <a:pos x="35" y="179"/>
                    </a:cxn>
                    <a:cxn ang="0">
                      <a:pos x="30" y="181"/>
                    </a:cxn>
                    <a:cxn ang="0">
                      <a:pos x="25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4" y="21"/>
                    </a:cxn>
                    <a:cxn ang="0">
                      <a:pos x="19" y="22"/>
                    </a:cxn>
                    <a:cxn ang="0">
                      <a:pos x="24" y="22"/>
                    </a:cxn>
                    <a:cxn ang="0">
                      <a:pos x="29" y="22"/>
                    </a:cxn>
                    <a:cxn ang="0">
                      <a:pos x="33" y="21"/>
                    </a:cxn>
                    <a:cxn ang="0">
                      <a:pos x="37" y="19"/>
                    </a:cxn>
                    <a:cxn ang="0">
                      <a:pos x="41" y="16"/>
                    </a:cxn>
                    <a:cxn ang="0">
                      <a:pos x="44" y="12"/>
                    </a:cxn>
                    <a:cxn ang="0">
                      <a:pos x="46" y="8"/>
                    </a:cxn>
                    <a:cxn ang="0">
                      <a:pos x="47" y="5"/>
                    </a:cxn>
                    <a:cxn ang="0">
                      <a:pos x="48" y="0"/>
                    </a:cxn>
                  </a:cxnLst>
                  <a:rect l="0" t="0" r="r" b="b"/>
                  <a:pathLst>
                    <a:path w="50" h="182">
                      <a:moveTo>
                        <a:pt x="48" y="0"/>
                      </a:moveTo>
                      <a:lnTo>
                        <a:pt x="49" y="159"/>
                      </a:lnTo>
                      <a:lnTo>
                        <a:pt x="48" y="163"/>
                      </a:lnTo>
                      <a:lnTo>
                        <a:pt x="47" y="167"/>
                      </a:lnTo>
                      <a:lnTo>
                        <a:pt x="45" y="172"/>
                      </a:lnTo>
                      <a:lnTo>
                        <a:pt x="42" y="174"/>
                      </a:lnTo>
                      <a:lnTo>
                        <a:pt x="38" y="177"/>
                      </a:lnTo>
                      <a:lnTo>
                        <a:pt x="35" y="179"/>
                      </a:lnTo>
                      <a:lnTo>
                        <a:pt x="30" y="181"/>
                      </a:lnTo>
                      <a:lnTo>
                        <a:pt x="25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4" y="21"/>
                      </a:lnTo>
                      <a:lnTo>
                        <a:pt x="19" y="22"/>
                      </a:lnTo>
                      <a:lnTo>
                        <a:pt x="24" y="22"/>
                      </a:lnTo>
                      <a:lnTo>
                        <a:pt x="29" y="22"/>
                      </a:lnTo>
                      <a:lnTo>
                        <a:pt x="33" y="21"/>
                      </a:lnTo>
                      <a:lnTo>
                        <a:pt x="37" y="19"/>
                      </a:lnTo>
                      <a:lnTo>
                        <a:pt x="41" y="16"/>
                      </a:lnTo>
                      <a:lnTo>
                        <a:pt x="44" y="12"/>
                      </a:lnTo>
                      <a:lnTo>
                        <a:pt x="46" y="8"/>
                      </a:lnTo>
                      <a:lnTo>
                        <a:pt x="47" y="5"/>
                      </a:lnTo>
                      <a:lnTo>
                        <a:pt x="48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75" name="Freeform 355"/>
                <p:cNvSpPr>
                  <a:spLocks/>
                </p:cNvSpPr>
                <p:nvPr/>
              </p:nvSpPr>
              <p:spPr bwMode="auto">
                <a:xfrm>
                  <a:off x="524" y="1609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3" y="8"/>
                    </a:cxn>
                    <a:cxn ang="0">
                      <a:pos x="45" y="11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3" y="29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2" y="36"/>
                    </a:cxn>
                    <a:cxn ang="0">
                      <a:pos x="28" y="38"/>
                    </a:cxn>
                    <a:cxn ang="0">
                      <a:pos x="24" y="38"/>
                    </a:cxn>
                    <a:cxn ang="0">
                      <a:pos x="18" y="38"/>
                    </a:cxn>
                    <a:cxn ang="0">
                      <a:pos x="14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29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1"/>
                    </a:cxn>
                    <a:cxn ang="0">
                      <a:pos x="4" y="8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3" y="8"/>
                      </a:lnTo>
                      <a:lnTo>
                        <a:pt x="45" y="11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3" y="29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2" y="36"/>
                      </a:lnTo>
                      <a:lnTo>
                        <a:pt x="28" y="38"/>
                      </a:lnTo>
                      <a:lnTo>
                        <a:pt x="24" y="38"/>
                      </a:lnTo>
                      <a:lnTo>
                        <a:pt x="18" y="38"/>
                      </a:lnTo>
                      <a:lnTo>
                        <a:pt x="14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29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1"/>
                      </a:lnTo>
                      <a:lnTo>
                        <a:pt x="4" y="8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76" name="Freeform 356"/>
                <p:cNvSpPr>
                  <a:spLocks/>
                </p:cNvSpPr>
                <p:nvPr/>
              </p:nvSpPr>
              <p:spPr bwMode="auto">
                <a:xfrm>
                  <a:off x="623" y="1622"/>
                  <a:ext cx="85" cy="129"/>
                </a:xfrm>
                <a:custGeom>
                  <a:avLst/>
                  <a:gdLst/>
                  <a:ahLst/>
                  <a:cxnLst>
                    <a:cxn ang="0">
                      <a:pos x="38" y="128"/>
                    </a:cxn>
                    <a:cxn ang="0">
                      <a:pos x="84" y="10"/>
                    </a:cxn>
                    <a:cxn ang="0">
                      <a:pos x="32" y="0"/>
                    </a:cxn>
                    <a:cxn ang="0">
                      <a:pos x="0" y="122"/>
                    </a:cxn>
                    <a:cxn ang="0">
                      <a:pos x="38" y="128"/>
                    </a:cxn>
                  </a:cxnLst>
                  <a:rect l="0" t="0" r="r" b="b"/>
                  <a:pathLst>
                    <a:path w="85" h="129">
                      <a:moveTo>
                        <a:pt x="38" y="128"/>
                      </a:moveTo>
                      <a:lnTo>
                        <a:pt x="84" y="10"/>
                      </a:lnTo>
                      <a:lnTo>
                        <a:pt x="32" y="0"/>
                      </a:lnTo>
                      <a:lnTo>
                        <a:pt x="0" y="122"/>
                      </a:lnTo>
                      <a:lnTo>
                        <a:pt x="38" y="128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77" name="Freeform 357"/>
                <p:cNvSpPr>
                  <a:spLocks/>
                </p:cNvSpPr>
                <p:nvPr/>
              </p:nvSpPr>
              <p:spPr bwMode="auto">
                <a:xfrm>
                  <a:off x="708" y="1611"/>
                  <a:ext cx="67" cy="96"/>
                </a:xfrm>
                <a:custGeom>
                  <a:avLst/>
                  <a:gdLst/>
                  <a:ahLst/>
                  <a:cxnLst>
                    <a:cxn ang="0">
                      <a:pos x="38" y="95"/>
                    </a:cxn>
                    <a:cxn ang="0">
                      <a:pos x="66" y="26"/>
                    </a:cxn>
                    <a:cxn ang="0">
                      <a:pos x="34" y="0"/>
                    </a:cxn>
                    <a:cxn ang="0">
                      <a:pos x="0" y="90"/>
                    </a:cxn>
                    <a:cxn ang="0">
                      <a:pos x="38" y="95"/>
                    </a:cxn>
                  </a:cxnLst>
                  <a:rect l="0" t="0" r="r" b="b"/>
                  <a:pathLst>
                    <a:path w="67" h="96">
                      <a:moveTo>
                        <a:pt x="38" y="95"/>
                      </a:moveTo>
                      <a:lnTo>
                        <a:pt x="66" y="26"/>
                      </a:lnTo>
                      <a:lnTo>
                        <a:pt x="34" y="0"/>
                      </a:lnTo>
                      <a:lnTo>
                        <a:pt x="0" y="90"/>
                      </a:lnTo>
                      <a:lnTo>
                        <a:pt x="38" y="95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78" name="Freeform 358"/>
                <p:cNvSpPr>
                  <a:spLocks/>
                </p:cNvSpPr>
                <p:nvPr/>
              </p:nvSpPr>
              <p:spPr bwMode="auto">
                <a:xfrm>
                  <a:off x="611" y="1567"/>
                  <a:ext cx="52" cy="182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51" y="159"/>
                    </a:cxn>
                    <a:cxn ang="0">
                      <a:pos x="50" y="163"/>
                    </a:cxn>
                    <a:cxn ang="0">
                      <a:pos x="49" y="167"/>
                    </a:cxn>
                    <a:cxn ang="0">
                      <a:pos x="47" y="172"/>
                    </a:cxn>
                    <a:cxn ang="0">
                      <a:pos x="44" y="174"/>
                    </a:cxn>
                    <a:cxn ang="0">
                      <a:pos x="40" y="177"/>
                    </a:cxn>
                    <a:cxn ang="0">
                      <a:pos x="36" y="179"/>
                    </a:cxn>
                    <a:cxn ang="0">
                      <a:pos x="32" y="181"/>
                    </a:cxn>
                    <a:cxn ang="0">
                      <a:pos x="26" y="181"/>
                    </a:cxn>
                    <a:cxn ang="0">
                      <a:pos x="21" y="181"/>
                    </a:cxn>
                    <a:cxn ang="0">
                      <a:pos x="17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6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5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5" y="21"/>
                    </a:cxn>
                    <a:cxn ang="0">
                      <a:pos x="19" y="22"/>
                    </a:cxn>
                    <a:cxn ang="0">
                      <a:pos x="25" y="22"/>
                    </a:cxn>
                    <a:cxn ang="0">
                      <a:pos x="30" y="22"/>
                    </a:cxn>
                    <a:cxn ang="0">
                      <a:pos x="34" y="21"/>
                    </a:cxn>
                    <a:cxn ang="0">
                      <a:pos x="39" y="19"/>
                    </a:cxn>
                    <a:cxn ang="0">
                      <a:pos x="43" y="16"/>
                    </a:cxn>
                    <a:cxn ang="0">
                      <a:pos x="45" y="12"/>
                    </a:cxn>
                    <a:cxn ang="0">
                      <a:pos x="48" y="8"/>
                    </a:cxn>
                    <a:cxn ang="0">
                      <a:pos x="49" y="5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52" h="182">
                      <a:moveTo>
                        <a:pt x="50" y="0"/>
                      </a:moveTo>
                      <a:lnTo>
                        <a:pt x="51" y="159"/>
                      </a:lnTo>
                      <a:lnTo>
                        <a:pt x="50" y="163"/>
                      </a:lnTo>
                      <a:lnTo>
                        <a:pt x="49" y="167"/>
                      </a:lnTo>
                      <a:lnTo>
                        <a:pt x="47" y="172"/>
                      </a:lnTo>
                      <a:lnTo>
                        <a:pt x="44" y="174"/>
                      </a:lnTo>
                      <a:lnTo>
                        <a:pt x="40" y="177"/>
                      </a:lnTo>
                      <a:lnTo>
                        <a:pt x="36" y="179"/>
                      </a:lnTo>
                      <a:lnTo>
                        <a:pt x="32" y="181"/>
                      </a:lnTo>
                      <a:lnTo>
                        <a:pt x="26" y="181"/>
                      </a:lnTo>
                      <a:lnTo>
                        <a:pt x="21" y="181"/>
                      </a:lnTo>
                      <a:lnTo>
                        <a:pt x="17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6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5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5" y="21"/>
                      </a:lnTo>
                      <a:lnTo>
                        <a:pt x="19" y="22"/>
                      </a:lnTo>
                      <a:lnTo>
                        <a:pt x="25" y="22"/>
                      </a:lnTo>
                      <a:lnTo>
                        <a:pt x="30" y="22"/>
                      </a:lnTo>
                      <a:lnTo>
                        <a:pt x="34" y="21"/>
                      </a:lnTo>
                      <a:lnTo>
                        <a:pt x="39" y="19"/>
                      </a:lnTo>
                      <a:lnTo>
                        <a:pt x="43" y="16"/>
                      </a:lnTo>
                      <a:lnTo>
                        <a:pt x="45" y="12"/>
                      </a:lnTo>
                      <a:lnTo>
                        <a:pt x="48" y="8"/>
                      </a:lnTo>
                      <a:lnTo>
                        <a:pt x="49" y="5"/>
                      </a:lnTo>
                      <a:lnTo>
                        <a:pt x="5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79" name="Freeform 359"/>
                <p:cNvSpPr>
                  <a:spLocks/>
                </p:cNvSpPr>
                <p:nvPr/>
              </p:nvSpPr>
              <p:spPr bwMode="auto">
                <a:xfrm>
                  <a:off x="611" y="1546"/>
                  <a:ext cx="52" cy="41"/>
                </a:xfrm>
                <a:custGeom>
                  <a:avLst/>
                  <a:gdLst/>
                  <a:ahLst/>
                  <a:cxnLst>
                    <a:cxn ang="0">
                      <a:pos x="26" y="0"/>
                    </a:cxn>
                    <a:cxn ang="0">
                      <a:pos x="30" y="0"/>
                    </a:cxn>
                    <a:cxn ang="0">
                      <a:pos x="35" y="2"/>
                    </a:cxn>
                    <a:cxn ang="0">
                      <a:pos x="40" y="3"/>
                    </a:cxn>
                    <a:cxn ang="0">
                      <a:pos x="43" y="6"/>
                    </a:cxn>
                    <a:cxn ang="0">
                      <a:pos x="46" y="8"/>
                    </a:cxn>
                    <a:cxn ang="0">
                      <a:pos x="49" y="12"/>
                    </a:cxn>
                    <a:cxn ang="0">
                      <a:pos x="50" y="16"/>
                    </a:cxn>
                    <a:cxn ang="0">
                      <a:pos x="51" y="20"/>
                    </a:cxn>
                    <a:cxn ang="0">
                      <a:pos x="50" y="24"/>
                    </a:cxn>
                    <a:cxn ang="0">
                      <a:pos x="49" y="28"/>
                    </a:cxn>
                    <a:cxn ang="0">
                      <a:pos x="46" y="31"/>
                    </a:cxn>
                    <a:cxn ang="0">
                      <a:pos x="43" y="34"/>
                    </a:cxn>
                    <a:cxn ang="0">
                      <a:pos x="40" y="37"/>
                    </a:cxn>
                    <a:cxn ang="0">
                      <a:pos x="35" y="38"/>
                    </a:cxn>
                    <a:cxn ang="0">
                      <a:pos x="30" y="40"/>
                    </a:cxn>
                    <a:cxn ang="0">
                      <a:pos x="26" y="40"/>
                    </a:cxn>
                    <a:cxn ang="0">
                      <a:pos x="20" y="40"/>
                    </a:cxn>
                    <a:cxn ang="0">
                      <a:pos x="15" y="38"/>
                    </a:cxn>
                    <a:cxn ang="0">
                      <a:pos x="11" y="37"/>
                    </a:cxn>
                    <a:cxn ang="0">
                      <a:pos x="8" y="34"/>
                    </a:cxn>
                    <a:cxn ang="0">
                      <a:pos x="5" y="31"/>
                    </a:cxn>
                    <a:cxn ang="0">
                      <a:pos x="2" y="28"/>
                    </a:cxn>
                    <a:cxn ang="0">
                      <a:pos x="1" y="24"/>
                    </a:cxn>
                    <a:cxn ang="0">
                      <a:pos x="0" y="20"/>
                    </a:cxn>
                    <a:cxn ang="0">
                      <a:pos x="1" y="16"/>
                    </a:cxn>
                    <a:cxn ang="0">
                      <a:pos x="2" y="12"/>
                    </a:cxn>
                    <a:cxn ang="0">
                      <a:pos x="5" y="8"/>
                    </a:cxn>
                    <a:cxn ang="0">
                      <a:pos x="8" y="6"/>
                    </a:cxn>
                    <a:cxn ang="0">
                      <a:pos x="11" y="3"/>
                    </a:cxn>
                    <a:cxn ang="0">
                      <a:pos x="15" y="2"/>
                    </a:cxn>
                    <a:cxn ang="0">
                      <a:pos x="20" y="0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52" h="41">
                      <a:moveTo>
                        <a:pt x="26" y="0"/>
                      </a:moveTo>
                      <a:lnTo>
                        <a:pt x="30" y="0"/>
                      </a:lnTo>
                      <a:lnTo>
                        <a:pt x="35" y="2"/>
                      </a:lnTo>
                      <a:lnTo>
                        <a:pt x="40" y="3"/>
                      </a:lnTo>
                      <a:lnTo>
                        <a:pt x="43" y="6"/>
                      </a:lnTo>
                      <a:lnTo>
                        <a:pt x="46" y="8"/>
                      </a:lnTo>
                      <a:lnTo>
                        <a:pt x="49" y="12"/>
                      </a:lnTo>
                      <a:lnTo>
                        <a:pt x="50" y="16"/>
                      </a:lnTo>
                      <a:lnTo>
                        <a:pt x="51" y="20"/>
                      </a:lnTo>
                      <a:lnTo>
                        <a:pt x="50" y="24"/>
                      </a:lnTo>
                      <a:lnTo>
                        <a:pt x="49" y="28"/>
                      </a:lnTo>
                      <a:lnTo>
                        <a:pt x="46" y="31"/>
                      </a:lnTo>
                      <a:lnTo>
                        <a:pt x="43" y="34"/>
                      </a:lnTo>
                      <a:lnTo>
                        <a:pt x="40" y="37"/>
                      </a:lnTo>
                      <a:lnTo>
                        <a:pt x="35" y="38"/>
                      </a:lnTo>
                      <a:lnTo>
                        <a:pt x="30" y="40"/>
                      </a:lnTo>
                      <a:lnTo>
                        <a:pt x="26" y="40"/>
                      </a:lnTo>
                      <a:lnTo>
                        <a:pt x="20" y="40"/>
                      </a:lnTo>
                      <a:lnTo>
                        <a:pt x="15" y="38"/>
                      </a:lnTo>
                      <a:lnTo>
                        <a:pt x="11" y="37"/>
                      </a:lnTo>
                      <a:lnTo>
                        <a:pt x="8" y="34"/>
                      </a:lnTo>
                      <a:lnTo>
                        <a:pt x="5" y="31"/>
                      </a:lnTo>
                      <a:lnTo>
                        <a:pt x="2" y="28"/>
                      </a:lnTo>
                      <a:lnTo>
                        <a:pt x="1" y="24"/>
                      </a:lnTo>
                      <a:lnTo>
                        <a:pt x="0" y="20"/>
                      </a:lnTo>
                      <a:lnTo>
                        <a:pt x="1" y="16"/>
                      </a:lnTo>
                      <a:lnTo>
                        <a:pt x="2" y="12"/>
                      </a:lnTo>
                      <a:lnTo>
                        <a:pt x="5" y="8"/>
                      </a:lnTo>
                      <a:lnTo>
                        <a:pt x="8" y="6"/>
                      </a:lnTo>
                      <a:lnTo>
                        <a:pt x="11" y="3"/>
                      </a:lnTo>
                      <a:lnTo>
                        <a:pt x="15" y="2"/>
                      </a:lnTo>
                      <a:lnTo>
                        <a:pt x="20" y="0"/>
                      </a:lnTo>
                      <a:lnTo>
                        <a:pt x="26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80" name="Freeform 360"/>
                <p:cNvSpPr>
                  <a:spLocks/>
                </p:cNvSpPr>
                <p:nvPr/>
              </p:nvSpPr>
              <p:spPr bwMode="auto">
                <a:xfrm>
                  <a:off x="702" y="1523"/>
                  <a:ext cx="49" cy="182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8" y="159"/>
                    </a:cxn>
                    <a:cxn ang="0">
                      <a:pos x="47" y="163"/>
                    </a:cxn>
                    <a:cxn ang="0">
                      <a:pos x="46" y="167"/>
                    </a:cxn>
                    <a:cxn ang="0">
                      <a:pos x="45" y="172"/>
                    </a:cxn>
                    <a:cxn ang="0">
                      <a:pos x="41" y="174"/>
                    </a:cxn>
                    <a:cxn ang="0">
                      <a:pos x="38" y="177"/>
                    </a:cxn>
                    <a:cxn ang="0">
                      <a:pos x="34" y="179"/>
                    </a:cxn>
                    <a:cxn ang="0">
                      <a:pos x="30" y="181"/>
                    </a:cxn>
                    <a:cxn ang="0">
                      <a:pos x="24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1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0" y="19"/>
                    </a:cxn>
                    <a:cxn ang="0">
                      <a:pos x="14" y="21"/>
                    </a:cxn>
                    <a:cxn ang="0">
                      <a:pos x="18" y="22"/>
                    </a:cxn>
                    <a:cxn ang="0">
                      <a:pos x="24" y="22"/>
                    </a:cxn>
                    <a:cxn ang="0">
                      <a:pos x="28" y="22"/>
                    </a:cxn>
                    <a:cxn ang="0">
                      <a:pos x="32" y="21"/>
                    </a:cxn>
                    <a:cxn ang="0">
                      <a:pos x="37" y="19"/>
                    </a:cxn>
                    <a:cxn ang="0">
                      <a:pos x="40" y="16"/>
                    </a:cxn>
                    <a:cxn ang="0">
                      <a:pos x="43" y="12"/>
                    </a:cxn>
                    <a:cxn ang="0">
                      <a:pos x="45" y="8"/>
                    </a:cxn>
                    <a:cxn ang="0">
                      <a:pos x="46" y="5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9" h="182">
                      <a:moveTo>
                        <a:pt x="47" y="0"/>
                      </a:moveTo>
                      <a:lnTo>
                        <a:pt x="48" y="159"/>
                      </a:lnTo>
                      <a:lnTo>
                        <a:pt x="47" y="163"/>
                      </a:lnTo>
                      <a:lnTo>
                        <a:pt x="46" y="167"/>
                      </a:lnTo>
                      <a:lnTo>
                        <a:pt x="45" y="172"/>
                      </a:lnTo>
                      <a:lnTo>
                        <a:pt x="41" y="174"/>
                      </a:lnTo>
                      <a:lnTo>
                        <a:pt x="38" y="177"/>
                      </a:lnTo>
                      <a:lnTo>
                        <a:pt x="34" y="179"/>
                      </a:lnTo>
                      <a:lnTo>
                        <a:pt x="30" y="181"/>
                      </a:lnTo>
                      <a:lnTo>
                        <a:pt x="24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1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0" y="19"/>
                      </a:lnTo>
                      <a:lnTo>
                        <a:pt x="14" y="21"/>
                      </a:lnTo>
                      <a:lnTo>
                        <a:pt x="18" y="22"/>
                      </a:lnTo>
                      <a:lnTo>
                        <a:pt x="24" y="22"/>
                      </a:lnTo>
                      <a:lnTo>
                        <a:pt x="28" y="22"/>
                      </a:lnTo>
                      <a:lnTo>
                        <a:pt x="32" y="21"/>
                      </a:lnTo>
                      <a:lnTo>
                        <a:pt x="37" y="19"/>
                      </a:lnTo>
                      <a:lnTo>
                        <a:pt x="40" y="16"/>
                      </a:lnTo>
                      <a:lnTo>
                        <a:pt x="43" y="12"/>
                      </a:lnTo>
                      <a:lnTo>
                        <a:pt x="45" y="8"/>
                      </a:lnTo>
                      <a:lnTo>
                        <a:pt x="46" y="5"/>
                      </a:lnTo>
                      <a:lnTo>
                        <a:pt x="47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81" name="Freeform 361"/>
                <p:cNvSpPr>
                  <a:spLocks/>
                </p:cNvSpPr>
                <p:nvPr/>
              </p:nvSpPr>
              <p:spPr bwMode="auto">
                <a:xfrm>
                  <a:off x="702" y="1500"/>
                  <a:ext cx="48" cy="4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4"/>
                    </a:cxn>
                    <a:cxn ang="0">
                      <a:pos x="40" y="6"/>
                    </a:cxn>
                    <a:cxn ang="0">
                      <a:pos x="43" y="9"/>
                    </a:cxn>
                    <a:cxn ang="0">
                      <a:pos x="45" y="12"/>
                    </a:cxn>
                    <a:cxn ang="0">
                      <a:pos x="46" y="17"/>
                    </a:cxn>
                    <a:cxn ang="0">
                      <a:pos x="47" y="21"/>
                    </a:cxn>
                    <a:cxn ang="0">
                      <a:pos x="46" y="25"/>
                    </a:cxn>
                    <a:cxn ang="0">
                      <a:pos x="45" y="29"/>
                    </a:cxn>
                    <a:cxn ang="0">
                      <a:pos x="43" y="32"/>
                    </a:cxn>
                    <a:cxn ang="0">
                      <a:pos x="40" y="36"/>
                    </a:cxn>
                    <a:cxn ang="0">
                      <a:pos x="37" y="39"/>
                    </a:cxn>
                    <a:cxn ang="0">
                      <a:pos x="32" y="40"/>
                    </a:cxn>
                    <a:cxn ang="0">
                      <a:pos x="28" y="42"/>
                    </a:cxn>
                    <a:cxn ang="0">
                      <a:pos x="24" y="42"/>
                    </a:cxn>
                    <a:cxn ang="0">
                      <a:pos x="18" y="42"/>
                    </a:cxn>
                    <a:cxn ang="0">
                      <a:pos x="14" y="40"/>
                    </a:cxn>
                    <a:cxn ang="0">
                      <a:pos x="10" y="39"/>
                    </a:cxn>
                    <a:cxn ang="0">
                      <a:pos x="7" y="36"/>
                    </a:cxn>
                    <a:cxn ang="0">
                      <a:pos x="4" y="32"/>
                    </a:cxn>
                    <a:cxn ang="0">
                      <a:pos x="2" y="29"/>
                    </a:cxn>
                    <a:cxn ang="0">
                      <a:pos x="1" y="25"/>
                    </a:cxn>
                    <a:cxn ang="0">
                      <a:pos x="0" y="21"/>
                    </a:cxn>
                    <a:cxn ang="0">
                      <a:pos x="1" y="17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4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43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4"/>
                      </a:lnTo>
                      <a:lnTo>
                        <a:pt x="40" y="6"/>
                      </a:lnTo>
                      <a:lnTo>
                        <a:pt x="43" y="9"/>
                      </a:lnTo>
                      <a:lnTo>
                        <a:pt x="45" y="12"/>
                      </a:lnTo>
                      <a:lnTo>
                        <a:pt x="46" y="17"/>
                      </a:lnTo>
                      <a:lnTo>
                        <a:pt x="47" y="21"/>
                      </a:lnTo>
                      <a:lnTo>
                        <a:pt x="46" y="25"/>
                      </a:lnTo>
                      <a:lnTo>
                        <a:pt x="45" y="29"/>
                      </a:lnTo>
                      <a:lnTo>
                        <a:pt x="43" y="32"/>
                      </a:lnTo>
                      <a:lnTo>
                        <a:pt x="40" y="36"/>
                      </a:lnTo>
                      <a:lnTo>
                        <a:pt x="37" y="39"/>
                      </a:lnTo>
                      <a:lnTo>
                        <a:pt x="32" y="40"/>
                      </a:lnTo>
                      <a:lnTo>
                        <a:pt x="28" y="42"/>
                      </a:lnTo>
                      <a:lnTo>
                        <a:pt x="24" y="42"/>
                      </a:lnTo>
                      <a:lnTo>
                        <a:pt x="18" y="42"/>
                      </a:lnTo>
                      <a:lnTo>
                        <a:pt x="14" y="40"/>
                      </a:lnTo>
                      <a:lnTo>
                        <a:pt x="10" y="39"/>
                      </a:lnTo>
                      <a:lnTo>
                        <a:pt x="7" y="36"/>
                      </a:lnTo>
                      <a:lnTo>
                        <a:pt x="4" y="32"/>
                      </a:lnTo>
                      <a:lnTo>
                        <a:pt x="2" y="29"/>
                      </a:lnTo>
                      <a:lnTo>
                        <a:pt x="1" y="25"/>
                      </a:lnTo>
                      <a:lnTo>
                        <a:pt x="0" y="21"/>
                      </a:lnTo>
                      <a:lnTo>
                        <a:pt x="1" y="17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4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850282" name="Group 362"/>
            <p:cNvGrpSpPr>
              <a:grpSpLocks/>
            </p:cNvGrpSpPr>
            <p:nvPr/>
          </p:nvGrpSpPr>
          <p:grpSpPr bwMode="auto">
            <a:xfrm>
              <a:off x="4967" y="3482"/>
              <a:ext cx="674" cy="765"/>
              <a:chOff x="4105" y="3436"/>
              <a:chExt cx="674" cy="765"/>
            </a:xfrm>
          </p:grpSpPr>
          <p:sp>
            <p:nvSpPr>
              <p:cNvPr id="850283" name="Rectangle 363"/>
              <p:cNvSpPr>
                <a:spLocks noChangeArrowheads="1"/>
              </p:cNvSpPr>
              <p:nvPr/>
            </p:nvSpPr>
            <p:spPr bwMode="auto">
              <a:xfrm>
                <a:off x="4105" y="3793"/>
                <a:ext cx="674" cy="408"/>
              </a:xfrm>
              <a:prstGeom prst="rect">
                <a:avLst/>
              </a:prstGeom>
              <a:solidFill>
                <a:srgbClr val="CCFFFF">
                  <a:alpha val="75000"/>
                </a:srgbClr>
              </a:solidFill>
              <a:ln w="9525" algn="ctr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CC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HEALTHCARE</a:t>
                </a:r>
              </a:p>
            </p:txBody>
          </p:sp>
          <p:grpSp>
            <p:nvGrpSpPr>
              <p:cNvPr id="850284" name="Group 364"/>
              <p:cNvGrpSpPr>
                <a:grpSpLocks/>
              </p:cNvGrpSpPr>
              <p:nvPr/>
            </p:nvGrpSpPr>
            <p:grpSpPr bwMode="auto">
              <a:xfrm>
                <a:off x="4273" y="3436"/>
                <a:ext cx="349" cy="356"/>
                <a:chOff x="240" y="1476"/>
                <a:chExt cx="664" cy="730"/>
              </a:xfrm>
            </p:grpSpPr>
            <p:sp>
              <p:nvSpPr>
                <p:cNvPr id="850285" name="Freeform 365"/>
                <p:cNvSpPr>
                  <a:spLocks/>
                </p:cNvSpPr>
                <p:nvPr/>
              </p:nvSpPr>
              <p:spPr bwMode="auto">
                <a:xfrm>
                  <a:off x="541" y="1788"/>
                  <a:ext cx="363" cy="418"/>
                </a:xfrm>
                <a:custGeom>
                  <a:avLst/>
                  <a:gdLst/>
                  <a:ahLst/>
                  <a:cxnLst>
                    <a:cxn ang="0">
                      <a:pos x="0" y="417"/>
                    </a:cxn>
                    <a:cxn ang="0">
                      <a:pos x="134" y="398"/>
                    </a:cxn>
                    <a:cxn ang="0">
                      <a:pos x="362" y="237"/>
                    </a:cxn>
                    <a:cxn ang="0">
                      <a:pos x="308" y="104"/>
                    </a:cxn>
                    <a:cxn ang="0">
                      <a:pos x="188" y="0"/>
                    </a:cxn>
                  </a:cxnLst>
                  <a:rect l="0" t="0" r="r" b="b"/>
                  <a:pathLst>
                    <a:path w="363" h="418">
                      <a:moveTo>
                        <a:pt x="0" y="417"/>
                      </a:moveTo>
                      <a:lnTo>
                        <a:pt x="134" y="398"/>
                      </a:lnTo>
                      <a:lnTo>
                        <a:pt x="362" y="237"/>
                      </a:lnTo>
                      <a:lnTo>
                        <a:pt x="308" y="104"/>
                      </a:lnTo>
                      <a:lnTo>
                        <a:pt x="188" y="0"/>
                      </a:lnTo>
                    </a:path>
                  </a:pathLst>
                </a:custGeom>
                <a:solidFill>
                  <a:srgbClr val="95BD97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86" name="Freeform 366"/>
                <p:cNvSpPr>
                  <a:spLocks/>
                </p:cNvSpPr>
                <p:nvPr/>
              </p:nvSpPr>
              <p:spPr bwMode="auto">
                <a:xfrm>
                  <a:off x="240" y="1674"/>
                  <a:ext cx="297" cy="519"/>
                </a:xfrm>
                <a:custGeom>
                  <a:avLst/>
                  <a:gdLst/>
                  <a:ahLst/>
                  <a:cxnLst>
                    <a:cxn ang="0">
                      <a:pos x="296" y="196"/>
                    </a:cxn>
                    <a:cxn ang="0">
                      <a:pos x="292" y="518"/>
                    </a:cxn>
                    <a:cxn ang="0">
                      <a:pos x="0" y="321"/>
                    </a:cxn>
                    <a:cxn ang="0">
                      <a:pos x="4" y="0"/>
                    </a:cxn>
                    <a:cxn ang="0">
                      <a:pos x="296" y="196"/>
                    </a:cxn>
                  </a:cxnLst>
                  <a:rect l="0" t="0" r="r" b="b"/>
                  <a:pathLst>
                    <a:path w="297" h="519">
                      <a:moveTo>
                        <a:pt x="296" y="196"/>
                      </a:moveTo>
                      <a:lnTo>
                        <a:pt x="292" y="518"/>
                      </a:lnTo>
                      <a:lnTo>
                        <a:pt x="0" y="321"/>
                      </a:lnTo>
                      <a:lnTo>
                        <a:pt x="4" y="0"/>
                      </a:lnTo>
                      <a:lnTo>
                        <a:pt x="296" y="196"/>
                      </a:lnTo>
                    </a:path>
                  </a:pathLst>
                </a:custGeom>
                <a:solidFill>
                  <a:srgbClr val="C1CEFF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87" name="Freeform 367"/>
                <p:cNvSpPr>
                  <a:spLocks/>
                </p:cNvSpPr>
                <p:nvPr/>
              </p:nvSpPr>
              <p:spPr bwMode="auto">
                <a:xfrm>
                  <a:off x="536" y="1674"/>
                  <a:ext cx="296" cy="519"/>
                </a:xfrm>
                <a:custGeom>
                  <a:avLst/>
                  <a:gdLst/>
                  <a:ahLst/>
                  <a:cxnLst>
                    <a:cxn ang="0">
                      <a:pos x="295" y="0"/>
                    </a:cxn>
                    <a:cxn ang="0">
                      <a:pos x="291" y="321"/>
                    </a:cxn>
                    <a:cxn ang="0">
                      <a:pos x="0" y="518"/>
                    </a:cxn>
                    <a:cxn ang="0">
                      <a:pos x="4" y="19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296" h="519">
                      <a:moveTo>
                        <a:pt x="295" y="0"/>
                      </a:moveTo>
                      <a:lnTo>
                        <a:pt x="291" y="321"/>
                      </a:lnTo>
                      <a:lnTo>
                        <a:pt x="0" y="518"/>
                      </a:lnTo>
                      <a:lnTo>
                        <a:pt x="4" y="196"/>
                      </a:lnTo>
                      <a:lnTo>
                        <a:pt x="295" y="0"/>
                      </a:lnTo>
                    </a:path>
                  </a:pathLst>
                </a:custGeom>
                <a:solidFill>
                  <a:srgbClr val="618FFD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88" name="Freeform 368"/>
                <p:cNvSpPr>
                  <a:spLocks/>
                </p:cNvSpPr>
                <p:nvPr/>
              </p:nvSpPr>
              <p:spPr bwMode="auto">
                <a:xfrm>
                  <a:off x="245" y="1476"/>
                  <a:ext cx="587" cy="393"/>
                </a:xfrm>
                <a:custGeom>
                  <a:avLst/>
                  <a:gdLst/>
                  <a:ahLst/>
                  <a:cxnLst>
                    <a:cxn ang="0">
                      <a:pos x="0" y="196"/>
                    </a:cxn>
                    <a:cxn ang="0">
                      <a:pos x="293" y="0"/>
                    </a:cxn>
                    <a:cxn ang="0">
                      <a:pos x="586" y="196"/>
                    </a:cxn>
                    <a:cxn ang="0">
                      <a:pos x="293" y="392"/>
                    </a:cxn>
                    <a:cxn ang="0">
                      <a:pos x="0" y="196"/>
                    </a:cxn>
                  </a:cxnLst>
                  <a:rect l="0" t="0" r="r" b="b"/>
                  <a:pathLst>
                    <a:path w="587" h="393">
                      <a:moveTo>
                        <a:pt x="0" y="196"/>
                      </a:moveTo>
                      <a:lnTo>
                        <a:pt x="293" y="0"/>
                      </a:lnTo>
                      <a:lnTo>
                        <a:pt x="586" y="196"/>
                      </a:lnTo>
                      <a:lnTo>
                        <a:pt x="293" y="392"/>
                      </a:lnTo>
                      <a:lnTo>
                        <a:pt x="0" y="196"/>
                      </a:lnTo>
                    </a:path>
                  </a:pathLst>
                </a:custGeom>
                <a:solidFill>
                  <a:srgbClr val="A2C1FE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aphicFrame>
              <p:nvGraphicFramePr>
                <p:cNvPr id="850289" name="Object 369">
                  <a:hlinkClick r:id="" action="ppaction://ole?verb=0"/>
                </p:cNvPr>
                <p:cNvGraphicFramePr>
                  <a:graphicFrameLocks/>
                </p:cNvGraphicFramePr>
                <p:nvPr/>
              </p:nvGraphicFramePr>
              <p:xfrm>
                <a:off x="242" y="1706"/>
                <a:ext cx="279" cy="459"/>
              </p:xfrm>
              <a:graphic>
                <a:graphicData uri="http://schemas.openxmlformats.org/presentationml/2006/ole">
                  <p:oleObj spid="_x0000_s850289" name="CorelDRAW" r:id="rId10" imgW="601560" imgH="1014120" progId="CorelDraw.Graphic.7">
                    <p:embed/>
                  </p:oleObj>
                </a:graphicData>
              </a:graphic>
            </p:graphicFrame>
            <p:sp>
              <p:nvSpPr>
                <p:cNvPr id="850290" name="Freeform 370"/>
                <p:cNvSpPr>
                  <a:spLocks/>
                </p:cNvSpPr>
                <p:nvPr/>
              </p:nvSpPr>
              <p:spPr bwMode="auto">
                <a:xfrm>
                  <a:off x="526" y="1767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9" y="0"/>
                    </a:cxn>
                    <a:cxn ang="0">
                      <a:pos x="33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4" y="9"/>
                    </a:cxn>
                    <a:cxn ang="0">
                      <a:pos x="45" y="12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4" y="30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3" y="36"/>
                    </a:cxn>
                    <a:cxn ang="0">
                      <a:pos x="29" y="38"/>
                    </a:cxn>
                    <a:cxn ang="0">
                      <a:pos x="24" y="38"/>
                    </a:cxn>
                    <a:cxn ang="0">
                      <a:pos x="19" y="38"/>
                    </a:cxn>
                    <a:cxn ang="0">
                      <a:pos x="15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30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5" y="2"/>
                    </a:cxn>
                    <a:cxn ang="0">
                      <a:pos x="19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9" y="0"/>
                      </a:lnTo>
                      <a:lnTo>
                        <a:pt x="33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4" y="9"/>
                      </a:lnTo>
                      <a:lnTo>
                        <a:pt x="45" y="12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4" y="30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3" y="36"/>
                      </a:lnTo>
                      <a:lnTo>
                        <a:pt x="29" y="38"/>
                      </a:lnTo>
                      <a:lnTo>
                        <a:pt x="24" y="38"/>
                      </a:lnTo>
                      <a:lnTo>
                        <a:pt x="19" y="38"/>
                      </a:lnTo>
                      <a:lnTo>
                        <a:pt x="15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30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5" y="2"/>
                      </a:lnTo>
                      <a:lnTo>
                        <a:pt x="19" y="0"/>
                      </a:lnTo>
                      <a:lnTo>
                        <a:pt x="24" y="0"/>
                      </a:lnTo>
                    </a:path>
                  </a:pathLst>
                </a:custGeom>
                <a:solidFill>
                  <a:srgbClr val="4C4C4C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91" name="Freeform 371"/>
                <p:cNvSpPr>
                  <a:spLocks/>
                </p:cNvSpPr>
                <p:nvPr/>
              </p:nvSpPr>
              <p:spPr bwMode="auto">
                <a:xfrm>
                  <a:off x="541" y="1664"/>
                  <a:ext cx="83" cy="125"/>
                </a:xfrm>
                <a:custGeom>
                  <a:avLst/>
                  <a:gdLst/>
                  <a:ahLst/>
                  <a:cxnLst>
                    <a:cxn ang="0">
                      <a:pos x="37" y="124"/>
                    </a:cxn>
                    <a:cxn ang="0">
                      <a:pos x="82" y="10"/>
                    </a:cxn>
                    <a:cxn ang="0">
                      <a:pos x="31" y="0"/>
                    </a:cxn>
                    <a:cxn ang="0">
                      <a:pos x="0" y="118"/>
                    </a:cxn>
                    <a:cxn ang="0">
                      <a:pos x="37" y="124"/>
                    </a:cxn>
                  </a:cxnLst>
                  <a:rect l="0" t="0" r="r" b="b"/>
                  <a:pathLst>
                    <a:path w="83" h="125">
                      <a:moveTo>
                        <a:pt x="37" y="124"/>
                      </a:moveTo>
                      <a:lnTo>
                        <a:pt x="82" y="10"/>
                      </a:lnTo>
                      <a:lnTo>
                        <a:pt x="31" y="0"/>
                      </a:lnTo>
                      <a:lnTo>
                        <a:pt x="0" y="118"/>
                      </a:lnTo>
                      <a:lnTo>
                        <a:pt x="37" y="124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92" name="Freeform 372"/>
                <p:cNvSpPr>
                  <a:spLocks/>
                </p:cNvSpPr>
                <p:nvPr/>
              </p:nvSpPr>
              <p:spPr bwMode="auto">
                <a:xfrm>
                  <a:off x="524" y="1624"/>
                  <a:ext cx="50" cy="182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49" y="159"/>
                    </a:cxn>
                    <a:cxn ang="0">
                      <a:pos x="48" y="163"/>
                    </a:cxn>
                    <a:cxn ang="0">
                      <a:pos x="47" y="167"/>
                    </a:cxn>
                    <a:cxn ang="0">
                      <a:pos x="45" y="172"/>
                    </a:cxn>
                    <a:cxn ang="0">
                      <a:pos x="42" y="174"/>
                    </a:cxn>
                    <a:cxn ang="0">
                      <a:pos x="38" y="177"/>
                    </a:cxn>
                    <a:cxn ang="0">
                      <a:pos x="35" y="179"/>
                    </a:cxn>
                    <a:cxn ang="0">
                      <a:pos x="30" y="181"/>
                    </a:cxn>
                    <a:cxn ang="0">
                      <a:pos x="25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4" y="21"/>
                    </a:cxn>
                    <a:cxn ang="0">
                      <a:pos x="19" y="22"/>
                    </a:cxn>
                    <a:cxn ang="0">
                      <a:pos x="24" y="22"/>
                    </a:cxn>
                    <a:cxn ang="0">
                      <a:pos x="29" y="22"/>
                    </a:cxn>
                    <a:cxn ang="0">
                      <a:pos x="33" y="21"/>
                    </a:cxn>
                    <a:cxn ang="0">
                      <a:pos x="37" y="19"/>
                    </a:cxn>
                    <a:cxn ang="0">
                      <a:pos x="41" y="16"/>
                    </a:cxn>
                    <a:cxn ang="0">
                      <a:pos x="44" y="12"/>
                    </a:cxn>
                    <a:cxn ang="0">
                      <a:pos x="46" y="8"/>
                    </a:cxn>
                    <a:cxn ang="0">
                      <a:pos x="47" y="5"/>
                    </a:cxn>
                    <a:cxn ang="0">
                      <a:pos x="48" y="0"/>
                    </a:cxn>
                  </a:cxnLst>
                  <a:rect l="0" t="0" r="r" b="b"/>
                  <a:pathLst>
                    <a:path w="50" h="182">
                      <a:moveTo>
                        <a:pt x="48" y="0"/>
                      </a:moveTo>
                      <a:lnTo>
                        <a:pt x="49" y="159"/>
                      </a:lnTo>
                      <a:lnTo>
                        <a:pt x="48" y="163"/>
                      </a:lnTo>
                      <a:lnTo>
                        <a:pt x="47" y="167"/>
                      </a:lnTo>
                      <a:lnTo>
                        <a:pt x="45" y="172"/>
                      </a:lnTo>
                      <a:lnTo>
                        <a:pt x="42" y="174"/>
                      </a:lnTo>
                      <a:lnTo>
                        <a:pt x="38" y="177"/>
                      </a:lnTo>
                      <a:lnTo>
                        <a:pt x="35" y="179"/>
                      </a:lnTo>
                      <a:lnTo>
                        <a:pt x="30" y="181"/>
                      </a:lnTo>
                      <a:lnTo>
                        <a:pt x="25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4" y="21"/>
                      </a:lnTo>
                      <a:lnTo>
                        <a:pt x="19" y="22"/>
                      </a:lnTo>
                      <a:lnTo>
                        <a:pt x="24" y="22"/>
                      </a:lnTo>
                      <a:lnTo>
                        <a:pt x="29" y="22"/>
                      </a:lnTo>
                      <a:lnTo>
                        <a:pt x="33" y="21"/>
                      </a:lnTo>
                      <a:lnTo>
                        <a:pt x="37" y="19"/>
                      </a:lnTo>
                      <a:lnTo>
                        <a:pt x="41" y="16"/>
                      </a:lnTo>
                      <a:lnTo>
                        <a:pt x="44" y="12"/>
                      </a:lnTo>
                      <a:lnTo>
                        <a:pt x="46" y="8"/>
                      </a:lnTo>
                      <a:lnTo>
                        <a:pt x="47" y="5"/>
                      </a:lnTo>
                      <a:lnTo>
                        <a:pt x="48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93" name="Freeform 373"/>
                <p:cNvSpPr>
                  <a:spLocks/>
                </p:cNvSpPr>
                <p:nvPr/>
              </p:nvSpPr>
              <p:spPr bwMode="auto">
                <a:xfrm>
                  <a:off x="524" y="1609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3" y="8"/>
                    </a:cxn>
                    <a:cxn ang="0">
                      <a:pos x="45" y="11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3" y="29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2" y="36"/>
                    </a:cxn>
                    <a:cxn ang="0">
                      <a:pos x="28" y="38"/>
                    </a:cxn>
                    <a:cxn ang="0">
                      <a:pos x="24" y="38"/>
                    </a:cxn>
                    <a:cxn ang="0">
                      <a:pos x="18" y="38"/>
                    </a:cxn>
                    <a:cxn ang="0">
                      <a:pos x="14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29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1"/>
                    </a:cxn>
                    <a:cxn ang="0">
                      <a:pos x="4" y="8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3" y="8"/>
                      </a:lnTo>
                      <a:lnTo>
                        <a:pt x="45" y="11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3" y="29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2" y="36"/>
                      </a:lnTo>
                      <a:lnTo>
                        <a:pt x="28" y="38"/>
                      </a:lnTo>
                      <a:lnTo>
                        <a:pt x="24" y="38"/>
                      </a:lnTo>
                      <a:lnTo>
                        <a:pt x="18" y="38"/>
                      </a:lnTo>
                      <a:lnTo>
                        <a:pt x="14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29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1"/>
                      </a:lnTo>
                      <a:lnTo>
                        <a:pt x="4" y="8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94" name="Freeform 374"/>
                <p:cNvSpPr>
                  <a:spLocks/>
                </p:cNvSpPr>
                <p:nvPr/>
              </p:nvSpPr>
              <p:spPr bwMode="auto">
                <a:xfrm>
                  <a:off x="623" y="1622"/>
                  <a:ext cx="85" cy="129"/>
                </a:xfrm>
                <a:custGeom>
                  <a:avLst/>
                  <a:gdLst/>
                  <a:ahLst/>
                  <a:cxnLst>
                    <a:cxn ang="0">
                      <a:pos x="38" y="128"/>
                    </a:cxn>
                    <a:cxn ang="0">
                      <a:pos x="84" y="10"/>
                    </a:cxn>
                    <a:cxn ang="0">
                      <a:pos x="32" y="0"/>
                    </a:cxn>
                    <a:cxn ang="0">
                      <a:pos x="0" y="122"/>
                    </a:cxn>
                    <a:cxn ang="0">
                      <a:pos x="38" y="128"/>
                    </a:cxn>
                  </a:cxnLst>
                  <a:rect l="0" t="0" r="r" b="b"/>
                  <a:pathLst>
                    <a:path w="85" h="129">
                      <a:moveTo>
                        <a:pt x="38" y="128"/>
                      </a:moveTo>
                      <a:lnTo>
                        <a:pt x="84" y="10"/>
                      </a:lnTo>
                      <a:lnTo>
                        <a:pt x="32" y="0"/>
                      </a:lnTo>
                      <a:lnTo>
                        <a:pt x="0" y="122"/>
                      </a:lnTo>
                      <a:lnTo>
                        <a:pt x="38" y="128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95" name="Freeform 375"/>
                <p:cNvSpPr>
                  <a:spLocks/>
                </p:cNvSpPr>
                <p:nvPr/>
              </p:nvSpPr>
              <p:spPr bwMode="auto">
                <a:xfrm>
                  <a:off x="708" y="1611"/>
                  <a:ext cx="67" cy="96"/>
                </a:xfrm>
                <a:custGeom>
                  <a:avLst/>
                  <a:gdLst/>
                  <a:ahLst/>
                  <a:cxnLst>
                    <a:cxn ang="0">
                      <a:pos x="38" y="95"/>
                    </a:cxn>
                    <a:cxn ang="0">
                      <a:pos x="66" y="26"/>
                    </a:cxn>
                    <a:cxn ang="0">
                      <a:pos x="34" y="0"/>
                    </a:cxn>
                    <a:cxn ang="0">
                      <a:pos x="0" y="90"/>
                    </a:cxn>
                    <a:cxn ang="0">
                      <a:pos x="38" y="95"/>
                    </a:cxn>
                  </a:cxnLst>
                  <a:rect l="0" t="0" r="r" b="b"/>
                  <a:pathLst>
                    <a:path w="67" h="96">
                      <a:moveTo>
                        <a:pt x="38" y="95"/>
                      </a:moveTo>
                      <a:lnTo>
                        <a:pt x="66" y="26"/>
                      </a:lnTo>
                      <a:lnTo>
                        <a:pt x="34" y="0"/>
                      </a:lnTo>
                      <a:lnTo>
                        <a:pt x="0" y="90"/>
                      </a:lnTo>
                      <a:lnTo>
                        <a:pt x="38" y="95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96" name="Freeform 376"/>
                <p:cNvSpPr>
                  <a:spLocks/>
                </p:cNvSpPr>
                <p:nvPr/>
              </p:nvSpPr>
              <p:spPr bwMode="auto">
                <a:xfrm>
                  <a:off x="611" y="1567"/>
                  <a:ext cx="52" cy="182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51" y="159"/>
                    </a:cxn>
                    <a:cxn ang="0">
                      <a:pos x="50" y="163"/>
                    </a:cxn>
                    <a:cxn ang="0">
                      <a:pos x="49" y="167"/>
                    </a:cxn>
                    <a:cxn ang="0">
                      <a:pos x="47" y="172"/>
                    </a:cxn>
                    <a:cxn ang="0">
                      <a:pos x="44" y="174"/>
                    </a:cxn>
                    <a:cxn ang="0">
                      <a:pos x="40" y="177"/>
                    </a:cxn>
                    <a:cxn ang="0">
                      <a:pos x="36" y="179"/>
                    </a:cxn>
                    <a:cxn ang="0">
                      <a:pos x="32" y="181"/>
                    </a:cxn>
                    <a:cxn ang="0">
                      <a:pos x="26" y="181"/>
                    </a:cxn>
                    <a:cxn ang="0">
                      <a:pos x="21" y="181"/>
                    </a:cxn>
                    <a:cxn ang="0">
                      <a:pos x="17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6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5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5" y="21"/>
                    </a:cxn>
                    <a:cxn ang="0">
                      <a:pos x="19" y="22"/>
                    </a:cxn>
                    <a:cxn ang="0">
                      <a:pos x="25" y="22"/>
                    </a:cxn>
                    <a:cxn ang="0">
                      <a:pos x="30" y="22"/>
                    </a:cxn>
                    <a:cxn ang="0">
                      <a:pos x="34" y="21"/>
                    </a:cxn>
                    <a:cxn ang="0">
                      <a:pos x="39" y="19"/>
                    </a:cxn>
                    <a:cxn ang="0">
                      <a:pos x="43" y="16"/>
                    </a:cxn>
                    <a:cxn ang="0">
                      <a:pos x="45" y="12"/>
                    </a:cxn>
                    <a:cxn ang="0">
                      <a:pos x="48" y="8"/>
                    </a:cxn>
                    <a:cxn ang="0">
                      <a:pos x="49" y="5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52" h="182">
                      <a:moveTo>
                        <a:pt x="50" y="0"/>
                      </a:moveTo>
                      <a:lnTo>
                        <a:pt x="51" y="159"/>
                      </a:lnTo>
                      <a:lnTo>
                        <a:pt x="50" y="163"/>
                      </a:lnTo>
                      <a:lnTo>
                        <a:pt x="49" y="167"/>
                      </a:lnTo>
                      <a:lnTo>
                        <a:pt x="47" y="172"/>
                      </a:lnTo>
                      <a:lnTo>
                        <a:pt x="44" y="174"/>
                      </a:lnTo>
                      <a:lnTo>
                        <a:pt x="40" y="177"/>
                      </a:lnTo>
                      <a:lnTo>
                        <a:pt x="36" y="179"/>
                      </a:lnTo>
                      <a:lnTo>
                        <a:pt x="32" y="181"/>
                      </a:lnTo>
                      <a:lnTo>
                        <a:pt x="26" y="181"/>
                      </a:lnTo>
                      <a:lnTo>
                        <a:pt x="21" y="181"/>
                      </a:lnTo>
                      <a:lnTo>
                        <a:pt x="17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6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5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5" y="21"/>
                      </a:lnTo>
                      <a:lnTo>
                        <a:pt x="19" y="22"/>
                      </a:lnTo>
                      <a:lnTo>
                        <a:pt x="25" y="22"/>
                      </a:lnTo>
                      <a:lnTo>
                        <a:pt x="30" y="22"/>
                      </a:lnTo>
                      <a:lnTo>
                        <a:pt x="34" y="21"/>
                      </a:lnTo>
                      <a:lnTo>
                        <a:pt x="39" y="19"/>
                      </a:lnTo>
                      <a:lnTo>
                        <a:pt x="43" y="16"/>
                      </a:lnTo>
                      <a:lnTo>
                        <a:pt x="45" y="12"/>
                      </a:lnTo>
                      <a:lnTo>
                        <a:pt x="48" y="8"/>
                      </a:lnTo>
                      <a:lnTo>
                        <a:pt x="49" y="5"/>
                      </a:lnTo>
                      <a:lnTo>
                        <a:pt x="5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97" name="Freeform 377"/>
                <p:cNvSpPr>
                  <a:spLocks/>
                </p:cNvSpPr>
                <p:nvPr/>
              </p:nvSpPr>
              <p:spPr bwMode="auto">
                <a:xfrm>
                  <a:off x="611" y="1546"/>
                  <a:ext cx="52" cy="41"/>
                </a:xfrm>
                <a:custGeom>
                  <a:avLst/>
                  <a:gdLst/>
                  <a:ahLst/>
                  <a:cxnLst>
                    <a:cxn ang="0">
                      <a:pos x="26" y="0"/>
                    </a:cxn>
                    <a:cxn ang="0">
                      <a:pos x="30" y="0"/>
                    </a:cxn>
                    <a:cxn ang="0">
                      <a:pos x="35" y="2"/>
                    </a:cxn>
                    <a:cxn ang="0">
                      <a:pos x="40" y="3"/>
                    </a:cxn>
                    <a:cxn ang="0">
                      <a:pos x="43" y="6"/>
                    </a:cxn>
                    <a:cxn ang="0">
                      <a:pos x="46" y="8"/>
                    </a:cxn>
                    <a:cxn ang="0">
                      <a:pos x="49" y="12"/>
                    </a:cxn>
                    <a:cxn ang="0">
                      <a:pos x="50" y="16"/>
                    </a:cxn>
                    <a:cxn ang="0">
                      <a:pos x="51" y="20"/>
                    </a:cxn>
                    <a:cxn ang="0">
                      <a:pos x="50" y="24"/>
                    </a:cxn>
                    <a:cxn ang="0">
                      <a:pos x="49" y="28"/>
                    </a:cxn>
                    <a:cxn ang="0">
                      <a:pos x="46" y="31"/>
                    </a:cxn>
                    <a:cxn ang="0">
                      <a:pos x="43" y="34"/>
                    </a:cxn>
                    <a:cxn ang="0">
                      <a:pos x="40" y="37"/>
                    </a:cxn>
                    <a:cxn ang="0">
                      <a:pos x="35" y="38"/>
                    </a:cxn>
                    <a:cxn ang="0">
                      <a:pos x="30" y="40"/>
                    </a:cxn>
                    <a:cxn ang="0">
                      <a:pos x="26" y="40"/>
                    </a:cxn>
                    <a:cxn ang="0">
                      <a:pos x="20" y="40"/>
                    </a:cxn>
                    <a:cxn ang="0">
                      <a:pos x="15" y="38"/>
                    </a:cxn>
                    <a:cxn ang="0">
                      <a:pos x="11" y="37"/>
                    </a:cxn>
                    <a:cxn ang="0">
                      <a:pos x="8" y="34"/>
                    </a:cxn>
                    <a:cxn ang="0">
                      <a:pos x="5" y="31"/>
                    </a:cxn>
                    <a:cxn ang="0">
                      <a:pos x="2" y="28"/>
                    </a:cxn>
                    <a:cxn ang="0">
                      <a:pos x="1" y="24"/>
                    </a:cxn>
                    <a:cxn ang="0">
                      <a:pos x="0" y="20"/>
                    </a:cxn>
                    <a:cxn ang="0">
                      <a:pos x="1" y="16"/>
                    </a:cxn>
                    <a:cxn ang="0">
                      <a:pos x="2" y="12"/>
                    </a:cxn>
                    <a:cxn ang="0">
                      <a:pos x="5" y="8"/>
                    </a:cxn>
                    <a:cxn ang="0">
                      <a:pos x="8" y="6"/>
                    </a:cxn>
                    <a:cxn ang="0">
                      <a:pos x="11" y="3"/>
                    </a:cxn>
                    <a:cxn ang="0">
                      <a:pos x="15" y="2"/>
                    </a:cxn>
                    <a:cxn ang="0">
                      <a:pos x="20" y="0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52" h="41">
                      <a:moveTo>
                        <a:pt x="26" y="0"/>
                      </a:moveTo>
                      <a:lnTo>
                        <a:pt x="30" y="0"/>
                      </a:lnTo>
                      <a:lnTo>
                        <a:pt x="35" y="2"/>
                      </a:lnTo>
                      <a:lnTo>
                        <a:pt x="40" y="3"/>
                      </a:lnTo>
                      <a:lnTo>
                        <a:pt x="43" y="6"/>
                      </a:lnTo>
                      <a:lnTo>
                        <a:pt x="46" y="8"/>
                      </a:lnTo>
                      <a:lnTo>
                        <a:pt x="49" y="12"/>
                      </a:lnTo>
                      <a:lnTo>
                        <a:pt x="50" y="16"/>
                      </a:lnTo>
                      <a:lnTo>
                        <a:pt x="51" y="20"/>
                      </a:lnTo>
                      <a:lnTo>
                        <a:pt x="50" y="24"/>
                      </a:lnTo>
                      <a:lnTo>
                        <a:pt x="49" y="28"/>
                      </a:lnTo>
                      <a:lnTo>
                        <a:pt x="46" y="31"/>
                      </a:lnTo>
                      <a:lnTo>
                        <a:pt x="43" y="34"/>
                      </a:lnTo>
                      <a:lnTo>
                        <a:pt x="40" y="37"/>
                      </a:lnTo>
                      <a:lnTo>
                        <a:pt x="35" y="38"/>
                      </a:lnTo>
                      <a:lnTo>
                        <a:pt x="30" y="40"/>
                      </a:lnTo>
                      <a:lnTo>
                        <a:pt x="26" y="40"/>
                      </a:lnTo>
                      <a:lnTo>
                        <a:pt x="20" y="40"/>
                      </a:lnTo>
                      <a:lnTo>
                        <a:pt x="15" y="38"/>
                      </a:lnTo>
                      <a:lnTo>
                        <a:pt x="11" y="37"/>
                      </a:lnTo>
                      <a:lnTo>
                        <a:pt x="8" y="34"/>
                      </a:lnTo>
                      <a:lnTo>
                        <a:pt x="5" y="31"/>
                      </a:lnTo>
                      <a:lnTo>
                        <a:pt x="2" y="28"/>
                      </a:lnTo>
                      <a:lnTo>
                        <a:pt x="1" y="24"/>
                      </a:lnTo>
                      <a:lnTo>
                        <a:pt x="0" y="20"/>
                      </a:lnTo>
                      <a:lnTo>
                        <a:pt x="1" y="16"/>
                      </a:lnTo>
                      <a:lnTo>
                        <a:pt x="2" y="12"/>
                      </a:lnTo>
                      <a:lnTo>
                        <a:pt x="5" y="8"/>
                      </a:lnTo>
                      <a:lnTo>
                        <a:pt x="8" y="6"/>
                      </a:lnTo>
                      <a:lnTo>
                        <a:pt x="11" y="3"/>
                      </a:lnTo>
                      <a:lnTo>
                        <a:pt x="15" y="2"/>
                      </a:lnTo>
                      <a:lnTo>
                        <a:pt x="20" y="0"/>
                      </a:lnTo>
                      <a:lnTo>
                        <a:pt x="26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98" name="Freeform 378"/>
                <p:cNvSpPr>
                  <a:spLocks/>
                </p:cNvSpPr>
                <p:nvPr/>
              </p:nvSpPr>
              <p:spPr bwMode="auto">
                <a:xfrm>
                  <a:off x="702" y="1523"/>
                  <a:ext cx="49" cy="182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8" y="159"/>
                    </a:cxn>
                    <a:cxn ang="0">
                      <a:pos x="47" y="163"/>
                    </a:cxn>
                    <a:cxn ang="0">
                      <a:pos x="46" y="167"/>
                    </a:cxn>
                    <a:cxn ang="0">
                      <a:pos x="45" y="172"/>
                    </a:cxn>
                    <a:cxn ang="0">
                      <a:pos x="41" y="174"/>
                    </a:cxn>
                    <a:cxn ang="0">
                      <a:pos x="38" y="177"/>
                    </a:cxn>
                    <a:cxn ang="0">
                      <a:pos x="34" y="179"/>
                    </a:cxn>
                    <a:cxn ang="0">
                      <a:pos x="30" y="181"/>
                    </a:cxn>
                    <a:cxn ang="0">
                      <a:pos x="24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1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0" y="19"/>
                    </a:cxn>
                    <a:cxn ang="0">
                      <a:pos x="14" y="21"/>
                    </a:cxn>
                    <a:cxn ang="0">
                      <a:pos x="18" y="22"/>
                    </a:cxn>
                    <a:cxn ang="0">
                      <a:pos x="24" y="22"/>
                    </a:cxn>
                    <a:cxn ang="0">
                      <a:pos x="28" y="22"/>
                    </a:cxn>
                    <a:cxn ang="0">
                      <a:pos x="32" y="21"/>
                    </a:cxn>
                    <a:cxn ang="0">
                      <a:pos x="37" y="19"/>
                    </a:cxn>
                    <a:cxn ang="0">
                      <a:pos x="40" y="16"/>
                    </a:cxn>
                    <a:cxn ang="0">
                      <a:pos x="43" y="12"/>
                    </a:cxn>
                    <a:cxn ang="0">
                      <a:pos x="45" y="8"/>
                    </a:cxn>
                    <a:cxn ang="0">
                      <a:pos x="46" y="5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9" h="182">
                      <a:moveTo>
                        <a:pt x="47" y="0"/>
                      </a:moveTo>
                      <a:lnTo>
                        <a:pt x="48" y="159"/>
                      </a:lnTo>
                      <a:lnTo>
                        <a:pt x="47" y="163"/>
                      </a:lnTo>
                      <a:lnTo>
                        <a:pt x="46" y="167"/>
                      </a:lnTo>
                      <a:lnTo>
                        <a:pt x="45" y="172"/>
                      </a:lnTo>
                      <a:lnTo>
                        <a:pt x="41" y="174"/>
                      </a:lnTo>
                      <a:lnTo>
                        <a:pt x="38" y="177"/>
                      </a:lnTo>
                      <a:lnTo>
                        <a:pt x="34" y="179"/>
                      </a:lnTo>
                      <a:lnTo>
                        <a:pt x="30" y="181"/>
                      </a:lnTo>
                      <a:lnTo>
                        <a:pt x="24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1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0" y="19"/>
                      </a:lnTo>
                      <a:lnTo>
                        <a:pt x="14" y="21"/>
                      </a:lnTo>
                      <a:lnTo>
                        <a:pt x="18" y="22"/>
                      </a:lnTo>
                      <a:lnTo>
                        <a:pt x="24" y="22"/>
                      </a:lnTo>
                      <a:lnTo>
                        <a:pt x="28" y="22"/>
                      </a:lnTo>
                      <a:lnTo>
                        <a:pt x="32" y="21"/>
                      </a:lnTo>
                      <a:lnTo>
                        <a:pt x="37" y="19"/>
                      </a:lnTo>
                      <a:lnTo>
                        <a:pt x="40" y="16"/>
                      </a:lnTo>
                      <a:lnTo>
                        <a:pt x="43" y="12"/>
                      </a:lnTo>
                      <a:lnTo>
                        <a:pt x="45" y="8"/>
                      </a:lnTo>
                      <a:lnTo>
                        <a:pt x="46" y="5"/>
                      </a:lnTo>
                      <a:lnTo>
                        <a:pt x="47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299" name="Freeform 379"/>
                <p:cNvSpPr>
                  <a:spLocks/>
                </p:cNvSpPr>
                <p:nvPr/>
              </p:nvSpPr>
              <p:spPr bwMode="auto">
                <a:xfrm>
                  <a:off x="702" y="1500"/>
                  <a:ext cx="48" cy="4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4"/>
                    </a:cxn>
                    <a:cxn ang="0">
                      <a:pos x="40" y="6"/>
                    </a:cxn>
                    <a:cxn ang="0">
                      <a:pos x="43" y="9"/>
                    </a:cxn>
                    <a:cxn ang="0">
                      <a:pos x="45" y="12"/>
                    </a:cxn>
                    <a:cxn ang="0">
                      <a:pos x="46" y="17"/>
                    </a:cxn>
                    <a:cxn ang="0">
                      <a:pos x="47" y="21"/>
                    </a:cxn>
                    <a:cxn ang="0">
                      <a:pos x="46" y="25"/>
                    </a:cxn>
                    <a:cxn ang="0">
                      <a:pos x="45" y="29"/>
                    </a:cxn>
                    <a:cxn ang="0">
                      <a:pos x="43" y="32"/>
                    </a:cxn>
                    <a:cxn ang="0">
                      <a:pos x="40" y="36"/>
                    </a:cxn>
                    <a:cxn ang="0">
                      <a:pos x="37" y="39"/>
                    </a:cxn>
                    <a:cxn ang="0">
                      <a:pos x="32" y="40"/>
                    </a:cxn>
                    <a:cxn ang="0">
                      <a:pos x="28" y="42"/>
                    </a:cxn>
                    <a:cxn ang="0">
                      <a:pos x="24" y="42"/>
                    </a:cxn>
                    <a:cxn ang="0">
                      <a:pos x="18" y="42"/>
                    </a:cxn>
                    <a:cxn ang="0">
                      <a:pos x="14" y="40"/>
                    </a:cxn>
                    <a:cxn ang="0">
                      <a:pos x="10" y="39"/>
                    </a:cxn>
                    <a:cxn ang="0">
                      <a:pos x="7" y="36"/>
                    </a:cxn>
                    <a:cxn ang="0">
                      <a:pos x="4" y="32"/>
                    </a:cxn>
                    <a:cxn ang="0">
                      <a:pos x="2" y="29"/>
                    </a:cxn>
                    <a:cxn ang="0">
                      <a:pos x="1" y="25"/>
                    </a:cxn>
                    <a:cxn ang="0">
                      <a:pos x="0" y="21"/>
                    </a:cxn>
                    <a:cxn ang="0">
                      <a:pos x="1" y="17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4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43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4"/>
                      </a:lnTo>
                      <a:lnTo>
                        <a:pt x="40" y="6"/>
                      </a:lnTo>
                      <a:lnTo>
                        <a:pt x="43" y="9"/>
                      </a:lnTo>
                      <a:lnTo>
                        <a:pt x="45" y="12"/>
                      </a:lnTo>
                      <a:lnTo>
                        <a:pt x="46" y="17"/>
                      </a:lnTo>
                      <a:lnTo>
                        <a:pt x="47" y="21"/>
                      </a:lnTo>
                      <a:lnTo>
                        <a:pt x="46" y="25"/>
                      </a:lnTo>
                      <a:lnTo>
                        <a:pt x="45" y="29"/>
                      </a:lnTo>
                      <a:lnTo>
                        <a:pt x="43" y="32"/>
                      </a:lnTo>
                      <a:lnTo>
                        <a:pt x="40" y="36"/>
                      </a:lnTo>
                      <a:lnTo>
                        <a:pt x="37" y="39"/>
                      </a:lnTo>
                      <a:lnTo>
                        <a:pt x="32" y="40"/>
                      </a:lnTo>
                      <a:lnTo>
                        <a:pt x="28" y="42"/>
                      </a:lnTo>
                      <a:lnTo>
                        <a:pt x="24" y="42"/>
                      </a:lnTo>
                      <a:lnTo>
                        <a:pt x="18" y="42"/>
                      </a:lnTo>
                      <a:lnTo>
                        <a:pt x="14" y="40"/>
                      </a:lnTo>
                      <a:lnTo>
                        <a:pt x="10" y="39"/>
                      </a:lnTo>
                      <a:lnTo>
                        <a:pt x="7" y="36"/>
                      </a:lnTo>
                      <a:lnTo>
                        <a:pt x="4" y="32"/>
                      </a:lnTo>
                      <a:lnTo>
                        <a:pt x="2" y="29"/>
                      </a:lnTo>
                      <a:lnTo>
                        <a:pt x="1" y="25"/>
                      </a:lnTo>
                      <a:lnTo>
                        <a:pt x="0" y="21"/>
                      </a:lnTo>
                      <a:lnTo>
                        <a:pt x="1" y="17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4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850300" name="Group 380"/>
            <p:cNvGrpSpPr>
              <a:grpSpLocks/>
            </p:cNvGrpSpPr>
            <p:nvPr/>
          </p:nvGrpSpPr>
          <p:grpSpPr bwMode="auto">
            <a:xfrm>
              <a:off x="3787" y="3482"/>
              <a:ext cx="674" cy="765"/>
              <a:chOff x="4105" y="3436"/>
              <a:chExt cx="674" cy="765"/>
            </a:xfrm>
          </p:grpSpPr>
          <p:sp>
            <p:nvSpPr>
              <p:cNvPr id="850301" name="Rectangle 381"/>
              <p:cNvSpPr>
                <a:spLocks noChangeArrowheads="1"/>
              </p:cNvSpPr>
              <p:nvPr/>
            </p:nvSpPr>
            <p:spPr bwMode="auto">
              <a:xfrm>
                <a:off x="4105" y="3793"/>
                <a:ext cx="674" cy="408"/>
              </a:xfrm>
              <a:prstGeom prst="rect">
                <a:avLst/>
              </a:prstGeom>
              <a:solidFill>
                <a:srgbClr val="CCFFFF">
                  <a:alpha val="75000"/>
                </a:srgbClr>
              </a:solidFill>
              <a:ln w="9525" algn="ctr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CC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LOCATION</a:t>
                </a:r>
                <a:b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</a:b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SERVICES</a:t>
                </a:r>
                <a:b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</a:b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PROVIDERS</a:t>
                </a:r>
              </a:p>
            </p:txBody>
          </p:sp>
          <p:grpSp>
            <p:nvGrpSpPr>
              <p:cNvPr id="850302" name="Group 382"/>
              <p:cNvGrpSpPr>
                <a:grpSpLocks/>
              </p:cNvGrpSpPr>
              <p:nvPr/>
            </p:nvGrpSpPr>
            <p:grpSpPr bwMode="auto">
              <a:xfrm>
                <a:off x="4273" y="3436"/>
                <a:ext cx="349" cy="356"/>
                <a:chOff x="240" y="1476"/>
                <a:chExt cx="664" cy="730"/>
              </a:xfrm>
            </p:grpSpPr>
            <p:sp>
              <p:nvSpPr>
                <p:cNvPr id="850303" name="Freeform 383"/>
                <p:cNvSpPr>
                  <a:spLocks/>
                </p:cNvSpPr>
                <p:nvPr/>
              </p:nvSpPr>
              <p:spPr bwMode="auto">
                <a:xfrm>
                  <a:off x="541" y="1788"/>
                  <a:ext cx="363" cy="418"/>
                </a:xfrm>
                <a:custGeom>
                  <a:avLst/>
                  <a:gdLst/>
                  <a:ahLst/>
                  <a:cxnLst>
                    <a:cxn ang="0">
                      <a:pos x="0" y="417"/>
                    </a:cxn>
                    <a:cxn ang="0">
                      <a:pos x="134" y="398"/>
                    </a:cxn>
                    <a:cxn ang="0">
                      <a:pos x="362" y="237"/>
                    </a:cxn>
                    <a:cxn ang="0">
                      <a:pos x="308" y="104"/>
                    </a:cxn>
                    <a:cxn ang="0">
                      <a:pos x="188" y="0"/>
                    </a:cxn>
                  </a:cxnLst>
                  <a:rect l="0" t="0" r="r" b="b"/>
                  <a:pathLst>
                    <a:path w="363" h="418">
                      <a:moveTo>
                        <a:pt x="0" y="417"/>
                      </a:moveTo>
                      <a:lnTo>
                        <a:pt x="134" y="398"/>
                      </a:lnTo>
                      <a:lnTo>
                        <a:pt x="362" y="237"/>
                      </a:lnTo>
                      <a:lnTo>
                        <a:pt x="308" y="104"/>
                      </a:lnTo>
                      <a:lnTo>
                        <a:pt x="188" y="0"/>
                      </a:lnTo>
                    </a:path>
                  </a:pathLst>
                </a:custGeom>
                <a:solidFill>
                  <a:srgbClr val="95BD97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04" name="Freeform 384"/>
                <p:cNvSpPr>
                  <a:spLocks/>
                </p:cNvSpPr>
                <p:nvPr/>
              </p:nvSpPr>
              <p:spPr bwMode="auto">
                <a:xfrm>
                  <a:off x="240" y="1674"/>
                  <a:ext cx="297" cy="519"/>
                </a:xfrm>
                <a:custGeom>
                  <a:avLst/>
                  <a:gdLst/>
                  <a:ahLst/>
                  <a:cxnLst>
                    <a:cxn ang="0">
                      <a:pos x="296" y="196"/>
                    </a:cxn>
                    <a:cxn ang="0">
                      <a:pos x="292" y="518"/>
                    </a:cxn>
                    <a:cxn ang="0">
                      <a:pos x="0" y="321"/>
                    </a:cxn>
                    <a:cxn ang="0">
                      <a:pos x="4" y="0"/>
                    </a:cxn>
                    <a:cxn ang="0">
                      <a:pos x="296" y="196"/>
                    </a:cxn>
                  </a:cxnLst>
                  <a:rect l="0" t="0" r="r" b="b"/>
                  <a:pathLst>
                    <a:path w="297" h="519">
                      <a:moveTo>
                        <a:pt x="296" y="196"/>
                      </a:moveTo>
                      <a:lnTo>
                        <a:pt x="292" y="518"/>
                      </a:lnTo>
                      <a:lnTo>
                        <a:pt x="0" y="321"/>
                      </a:lnTo>
                      <a:lnTo>
                        <a:pt x="4" y="0"/>
                      </a:lnTo>
                      <a:lnTo>
                        <a:pt x="296" y="196"/>
                      </a:lnTo>
                    </a:path>
                  </a:pathLst>
                </a:custGeom>
                <a:solidFill>
                  <a:srgbClr val="C1CEFF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05" name="Freeform 385"/>
                <p:cNvSpPr>
                  <a:spLocks/>
                </p:cNvSpPr>
                <p:nvPr/>
              </p:nvSpPr>
              <p:spPr bwMode="auto">
                <a:xfrm>
                  <a:off x="536" y="1674"/>
                  <a:ext cx="296" cy="519"/>
                </a:xfrm>
                <a:custGeom>
                  <a:avLst/>
                  <a:gdLst/>
                  <a:ahLst/>
                  <a:cxnLst>
                    <a:cxn ang="0">
                      <a:pos x="295" y="0"/>
                    </a:cxn>
                    <a:cxn ang="0">
                      <a:pos x="291" y="321"/>
                    </a:cxn>
                    <a:cxn ang="0">
                      <a:pos x="0" y="518"/>
                    </a:cxn>
                    <a:cxn ang="0">
                      <a:pos x="4" y="19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296" h="519">
                      <a:moveTo>
                        <a:pt x="295" y="0"/>
                      </a:moveTo>
                      <a:lnTo>
                        <a:pt x="291" y="321"/>
                      </a:lnTo>
                      <a:lnTo>
                        <a:pt x="0" y="518"/>
                      </a:lnTo>
                      <a:lnTo>
                        <a:pt x="4" y="196"/>
                      </a:lnTo>
                      <a:lnTo>
                        <a:pt x="295" y="0"/>
                      </a:lnTo>
                    </a:path>
                  </a:pathLst>
                </a:custGeom>
                <a:solidFill>
                  <a:srgbClr val="618FFD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06" name="Freeform 386"/>
                <p:cNvSpPr>
                  <a:spLocks/>
                </p:cNvSpPr>
                <p:nvPr/>
              </p:nvSpPr>
              <p:spPr bwMode="auto">
                <a:xfrm>
                  <a:off x="245" y="1476"/>
                  <a:ext cx="587" cy="393"/>
                </a:xfrm>
                <a:custGeom>
                  <a:avLst/>
                  <a:gdLst/>
                  <a:ahLst/>
                  <a:cxnLst>
                    <a:cxn ang="0">
                      <a:pos x="0" y="196"/>
                    </a:cxn>
                    <a:cxn ang="0">
                      <a:pos x="293" y="0"/>
                    </a:cxn>
                    <a:cxn ang="0">
                      <a:pos x="586" y="196"/>
                    </a:cxn>
                    <a:cxn ang="0">
                      <a:pos x="293" y="392"/>
                    </a:cxn>
                    <a:cxn ang="0">
                      <a:pos x="0" y="196"/>
                    </a:cxn>
                  </a:cxnLst>
                  <a:rect l="0" t="0" r="r" b="b"/>
                  <a:pathLst>
                    <a:path w="587" h="393">
                      <a:moveTo>
                        <a:pt x="0" y="196"/>
                      </a:moveTo>
                      <a:lnTo>
                        <a:pt x="293" y="0"/>
                      </a:lnTo>
                      <a:lnTo>
                        <a:pt x="586" y="196"/>
                      </a:lnTo>
                      <a:lnTo>
                        <a:pt x="293" y="392"/>
                      </a:lnTo>
                      <a:lnTo>
                        <a:pt x="0" y="196"/>
                      </a:lnTo>
                    </a:path>
                  </a:pathLst>
                </a:custGeom>
                <a:solidFill>
                  <a:srgbClr val="A2C1FE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aphicFrame>
              <p:nvGraphicFramePr>
                <p:cNvPr id="850307" name="Object 387">
                  <a:hlinkClick r:id="" action="ppaction://ole?verb=0"/>
                </p:cNvPr>
                <p:cNvGraphicFramePr>
                  <a:graphicFrameLocks/>
                </p:cNvGraphicFramePr>
                <p:nvPr/>
              </p:nvGraphicFramePr>
              <p:xfrm>
                <a:off x="242" y="1706"/>
                <a:ext cx="279" cy="459"/>
              </p:xfrm>
              <a:graphic>
                <a:graphicData uri="http://schemas.openxmlformats.org/presentationml/2006/ole">
                  <p:oleObj spid="_x0000_s850307" name="CorelDRAW" r:id="rId11" imgW="601560" imgH="1014120" progId="CorelDraw.Graphic.7">
                    <p:embed/>
                  </p:oleObj>
                </a:graphicData>
              </a:graphic>
            </p:graphicFrame>
            <p:sp>
              <p:nvSpPr>
                <p:cNvPr id="850308" name="Freeform 388"/>
                <p:cNvSpPr>
                  <a:spLocks/>
                </p:cNvSpPr>
                <p:nvPr/>
              </p:nvSpPr>
              <p:spPr bwMode="auto">
                <a:xfrm>
                  <a:off x="526" y="1767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9" y="0"/>
                    </a:cxn>
                    <a:cxn ang="0">
                      <a:pos x="33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4" y="9"/>
                    </a:cxn>
                    <a:cxn ang="0">
                      <a:pos x="45" y="12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4" y="30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3" y="36"/>
                    </a:cxn>
                    <a:cxn ang="0">
                      <a:pos x="29" y="38"/>
                    </a:cxn>
                    <a:cxn ang="0">
                      <a:pos x="24" y="38"/>
                    </a:cxn>
                    <a:cxn ang="0">
                      <a:pos x="19" y="38"/>
                    </a:cxn>
                    <a:cxn ang="0">
                      <a:pos x="15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30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5" y="2"/>
                    </a:cxn>
                    <a:cxn ang="0">
                      <a:pos x="19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9" y="0"/>
                      </a:lnTo>
                      <a:lnTo>
                        <a:pt x="33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4" y="9"/>
                      </a:lnTo>
                      <a:lnTo>
                        <a:pt x="45" y="12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4" y="30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3" y="36"/>
                      </a:lnTo>
                      <a:lnTo>
                        <a:pt x="29" y="38"/>
                      </a:lnTo>
                      <a:lnTo>
                        <a:pt x="24" y="38"/>
                      </a:lnTo>
                      <a:lnTo>
                        <a:pt x="19" y="38"/>
                      </a:lnTo>
                      <a:lnTo>
                        <a:pt x="15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30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5" y="2"/>
                      </a:lnTo>
                      <a:lnTo>
                        <a:pt x="19" y="0"/>
                      </a:lnTo>
                      <a:lnTo>
                        <a:pt x="24" y="0"/>
                      </a:lnTo>
                    </a:path>
                  </a:pathLst>
                </a:custGeom>
                <a:solidFill>
                  <a:srgbClr val="4C4C4C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09" name="Freeform 389"/>
                <p:cNvSpPr>
                  <a:spLocks/>
                </p:cNvSpPr>
                <p:nvPr/>
              </p:nvSpPr>
              <p:spPr bwMode="auto">
                <a:xfrm>
                  <a:off x="541" y="1664"/>
                  <a:ext cx="83" cy="125"/>
                </a:xfrm>
                <a:custGeom>
                  <a:avLst/>
                  <a:gdLst/>
                  <a:ahLst/>
                  <a:cxnLst>
                    <a:cxn ang="0">
                      <a:pos x="37" y="124"/>
                    </a:cxn>
                    <a:cxn ang="0">
                      <a:pos x="82" y="10"/>
                    </a:cxn>
                    <a:cxn ang="0">
                      <a:pos x="31" y="0"/>
                    </a:cxn>
                    <a:cxn ang="0">
                      <a:pos x="0" y="118"/>
                    </a:cxn>
                    <a:cxn ang="0">
                      <a:pos x="37" y="124"/>
                    </a:cxn>
                  </a:cxnLst>
                  <a:rect l="0" t="0" r="r" b="b"/>
                  <a:pathLst>
                    <a:path w="83" h="125">
                      <a:moveTo>
                        <a:pt x="37" y="124"/>
                      </a:moveTo>
                      <a:lnTo>
                        <a:pt x="82" y="10"/>
                      </a:lnTo>
                      <a:lnTo>
                        <a:pt x="31" y="0"/>
                      </a:lnTo>
                      <a:lnTo>
                        <a:pt x="0" y="118"/>
                      </a:lnTo>
                      <a:lnTo>
                        <a:pt x="37" y="124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10" name="Freeform 390"/>
                <p:cNvSpPr>
                  <a:spLocks/>
                </p:cNvSpPr>
                <p:nvPr/>
              </p:nvSpPr>
              <p:spPr bwMode="auto">
                <a:xfrm>
                  <a:off x="524" y="1624"/>
                  <a:ext cx="50" cy="182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49" y="159"/>
                    </a:cxn>
                    <a:cxn ang="0">
                      <a:pos x="48" y="163"/>
                    </a:cxn>
                    <a:cxn ang="0">
                      <a:pos x="47" y="167"/>
                    </a:cxn>
                    <a:cxn ang="0">
                      <a:pos x="45" y="172"/>
                    </a:cxn>
                    <a:cxn ang="0">
                      <a:pos x="42" y="174"/>
                    </a:cxn>
                    <a:cxn ang="0">
                      <a:pos x="38" y="177"/>
                    </a:cxn>
                    <a:cxn ang="0">
                      <a:pos x="35" y="179"/>
                    </a:cxn>
                    <a:cxn ang="0">
                      <a:pos x="30" y="181"/>
                    </a:cxn>
                    <a:cxn ang="0">
                      <a:pos x="25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4" y="21"/>
                    </a:cxn>
                    <a:cxn ang="0">
                      <a:pos x="19" y="22"/>
                    </a:cxn>
                    <a:cxn ang="0">
                      <a:pos x="24" y="22"/>
                    </a:cxn>
                    <a:cxn ang="0">
                      <a:pos x="29" y="22"/>
                    </a:cxn>
                    <a:cxn ang="0">
                      <a:pos x="33" y="21"/>
                    </a:cxn>
                    <a:cxn ang="0">
                      <a:pos x="37" y="19"/>
                    </a:cxn>
                    <a:cxn ang="0">
                      <a:pos x="41" y="16"/>
                    </a:cxn>
                    <a:cxn ang="0">
                      <a:pos x="44" y="12"/>
                    </a:cxn>
                    <a:cxn ang="0">
                      <a:pos x="46" y="8"/>
                    </a:cxn>
                    <a:cxn ang="0">
                      <a:pos x="47" y="5"/>
                    </a:cxn>
                    <a:cxn ang="0">
                      <a:pos x="48" y="0"/>
                    </a:cxn>
                  </a:cxnLst>
                  <a:rect l="0" t="0" r="r" b="b"/>
                  <a:pathLst>
                    <a:path w="50" h="182">
                      <a:moveTo>
                        <a:pt x="48" y="0"/>
                      </a:moveTo>
                      <a:lnTo>
                        <a:pt x="49" y="159"/>
                      </a:lnTo>
                      <a:lnTo>
                        <a:pt x="48" y="163"/>
                      </a:lnTo>
                      <a:lnTo>
                        <a:pt x="47" y="167"/>
                      </a:lnTo>
                      <a:lnTo>
                        <a:pt x="45" y="172"/>
                      </a:lnTo>
                      <a:lnTo>
                        <a:pt x="42" y="174"/>
                      </a:lnTo>
                      <a:lnTo>
                        <a:pt x="38" y="177"/>
                      </a:lnTo>
                      <a:lnTo>
                        <a:pt x="35" y="179"/>
                      </a:lnTo>
                      <a:lnTo>
                        <a:pt x="30" y="181"/>
                      </a:lnTo>
                      <a:lnTo>
                        <a:pt x="25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4" y="21"/>
                      </a:lnTo>
                      <a:lnTo>
                        <a:pt x="19" y="22"/>
                      </a:lnTo>
                      <a:lnTo>
                        <a:pt x="24" y="22"/>
                      </a:lnTo>
                      <a:lnTo>
                        <a:pt x="29" y="22"/>
                      </a:lnTo>
                      <a:lnTo>
                        <a:pt x="33" y="21"/>
                      </a:lnTo>
                      <a:lnTo>
                        <a:pt x="37" y="19"/>
                      </a:lnTo>
                      <a:lnTo>
                        <a:pt x="41" y="16"/>
                      </a:lnTo>
                      <a:lnTo>
                        <a:pt x="44" y="12"/>
                      </a:lnTo>
                      <a:lnTo>
                        <a:pt x="46" y="8"/>
                      </a:lnTo>
                      <a:lnTo>
                        <a:pt x="47" y="5"/>
                      </a:lnTo>
                      <a:lnTo>
                        <a:pt x="48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11" name="Freeform 391"/>
                <p:cNvSpPr>
                  <a:spLocks/>
                </p:cNvSpPr>
                <p:nvPr/>
              </p:nvSpPr>
              <p:spPr bwMode="auto">
                <a:xfrm>
                  <a:off x="524" y="1609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3" y="8"/>
                    </a:cxn>
                    <a:cxn ang="0">
                      <a:pos x="45" y="11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3" y="29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2" y="36"/>
                    </a:cxn>
                    <a:cxn ang="0">
                      <a:pos x="28" y="38"/>
                    </a:cxn>
                    <a:cxn ang="0">
                      <a:pos x="24" y="38"/>
                    </a:cxn>
                    <a:cxn ang="0">
                      <a:pos x="18" y="38"/>
                    </a:cxn>
                    <a:cxn ang="0">
                      <a:pos x="14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29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1"/>
                    </a:cxn>
                    <a:cxn ang="0">
                      <a:pos x="4" y="8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3" y="8"/>
                      </a:lnTo>
                      <a:lnTo>
                        <a:pt x="45" y="11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3" y="29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2" y="36"/>
                      </a:lnTo>
                      <a:lnTo>
                        <a:pt x="28" y="38"/>
                      </a:lnTo>
                      <a:lnTo>
                        <a:pt x="24" y="38"/>
                      </a:lnTo>
                      <a:lnTo>
                        <a:pt x="18" y="38"/>
                      </a:lnTo>
                      <a:lnTo>
                        <a:pt x="14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29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1"/>
                      </a:lnTo>
                      <a:lnTo>
                        <a:pt x="4" y="8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12" name="Freeform 392"/>
                <p:cNvSpPr>
                  <a:spLocks/>
                </p:cNvSpPr>
                <p:nvPr/>
              </p:nvSpPr>
              <p:spPr bwMode="auto">
                <a:xfrm>
                  <a:off x="623" y="1622"/>
                  <a:ext cx="85" cy="129"/>
                </a:xfrm>
                <a:custGeom>
                  <a:avLst/>
                  <a:gdLst/>
                  <a:ahLst/>
                  <a:cxnLst>
                    <a:cxn ang="0">
                      <a:pos x="38" y="128"/>
                    </a:cxn>
                    <a:cxn ang="0">
                      <a:pos x="84" y="10"/>
                    </a:cxn>
                    <a:cxn ang="0">
                      <a:pos x="32" y="0"/>
                    </a:cxn>
                    <a:cxn ang="0">
                      <a:pos x="0" y="122"/>
                    </a:cxn>
                    <a:cxn ang="0">
                      <a:pos x="38" y="128"/>
                    </a:cxn>
                  </a:cxnLst>
                  <a:rect l="0" t="0" r="r" b="b"/>
                  <a:pathLst>
                    <a:path w="85" h="129">
                      <a:moveTo>
                        <a:pt x="38" y="128"/>
                      </a:moveTo>
                      <a:lnTo>
                        <a:pt x="84" y="10"/>
                      </a:lnTo>
                      <a:lnTo>
                        <a:pt x="32" y="0"/>
                      </a:lnTo>
                      <a:lnTo>
                        <a:pt x="0" y="122"/>
                      </a:lnTo>
                      <a:lnTo>
                        <a:pt x="38" y="128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13" name="Freeform 393"/>
                <p:cNvSpPr>
                  <a:spLocks/>
                </p:cNvSpPr>
                <p:nvPr/>
              </p:nvSpPr>
              <p:spPr bwMode="auto">
                <a:xfrm>
                  <a:off x="708" y="1611"/>
                  <a:ext cx="67" cy="96"/>
                </a:xfrm>
                <a:custGeom>
                  <a:avLst/>
                  <a:gdLst/>
                  <a:ahLst/>
                  <a:cxnLst>
                    <a:cxn ang="0">
                      <a:pos x="38" y="95"/>
                    </a:cxn>
                    <a:cxn ang="0">
                      <a:pos x="66" y="26"/>
                    </a:cxn>
                    <a:cxn ang="0">
                      <a:pos x="34" y="0"/>
                    </a:cxn>
                    <a:cxn ang="0">
                      <a:pos x="0" y="90"/>
                    </a:cxn>
                    <a:cxn ang="0">
                      <a:pos x="38" y="95"/>
                    </a:cxn>
                  </a:cxnLst>
                  <a:rect l="0" t="0" r="r" b="b"/>
                  <a:pathLst>
                    <a:path w="67" h="96">
                      <a:moveTo>
                        <a:pt x="38" y="95"/>
                      </a:moveTo>
                      <a:lnTo>
                        <a:pt x="66" y="26"/>
                      </a:lnTo>
                      <a:lnTo>
                        <a:pt x="34" y="0"/>
                      </a:lnTo>
                      <a:lnTo>
                        <a:pt x="0" y="90"/>
                      </a:lnTo>
                      <a:lnTo>
                        <a:pt x="38" y="95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14" name="Freeform 394"/>
                <p:cNvSpPr>
                  <a:spLocks/>
                </p:cNvSpPr>
                <p:nvPr/>
              </p:nvSpPr>
              <p:spPr bwMode="auto">
                <a:xfrm>
                  <a:off x="611" y="1567"/>
                  <a:ext cx="52" cy="182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51" y="159"/>
                    </a:cxn>
                    <a:cxn ang="0">
                      <a:pos x="50" y="163"/>
                    </a:cxn>
                    <a:cxn ang="0">
                      <a:pos x="49" y="167"/>
                    </a:cxn>
                    <a:cxn ang="0">
                      <a:pos x="47" y="172"/>
                    </a:cxn>
                    <a:cxn ang="0">
                      <a:pos x="44" y="174"/>
                    </a:cxn>
                    <a:cxn ang="0">
                      <a:pos x="40" y="177"/>
                    </a:cxn>
                    <a:cxn ang="0">
                      <a:pos x="36" y="179"/>
                    </a:cxn>
                    <a:cxn ang="0">
                      <a:pos x="32" y="181"/>
                    </a:cxn>
                    <a:cxn ang="0">
                      <a:pos x="26" y="181"/>
                    </a:cxn>
                    <a:cxn ang="0">
                      <a:pos x="21" y="181"/>
                    </a:cxn>
                    <a:cxn ang="0">
                      <a:pos x="17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6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5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5" y="21"/>
                    </a:cxn>
                    <a:cxn ang="0">
                      <a:pos x="19" y="22"/>
                    </a:cxn>
                    <a:cxn ang="0">
                      <a:pos x="25" y="22"/>
                    </a:cxn>
                    <a:cxn ang="0">
                      <a:pos x="30" y="22"/>
                    </a:cxn>
                    <a:cxn ang="0">
                      <a:pos x="34" y="21"/>
                    </a:cxn>
                    <a:cxn ang="0">
                      <a:pos x="39" y="19"/>
                    </a:cxn>
                    <a:cxn ang="0">
                      <a:pos x="43" y="16"/>
                    </a:cxn>
                    <a:cxn ang="0">
                      <a:pos x="45" y="12"/>
                    </a:cxn>
                    <a:cxn ang="0">
                      <a:pos x="48" y="8"/>
                    </a:cxn>
                    <a:cxn ang="0">
                      <a:pos x="49" y="5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52" h="182">
                      <a:moveTo>
                        <a:pt x="50" y="0"/>
                      </a:moveTo>
                      <a:lnTo>
                        <a:pt x="51" y="159"/>
                      </a:lnTo>
                      <a:lnTo>
                        <a:pt x="50" y="163"/>
                      </a:lnTo>
                      <a:lnTo>
                        <a:pt x="49" y="167"/>
                      </a:lnTo>
                      <a:lnTo>
                        <a:pt x="47" y="172"/>
                      </a:lnTo>
                      <a:lnTo>
                        <a:pt x="44" y="174"/>
                      </a:lnTo>
                      <a:lnTo>
                        <a:pt x="40" y="177"/>
                      </a:lnTo>
                      <a:lnTo>
                        <a:pt x="36" y="179"/>
                      </a:lnTo>
                      <a:lnTo>
                        <a:pt x="32" y="181"/>
                      </a:lnTo>
                      <a:lnTo>
                        <a:pt x="26" y="181"/>
                      </a:lnTo>
                      <a:lnTo>
                        <a:pt x="21" y="181"/>
                      </a:lnTo>
                      <a:lnTo>
                        <a:pt x="17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6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5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5" y="21"/>
                      </a:lnTo>
                      <a:lnTo>
                        <a:pt x="19" y="22"/>
                      </a:lnTo>
                      <a:lnTo>
                        <a:pt x="25" y="22"/>
                      </a:lnTo>
                      <a:lnTo>
                        <a:pt x="30" y="22"/>
                      </a:lnTo>
                      <a:lnTo>
                        <a:pt x="34" y="21"/>
                      </a:lnTo>
                      <a:lnTo>
                        <a:pt x="39" y="19"/>
                      </a:lnTo>
                      <a:lnTo>
                        <a:pt x="43" y="16"/>
                      </a:lnTo>
                      <a:lnTo>
                        <a:pt x="45" y="12"/>
                      </a:lnTo>
                      <a:lnTo>
                        <a:pt x="48" y="8"/>
                      </a:lnTo>
                      <a:lnTo>
                        <a:pt x="49" y="5"/>
                      </a:lnTo>
                      <a:lnTo>
                        <a:pt x="5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15" name="Freeform 395"/>
                <p:cNvSpPr>
                  <a:spLocks/>
                </p:cNvSpPr>
                <p:nvPr/>
              </p:nvSpPr>
              <p:spPr bwMode="auto">
                <a:xfrm>
                  <a:off x="611" y="1546"/>
                  <a:ext cx="52" cy="41"/>
                </a:xfrm>
                <a:custGeom>
                  <a:avLst/>
                  <a:gdLst/>
                  <a:ahLst/>
                  <a:cxnLst>
                    <a:cxn ang="0">
                      <a:pos x="26" y="0"/>
                    </a:cxn>
                    <a:cxn ang="0">
                      <a:pos x="30" y="0"/>
                    </a:cxn>
                    <a:cxn ang="0">
                      <a:pos x="35" y="2"/>
                    </a:cxn>
                    <a:cxn ang="0">
                      <a:pos x="40" y="3"/>
                    </a:cxn>
                    <a:cxn ang="0">
                      <a:pos x="43" y="6"/>
                    </a:cxn>
                    <a:cxn ang="0">
                      <a:pos x="46" y="8"/>
                    </a:cxn>
                    <a:cxn ang="0">
                      <a:pos x="49" y="12"/>
                    </a:cxn>
                    <a:cxn ang="0">
                      <a:pos x="50" y="16"/>
                    </a:cxn>
                    <a:cxn ang="0">
                      <a:pos x="51" y="20"/>
                    </a:cxn>
                    <a:cxn ang="0">
                      <a:pos x="50" y="24"/>
                    </a:cxn>
                    <a:cxn ang="0">
                      <a:pos x="49" y="28"/>
                    </a:cxn>
                    <a:cxn ang="0">
                      <a:pos x="46" y="31"/>
                    </a:cxn>
                    <a:cxn ang="0">
                      <a:pos x="43" y="34"/>
                    </a:cxn>
                    <a:cxn ang="0">
                      <a:pos x="40" y="37"/>
                    </a:cxn>
                    <a:cxn ang="0">
                      <a:pos x="35" y="38"/>
                    </a:cxn>
                    <a:cxn ang="0">
                      <a:pos x="30" y="40"/>
                    </a:cxn>
                    <a:cxn ang="0">
                      <a:pos x="26" y="40"/>
                    </a:cxn>
                    <a:cxn ang="0">
                      <a:pos x="20" y="40"/>
                    </a:cxn>
                    <a:cxn ang="0">
                      <a:pos x="15" y="38"/>
                    </a:cxn>
                    <a:cxn ang="0">
                      <a:pos x="11" y="37"/>
                    </a:cxn>
                    <a:cxn ang="0">
                      <a:pos x="8" y="34"/>
                    </a:cxn>
                    <a:cxn ang="0">
                      <a:pos x="5" y="31"/>
                    </a:cxn>
                    <a:cxn ang="0">
                      <a:pos x="2" y="28"/>
                    </a:cxn>
                    <a:cxn ang="0">
                      <a:pos x="1" y="24"/>
                    </a:cxn>
                    <a:cxn ang="0">
                      <a:pos x="0" y="20"/>
                    </a:cxn>
                    <a:cxn ang="0">
                      <a:pos x="1" y="16"/>
                    </a:cxn>
                    <a:cxn ang="0">
                      <a:pos x="2" y="12"/>
                    </a:cxn>
                    <a:cxn ang="0">
                      <a:pos x="5" y="8"/>
                    </a:cxn>
                    <a:cxn ang="0">
                      <a:pos x="8" y="6"/>
                    </a:cxn>
                    <a:cxn ang="0">
                      <a:pos x="11" y="3"/>
                    </a:cxn>
                    <a:cxn ang="0">
                      <a:pos x="15" y="2"/>
                    </a:cxn>
                    <a:cxn ang="0">
                      <a:pos x="20" y="0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52" h="41">
                      <a:moveTo>
                        <a:pt x="26" y="0"/>
                      </a:moveTo>
                      <a:lnTo>
                        <a:pt x="30" y="0"/>
                      </a:lnTo>
                      <a:lnTo>
                        <a:pt x="35" y="2"/>
                      </a:lnTo>
                      <a:lnTo>
                        <a:pt x="40" y="3"/>
                      </a:lnTo>
                      <a:lnTo>
                        <a:pt x="43" y="6"/>
                      </a:lnTo>
                      <a:lnTo>
                        <a:pt x="46" y="8"/>
                      </a:lnTo>
                      <a:lnTo>
                        <a:pt x="49" y="12"/>
                      </a:lnTo>
                      <a:lnTo>
                        <a:pt x="50" y="16"/>
                      </a:lnTo>
                      <a:lnTo>
                        <a:pt x="51" y="20"/>
                      </a:lnTo>
                      <a:lnTo>
                        <a:pt x="50" y="24"/>
                      </a:lnTo>
                      <a:lnTo>
                        <a:pt x="49" y="28"/>
                      </a:lnTo>
                      <a:lnTo>
                        <a:pt x="46" y="31"/>
                      </a:lnTo>
                      <a:lnTo>
                        <a:pt x="43" y="34"/>
                      </a:lnTo>
                      <a:lnTo>
                        <a:pt x="40" y="37"/>
                      </a:lnTo>
                      <a:lnTo>
                        <a:pt x="35" y="38"/>
                      </a:lnTo>
                      <a:lnTo>
                        <a:pt x="30" y="40"/>
                      </a:lnTo>
                      <a:lnTo>
                        <a:pt x="26" y="40"/>
                      </a:lnTo>
                      <a:lnTo>
                        <a:pt x="20" y="40"/>
                      </a:lnTo>
                      <a:lnTo>
                        <a:pt x="15" y="38"/>
                      </a:lnTo>
                      <a:lnTo>
                        <a:pt x="11" y="37"/>
                      </a:lnTo>
                      <a:lnTo>
                        <a:pt x="8" y="34"/>
                      </a:lnTo>
                      <a:lnTo>
                        <a:pt x="5" y="31"/>
                      </a:lnTo>
                      <a:lnTo>
                        <a:pt x="2" y="28"/>
                      </a:lnTo>
                      <a:lnTo>
                        <a:pt x="1" y="24"/>
                      </a:lnTo>
                      <a:lnTo>
                        <a:pt x="0" y="20"/>
                      </a:lnTo>
                      <a:lnTo>
                        <a:pt x="1" y="16"/>
                      </a:lnTo>
                      <a:lnTo>
                        <a:pt x="2" y="12"/>
                      </a:lnTo>
                      <a:lnTo>
                        <a:pt x="5" y="8"/>
                      </a:lnTo>
                      <a:lnTo>
                        <a:pt x="8" y="6"/>
                      </a:lnTo>
                      <a:lnTo>
                        <a:pt x="11" y="3"/>
                      </a:lnTo>
                      <a:lnTo>
                        <a:pt x="15" y="2"/>
                      </a:lnTo>
                      <a:lnTo>
                        <a:pt x="20" y="0"/>
                      </a:lnTo>
                      <a:lnTo>
                        <a:pt x="26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16" name="Freeform 396"/>
                <p:cNvSpPr>
                  <a:spLocks/>
                </p:cNvSpPr>
                <p:nvPr/>
              </p:nvSpPr>
              <p:spPr bwMode="auto">
                <a:xfrm>
                  <a:off x="702" y="1523"/>
                  <a:ext cx="49" cy="182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8" y="159"/>
                    </a:cxn>
                    <a:cxn ang="0">
                      <a:pos x="47" y="163"/>
                    </a:cxn>
                    <a:cxn ang="0">
                      <a:pos x="46" y="167"/>
                    </a:cxn>
                    <a:cxn ang="0">
                      <a:pos x="45" y="172"/>
                    </a:cxn>
                    <a:cxn ang="0">
                      <a:pos x="41" y="174"/>
                    </a:cxn>
                    <a:cxn ang="0">
                      <a:pos x="38" y="177"/>
                    </a:cxn>
                    <a:cxn ang="0">
                      <a:pos x="34" y="179"/>
                    </a:cxn>
                    <a:cxn ang="0">
                      <a:pos x="30" y="181"/>
                    </a:cxn>
                    <a:cxn ang="0">
                      <a:pos x="24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1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0" y="19"/>
                    </a:cxn>
                    <a:cxn ang="0">
                      <a:pos x="14" y="21"/>
                    </a:cxn>
                    <a:cxn ang="0">
                      <a:pos x="18" y="22"/>
                    </a:cxn>
                    <a:cxn ang="0">
                      <a:pos x="24" y="22"/>
                    </a:cxn>
                    <a:cxn ang="0">
                      <a:pos x="28" y="22"/>
                    </a:cxn>
                    <a:cxn ang="0">
                      <a:pos x="32" y="21"/>
                    </a:cxn>
                    <a:cxn ang="0">
                      <a:pos x="37" y="19"/>
                    </a:cxn>
                    <a:cxn ang="0">
                      <a:pos x="40" y="16"/>
                    </a:cxn>
                    <a:cxn ang="0">
                      <a:pos x="43" y="12"/>
                    </a:cxn>
                    <a:cxn ang="0">
                      <a:pos x="45" y="8"/>
                    </a:cxn>
                    <a:cxn ang="0">
                      <a:pos x="46" y="5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9" h="182">
                      <a:moveTo>
                        <a:pt x="47" y="0"/>
                      </a:moveTo>
                      <a:lnTo>
                        <a:pt x="48" y="159"/>
                      </a:lnTo>
                      <a:lnTo>
                        <a:pt x="47" y="163"/>
                      </a:lnTo>
                      <a:lnTo>
                        <a:pt x="46" y="167"/>
                      </a:lnTo>
                      <a:lnTo>
                        <a:pt x="45" y="172"/>
                      </a:lnTo>
                      <a:lnTo>
                        <a:pt x="41" y="174"/>
                      </a:lnTo>
                      <a:lnTo>
                        <a:pt x="38" y="177"/>
                      </a:lnTo>
                      <a:lnTo>
                        <a:pt x="34" y="179"/>
                      </a:lnTo>
                      <a:lnTo>
                        <a:pt x="30" y="181"/>
                      </a:lnTo>
                      <a:lnTo>
                        <a:pt x="24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1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0" y="19"/>
                      </a:lnTo>
                      <a:lnTo>
                        <a:pt x="14" y="21"/>
                      </a:lnTo>
                      <a:lnTo>
                        <a:pt x="18" y="22"/>
                      </a:lnTo>
                      <a:lnTo>
                        <a:pt x="24" y="22"/>
                      </a:lnTo>
                      <a:lnTo>
                        <a:pt x="28" y="22"/>
                      </a:lnTo>
                      <a:lnTo>
                        <a:pt x="32" y="21"/>
                      </a:lnTo>
                      <a:lnTo>
                        <a:pt x="37" y="19"/>
                      </a:lnTo>
                      <a:lnTo>
                        <a:pt x="40" y="16"/>
                      </a:lnTo>
                      <a:lnTo>
                        <a:pt x="43" y="12"/>
                      </a:lnTo>
                      <a:lnTo>
                        <a:pt x="45" y="8"/>
                      </a:lnTo>
                      <a:lnTo>
                        <a:pt x="46" y="5"/>
                      </a:lnTo>
                      <a:lnTo>
                        <a:pt x="47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17" name="Freeform 397"/>
                <p:cNvSpPr>
                  <a:spLocks/>
                </p:cNvSpPr>
                <p:nvPr/>
              </p:nvSpPr>
              <p:spPr bwMode="auto">
                <a:xfrm>
                  <a:off x="702" y="1500"/>
                  <a:ext cx="48" cy="4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4"/>
                    </a:cxn>
                    <a:cxn ang="0">
                      <a:pos x="40" y="6"/>
                    </a:cxn>
                    <a:cxn ang="0">
                      <a:pos x="43" y="9"/>
                    </a:cxn>
                    <a:cxn ang="0">
                      <a:pos x="45" y="12"/>
                    </a:cxn>
                    <a:cxn ang="0">
                      <a:pos x="46" y="17"/>
                    </a:cxn>
                    <a:cxn ang="0">
                      <a:pos x="47" y="21"/>
                    </a:cxn>
                    <a:cxn ang="0">
                      <a:pos x="46" y="25"/>
                    </a:cxn>
                    <a:cxn ang="0">
                      <a:pos x="45" y="29"/>
                    </a:cxn>
                    <a:cxn ang="0">
                      <a:pos x="43" y="32"/>
                    </a:cxn>
                    <a:cxn ang="0">
                      <a:pos x="40" y="36"/>
                    </a:cxn>
                    <a:cxn ang="0">
                      <a:pos x="37" y="39"/>
                    </a:cxn>
                    <a:cxn ang="0">
                      <a:pos x="32" y="40"/>
                    </a:cxn>
                    <a:cxn ang="0">
                      <a:pos x="28" y="42"/>
                    </a:cxn>
                    <a:cxn ang="0">
                      <a:pos x="24" y="42"/>
                    </a:cxn>
                    <a:cxn ang="0">
                      <a:pos x="18" y="42"/>
                    </a:cxn>
                    <a:cxn ang="0">
                      <a:pos x="14" y="40"/>
                    </a:cxn>
                    <a:cxn ang="0">
                      <a:pos x="10" y="39"/>
                    </a:cxn>
                    <a:cxn ang="0">
                      <a:pos x="7" y="36"/>
                    </a:cxn>
                    <a:cxn ang="0">
                      <a:pos x="4" y="32"/>
                    </a:cxn>
                    <a:cxn ang="0">
                      <a:pos x="2" y="29"/>
                    </a:cxn>
                    <a:cxn ang="0">
                      <a:pos x="1" y="25"/>
                    </a:cxn>
                    <a:cxn ang="0">
                      <a:pos x="0" y="21"/>
                    </a:cxn>
                    <a:cxn ang="0">
                      <a:pos x="1" y="17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4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43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4"/>
                      </a:lnTo>
                      <a:lnTo>
                        <a:pt x="40" y="6"/>
                      </a:lnTo>
                      <a:lnTo>
                        <a:pt x="43" y="9"/>
                      </a:lnTo>
                      <a:lnTo>
                        <a:pt x="45" y="12"/>
                      </a:lnTo>
                      <a:lnTo>
                        <a:pt x="46" y="17"/>
                      </a:lnTo>
                      <a:lnTo>
                        <a:pt x="47" y="21"/>
                      </a:lnTo>
                      <a:lnTo>
                        <a:pt x="46" y="25"/>
                      </a:lnTo>
                      <a:lnTo>
                        <a:pt x="45" y="29"/>
                      </a:lnTo>
                      <a:lnTo>
                        <a:pt x="43" y="32"/>
                      </a:lnTo>
                      <a:lnTo>
                        <a:pt x="40" y="36"/>
                      </a:lnTo>
                      <a:lnTo>
                        <a:pt x="37" y="39"/>
                      </a:lnTo>
                      <a:lnTo>
                        <a:pt x="32" y="40"/>
                      </a:lnTo>
                      <a:lnTo>
                        <a:pt x="28" y="42"/>
                      </a:lnTo>
                      <a:lnTo>
                        <a:pt x="24" y="42"/>
                      </a:lnTo>
                      <a:lnTo>
                        <a:pt x="18" y="42"/>
                      </a:lnTo>
                      <a:lnTo>
                        <a:pt x="14" y="40"/>
                      </a:lnTo>
                      <a:lnTo>
                        <a:pt x="10" y="39"/>
                      </a:lnTo>
                      <a:lnTo>
                        <a:pt x="7" y="36"/>
                      </a:lnTo>
                      <a:lnTo>
                        <a:pt x="4" y="32"/>
                      </a:lnTo>
                      <a:lnTo>
                        <a:pt x="2" y="29"/>
                      </a:lnTo>
                      <a:lnTo>
                        <a:pt x="1" y="25"/>
                      </a:lnTo>
                      <a:lnTo>
                        <a:pt x="0" y="21"/>
                      </a:lnTo>
                      <a:lnTo>
                        <a:pt x="1" y="17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4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850318" name="Group 398"/>
            <p:cNvGrpSpPr>
              <a:grpSpLocks/>
            </p:cNvGrpSpPr>
            <p:nvPr/>
          </p:nvGrpSpPr>
          <p:grpSpPr bwMode="auto">
            <a:xfrm>
              <a:off x="2608" y="3482"/>
              <a:ext cx="674" cy="765"/>
              <a:chOff x="4105" y="3436"/>
              <a:chExt cx="674" cy="765"/>
            </a:xfrm>
          </p:grpSpPr>
          <p:sp>
            <p:nvSpPr>
              <p:cNvPr id="850319" name="Rectangle 399"/>
              <p:cNvSpPr>
                <a:spLocks noChangeArrowheads="1"/>
              </p:cNvSpPr>
              <p:nvPr/>
            </p:nvSpPr>
            <p:spPr bwMode="auto">
              <a:xfrm>
                <a:off x="4105" y="3793"/>
                <a:ext cx="674" cy="408"/>
              </a:xfrm>
              <a:prstGeom prst="rect">
                <a:avLst/>
              </a:prstGeom>
              <a:solidFill>
                <a:srgbClr val="CCFFFF">
                  <a:alpha val="75000"/>
                </a:srgbClr>
              </a:solidFill>
              <a:ln w="9525" algn="ctr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100000" prstMaterial="legacyMatte">
                <a:bevelT w="13500" h="13500" prst="angle"/>
                <a:bevelB w="13500" h="13500" prst="angle"/>
                <a:extrusionClr>
                  <a:srgbClr val="CCFFFF"/>
                </a:extrusionClr>
              </a:sp3d>
            </p:spPr>
            <p:txBody>
              <a:bodyPr wrap="none" anchor="ctr">
                <a:flatTx/>
              </a:bodyPr>
              <a:lstStyle/>
              <a:p>
                <a:pPr algn="ctr" defTabSz="762000">
                  <a:lnSpc>
                    <a:spcPct val="100000"/>
                  </a:lnSpc>
                </a:pP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PUBLIC</a:t>
                </a:r>
                <a:b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</a:br>
                <a:r>
                  <a:rPr lang="en-GB" sz="800">
                    <a:solidFill>
                      <a:srgbClr val="0099FF"/>
                    </a:solidFill>
                    <a:latin typeface="Arial" pitchFamily="34" charset="0"/>
                  </a:rPr>
                  <a:t>ADMINISTRATIONS</a:t>
                </a:r>
              </a:p>
            </p:txBody>
          </p:sp>
          <p:grpSp>
            <p:nvGrpSpPr>
              <p:cNvPr id="850320" name="Group 400"/>
              <p:cNvGrpSpPr>
                <a:grpSpLocks/>
              </p:cNvGrpSpPr>
              <p:nvPr/>
            </p:nvGrpSpPr>
            <p:grpSpPr bwMode="auto">
              <a:xfrm>
                <a:off x="4273" y="3436"/>
                <a:ext cx="349" cy="356"/>
                <a:chOff x="240" y="1476"/>
                <a:chExt cx="664" cy="730"/>
              </a:xfrm>
            </p:grpSpPr>
            <p:sp>
              <p:nvSpPr>
                <p:cNvPr id="850321" name="Freeform 401"/>
                <p:cNvSpPr>
                  <a:spLocks/>
                </p:cNvSpPr>
                <p:nvPr/>
              </p:nvSpPr>
              <p:spPr bwMode="auto">
                <a:xfrm>
                  <a:off x="541" y="1788"/>
                  <a:ext cx="363" cy="418"/>
                </a:xfrm>
                <a:custGeom>
                  <a:avLst/>
                  <a:gdLst/>
                  <a:ahLst/>
                  <a:cxnLst>
                    <a:cxn ang="0">
                      <a:pos x="0" y="417"/>
                    </a:cxn>
                    <a:cxn ang="0">
                      <a:pos x="134" y="398"/>
                    </a:cxn>
                    <a:cxn ang="0">
                      <a:pos x="362" y="237"/>
                    </a:cxn>
                    <a:cxn ang="0">
                      <a:pos x="308" y="104"/>
                    </a:cxn>
                    <a:cxn ang="0">
                      <a:pos x="188" y="0"/>
                    </a:cxn>
                  </a:cxnLst>
                  <a:rect l="0" t="0" r="r" b="b"/>
                  <a:pathLst>
                    <a:path w="363" h="418">
                      <a:moveTo>
                        <a:pt x="0" y="417"/>
                      </a:moveTo>
                      <a:lnTo>
                        <a:pt x="134" y="398"/>
                      </a:lnTo>
                      <a:lnTo>
                        <a:pt x="362" y="237"/>
                      </a:lnTo>
                      <a:lnTo>
                        <a:pt x="308" y="104"/>
                      </a:lnTo>
                      <a:lnTo>
                        <a:pt x="188" y="0"/>
                      </a:lnTo>
                    </a:path>
                  </a:pathLst>
                </a:custGeom>
                <a:solidFill>
                  <a:srgbClr val="95BD97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22" name="Freeform 402"/>
                <p:cNvSpPr>
                  <a:spLocks/>
                </p:cNvSpPr>
                <p:nvPr/>
              </p:nvSpPr>
              <p:spPr bwMode="auto">
                <a:xfrm>
                  <a:off x="240" y="1674"/>
                  <a:ext cx="297" cy="519"/>
                </a:xfrm>
                <a:custGeom>
                  <a:avLst/>
                  <a:gdLst/>
                  <a:ahLst/>
                  <a:cxnLst>
                    <a:cxn ang="0">
                      <a:pos x="296" y="196"/>
                    </a:cxn>
                    <a:cxn ang="0">
                      <a:pos x="292" y="518"/>
                    </a:cxn>
                    <a:cxn ang="0">
                      <a:pos x="0" y="321"/>
                    </a:cxn>
                    <a:cxn ang="0">
                      <a:pos x="4" y="0"/>
                    </a:cxn>
                    <a:cxn ang="0">
                      <a:pos x="296" y="196"/>
                    </a:cxn>
                  </a:cxnLst>
                  <a:rect l="0" t="0" r="r" b="b"/>
                  <a:pathLst>
                    <a:path w="297" h="519">
                      <a:moveTo>
                        <a:pt x="296" y="196"/>
                      </a:moveTo>
                      <a:lnTo>
                        <a:pt x="292" y="518"/>
                      </a:lnTo>
                      <a:lnTo>
                        <a:pt x="0" y="321"/>
                      </a:lnTo>
                      <a:lnTo>
                        <a:pt x="4" y="0"/>
                      </a:lnTo>
                      <a:lnTo>
                        <a:pt x="296" y="196"/>
                      </a:lnTo>
                    </a:path>
                  </a:pathLst>
                </a:custGeom>
                <a:solidFill>
                  <a:srgbClr val="C1CEFF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23" name="Freeform 403"/>
                <p:cNvSpPr>
                  <a:spLocks/>
                </p:cNvSpPr>
                <p:nvPr/>
              </p:nvSpPr>
              <p:spPr bwMode="auto">
                <a:xfrm>
                  <a:off x="536" y="1674"/>
                  <a:ext cx="296" cy="519"/>
                </a:xfrm>
                <a:custGeom>
                  <a:avLst/>
                  <a:gdLst/>
                  <a:ahLst/>
                  <a:cxnLst>
                    <a:cxn ang="0">
                      <a:pos x="295" y="0"/>
                    </a:cxn>
                    <a:cxn ang="0">
                      <a:pos x="291" y="321"/>
                    </a:cxn>
                    <a:cxn ang="0">
                      <a:pos x="0" y="518"/>
                    </a:cxn>
                    <a:cxn ang="0">
                      <a:pos x="4" y="19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296" h="519">
                      <a:moveTo>
                        <a:pt x="295" y="0"/>
                      </a:moveTo>
                      <a:lnTo>
                        <a:pt x="291" y="321"/>
                      </a:lnTo>
                      <a:lnTo>
                        <a:pt x="0" y="518"/>
                      </a:lnTo>
                      <a:lnTo>
                        <a:pt x="4" y="196"/>
                      </a:lnTo>
                      <a:lnTo>
                        <a:pt x="295" y="0"/>
                      </a:lnTo>
                    </a:path>
                  </a:pathLst>
                </a:custGeom>
                <a:solidFill>
                  <a:srgbClr val="618FFD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24" name="Freeform 404"/>
                <p:cNvSpPr>
                  <a:spLocks/>
                </p:cNvSpPr>
                <p:nvPr/>
              </p:nvSpPr>
              <p:spPr bwMode="auto">
                <a:xfrm>
                  <a:off x="245" y="1476"/>
                  <a:ext cx="587" cy="393"/>
                </a:xfrm>
                <a:custGeom>
                  <a:avLst/>
                  <a:gdLst/>
                  <a:ahLst/>
                  <a:cxnLst>
                    <a:cxn ang="0">
                      <a:pos x="0" y="196"/>
                    </a:cxn>
                    <a:cxn ang="0">
                      <a:pos x="293" y="0"/>
                    </a:cxn>
                    <a:cxn ang="0">
                      <a:pos x="586" y="196"/>
                    </a:cxn>
                    <a:cxn ang="0">
                      <a:pos x="293" y="392"/>
                    </a:cxn>
                    <a:cxn ang="0">
                      <a:pos x="0" y="196"/>
                    </a:cxn>
                  </a:cxnLst>
                  <a:rect l="0" t="0" r="r" b="b"/>
                  <a:pathLst>
                    <a:path w="587" h="393">
                      <a:moveTo>
                        <a:pt x="0" y="196"/>
                      </a:moveTo>
                      <a:lnTo>
                        <a:pt x="293" y="0"/>
                      </a:lnTo>
                      <a:lnTo>
                        <a:pt x="586" y="196"/>
                      </a:lnTo>
                      <a:lnTo>
                        <a:pt x="293" y="392"/>
                      </a:lnTo>
                      <a:lnTo>
                        <a:pt x="0" y="196"/>
                      </a:lnTo>
                    </a:path>
                  </a:pathLst>
                </a:custGeom>
                <a:solidFill>
                  <a:srgbClr val="A2C1FE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graphicFrame>
              <p:nvGraphicFramePr>
                <p:cNvPr id="850325" name="Object 405">
                  <a:hlinkClick r:id="" action="ppaction://ole?verb=0"/>
                </p:cNvPr>
                <p:cNvGraphicFramePr>
                  <a:graphicFrameLocks/>
                </p:cNvGraphicFramePr>
                <p:nvPr/>
              </p:nvGraphicFramePr>
              <p:xfrm>
                <a:off x="242" y="1706"/>
                <a:ext cx="279" cy="459"/>
              </p:xfrm>
              <a:graphic>
                <a:graphicData uri="http://schemas.openxmlformats.org/presentationml/2006/ole">
                  <p:oleObj spid="_x0000_s850325" name="CorelDRAW" r:id="rId12" imgW="601560" imgH="1014120" progId="CorelDraw.Graphic.7">
                    <p:embed/>
                  </p:oleObj>
                </a:graphicData>
              </a:graphic>
            </p:graphicFrame>
            <p:sp>
              <p:nvSpPr>
                <p:cNvPr id="850326" name="Freeform 406"/>
                <p:cNvSpPr>
                  <a:spLocks/>
                </p:cNvSpPr>
                <p:nvPr/>
              </p:nvSpPr>
              <p:spPr bwMode="auto">
                <a:xfrm>
                  <a:off x="526" y="1767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9" y="0"/>
                    </a:cxn>
                    <a:cxn ang="0">
                      <a:pos x="33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4" y="9"/>
                    </a:cxn>
                    <a:cxn ang="0">
                      <a:pos x="45" y="12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4" y="30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3" y="36"/>
                    </a:cxn>
                    <a:cxn ang="0">
                      <a:pos x="29" y="38"/>
                    </a:cxn>
                    <a:cxn ang="0">
                      <a:pos x="24" y="38"/>
                    </a:cxn>
                    <a:cxn ang="0">
                      <a:pos x="19" y="38"/>
                    </a:cxn>
                    <a:cxn ang="0">
                      <a:pos x="15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30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5" y="2"/>
                    </a:cxn>
                    <a:cxn ang="0">
                      <a:pos x="19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9" y="0"/>
                      </a:lnTo>
                      <a:lnTo>
                        <a:pt x="33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4" y="9"/>
                      </a:lnTo>
                      <a:lnTo>
                        <a:pt x="45" y="12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4" y="30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3" y="36"/>
                      </a:lnTo>
                      <a:lnTo>
                        <a:pt x="29" y="38"/>
                      </a:lnTo>
                      <a:lnTo>
                        <a:pt x="24" y="38"/>
                      </a:lnTo>
                      <a:lnTo>
                        <a:pt x="19" y="38"/>
                      </a:lnTo>
                      <a:lnTo>
                        <a:pt x="15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30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5" y="2"/>
                      </a:lnTo>
                      <a:lnTo>
                        <a:pt x="19" y="0"/>
                      </a:lnTo>
                      <a:lnTo>
                        <a:pt x="24" y="0"/>
                      </a:lnTo>
                    </a:path>
                  </a:pathLst>
                </a:custGeom>
                <a:solidFill>
                  <a:srgbClr val="4C4C4C"/>
                </a:soli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27" name="Freeform 407"/>
                <p:cNvSpPr>
                  <a:spLocks/>
                </p:cNvSpPr>
                <p:nvPr/>
              </p:nvSpPr>
              <p:spPr bwMode="auto">
                <a:xfrm>
                  <a:off x="541" y="1664"/>
                  <a:ext cx="83" cy="125"/>
                </a:xfrm>
                <a:custGeom>
                  <a:avLst/>
                  <a:gdLst/>
                  <a:ahLst/>
                  <a:cxnLst>
                    <a:cxn ang="0">
                      <a:pos x="37" y="124"/>
                    </a:cxn>
                    <a:cxn ang="0">
                      <a:pos x="82" y="10"/>
                    </a:cxn>
                    <a:cxn ang="0">
                      <a:pos x="31" y="0"/>
                    </a:cxn>
                    <a:cxn ang="0">
                      <a:pos x="0" y="118"/>
                    </a:cxn>
                    <a:cxn ang="0">
                      <a:pos x="37" y="124"/>
                    </a:cxn>
                  </a:cxnLst>
                  <a:rect l="0" t="0" r="r" b="b"/>
                  <a:pathLst>
                    <a:path w="83" h="125">
                      <a:moveTo>
                        <a:pt x="37" y="124"/>
                      </a:moveTo>
                      <a:lnTo>
                        <a:pt x="82" y="10"/>
                      </a:lnTo>
                      <a:lnTo>
                        <a:pt x="31" y="0"/>
                      </a:lnTo>
                      <a:lnTo>
                        <a:pt x="0" y="118"/>
                      </a:lnTo>
                      <a:lnTo>
                        <a:pt x="37" y="124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28" name="Freeform 408"/>
                <p:cNvSpPr>
                  <a:spLocks/>
                </p:cNvSpPr>
                <p:nvPr/>
              </p:nvSpPr>
              <p:spPr bwMode="auto">
                <a:xfrm>
                  <a:off x="524" y="1624"/>
                  <a:ext cx="50" cy="182"/>
                </a:xfrm>
                <a:custGeom>
                  <a:avLst/>
                  <a:gdLst/>
                  <a:ahLst/>
                  <a:cxnLst>
                    <a:cxn ang="0">
                      <a:pos x="48" y="0"/>
                    </a:cxn>
                    <a:cxn ang="0">
                      <a:pos x="49" y="159"/>
                    </a:cxn>
                    <a:cxn ang="0">
                      <a:pos x="48" y="163"/>
                    </a:cxn>
                    <a:cxn ang="0">
                      <a:pos x="47" y="167"/>
                    </a:cxn>
                    <a:cxn ang="0">
                      <a:pos x="45" y="172"/>
                    </a:cxn>
                    <a:cxn ang="0">
                      <a:pos x="42" y="174"/>
                    </a:cxn>
                    <a:cxn ang="0">
                      <a:pos x="38" y="177"/>
                    </a:cxn>
                    <a:cxn ang="0">
                      <a:pos x="35" y="179"/>
                    </a:cxn>
                    <a:cxn ang="0">
                      <a:pos x="30" y="181"/>
                    </a:cxn>
                    <a:cxn ang="0">
                      <a:pos x="25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4" y="21"/>
                    </a:cxn>
                    <a:cxn ang="0">
                      <a:pos x="19" y="22"/>
                    </a:cxn>
                    <a:cxn ang="0">
                      <a:pos x="24" y="22"/>
                    </a:cxn>
                    <a:cxn ang="0">
                      <a:pos x="29" y="22"/>
                    </a:cxn>
                    <a:cxn ang="0">
                      <a:pos x="33" y="21"/>
                    </a:cxn>
                    <a:cxn ang="0">
                      <a:pos x="37" y="19"/>
                    </a:cxn>
                    <a:cxn ang="0">
                      <a:pos x="41" y="16"/>
                    </a:cxn>
                    <a:cxn ang="0">
                      <a:pos x="44" y="12"/>
                    </a:cxn>
                    <a:cxn ang="0">
                      <a:pos x="46" y="8"/>
                    </a:cxn>
                    <a:cxn ang="0">
                      <a:pos x="47" y="5"/>
                    </a:cxn>
                    <a:cxn ang="0">
                      <a:pos x="48" y="0"/>
                    </a:cxn>
                  </a:cxnLst>
                  <a:rect l="0" t="0" r="r" b="b"/>
                  <a:pathLst>
                    <a:path w="50" h="182">
                      <a:moveTo>
                        <a:pt x="48" y="0"/>
                      </a:moveTo>
                      <a:lnTo>
                        <a:pt x="49" y="159"/>
                      </a:lnTo>
                      <a:lnTo>
                        <a:pt x="48" y="163"/>
                      </a:lnTo>
                      <a:lnTo>
                        <a:pt x="47" y="167"/>
                      </a:lnTo>
                      <a:lnTo>
                        <a:pt x="45" y="172"/>
                      </a:lnTo>
                      <a:lnTo>
                        <a:pt x="42" y="174"/>
                      </a:lnTo>
                      <a:lnTo>
                        <a:pt x="38" y="177"/>
                      </a:lnTo>
                      <a:lnTo>
                        <a:pt x="35" y="179"/>
                      </a:lnTo>
                      <a:lnTo>
                        <a:pt x="30" y="181"/>
                      </a:lnTo>
                      <a:lnTo>
                        <a:pt x="25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4" y="21"/>
                      </a:lnTo>
                      <a:lnTo>
                        <a:pt x="19" y="22"/>
                      </a:lnTo>
                      <a:lnTo>
                        <a:pt x="24" y="22"/>
                      </a:lnTo>
                      <a:lnTo>
                        <a:pt x="29" y="22"/>
                      </a:lnTo>
                      <a:lnTo>
                        <a:pt x="33" y="21"/>
                      </a:lnTo>
                      <a:lnTo>
                        <a:pt x="37" y="19"/>
                      </a:lnTo>
                      <a:lnTo>
                        <a:pt x="41" y="16"/>
                      </a:lnTo>
                      <a:lnTo>
                        <a:pt x="44" y="12"/>
                      </a:lnTo>
                      <a:lnTo>
                        <a:pt x="46" y="8"/>
                      </a:lnTo>
                      <a:lnTo>
                        <a:pt x="47" y="5"/>
                      </a:lnTo>
                      <a:lnTo>
                        <a:pt x="48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29" name="Freeform 409"/>
                <p:cNvSpPr>
                  <a:spLocks/>
                </p:cNvSpPr>
                <p:nvPr/>
              </p:nvSpPr>
              <p:spPr bwMode="auto">
                <a:xfrm>
                  <a:off x="524" y="1609"/>
                  <a:ext cx="48" cy="39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3"/>
                    </a:cxn>
                    <a:cxn ang="0">
                      <a:pos x="40" y="6"/>
                    </a:cxn>
                    <a:cxn ang="0">
                      <a:pos x="43" y="8"/>
                    </a:cxn>
                    <a:cxn ang="0">
                      <a:pos x="45" y="11"/>
                    </a:cxn>
                    <a:cxn ang="0">
                      <a:pos x="46" y="15"/>
                    </a:cxn>
                    <a:cxn ang="0">
                      <a:pos x="47" y="19"/>
                    </a:cxn>
                    <a:cxn ang="0">
                      <a:pos x="46" y="23"/>
                    </a:cxn>
                    <a:cxn ang="0">
                      <a:pos x="45" y="26"/>
                    </a:cxn>
                    <a:cxn ang="0">
                      <a:pos x="43" y="29"/>
                    </a:cxn>
                    <a:cxn ang="0">
                      <a:pos x="40" y="32"/>
                    </a:cxn>
                    <a:cxn ang="0">
                      <a:pos x="37" y="35"/>
                    </a:cxn>
                    <a:cxn ang="0">
                      <a:pos x="32" y="36"/>
                    </a:cxn>
                    <a:cxn ang="0">
                      <a:pos x="28" y="38"/>
                    </a:cxn>
                    <a:cxn ang="0">
                      <a:pos x="24" y="38"/>
                    </a:cxn>
                    <a:cxn ang="0">
                      <a:pos x="18" y="38"/>
                    </a:cxn>
                    <a:cxn ang="0">
                      <a:pos x="14" y="36"/>
                    </a:cxn>
                    <a:cxn ang="0">
                      <a:pos x="10" y="35"/>
                    </a:cxn>
                    <a:cxn ang="0">
                      <a:pos x="7" y="32"/>
                    </a:cxn>
                    <a:cxn ang="0">
                      <a:pos x="4" y="29"/>
                    </a:cxn>
                    <a:cxn ang="0">
                      <a:pos x="2" y="26"/>
                    </a:cxn>
                    <a:cxn ang="0">
                      <a:pos x="1" y="23"/>
                    </a:cxn>
                    <a:cxn ang="0">
                      <a:pos x="0" y="19"/>
                    </a:cxn>
                    <a:cxn ang="0">
                      <a:pos x="1" y="15"/>
                    </a:cxn>
                    <a:cxn ang="0">
                      <a:pos x="2" y="11"/>
                    </a:cxn>
                    <a:cxn ang="0">
                      <a:pos x="4" y="8"/>
                    </a:cxn>
                    <a:cxn ang="0">
                      <a:pos x="7" y="6"/>
                    </a:cxn>
                    <a:cxn ang="0">
                      <a:pos x="10" y="3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39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3"/>
                      </a:lnTo>
                      <a:lnTo>
                        <a:pt x="40" y="6"/>
                      </a:lnTo>
                      <a:lnTo>
                        <a:pt x="43" y="8"/>
                      </a:lnTo>
                      <a:lnTo>
                        <a:pt x="45" y="11"/>
                      </a:lnTo>
                      <a:lnTo>
                        <a:pt x="46" y="15"/>
                      </a:lnTo>
                      <a:lnTo>
                        <a:pt x="47" y="19"/>
                      </a:lnTo>
                      <a:lnTo>
                        <a:pt x="46" y="23"/>
                      </a:lnTo>
                      <a:lnTo>
                        <a:pt x="45" y="26"/>
                      </a:lnTo>
                      <a:lnTo>
                        <a:pt x="43" y="29"/>
                      </a:lnTo>
                      <a:lnTo>
                        <a:pt x="40" y="32"/>
                      </a:lnTo>
                      <a:lnTo>
                        <a:pt x="37" y="35"/>
                      </a:lnTo>
                      <a:lnTo>
                        <a:pt x="32" y="36"/>
                      </a:lnTo>
                      <a:lnTo>
                        <a:pt x="28" y="38"/>
                      </a:lnTo>
                      <a:lnTo>
                        <a:pt x="24" y="38"/>
                      </a:lnTo>
                      <a:lnTo>
                        <a:pt x="18" y="38"/>
                      </a:lnTo>
                      <a:lnTo>
                        <a:pt x="14" y="36"/>
                      </a:lnTo>
                      <a:lnTo>
                        <a:pt x="10" y="35"/>
                      </a:lnTo>
                      <a:lnTo>
                        <a:pt x="7" y="32"/>
                      </a:lnTo>
                      <a:lnTo>
                        <a:pt x="4" y="29"/>
                      </a:lnTo>
                      <a:lnTo>
                        <a:pt x="2" y="26"/>
                      </a:lnTo>
                      <a:lnTo>
                        <a:pt x="1" y="23"/>
                      </a:lnTo>
                      <a:lnTo>
                        <a:pt x="0" y="19"/>
                      </a:lnTo>
                      <a:lnTo>
                        <a:pt x="1" y="15"/>
                      </a:lnTo>
                      <a:lnTo>
                        <a:pt x="2" y="11"/>
                      </a:lnTo>
                      <a:lnTo>
                        <a:pt x="4" y="8"/>
                      </a:lnTo>
                      <a:lnTo>
                        <a:pt x="7" y="6"/>
                      </a:lnTo>
                      <a:lnTo>
                        <a:pt x="10" y="3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30" name="Freeform 410"/>
                <p:cNvSpPr>
                  <a:spLocks/>
                </p:cNvSpPr>
                <p:nvPr/>
              </p:nvSpPr>
              <p:spPr bwMode="auto">
                <a:xfrm>
                  <a:off x="623" y="1622"/>
                  <a:ext cx="85" cy="129"/>
                </a:xfrm>
                <a:custGeom>
                  <a:avLst/>
                  <a:gdLst/>
                  <a:ahLst/>
                  <a:cxnLst>
                    <a:cxn ang="0">
                      <a:pos x="38" y="128"/>
                    </a:cxn>
                    <a:cxn ang="0">
                      <a:pos x="84" y="10"/>
                    </a:cxn>
                    <a:cxn ang="0">
                      <a:pos x="32" y="0"/>
                    </a:cxn>
                    <a:cxn ang="0">
                      <a:pos x="0" y="122"/>
                    </a:cxn>
                    <a:cxn ang="0">
                      <a:pos x="38" y="128"/>
                    </a:cxn>
                  </a:cxnLst>
                  <a:rect l="0" t="0" r="r" b="b"/>
                  <a:pathLst>
                    <a:path w="85" h="129">
                      <a:moveTo>
                        <a:pt x="38" y="128"/>
                      </a:moveTo>
                      <a:lnTo>
                        <a:pt x="84" y="10"/>
                      </a:lnTo>
                      <a:lnTo>
                        <a:pt x="32" y="0"/>
                      </a:lnTo>
                      <a:lnTo>
                        <a:pt x="0" y="122"/>
                      </a:lnTo>
                      <a:lnTo>
                        <a:pt x="38" y="128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31" name="Freeform 411"/>
                <p:cNvSpPr>
                  <a:spLocks/>
                </p:cNvSpPr>
                <p:nvPr/>
              </p:nvSpPr>
              <p:spPr bwMode="auto">
                <a:xfrm>
                  <a:off x="708" y="1611"/>
                  <a:ext cx="67" cy="96"/>
                </a:xfrm>
                <a:custGeom>
                  <a:avLst/>
                  <a:gdLst/>
                  <a:ahLst/>
                  <a:cxnLst>
                    <a:cxn ang="0">
                      <a:pos x="38" y="95"/>
                    </a:cxn>
                    <a:cxn ang="0">
                      <a:pos x="66" y="26"/>
                    </a:cxn>
                    <a:cxn ang="0">
                      <a:pos x="34" y="0"/>
                    </a:cxn>
                    <a:cxn ang="0">
                      <a:pos x="0" y="90"/>
                    </a:cxn>
                    <a:cxn ang="0">
                      <a:pos x="38" y="95"/>
                    </a:cxn>
                  </a:cxnLst>
                  <a:rect l="0" t="0" r="r" b="b"/>
                  <a:pathLst>
                    <a:path w="67" h="96">
                      <a:moveTo>
                        <a:pt x="38" y="95"/>
                      </a:moveTo>
                      <a:lnTo>
                        <a:pt x="66" y="26"/>
                      </a:lnTo>
                      <a:lnTo>
                        <a:pt x="34" y="0"/>
                      </a:lnTo>
                      <a:lnTo>
                        <a:pt x="0" y="90"/>
                      </a:lnTo>
                      <a:lnTo>
                        <a:pt x="38" y="95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>
                        <a:gamma/>
                        <a:shade val="89804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32" name="Freeform 412"/>
                <p:cNvSpPr>
                  <a:spLocks/>
                </p:cNvSpPr>
                <p:nvPr/>
              </p:nvSpPr>
              <p:spPr bwMode="auto">
                <a:xfrm>
                  <a:off x="611" y="1567"/>
                  <a:ext cx="52" cy="182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51" y="159"/>
                    </a:cxn>
                    <a:cxn ang="0">
                      <a:pos x="50" y="163"/>
                    </a:cxn>
                    <a:cxn ang="0">
                      <a:pos x="49" y="167"/>
                    </a:cxn>
                    <a:cxn ang="0">
                      <a:pos x="47" y="172"/>
                    </a:cxn>
                    <a:cxn ang="0">
                      <a:pos x="44" y="174"/>
                    </a:cxn>
                    <a:cxn ang="0">
                      <a:pos x="40" y="177"/>
                    </a:cxn>
                    <a:cxn ang="0">
                      <a:pos x="36" y="179"/>
                    </a:cxn>
                    <a:cxn ang="0">
                      <a:pos x="32" y="181"/>
                    </a:cxn>
                    <a:cxn ang="0">
                      <a:pos x="26" y="181"/>
                    </a:cxn>
                    <a:cxn ang="0">
                      <a:pos x="21" y="181"/>
                    </a:cxn>
                    <a:cxn ang="0">
                      <a:pos x="17" y="179"/>
                    </a:cxn>
                    <a:cxn ang="0">
                      <a:pos x="12" y="177"/>
                    </a:cxn>
                    <a:cxn ang="0">
                      <a:pos x="8" y="174"/>
                    </a:cxn>
                    <a:cxn ang="0">
                      <a:pos x="6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5" y="12"/>
                    </a:cxn>
                    <a:cxn ang="0">
                      <a:pos x="7" y="16"/>
                    </a:cxn>
                    <a:cxn ang="0">
                      <a:pos x="11" y="19"/>
                    </a:cxn>
                    <a:cxn ang="0">
                      <a:pos x="15" y="21"/>
                    </a:cxn>
                    <a:cxn ang="0">
                      <a:pos x="19" y="22"/>
                    </a:cxn>
                    <a:cxn ang="0">
                      <a:pos x="25" y="22"/>
                    </a:cxn>
                    <a:cxn ang="0">
                      <a:pos x="30" y="22"/>
                    </a:cxn>
                    <a:cxn ang="0">
                      <a:pos x="34" y="21"/>
                    </a:cxn>
                    <a:cxn ang="0">
                      <a:pos x="39" y="19"/>
                    </a:cxn>
                    <a:cxn ang="0">
                      <a:pos x="43" y="16"/>
                    </a:cxn>
                    <a:cxn ang="0">
                      <a:pos x="45" y="12"/>
                    </a:cxn>
                    <a:cxn ang="0">
                      <a:pos x="48" y="8"/>
                    </a:cxn>
                    <a:cxn ang="0">
                      <a:pos x="49" y="5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52" h="182">
                      <a:moveTo>
                        <a:pt x="50" y="0"/>
                      </a:moveTo>
                      <a:lnTo>
                        <a:pt x="51" y="159"/>
                      </a:lnTo>
                      <a:lnTo>
                        <a:pt x="50" y="163"/>
                      </a:lnTo>
                      <a:lnTo>
                        <a:pt x="49" y="167"/>
                      </a:lnTo>
                      <a:lnTo>
                        <a:pt x="47" y="172"/>
                      </a:lnTo>
                      <a:lnTo>
                        <a:pt x="44" y="174"/>
                      </a:lnTo>
                      <a:lnTo>
                        <a:pt x="40" y="177"/>
                      </a:lnTo>
                      <a:lnTo>
                        <a:pt x="36" y="179"/>
                      </a:lnTo>
                      <a:lnTo>
                        <a:pt x="32" y="181"/>
                      </a:lnTo>
                      <a:lnTo>
                        <a:pt x="26" y="181"/>
                      </a:lnTo>
                      <a:lnTo>
                        <a:pt x="21" y="181"/>
                      </a:lnTo>
                      <a:lnTo>
                        <a:pt x="17" y="179"/>
                      </a:lnTo>
                      <a:lnTo>
                        <a:pt x="12" y="177"/>
                      </a:lnTo>
                      <a:lnTo>
                        <a:pt x="8" y="174"/>
                      </a:lnTo>
                      <a:lnTo>
                        <a:pt x="6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5" y="12"/>
                      </a:lnTo>
                      <a:lnTo>
                        <a:pt x="7" y="16"/>
                      </a:lnTo>
                      <a:lnTo>
                        <a:pt x="11" y="19"/>
                      </a:lnTo>
                      <a:lnTo>
                        <a:pt x="15" y="21"/>
                      </a:lnTo>
                      <a:lnTo>
                        <a:pt x="19" y="22"/>
                      </a:lnTo>
                      <a:lnTo>
                        <a:pt x="25" y="22"/>
                      </a:lnTo>
                      <a:lnTo>
                        <a:pt x="30" y="22"/>
                      </a:lnTo>
                      <a:lnTo>
                        <a:pt x="34" y="21"/>
                      </a:lnTo>
                      <a:lnTo>
                        <a:pt x="39" y="19"/>
                      </a:lnTo>
                      <a:lnTo>
                        <a:pt x="43" y="16"/>
                      </a:lnTo>
                      <a:lnTo>
                        <a:pt x="45" y="12"/>
                      </a:lnTo>
                      <a:lnTo>
                        <a:pt x="48" y="8"/>
                      </a:lnTo>
                      <a:lnTo>
                        <a:pt x="49" y="5"/>
                      </a:lnTo>
                      <a:lnTo>
                        <a:pt x="50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33" name="Freeform 413"/>
                <p:cNvSpPr>
                  <a:spLocks/>
                </p:cNvSpPr>
                <p:nvPr/>
              </p:nvSpPr>
              <p:spPr bwMode="auto">
                <a:xfrm>
                  <a:off x="611" y="1546"/>
                  <a:ext cx="52" cy="41"/>
                </a:xfrm>
                <a:custGeom>
                  <a:avLst/>
                  <a:gdLst/>
                  <a:ahLst/>
                  <a:cxnLst>
                    <a:cxn ang="0">
                      <a:pos x="26" y="0"/>
                    </a:cxn>
                    <a:cxn ang="0">
                      <a:pos x="30" y="0"/>
                    </a:cxn>
                    <a:cxn ang="0">
                      <a:pos x="35" y="2"/>
                    </a:cxn>
                    <a:cxn ang="0">
                      <a:pos x="40" y="3"/>
                    </a:cxn>
                    <a:cxn ang="0">
                      <a:pos x="43" y="6"/>
                    </a:cxn>
                    <a:cxn ang="0">
                      <a:pos x="46" y="8"/>
                    </a:cxn>
                    <a:cxn ang="0">
                      <a:pos x="49" y="12"/>
                    </a:cxn>
                    <a:cxn ang="0">
                      <a:pos x="50" y="16"/>
                    </a:cxn>
                    <a:cxn ang="0">
                      <a:pos x="51" y="20"/>
                    </a:cxn>
                    <a:cxn ang="0">
                      <a:pos x="50" y="24"/>
                    </a:cxn>
                    <a:cxn ang="0">
                      <a:pos x="49" y="28"/>
                    </a:cxn>
                    <a:cxn ang="0">
                      <a:pos x="46" y="31"/>
                    </a:cxn>
                    <a:cxn ang="0">
                      <a:pos x="43" y="34"/>
                    </a:cxn>
                    <a:cxn ang="0">
                      <a:pos x="40" y="37"/>
                    </a:cxn>
                    <a:cxn ang="0">
                      <a:pos x="35" y="38"/>
                    </a:cxn>
                    <a:cxn ang="0">
                      <a:pos x="30" y="40"/>
                    </a:cxn>
                    <a:cxn ang="0">
                      <a:pos x="26" y="40"/>
                    </a:cxn>
                    <a:cxn ang="0">
                      <a:pos x="20" y="40"/>
                    </a:cxn>
                    <a:cxn ang="0">
                      <a:pos x="15" y="38"/>
                    </a:cxn>
                    <a:cxn ang="0">
                      <a:pos x="11" y="37"/>
                    </a:cxn>
                    <a:cxn ang="0">
                      <a:pos x="8" y="34"/>
                    </a:cxn>
                    <a:cxn ang="0">
                      <a:pos x="5" y="31"/>
                    </a:cxn>
                    <a:cxn ang="0">
                      <a:pos x="2" y="28"/>
                    </a:cxn>
                    <a:cxn ang="0">
                      <a:pos x="1" y="24"/>
                    </a:cxn>
                    <a:cxn ang="0">
                      <a:pos x="0" y="20"/>
                    </a:cxn>
                    <a:cxn ang="0">
                      <a:pos x="1" y="16"/>
                    </a:cxn>
                    <a:cxn ang="0">
                      <a:pos x="2" y="12"/>
                    </a:cxn>
                    <a:cxn ang="0">
                      <a:pos x="5" y="8"/>
                    </a:cxn>
                    <a:cxn ang="0">
                      <a:pos x="8" y="6"/>
                    </a:cxn>
                    <a:cxn ang="0">
                      <a:pos x="11" y="3"/>
                    </a:cxn>
                    <a:cxn ang="0">
                      <a:pos x="15" y="2"/>
                    </a:cxn>
                    <a:cxn ang="0">
                      <a:pos x="20" y="0"/>
                    </a:cxn>
                    <a:cxn ang="0">
                      <a:pos x="26" y="0"/>
                    </a:cxn>
                  </a:cxnLst>
                  <a:rect l="0" t="0" r="r" b="b"/>
                  <a:pathLst>
                    <a:path w="52" h="41">
                      <a:moveTo>
                        <a:pt x="26" y="0"/>
                      </a:moveTo>
                      <a:lnTo>
                        <a:pt x="30" y="0"/>
                      </a:lnTo>
                      <a:lnTo>
                        <a:pt x="35" y="2"/>
                      </a:lnTo>
                      <a:lnTo>
                        <a:pt x="40" y="3"/>
                      </a:lnTo>
                      <a:lnTo>
                        <a:pt x="43" y="6"/>
                      </a:lnTo>
                      <a:lnTo>
                        <a:pt x="46" y="8"/>
                      </a:lnTo>
                      <a:lnTo>
                        <a:pt x="49" y="12"/>
                      </a:lnTo>
                      <a:lnTo>
                        <a:pt x="50" y="16"/>
                      </a:lnTo>
                      <a:lnTo>
                        <a:pt x="51" y="20"/>
                      </a:lnTo>
                      <a:lnTo>
                        <a:pt x="50" y="24"/>
                      </a:lnTo>
                      <a:lnTo>
                        <a:pt x="49" y="28"/>
                      </a:lnTo>
                      <a:lnTo>
                        <a:pt x="46" y="31"/>
                      </a:lnTo>
                      <a:lnTo>
                        <a:pt x="43" y="34"/>
                      </a:lnTo>
                      <a:lnTo>
                        <a:pt x="40" y="37"/>
                      </a:lnTo>
                      <a:lnTo>
                        <a:pt x="35" y="38"/>
                      </a:lnTo>
                      <a:lnTo>
                        <a:pt x="30" y="40"/>
                      </a:lnTo>
                      <a:lnTo>
                        <a:pt x="26" y="40"/>
                      </a:lnTo>
                      <a:lnTo>
                        <a:pt x="20" y="40"/>
                      </a:lnTo>
                      <a:lnTo>
                        <a:pt x="15" y="38"/>
                      </a:lnTo>
                      <a:lnTo>
                        <a:pt x="11" y="37"/>
                      </a:lnTo>
                      <a:lnTo>
                        <a:pt x="8" y="34"/>
                      </a:lnTo>
                      <a:lnTo>
                        <a:pt x="5" y="31"/>
                      </a:lnTo>
                      <a:lnTo>
                        <a:pt x="2" y="28"/>
                      </a:lnTo>
                      <a:lnTo>
                        <a:pt x="1" y="24"/>
                      </a:lnTo>
                      <a:lnTo>
                        <a:pt x="0" y="20"/>
                      </a:lnTo>
                      <a:lnTo>
                        <a:pt x="1" y="16"/>
                      </a:lnTo>
                      <a:lnTo>
                        <a:pt x="2" y="12"/>
                      </a:lnTo>
                      <a:lnTo>
                        <a:pt x="5" y="8"/>
                      </a:lnTo>
                      <a:lnTo>
                        <a:pt x="8" y="6"/>
                      </a:lnTo>
                      <a:lnTo>
                        <a:pt x="11" y="3"/>
                      </a:lnTo>
                      <a:lnTo>
                        <a:pt x="15" y="2"/>
                      </a:lnTo>
                      <a:lnTo>
                        <a:pt x="20" y="0"/>
                      </a:lnTo>
                      <a:lnTo>
                        <a:pt x="26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34" name="Freeform 414"/>
                <p:cNvSpPr>
                  <a:spLocks/>
                </p:cNvSpPr>
                <p:nvPr/>
              </p:nvSpPr>
              <p:spPr bwMode="auto">
                <a:xfrm>
                  <a:off x="702" y="1523"/>
                  <a:ext cx="49" cy="182"/>
                </a:xfrm>
                <a:custGeom>
                  <a:avLst/>
                  <a:gdLst/>
                  <a:ahLst/>
                  <a:cxnLst>
                    <a:cxn ang="0">
                      <a:pos x="47" y="0"/>
                    </a:cxn>
                    <a:cxn ang="0">
                      <a:pos x="48" y="159"/>
                    </a:cxn>
                    <a:cxn ang="0">
                      <a:pos x="47" y="163"/>
                    </a:cxn>
                    <a:cxn ang="0">
                      <a:pos x="46" y="167"/>
                    </a:cxn>
                    <a:cxn ang="0">
                      <a:pos x="45" y="172"/>
                    </a:cxn>
                    <a:cxn ang="0">
                      <a:pos x="41" y="174"/>
                    </a:cxn>
                    <a:cxn ang="0">
                      <a:pos x="38" y="177"/>
                    </a:cxn>
                    <a:cxn ang="0">
                      <a:pos x="34" y="179"/>
                    </a:cxn>
                    <a:cxn ang="0">
                      <a:pos x="30" y="181"/>
                    </a:cxn>
                    <a:cxn ang="0">
                      <a:pos x="24" y="181"/>
                    </a:cxn>
                    <a:cxn ang="0">
                      <a:pos x="20" y="181"/>
                    </a:cxn>
                    <a:cxn ang="0">
                      <a:pos x="16" y="179"/>
                    </a:cxn>
                    <a:cxn ang="0">
                      <a:pos x="11" y="177"/>
                    </a:cxn>
                    <a:cxn ang="0">
                      <a:pos x="8" y="174"/>
                    </a:cxn>
                    <a:cxn ang="0">
                      <a:pos x="5" y="172"/>
                    </a:cxn>
                    <a:cxn ang="0">
                      <a:pos x="3" y="167"/>
                    </a:cxn>
                    <a:cxn ang="0">
                      <a:pos x="2" y="163"/>
                    </a:cxn>
                    <a:cxn ang="0">
                      <a:pos x="1" y="159"/>
                    </a:cxn>
                    <a:cxn ang="0">
                      <a:pos x="0" y="0"/>
                    </a:cxn>
                    <a:cxn ang="0">
                      <a:pos x="1" y="5"/>
                    </a:cxn>
                    <a:cxn ang="0">
                      <a:pos x="2" y="8"/>
                    </a:cxn>
                    <a:cxn ang="0">
                      <a:pos x="4" y="12"/>
                    </a:cxn>
                    <a:cxn ang="0">
                      <a:pos x="7" y="16"/>
                    </a:cxn>
                    <a:cxn ang="0">
                      <a:pos x="10" y="19"/>
                    </a:cxn>
                    <a:cxn ang="0">
                      <a:pos x="14" y="21"/>
                    </a:cxn>
                    <a:cxn ang="0">
                      <a:pos x="18" y="22"/>
                    </a:cxn>
                    <a:cxn ang="0">
                      <a:pos x="24" y="22"/>
                    </a:cxn>
                    <a:cxn ang="0">
                      <a:pos x="28" y="22"/>
                    </a:cxn>
                    <a:cxn ang="0">
                      <a:pos x="32" y="21"/>
                    </a:cxn>
                    <a:cxn ang="0">
                      <a:pos x="37" y="19"/>
                    </a:cxn>
                    <a:cxn ang="0">
                      <a:pos x="40" y="16"/>
                    </a:cxn>
                    <a:cxn ang="0">
                      <a:pos x="43" y="12"/>
                    </a:cxn>
                    <a:cxn ang="0">
                      <a:pos x="45" y="8"/>
                    </a:cxn>
                    <a:cxn ang="0">
                      <a:pos x="46" y="5"/>
                    </a:cxn>
                    <a:cxn ang="0">
                      <a:pos x="47" y="0"/>
                    </a:cxn>
                  </a:cxnLst>
                  <a:rect l="0" t="0" r="r" b="b"/>
                  <a:pathLst>
                    <a:path w="49" h="182">
                      <a:moveTo>
                        <a:pt x="47" y="0"/>
                      </a:moveTo>
                      <a:lnTo>
                        <a:pt x="48" y="159"/>
                      </a:lnTo>
                      <a:lnTo>
                        <a:pt x="47" y="163"/>
                      </a:lnTo>
                      <a:lnTo>
                        <a:pt x="46" y="167"/>
                      </a:lnTo>
                      <a:lnTo>
                        <a:pt x="45" y="172"/>
                      </a:lnTo>
                      <a:lnTo>
                        <a:pt x="41" y="174"/>
                      </a:lnTo>
                      <a:lnTo>
                        <a:pt x="38" y="177"/>
                      </a:lnTo>
                      <a:lnTo>
                        <a:pt x="34" y="179"/>
                      </a:lnTo>
                      <a:lnTo>
                        <a:pt x="30" y="181"/>
                      </a:lnTo>
                      <a:lnTo>
                        <a:pt x="24" y="181"/>
                      </a:lnTo>
                      <a:lnTo>
                        <a:pt x="20" y="181"/>
                      </a:lnTo>
                      <a:lnTo>
                        <a:pt x="16" y="179"/>
                      </a:lnTo>
                      <a:lnTo>
                        <a:pt x="11" y="177"/>
                      </a:lnTo>
                      <a:lnTo>
                        <a:pt x="8" y="174"/>
                      </a:lnTo>
                      <a:lnTo>
                        <a:pt x="5" y="172"/>
                      </a:lnTo>
                      <a:lnTo>
                        <a:pt x="3" y="167"/>
                      </a:lnTo>
                      <a:lnTo>
                        <a:pt x="2" y="163"/>
                      </a:lnTo>
                      <a:lnTo>
                        <a:pt x="1" y="159"/>
                      </a:lnTo>
                      <a:lnTo>
                        <a:pt x="0" y="0"/>
                      </a:lnTo>
                      <a:lnTo>
                        <a:pt x="1" y="5"/>
                      </a:lnTo>
                      <a:lnTo>
                        <a:pt x="2" y="8"/>
                      </a:lnTo>
                      <a:lnTo>
                        <a:pt x="4" y="12"/>
                      </a:lnTo>
                      <a:lnTo>
                        <a:pt x="7" y="16"/>
                      </a:lnTo>
                      <a:lnTo>
                        <a:pt x="10" y="19"/>
                      </a:lnTo>
                      <a:lnTo>
                        <a:pt x="14" y="21"/>
                      </a:lnTo>
                      <a:lnTo>
                        <a:pt x="18" y="22"/>
                      </a:lnTo>
                      <a:lnTo>
                        <a:pt x="24" y="22"/>
                      </a:lnTo>
                      <a:lnTo>
                        <a:pt x="28" y="22"/>
                      </a:lnTo>
                      <a:lnTo>
                        <a:pt x="32" y="21"/>
                      </a:lnTo>
                      <a:lnTo>
                        <a:pt x="37" y="19"/>
                      </a:lnTo>
                      <a:lnTo>
                        <a:pt x="40" y="16"/>
                      </a:lnTo>
                      <a:lnTo>
                        <a:pt x="43" y="12"/>
                      </a:lnTo>
                      <a:lnTo>
                        <a:pt x="45" y="8"/>
                      </a:lnTo>
                      <a:lnTo>
                        <a:pt x="46" y="5"/>
                      </a:lnTo>
                      <a:lnTo>
                        <a:pt x="47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A2C1FE"/>
                    </a:gs>
                    <a:gs pos="50000">
                      <a:srgbClr val="A2C1FE">
                        <a:gamma/>
                        <a:tint val="0"/>
                        <a:invGamma/>
                      </a:srgbClr>
                    </a:gs>
                    <a:gs pos="100000">
                      <a:srgbClr val="A2C1FE"/>
                    </a:gs>
                  </a:gsLst>
                  <a:lin ang="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50335" name="Freeform 415"/>
                <p:cNvSpPr>
                  <a:spLocks/>
                </p:cNvSpPr>
                <p:nvPr/>
              </p:nvSpPr>
              <p:spPr bwMode="auto">
                <a:xfrm>
                  <a:off x="702" y="1500"/>
                  <a:ext cx="48" cy="43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28" y="0"/>
                    </a:cxn>
                    <a:cxn ang="0">
                      <a:pos x="32" y="2"/>
                    </a:cxn>
                    <a:cxn ang="0">
                      <a:pos x="37" y="4"/>
                    </a:cxn>
                    <a:cxn ang="0">
                      <a:pos x="40" y="6"/>
                    </a:cxn>
                    <a:cxn ang="0">
                      <a:pos x="43" y="9"/>
                    </a:cxn>
                    <a:cxn ang="0">
                      <a:pos x="45" y="12"/>
                    </a:cxn>
                    <a:cxn ang="0">
                      <a:pos x="46" y="17"/>
                    </a:cxn>
                    <a:cxn ang="0">
                      <a:pos x="47" y="21"/>
                    </a:cxn>
                    <a:cxn ang="0">
                      <a:pos x="46" y="25"/>
                    </a:cxn>
                    <a:cxn ang="0">
                      <a:pos x="45" y="29"/>
                    </a:cxn>
                    <a:cxn ang="0">
                      <a:pos x="43" y="32"/>
                    </a:cxn>
                    <a:cxn ang="0">
                      <a:pos x="40" y="36"/>
                    </a:cxn>
                    <a:cxn ang="0">
                      <a:pos x="37" y="39"/>
                    </a:cxn>
                    <a:cxn ang="0">
                      <a:pos x="32" y="40"/>
                    </a:cxn>
                    <a:cxn ang="0">
                      <a:pos x="28" y="42"/>
                    </a:cxn>
                    <a:cxn ang="0">
                      <a:pos x="24" y="42"/>
                    </a:cxn>
                    <a:cxn ang="0">
                      <a:pos x="18" y="42"/>
                    </a:cxn>
                    <a:cxn ang="0">
                      <a:pos x="14" y="40"/>
                    </a:cxn>
                    <a:cxn ang="0">
                      <a:pos x="10" y="39"/>
                    </a:cxn>
                    <a:cxn ang="0">
                      <a:pos x="7" y="36"/>
                    </a:cxn>
                    <a:cxn ang="0">
                      <a:pos x="4" y="32"/>
                    </a:cxn>
                    <a:cxn ang="0">
                      <a:pos x="2" y="29"/>
                    </a:cxn>
                    <a:cxn ang="0">
                      <a:pos x="1" y="25"/>
                    </a:cxn>
                    <a:cxn ang="0">
                      <a:pos x="0" y="21"/>
                    </a:cxn>
                    <a:cxn ang="0">
                      <a:pos x="1" y="17"/>
                    </a:cxn>
                    <a:cxn ang="0">
                      <a:pos x="2" y="12"/>
                    </a:cxn>
                    <a:cxn ang="0">
                      <a:pos x="4" y="9"/>
                    </a:cxn>
                    <a:cxn ang="0">
                      <a:pos x="7" y="6"/>
                    </a:cxn>
                    <a:cxn ang="0">
                      <a:pos x="10" y="4"/>
                    </a:cxn>
                    <a:cxn ang="0">
                      <a:pos x="14" y="2"/>
                    </a:cxn>
                    <a:cxn ang="0">
                      <a:pos x="18" y="0"/>
                    </a:cxn>
                    <a:cxn ang="0">
                      <a:pos x="24" y="0"/>
                    </a:cxn>
                  </a:cxnLst>
                  <a:rect l="0" t="0" r="r" b="b"/>
                  <a:pathLst>
                    <a:path w="48" h="43">
                      <a:moveTo>
                        <a:pt x="24" y="0"/>
                      </a:moveTo>
                      <a:lnTo>
                        <a:pt x="28" y="0"/>
                      </a:lnTo>
                      <a:lnTo>
                        <a:pt x="32" y="2"/>
                      </a:lnTo>
                      <a:lnTo>
                        <a:pt x="37" y="4"/>
                      </a:lnTo>
                      <a:lnTo>
                        <a:pt x="40" y="6"/>
                      </a:lnTo>
                      <a:lnTo>
                        <a:pt x="43" y="9"/>
                      </a:lnTo>
                      <a:lnTo>
                        <a:pt x="45" y="12"/>
                      </a:lnTo>
                      <a:lnTo>
                        <a:pt x="46" y="17"/>
                      </a:lnTo>
                      <a:lnTo>
                        <a:pt x="47" y="21"/>
                      </a:lnTo>
                      <a:lnTo>
                        <a:pt x="46" y="25"/>
                      </a:lnTo>
                      <a:lnTo>
                        <a:pt x="45" y="29"/>
                      </a:lnTo>
                      <a:lnTo>
                        <a:pt x="43" y="32"/>
                      </a:lnTo>
                      <a:lnTo>
                        <a:pt x="40" y="36"/>
                      </a:lnTo>
                      <a:lnTo>
                        <a:pt x="37" y="39"/>
                      </a:lnTo>
                      <a:lnTo>
                        <a:pt x="32" y="40"/>
                      </a:lnTo>
                      <a:lnTo>
                        <a:pt x="28" y="42"/>
                      </a:lnTo>
                      <a:lnTo>
                        <a:pt x="24" y="42"/>
                      </a:lnTo>
                      <a:lnTo>
                        <a:pt x="18" y="42"/>
                      </a:lnTo>
                      <a:lnTo>
                        <a:pt x="14" y="40"/>
                      </a:lnTo>
                      <a:lnTo>
                        <a:pt x="10" y="39"/>
                      </a:lnTo>
                      <a:lnTo>
                        <a:pt x="7" y="36"/>
                      </a:lnTo>
                      <a:lnTo>
                        <a:pt x="4" y="32"/>
                      </a:lnTo>
                      <a:lnTo>
                        <a:pt x="2" y="29"/>
                      </a:lnTo>
                      <a:lnTo>
                        <a:pt x="1" y="25"/>
                      </a:lnTo>
                      <a:lnTo>
                        <a:pt x="0" y="21"/>
                      </a:lnTo>
                      <a:lnTo>
                        <a:pt x="1" y="17"/>
                      </a:lnTo>
                      <a:lnTo>
                        <a:pt x="2" y="12"/>
                      </a:lnTo>
                      <a:lnTo>
                        <a:pt x="4" y="9"/>
                      </a:lnTo>
                      <a:lnTo>
                        <a:pt x="7" y="6"/>
                      </a:lnTo>
                      <a:lnTo>
                        <a:pt x="10" y="4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4" y="0"/>
                      </a:lnTo>
                    </a:path>
                  </a:pathLst>
                </a:custGeom>
                <a:gradFill rotWithShape="0">
                  <a:gsLst>
                    <a:gs pos="0">
                      <a:srgbClr val="C1CEFF">
                        <a:gamma/>
                        <a:tint val="40000"/>
                        <a:invGamma/>
                      </a:srgbClr>
                    </a:gs>
                    <a:gs pos="100000">
                      <a:srgbClr val="C1CEFF"/>
                    </a:gs>
                  </a:gsLst>
                  <a:lin ang="18900000" scaled="1"/>
                </a:gradFill>
                <a:ln w="12700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850704" name="Group 784"/>
          <p:cNvGrpSpPr>
            <a:grpSpLocks/>
          </p:cNvGrpSpPr>
          <p:nvPr/>
        </p:nvGrpSpPr>
        <p:grpSpPr bwMode="auto">
          <a:xfrm>
            <a:off x="2951163" y="3486150"/>
            <a:ext cx="5381625" cy="2663825"/>
            <a:chOff x="1859" y="2196"/>
            <a:chExt cx="3390" cy="1678"/>
          </a:xfrm>
        </p:grpSpPr>
        <p:sp>
          <p:nvSpPr>
            <p:cNvPr id="850705" name="Freeform 785"/>
            <p:cNvSpPr>
              <a:spLocks/>
            </p:cNvSpPr>
            <p:nvPr/>
          </p:nvSpPr>
          <p:spPr bwMode="auto">
            <a:xfrm>
              <a:off x="3628" y="2196"/>
              <a:ext cx="107" cy="85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chemeClr val="hlink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06" name="Freeform 786"/>
            <p:cNvSpPr>
              <a:spLocks/>
            </p:cNvSpPr>
            <p:nvPr/>
          </p:nvSpPr>
          <p:spPr bwMode="auto">
            <a:xfrm>
              <a:off x="2805" y="3699"/>
              <a:ext cx="107" cy="85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chemeClr val="hlink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07" name="Freeform 787"/>
            <p:cNvSpPr>
              <a:spLocks/>
            </p:cNvSpPr>
            <p:nvPr/>
          </p:nvSpPr>
          <p:spPr bwMode="auto">
            <a:xfrm>
              <a:off x="4953" y="2682"/>
              <a:ext cx="107" cy="85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rgbClr val="0066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08" name="Line 788"/>
            <p:cNvSpPr>
              <a:spLocks noChangeShapeType="1"/>
            </p:cNvSpPr>
            <p:nvPr/>
          </p:nvSpPr>
          <p:spPr bwMode="auto">
            <a:xfrm flipH="1" flipV="1">
              <a:off x="2411" y="2493"/>
              <a:ext cx="47" cy="274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09" name="Line 789"/>
            <p:cNvSpPr>
              <a:spLocks noChangeShapeType="1"/>
            </p:cNvSpPr>
            <p:nvPr/>
          </p:nvSpPr>
          <p:spPr bwMode="auto">
            <a:xfrm flipH="1" flipV="1">
              <a:off x="2244" y="2603"/>
              <a:ext cx="147" cy="164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10" name="Line 790"/>
            <p:cNvSpPr>
              <a:spLocks noChangeShapeType="1"/>
            </p:cNvSpPr>
            <p:nvPr/>
          </p:nvSpPr>
          <p:spPr bwMode="auto">
            <a:xfrm flipV="1">
              <a:off x="2432" y="2726"/>
              <a:ext cx="991" cy="48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11" name="Line 791"/>
            <p:cNvSpPr>
              <a:spLocks noChangeShapeType="1"/>
            </p:cNvSpPr>
            <p:nvPr/>
          </p:nvSpPr>
          <p:spPr bwMode="auto">
            <a:xfrm flipH="1" flipV="1">
              <a:off x="1962" y="2775"/>
              <a:ext cx="679" cy="493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12" name="Line 792"/>
            <p:cNvSpPr>
              <a:spLocks noChangeShapeType="1"/>
            </p:cNvSpPr>
            <p:nvPr/>
          </p:nvSpPr>
          <p:spPr bwMode="auto">
            <a:xfrm flipH="1" flipV="1">
              <a:off x="2170" y="2713"/>
              <a:ext cx="255" cy="6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13" name="Line 793"/>
            <p:cNvSpPr>
              <a:spLocks noChangeShapeType="1"/>
            </p:cNvSpPr>
            <p:nvPr/>
          </p:nvSpPr>
          <p:spPr bwMode="auto">
            <a:xfrm flipH="1" flipV="1">
              <a:off x="2056" y="2444"/>
              <a:ext cx="174" cy="165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14" name="Line 794"/>
            <p:cNvSpPr>
              <a:spLocks noChangeShapeType="1"/>
            </p:cNvSpPr>
            <p:nvPr/>
          </p:nvSpPr>
          <p:spPr bwMode="auto">
            <a:xfrm flipV="1">
              <a:off x="3688" y="2733"/>
              <a:ext cx="1305" cy="4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15" name="Line 795"/>
            <p:cNvSpPr>
              <a:spLocks noChangeShapeType="1"/>
            </p:cNvSpPr>
            <p:nvPr/>
          </p:nvSpPr>
          <p:spPr bwMode="auto">
            <a:xfrm>
              <a:off x="3688" y="2594"/>
              <a:ext cx="1488" cy="108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16" name="Line 796"/>
            <p:cNvSpPr>
              <a:spLocks noChangeShapeType="1"/>
            </p:cNvSpPr>
            <p:nvPr/>
          </p:nvSpPr>
          <p:spPr bwMode="auto">
            <a:xfrm flipV="1">
              <a:off x="4753" y="2756"/>
              <a:ext cx="229" cy="50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17" name="Line 797"/>
            <p:cNvSpPr>
              <a:spLocks noChangeShapeType="1"/>
            </p:cNvSpPr>
            <p:nvPr/>
          </p:nvSpPr>
          <p:spPr bwMode="auto">
            <a:xfrm flipH="1" flipV="1">
              <a:off x="3481" y="2873"/>
              <a:ext cx="1295" cy="384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18" name="Line 798"/>
            <p:cNvSpPr>
              <a:spLocks noChangeShapeType="1"/>
            </p:cNvSpPr>
            <p:nvPr/>
          </p:nvSpPr>
          <p:spPr bwMode="auto">
            <a:xfrm flipV="1">
              <a:off x="3717" y="3264"/>
              <a:ext cx="1051" cy="408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19" name="Line 799"/>
            <p:cNvSpPr>
              <a:spLocks noChangeShapeType="1"/>
            </p:cNvSpPr>
            <p:nvPr/>
          </p:nvSpPr>
          <p:spPr bwMode="auto">
            <a:xfrm flipH="1" flipV="1">
              <a:off x="3710" y="3664"/>
              <a:ext cx="136" cy="7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20" name="Line 800"/>
            <p:cNvSpPr>
              <a:spLocks noChangeShapeType="1"/>
            </p:cNvSpPr>
            <p:nvPr/>
          </p:nvSpPr>
          <p:spPr bwMode="auto">
            <a:xfrm flipH="1" flipV="1">
              <a:off x="3481" y="2881"/>
              <a:ext cx="244" cy="79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21" name="Line 801"/>
            <p:cNvSpPr>
              <a:spLocks noChangeShapeType="1"/>
            </p:cNvSpPr>
            <p:nvPr/>
          </p:nvSpPr>
          <p:spPr bwMode="auto">
            <a:xfrm>
              <a:off x="2788" y="3413"/>
              <a:ext cx="62" cy="337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22" name="Line 802"/>
            <p:cNvSpPr>
              <a:spLocks noChangeShapeType="1"/>
            </p:cNvSpPr>
            <p:nvPr/>
          </p:nvSpPr>
          <p:spPr bwMode="auto">
            <a:xfrm flipH="1" flipV="1">
              <a:off x="2643" y="3257"/>
              <a:ext cx="123" cy="164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23" name="Line 803"/>
            <p:cNvSpPr>
              <a:spLocks noChangeShapeType="1"/>
            </p:cNvSpPr>
            <p:nvPr/>
          </p:nvSpPr>
          <p:spPr bwMode="auto">
            <a:xfrm>
              <a:off x="2659" y="3461"/>
              <a:ext cx="191" cy="305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24" name="Line 804"/>
            <p:cNvSpPr>
              <a:spLocks noChangeShapeType="1"/>
            </p:cNvSpPr>
            <p:nvPr/>
          </p:nvSpPr>
          <p:spPr bwMode="auto">
            <a:xfrm>
              <a:off x="1913" y="2309"/>
              <a:ext cx="328" cy="10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25" name="Line 805"/>
            <p:cNvSpPr>
              <a:spLocks noChangeShapeType="1"/>
            </p:cNvSpPr>
            <p:nvPr/>
          </p:nvSpPr>
          <p:spPr bwMode="auto">
            <a:xfrm>
              <a:off x="1928" y="2302"/>
              <a:ext cx="23" cy="118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26" name="Line 806"/>
            <p:cNvSpPr>
              <a:spLocks noChangeShapeType="1"/>
            </p:cNvSpPr>
            <p:nvPr/>
          </p:nvSpPr>
          <p:spPr bwMode="auto">
            <a:xfrm>
              <a:off x="2225" y="2411"/>
              <a:ext cx="0" cy="164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27" name="Line 807"/>
            <p:cNvSpPr>
              <a:spLocks noChangeShapeType="1"/>
            </p:cNvSpPr>
            <p:nvPr/>
          </p:nvSpPr>
          <p:spPr bwMode="auto">
            <a:xfrm>
              <a:off x="1973" y="2600"/>
              <a:ext cx="214" cy="14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28" name="Line 808"/>
            <p:cNvSpPr>
              <a:spLocks noChangeShapeType="1"/>
            </p:cNvSpPr>
            <p:nvPr/>
          </p:nvSpPr>
          <p:spPr bwMode="auto">
            <a:xfrm flipH="1">
              <a:off x="1951" y="2474"/>
              <a:ext cx="114" cy="118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29" name="Line 809"/>
            <p:cNvSpPr>
              <a:spLocks noChangeShapeType="1"/>
            </p:cNvSpPr>
            <p:nvPr/>
          </p:nvSpPr>
          <p:spPr bwMode="auto">
            <a:xfrm flipH="1">
              <a:off x="5127" y="2818"/>
              <a:ext cx="30" cy="854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30" name="Line 810"/>
            <p:cNvSpPr>
              <a:spLocks noChangeShapeType="1"/>
            </p:cNvSpPr>
            <p:nvPr/>
          </p:nvSpPr>
          <p:spPr bwMode="auto">
            <a:xfrm flipV="1">
              <a:off x="4997" y="3680"/>
              <a:ext cx="130" cy="3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31" name="Line 811"/>
            <p:cNvSpPr>
              <a:spLocks noChangeShapeType="1"/>
            </p:cNvSpPr>
            <p:nvPr/>
          </p:nvSpPr>
          <p:spPr bwMode="auto">
            <a:xfrm>
              <a:off x="5004" y="3727"/>
              <a:ext cx="190" cy="133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32" name="Line 812"/>
            <p:cNvSpPr>
              <a:spLocks noChangeShapeType="1"/>
            </p:cNvSpPr>
            <p:nvPr/>
          </p:nvSpPr>
          <p:spPr bwMode="auto">
            <a:xfrm flipH="1" flipV="1">
              <a:off x="5119" y="2600"/>
              <a:ext cx="53" cy="109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33" name="Line 813"/>
            <p:cNvSpPr>
              <a:spLocks noChangeShapeType="1"/>
            </p:cNvSpPr>
            <p:nvPr/>
          </p:nvSpPr>
          <p:spPr bwMode="auto">
            <a:xfrm flipH="1">
              <a:off x="5157" y="2709"/>
              <a:ext cx="46" cy="10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34" name="Line 814"/>
            <p:cNvSpPr>
              <a:spLocks noChangeShapeType="1"/>
            </p:cNvSpPr>
            <p:nvPr/>
          </p:nvSpPr>
          <p:spPr bwMode="auto">
            <a:xfrm flipV="1">
              <a:off x="1946" y="2600"/>
              <a:ext cx="238" cy="173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35" name="Line 815"/>
            <p:cNvSpPr>
              <a:spLocks noChangeShapeType="1"/>
            </p:cNvSpPr>
            <p:nvPr/>
          </p:nvSpPr>
          <p:spPr bwMode="auto">
            <a:xfrm>
              <a:off x="1972" y="2597"/>
              <a:ext cx="235" cy="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36" name="Line 816"/>
            <p:cNvSpPr>
              <a:spLocks noChangeShapeType="1"/>
            </p:cNvSpPr>
            <p:nvPr/>
          </p:nvSpPr>
          <p:spPr bwMode="auto">
            <a:xfrm flipH="1">
              <a:off x="2214" y="2487"/>
              <a:ext cx="171" cy="237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37" name="Line 817"/>
            <p:cNvSpPr>
              <a:spLocks noChangeShapeType="1"/>
            </p:cNvSpPr>
            <p:nvPr/>
          </p:nvSpPr>
          <p:spPr bwMode="auto">
            <a:xfrm flipH="1">
              <a:off x="2579" y="3269"/>
              <a:ext cx="54" cy="131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38" name="Line 818"/>
            <p:cNvSpPr>
              <a:spLocks noChangeShapeType="1"/>
            </p:cNvSpPr>
            <p:nvPr/>
          </p:nvSpPr>
          <p:spPr bwMode="auto">
            <a:xfrm flipV="1">
              <a:off x="2659" y="3407"/>
              <a:ext cx="111" cy="58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39" name="Freeform 819"/>
            <p:cNvSpPr>
              <a:spLocks/>
            </p:cNvSpPr>
            <p:nvPr/>
          </p:nvSpPr>
          <p:spPr bwMode="auto">
            <a:xfrm>
              <a:off x="2592" y="3221"/>
              <a:ext cx="107" cy="84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rgbClr val="CC0099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40" name="Freeform 820"/>
            <p:cNvSpPr>
              <a:spLocks/>
            </p:cNvSpPr>
            <p:nvPr/>
          </p:nvSpPr>
          <p:spPr bwMode="auto">
            <a:xfrm>
              <a:off x="2597" y="3438"/>
              <a:ext cx="108" cy="62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0" y="0"/>
                </a:cxn>
                <a:cxn ang="0">
                  <a:pos x="48" y="0"/>
                </a:cxn>
                <a:cxn ang="0">
                  <a:pos x="48" y="48"/>
                </a:cxn>
                <a:cxn ang="0">
                  <a:pos x="96" y="48"/>
                </a:cxn>
                <a:cxn ang="0">
                  <a:pos x="96" y="0"/>
                </a:cxn>
                <a:cxn ang="0">
                  <a:pos x="144" y="0"/>
                </a:cxn>
                <a:cxn ang="0">
                  <a:pos x="144" y="144"/>
                </a:cxn>
                <a:cxn ang="0">
                  <a:pos x="0" y="144"/>
                </a:cxn>
              </a:cxnLst>
              <a:rect l="0" t="0" r="r" b="b"/>
              <a:pathLst>
                <a:path w="144" h="144">
                  <a:moveTo>
                    <a:pt x="0" y="14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96" y="48"/>
                  </a:lnTo>
                  <a:lnTo>
                    <a:pt x="96" y="0"/>
                  </a:lnTo>
                  <a:lnTo>
                    <a:pt x="144" y="0"/>
                  </a:lnTo>
                  <a:lnTo>
                    <a:pt x="144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41" name="Freeform 821"/>
            <p:cNvSpPr>
              <a:spLocks/>
            </p:cNvSpPr>
            <p:nvPr/>
          </p:nvSpPr>
          <p:spPr bwMode="auto">
            <a:xfrm>
              <a:off x="2746" y="3370"/>
              <a:ext cx="87" cy="66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48"/>
                </a:cxn>
                <a:cxn ang="0">
                  <a:pos x="192" y="48"/>
                </a:cxn>
                <a:cxn ang="0">
                  <a:pos x="192" y="0"/>
                </a:cxn>
                <a:cxn ang="0">
                  <a:pos x="288" y="0"/>
                </a:cxn>
                <a:cxn ang="0">
                  <a:pos x="288" y="48"/>
                </a:cxn>
                <a:cxn ang="0">
                  <a:pos x="384" y="48"/>
                </a:cxn>
                <a:cxn ang="0">
                  <a:pos x="384" y="0"/>
                </a:cxn>
                <a:cxn ang="0">
                  <a:pos x="480" y="0"/>
                </a:cxn>
                <a:cxn ang="0">
                  <a:pos x="480" y="288"/>
                </a:cxn>
                <a:cxn ang="0">
                  <a:pos x="0" y="288"/>
                </a:cxn>
              </a:cxnLst>
              <a:rect l="0" t="0" r="r" b="b"/>
              <a:pathLst>
                <a:path w="480" h="288">
                  <a:moveTo>
                    <a:pt x="0" y="288"/>
                  </a:moveTo>
                  <a:lnTo>
                    <a:pt x="0" y="0"/>
                  </a:lnTo>
                  <a:lnTo>
                    <a:pt x="96" y="0"/>
                  </a:lnTo>
                  <a:lnTo>
                    <a:pt x="96" y="48"/>
                  </a:lnTo>
                  <a:lnTo>
                    <a:pt x="192" y="48"/>
                  </a:lnTo>
                  <a:lnTo>
                    <a:pt x="192" y="0"/>
                  </a:lnTo>
                  <a:lnTo>
                    <a:pt x="288" y="0"/>
                  </a:lnTo>
                  <a:lnTo>
                    <a:pt x="288" y="48"/>
                  </a:lnTo>
                  <a:lnTo>
                    <a:pt x="384" y="48"/>
                  </a:lnTo>
                  <a:lnTo>
                    <a:pt x="384" y="0"/>
                  </a:lnTo>
                  <a:lnTo>
                    <a:pt x="480" y="0"/>
                  </a:lnTo>
                  <a:lnTo>
                    <a:pt x="480" y="288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006600"/>
            </a:solidFill>
            <a:ln w="127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42" name="Freeform 822"/>
            <p:cNvSpPr>
              <a:spLocks/>
            </p:cNvSpPr>
            <p:nvPr/>
          </p:nvSpPr>
          <p:spPr bwMode="auto">
            <a:xfrm>
              <a:off x="2525" y="3370"/>
              <a:ext cx="87" cy="66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48"/>
                </a:cxn>
                <a:cxn ang="0">
                  <a:pos x="192" y="48"/>
                </a:cxn>
                <a:cxn ang="0">
                  <a:pos x="192" y="0"/>
                </a:cxn>
                <a:cxn ang="0">
                  <a:pos x="288" y="0"/>
                </a:cxn>
                <a:cxn ang="0">
                  <a:pos x="288" y="48"/>
                </a:cxn>
                <a:cxn ang="0">
                  <a:pos x="384" y="48"/>
                </a:cxn>
                <a:cxn ang="0">
                  <a:pos x="384" y="0"/>
                </a:cxn>
                <a:cxn ang="0">
                  <a:pos x="480" y="0"/>
                </a:cxn>
                <a:cxn ang="0">
                  <a:pos x="480" y="288"/>
                </a:cxn>
                <a:cxn ang="0">
                  <a:pos x="0" y="288"/>
                </a:cxn>
              </a:cxnLst>
              <a:rect l="0" t="0" r="r" b="b"/>
              <a:pathLst>
                <a:path w="480" h="288">
                  <a:moveTo>
                    <a:pt x="0" y="288"/>
                  </a:moveTo>
                  <a:lnTo>
                    <a:pt x="0" y="0"/>
                  </a:lnTo>
                  <a:lnTo>
                    <a:pt x="96" y="0"/>
                  </a:lnTo>
                  <a:lnTo>
                    <a:pt x="96" y="48"/>
                  </a:lnTo>
                  <a:lnTo>
                    <a:pt x="192" y="48"/>
                  </a:lnTo>
                  <a:lnTo>
                    <a:pt x="192" y="0"/>
                  </a:lnTo>
                  <a:lnTo>
                    <a:pt x="288" y="0"/>
                  </a:lnTo>
                  <a:lnTo>
                    <a:pt x="288" y="48"/>
                  </a:lnTo>
                  <a:lnTo>
                    <a:pt x="384" y="48"/>
                  </a:lnTo>
                  <a:lnTo>
                    <a:pt x="384" y="0"/>
                  </a:lnTo>
                  <a:lnTo>
                    <a:pt x="480" y="0"/>
                  </a:lnTo>
                  <a:lnTo>
                    <a:pt x="480" y="288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43" name="Line 823"/>
            <p:cNvSpPr>
              <a:spLocks noChangeShapeType="1"/>
            </p:cNvSpPr>
            <p:nvPr/>
          </p:nvSpPr>
          <p:spPr bwMode="auto">
            <a:xfrm flipH="1">
              <a:off x="3320" y="2869"/>
              <a:ext cx="150" cy="17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44" name="Line 824"/>
            <p:cNvSpPr>
              <a:spLocks noChangeShapeType="1"/>
            </p:cNvSpPr>
            <p:nvPr/>
          </p:nvSpPr>
          <p:spPr bwMode="auto">
            <a:xfrm flipH="1" flipV="1">
              <a:off x="3320" y="3059"/>
              <a:ext cx="56" cy="55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45" name="Line 825"/>
            <p:cNvSpPr>
              <a:spLocks noChangeShapeType="1"/>
            </p:cNvSpPr>
            <p:nvPr/>
          </p:nvSpPr>
          <p:spPr bwMode="auto">
            <a:xfrm flipH="1">
              <a:off x="3320" y="2993"/>
              <a:ext cx="124" cy="55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46" name="Line 826"/>
            <p:cNvSpPr>
              <a:spLocks noChangeShapeType="1"/>
            </p:cNvSpPr>
            <p:nvPr/>
          </p:nvSpPr>
          <p:spPr bwMode="auto">
            <a:xfrm flipH="1" flipV="1">
              <a:off x="3420" y="2731"/>
              <a:ext cx="24" cy="145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47" name="Line 827"/>
            <p:cNvSpPr>
              <a:spLocks noChangeShapeType="1"/>
            </p:cNvSpPr>
            <p:nvPr/>
          </p:nvSpPr>
          <p:spPr bwMode="auto">
            <a:xfrm flipH="1">
              <a:off x="3430" y="2683"/>
              <a:ext cx="121" cy="48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48" name="Line 828"/>
            <p:cNvSpPr>
              <a:spLocks noChangeShapeType="1"/>
            </p:cNvSpPr>
            <p:nvPr/>
          </p:nvSpPr>
          <p:spPr bwMode="auto">
            <a:xfrm>
              <a:off x="3420" y="2507"/>
              <a:ext cx="10" cy="204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49" name="Line 829"/>
            <p:cNvSpPr>
              <a:spLocks noChangeShapeType="1"/>
            </p:cNvSpPr>
            <p:nvPr/>
          </p:nvSpPr>
          <p:spPr bwMode="auto">
            <a:xfrm flipH="1" flipV="1">
              <a:off x="3430" y="2738"/>
              <a:ext cx="248" cy="48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50" name="Line 830"/>
            <p:cNvSpPr>
              <a:spLocks noChangeShapeType="1"/>
            </p:cNvSpPr>
            <p:nvPr/>
          </p:nvSpPr>
          <p:spPr bwMode="auto">
            <a:xfrm flipH="1">
              <a:off x="3430" y="2604"/>
              <a:ext cx="87" cy="110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51" name="Freeform 831"/>
            <p:cNvSpPr>
              <a:spLocks/>
            </p:cNvSpPr>
            <p:nvPr/>
          </p:nvSpPr>
          <p:spPr bwMode="auto">
            <a:xfrm>
              <a:off x="3524" y="2528"/>
              <a:ext cx="184" cy="76"/>
            </a:xfrm>
            <a:custGeom>
              <a:avLst/>
              <a:gdLst/>
              <a:ahLst/>
              <a:cxnLst>
                <a:cxn ang="0">
                  <a:pos x="0" y="88"/>
                </a:cxn>
                <a:cxn ang="0">
                  <a:pos x="92" y="0"/>
                </a:cxn>
                <a:cxn ang="0">
                  <a:pos x="220" y="76"/>
                </a:cxn>
                <a:cxn ang="0">
                  <a:pos x="0" y="88"/>
                </a:cxn>
              </a:cxnLst>
              <a:rect l="0" t="0" r="r" b="b"/>
              <a:pathLst>
                <a:path w="220" h="88">
                  <a:moveTo>
                    <a:pt x="0" y="88"/>
                  </a:moveTo>
                  <a:lnTo>
                    <a:pt x="92" y="0"/>
                  </a:lnTo>
                  <a:lnTo>
                    <a:pt x="220" y="76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hlink"/>
            </a:solidFill>
            <a:ln w="127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52" name="Line 832"/>
            <p:cNvSpPr>
              <a:spLocks noChangeShapeType="1"/>
            </p:cNvSpPr>
            <p:nvPr/>
          </p:nvSpPr>
          <p:spPr bwMode="auto">
            <a:xfrm flipH="1">
              <a:off x="3668" y="2604"/>
              <a:ext cx="60" cy="18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53" name="Freeform 833"/>
            <p:cNvSpPr>
              <a:spLocks/>
            </p:cNvSpPr>
            <p:nvPr/>
          </p:nvSpPr>
          <p:spPr bwMode="auto">
            <a:xfrm>
              <a:off x="3666" y="2548"/>
              <a:ext cx="107" cy="84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chemeClr val="hlink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54" name="Freeform 834"/>
            <p:cNvSpPr>
              <a:spLocks/>
            </p:cNvSpPr>
            <p:nvPr/>
          </p:nvSpPr>
          <p:spPr bwMode="auto">
            <a:xfrm>
              <a:off x="3422" y="2822"/>
              <a:ext cx="107" cy="84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55" name="Freeform 835"/>
            <p:cNvSpPr>
              <a:spLocks/>
            </p:cNvSpPr>
            <p:nvPr/>
          </p:nvSpPr>
          <p:spPr bwMode="auto">
            <a:xfrm>
              <a:off x="3551" y="2477"/>
              <a:ext cx="107" cy="85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56" name="Freeform 836"/>
            <p:cNvSpPr>
              <a:spLocks/>
            </p:cNvSpPr>
            <p:nvPr/>
          </p:nvSpPr>
          <p:spPr bwMode="auto">
            <a:xfrm>
              <a:off x="3468" y="2548"/>
              <a:ext cx="107" cy="84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chemeClr val="hlink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57" name="Freeform 837"/>
            <p:cNvSpPr>
              <a:spLocks/>
            </p:cNvSpPr>
            <p:nvPr/>
          </p:nvSpPr>
          <p:spPr bwMode="auto">
            <a:xfrm>
              <a:off x="3628" y="2729"/>
              <a:ext cx="107" cy="84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chemeClr val="accent2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58" name="Freeform 838"/>
            <p:cNvSpPr>
              <a:spLocks/>
            </p:cNvSpPr>
            <p:nvPr/>
          </p:nvSpPr>
          <p:spPr bwMode="auto">
            <a:xfrm>
              <a:off x="3375" y="2686"/>
              <a:ext cx="107" cy="62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0" y="0"/>
                </a:cxn>
                <a:cxn ang="0">
                  <a:pos x="48" y="0"/>
                </a:cxn>
                <a:cxn ang="0">
                  <a:pos x="48" y="48"/>
                </a:cxn>
                <a:cxn ang="0">
                  <a:pos x="96" y="48"/>
                </a:cxn>
                <a:cxn ang="0">
                  <a:pos x="96" y="0"/>
                </a:cxn>
                <a:cxn ang="0">
                  <a:pos x="144" y="0"/>
                </a:cxn>
                <a:cxn ang="0">
                  <a:pos x="144" y="144"/>
                </a:cxn>
                <a:cxn ang="0">
                  <a:pos x="0" y="144"/>
                </a:cxn>
              </a:cxnLst>
              <a:rect l="0" t="0" r="r" b="b"/>
              <a:pathLst>
                <a:path w="144" h="144">
                  <a:moveTo>
                    <a:pt x="0" y="14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96" y="48"/>
                  </a:lnTo>
                  <a:lnTo>
                    <a:pt x="96" y="0"/>
                  </a:lnTo>
                  <a:lnTo>
                    <a:pt x="144" y="0"/>
                  </a:lnTo>
                  <a:lnTo>
                    <a:pt x="144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59" name="Freeform 839"/>
            <p:cNvSpPr>
              <a:spLocks/>
            </p:cNvSpPr>
            <p:nvPr/>
          </p:nvSpPr>
          <p:spPr bwMode="auto">
            <a:xfrm>
              <a:off x="3253" y="3007"/>
              <a:ext cx="107" cy="62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0" y="0"/>
                </a:cxn>
                <a:cxn ang="0">
                  <a:pos x="48" y="0"/>
                </a:cxn>
                <a:cxn ang="0">
                  <a:pos x="48" y="48"/>
                </a:cxn>
                <a:cxn ang="0">
                  <a:pos x="96" y="48"/>
                </a:cxn>
                <a:cxn ang="0">
                  <a:pos x="96" y="0"/>
                </a:cxn>
                <a:cxn ang="0">
                  <a:pos x="144" y="0"/>
                </a:cxn>
                <a:cxn ang="0">
                  <a:pos x="144" y="144"/>
                </a:cxn>
                <a:cxn ang="0">
                  <a:pos x="0" y="144"/>
                </a:cxn>
              </a:cxnLst>
              <a:rect l="0" t="0" r="r" b="b"/>
              <a:pathLst>
                <a:path w="144" h="144">
                  <a:moveTo>
                    <a:pt x="0" y="14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96" y="48"/>
                  </a:lnTo>
                  <a:lnTo>
                    <a:pt x="96" y="0"/>
                  </a:lnTo>
                  <a:lnTo>
                    <a:pt x="144" y="0"/>
                  </a:lnTo>
                  <a:lnTo>
                    <a:pt x="144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006600"/>
            </a:solidFill>
            <a:ln w="12700" cap="flat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60" name="Freeform 840"/>
            <p:cNvSpPr>
              <a:spLocks/>
            </p:cNvSpPr>
            <p:nvPr/>
          </p:nvSpPr>
          <p:spPr bwMode="auto">
            <a:xfrm>
              <a:off x="3401" y="2956"/>
              <a:ext cx="87" cy="66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48"/>
                </a:cxn>
                <a:cxn ang="0">
                  <a:pos x="192" y="48"/>
                </a:cxn>
                <a:cxn ang="0">
                  <a:pos x="192" y="0"/>
                </a:cxn>
                <a:cxn ang="0">
                  <a:pos x="288" y="0"/>
                </a:cxn>
                <a:cxn ang="0">
                  <a:pos x="288" y="48"/>
                </a:cxn>
                <a:cxn ang="0">
                  <a:pos x="384" y="48"/>
                </a:cxn>
                <a:cxn ang="0">
                  <a:pos x="384" y="0"/>
                </a:cxn>
                <a:cxn ang="0">
                  <a:pos x="480" y="0"/>
                </a:cxn>
                <a:cxn ang="0">
                  <a:pos x="480" y="288"/>
                </a:cxn>
                <a:cxn ang="0">
                  <a:pos x="0" y="288"/>
                </a:cxn>
              </a:cxnLst>
              <a:rect l="0" t="0" r="r" b="b"/>
              <a:pathLst>
                <a:path w="480" h="288">
                  <a:moveTo>
                    <a:pt x="0" y="288"/>
                  </a:moveTo>
                  <a:lnTo>
                    <a:pt x="0" y="0"/>
                  </a:lnTo>
                  <a:lnTo>
                    <a:pt x="96" y="0"/>
                  </a:lnTo>
                  <a:lnTo>
                    <a:pt x="96" y="48"/>
                  </a:lnTo>
                  <a:lnTo>
                    <a:pt x="192" y="48"/>
                  </a:lnTo>
                  <a:lnTo>
                    <a:pt x="192" y="0"/>
                  </a:lnTo>
                  <a:lnTo>
                    <a:pt x="288" y="0"/>
                  </a:lnTo>
                  <a:lnTo>
                    <a:pt x="288" y="48"/>
                  </a:lnTo>
                  <a:lnTo>
                    <a:pt x="384" y="48"/>
                  </a:lnTo>
                  <a:lnTo>
                    <a:pt x="384" y="0"/>
                  </a:lnTo>
                  <a:lnTo>
                    <a:pt x="480" y="0"/>
                  </a:lnTo>
                  <a:lnTo>
                    <a:pt x="480" y="288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hlink"/>
            </a:solidFill>
            <a:ln w="127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61" name="Freeform 841"/>
            <p:cNvSpPr>
              <a:spLocks/>
            </p:cNvSpPr>
            <p:nvPr/>
          </p:nvSpPr>
          <p:spPr bwMode="auto">
            <a:xfrm>
              <a:off x="3317" y="3082"/>
              <a:ext cx="87" cy="65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48"/>
                </a:cxn>
                <a:cxn ang="0">
                  <a:pos x="192" y="48"/>
                </a:cxn>
                <a:cxn ang="0">
                  <a:pos x="192" y="0"/>
                </a:cxn>
                <a:cxn ang="0">
                  <a:pos x="288" y="0"/>
                </a:cxn>
                <a:cxn ang="0">
                  <a:pos x="288" y="48"/>
                </a:cxn>
                <a:cxn ang="0">
                  <a:pos x="384" y="48"/>
                </a:cxn>
                <a:cxn ang="0">
                  <a:pos x="384" y="0"/>
                </a:cxn>
                <a:cxn ang="0">
                  <a:pos x="480" y="0"/>
                </a:cxn>
                <a:cxn ang="0">
                  <a:pos x="480" y="288"/>
                </a:cxn>
                <a:cxn ang="0">
                  <a:pos x="0" y="288"/>
                </a:cxn>
              </a:cxnLst>
              <a:rect l="0" t="0" r="r" b="b"/>
              <a:pathLst>
                <a:path w="480" h="288">
                  <a:moveTo>
                    <a:pt x="0" y="288"/>
                  </a:moveTo>
                  <a:lnTo>
                    <a:pt x="0" y="0"/>
                  </a:lnTo>
                  <a:lnTo>
                    <a:pt x="96" y="0"/>
                  </a:lnTo>
                  <a:lnTo>
                    <a:pt x="96" y="48"/>
                  </a:lnTo>
                  <a:lnTo>
                    <a:pt x="192" y="48"/>
                  </a:lnTo>
                  <a:lnTo>
                    <a:pt x="192" y="0"/>
                  </a:lnTo>
                  <a:lnTo>
                    <a:pt x="288" y="0"/>
                  </a:lnTo>
                  <a:lnTo>
                    <a:pt x="288" y="48"/>
                  </a:lnTo>
                  <a:lnTo>
                    <a:pt x="384" y="48"/>
                  </a:lnTo>
                  <a:lnTo>
                    <a:pt x="384" y="0"/>
                  </a:lnTo>
                  <a:lnTo>
                    <a:pt x="480" y="0"/>
                  </a:lnTo>
                  <a:lnTo>
                    <a:pt x="480" y="288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62" name="Freeform 842"/>
            <p:cNvSpPr>
              <a:spLocks/>
            </p:cNvSpPr>
            <p:nvPr/>
          </p:nvSpPr>
          <p:spPr bwMode="auto">
            <a:xfrm>
              <a:off x="3507" y="2651"/>
              <a:ext cx="87" cy="66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48"/>
                </a:cxn>
                <a:cxn ang="0">
                  <a:pos x="192" y="48"/>
                </a:cxn>
                <a:cxn ang="0">
                  <a:pos x="192" y="0"/>
                </a:cxn>
                <a:cxn ang="0">
                  <a:pos x="288" y="0"/>
                </a:cxn>
                <a:cxn ang="0">
                  <a:pos x="288" y="48"/>
                </a:cxn>
                <a:cxn ang="0">
                  <a:pos x="384" y="48"/>
                </a:cxn>
                <a:cxn ang="0">
                  <a:pos x="384" y="0"/>
                </a:cxn>
                <a:cxn ang="0">
                  <a:pos x="480" y="0"/>
                </a:cxn>
                <a:cxn ang="0">
                  <a:pos x="480" y="288"/>
                </a:cxn>
                <a:cxn ang="0">
                  <a:pos x="0" y="288"/>
                </a:cxn>
              </a:cxnLst>
              <a:rect l="0" t="0" r="r" b="b"/>
              <a:pathLst>
                <a:path w="480" h="288">
                  <a:moveTo>
                    <a:pt x="0" y="288"/>
                  </a:moveTo>
                  <a:lnTo>
                    <a:pt x="0" y="0"/>
                  </a:lnTo>
                  <a:lnTo>
                    <a:pt x="96" y="0"/>
                  </a:lnTo>
                  <a:lnTo>
                    <a:pt x="96" y="48"/>
                  </a:lnTo>
                  <a:lnTo>
                    <a:pt x="192" y="48"/>
                  </a:lnTo>
                  <a:lnTo>
                    <a:pt x="192" y="0"/>
                  </a:lnTo>
                  <a:lnTo>
                    <a:pt x="288" y="0"/>
                  </a:lnTo>
                  <a:lnTo>
                    <a:pt x="288" y="48"/>
                  </a:lnTo>
                  <a:lnTo>
                    <a:pt x="384" y="48"/>
                  </a:lnTo>
                  <a:lnTo>
                    <a:pt x="384" y="0"/>
                  </a:lnTo>
                  <a:lnTo>
                    <a:pt x="480" y="0"/>
                  </a:lnTo>
                  <a:lnTo>
                    <a:pt x="480" y="288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CC0099"/>
            </a:solidFill>
            <a:ln w="127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63" name="Freeform 843"/>
            <p:cNvSpPr>
              <a:spLocks/>
            </p:cNvSpPr>
            <p:nvPr/>
          </p:nvSpPr>
          <p:spPr bwMode="auto">
            <a:xfrm>
              <a:off x="3377" y="2470"/>
              <a:ext cx="87" cy="66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48"/>
                </a:cxn>
                <a:cxn ang="0">
                  <a:pos x="192" y="48"/>
                </a:cxn>
                <a:cxn ang="0">
                  <a:pos x="192" y="0"/>
                </a:cxn>
                <a:cxn ang="0">
                  <a:pos x="288" y="0"/>
                </a:cxn>
                <a:cxn ang="0">
                  <a:pos x="288" y="48"/>
                </a:cxn>
                <a:cxn ang="0">
                  <a:pos x="384" y="48"/>
                </a:cxn>
                <a:cxn ang="0">
                  <a:pos x="384" y="0"/>
                </a:cxn>
                <a:cxn ang="0">
                  <a:pos x="480" y="0"/>
                </a:cxn>
                <a:cxn ang="0">
                  <a:pos x="480" y="288"/>
                </a:cxn>
                <a:cxn ang="0">
                  <a:pos x="0" y="288"/>
                </a:cxn>
              </a:cxnLst>
              <a:rect l="0" t="0" r="r" b="b"/>
              <a:pathLst>
                <a:path w="480" h="288">
                  <a:moveTo>
                    <a:pt x="0" y="288"/>
                  </a:moveTo>
                  <a:lnTo>
                    <a:pt x="0" y="0"/>
                  </a:lnTo>
                  <a:lnTo>
                    <a:pt x="96" y="0"/>
                  </a:lnTo>
                  <a:lnTo>
                    <a:pt x="96" y="48"/>
                  </a:lnTo>
                  <a:lnTo>
                    <a:pt x="192" y="48"/>
                  </a:lnTo>
                  <a:lnTo>
                    <a:pt x="192" y="0"/>
                  </a:lnTo>
                  <a:lnTo>
                    <a:pt x="288" y="0"/>
                  </a:lnTo>
                  <a:lnTo>
                    <a:pt x="288" y="48"/>
                  </a:lnTo>
                  <a:lnTo>
                    <a:pt x="384" y="48"/>
                  </a:lnTo>
                  <a:lnTo>
                    <a:pt x="384" y="0"/>
                  </a:lnTo>
                  <a:lnTo>
                    <a:pt x="480" y="0"/>
                  </a:lnTo>
                  <a:lnTo>
                    <a:pt x="480" y="288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006600"/>
            </a:solidFill>
            <a:ln w="127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64" name="Freeform 844"/>
            <p:cNvSpPr>
              <a:spLocks/>
            </p:cNvSpPr>
            <p:nvPr/>
          </p:nvSpPr>
          <p:spPr bwMode="auto">
            <a:xfrm>
              <a:off x="2173" y="2548"/>
              <a:ext cx="107" cy="84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chemeClr val="accent1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65" name="Freeform 845"/>
            <p:cNvSpPr>
              <a:spLocks/>
            </p:cNvSpPr>
            <p:nvPr/>
          </p:nvSpPr>
          <p:spPr bwMode="auto">
            <a:xfrm>
              <a:off x="1859" y="2271"/>
              <a:ext cx="108" cy="62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0" y="0"/>
                </a:cxn>
                <a:cxn ang="0">
                  <a:pos x="48" y="0"/>
                </a:cxn>
                <a:cxn ang="0">
                  <a:pos x="48" y="48"/>
                </a:cxn>
                <a:cxn ang="0">
                  <a:pos x="96" y="48"/>
                </a:cxn>
                <a:cxn ang="0">
                  <a:pos x="96" y="0"/>
                </a:cxn>
                <a:cxn ang="0">
                  <a:pos x="144" y="0"/>
                </a:cxn>
                <a:cxn ang="0">
                  <a:pos x="144" y="144"/>
                </a:cxn>
                <a:cxn ang="0">
                  <a:pos x="0" y="144"/>
                </a:cxn>
              </a:cxnLst>
              <a:rect l="0" t="0" r="r" b="b"/>
              <a:pathLst>
                <a:path w="144" h="144">
                  <a:moveTo>
                    <a:pt x="0" y="14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96" y="48"/>
                  </a:lnTo>
                  <a:lnTo>
                    <a:pt x="96" y="0"/>
                  </a:lnTo>
                  <a:lnTo>
                    <a:pt x="144" y="0"/>
                  </a:lnTo>
                  <a:lnTo>
                    <a:pt x="144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hlink"/>
            </a:solidFill>
            <a:ln w="12700" cap="flat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66" name="Freeform 846"/>
            <p:cNvSpPr>
              <a:spLocks/>
            </p:cNvSpPr>
            <p:nvPr/>
          </p:nvSpPr>
          <p:spPr bwMode="auto">
            <a:xfrm>
              <a:off x="1914" y="2548"/>
              <a:ext cx="107" cy="84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chemeClr val="accent2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67" name="Freeform 847"/>
            <p:cNvSpPr>
              <a:spLocks/>
            </p:cNvSpPr>
            <p:nvPr/>
          </p:nvSpPr>
          <p:spPr bwMode="auto">
            <a:xfrm>
              <a:off x="2386" y="2719"/>
              <a:ext cx="108" cy="85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chemeClr val="hlink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68" name="Freeform 848"/>
            <p:cNvSpPr>
              <a:spLocks/>
            </p:cNvSpPr>
            <p:nvPr/>
          </p:nvSpPr>
          <p:spPr bwMode="auto">
            <a:xfrm>
              <a:off x="1899" y="2719"/>
              <a:ext cx="107" cy="85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rgbClr val="0066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69" name="Freeform 849"/>
            <p:cNvSpPr>
              <a:spLocks/>
            </p:cNvSpPr>
            <p:nvPr/>
          </p:nvSpPr>
          <p:spPr bwMode="auto">
            <a:xfrm>
              <a:off x="2348" y="2432"/>
              <a:ext cx="107" cy="84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chemeClr val="hlink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70" name="Freeform 850"/>
            <p:cNvSpPr>
              <a:spLocks/>
            </p:cNvSpPr>
            <p:nvPr/>
          </p:nvSpPr>
          <p:spPr bwMode="auto">
            <a:xfrm>
              <a:off x="2013" y="2401"/>
              <a:ext cx="107" cy="84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rgbClr val="0066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71" name="Freeform 851"/>
            <p:cNvSpPr>
              <a:spLocks/>
            </p:cNvSpPr>
            <p:nvPr/>
          </p:nvSpPr>
          <p:spPr bwMode="auto">
            <a:xfrm>
              <a:off x="2133" y="2686"/>
              <a:ext cx="108" cy="62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0" y="0"/>
                </a:cxn>
                <a:cxn ang="0">
                  <a:pos x="48" y="0"/>
                </a:cxn>
                <a:cxn ang="0">
                  <a:pos x="48" y="48"/>
                </a:cxn>
                <a:cxn ang="0">
                  <a:pos x="96" y="48"/>
                </a:cxn>
                <a:cxn ang="0">
                  <a:pos x="96" y="0"/>
                </a:cxn>
                <a:cxn ang="0">
                  <a:pos x="144" y="0"/>
                </a:cxn>
                <a:cxn ang="0">
                  <a:pos x="144" y="144"/>
                </a:cxn>
                <a:cxn ang="0">
                  <a:pos x="0" y="144"/>
                </a:cxn>
              </a:cxnLst>
              <a:rect l="0" t="0" r="r" b="b"/>
              <a:pathLst>
                <a:path w="144" h="144">
                  <a:moveTo>
                    <a:pt x="0" y="14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96" y="48"/>
                  </a:lnTo>
                  <a:lnTo>
                    <a:pt x="96" y="0"/>
                  </a:lnTo>
                  <a:lnTo>
                    <a:pt x="144" y="0"/>
                  </a:lnTo>
                  <a:lnTo>
                    <a:pt x="144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hlink"/>
            </a:solidFill>
            <a:ln w="12700" cap="flat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72" name="Freeform 852"/>
            <p:cNvSpPr>
              <a:spLocks/>
            </p:cNvSpPr>
            <p:nvPr/>
          </p:nvSpPr>
          <p:spPr bwMode="auto">
            <a:xfrm>
              <a:off x="1900" y="2376"/>
              <a:ext cx="87" cy="66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48"/>
                </a:cxn>
                <a:cxn ang="0">
                  <a:pos x="192" y="48"/>
                </a:cxn>
                <a:cxn ang="0">
                  <a:pos x="192" y="0"/>
                </a:cxn>
                <a:cxn ang="0">
                  <a:pos x="288" y="0"/>
                </a:cxn>
                <a:cxn ang="0">
                  <a:pos x="288" y="48"/>
                </a:cxn>
                <a:cxn ang="0">
                  <a:pos x="384" y="48"/>
                </a:cxn>
                <a:cxn ang="0">
                  <a:pos x="384" y="0"/>
                </a:cxn>
                <a:cxn ang="0">
                  <a:pos x="480" y="0"/>
                </a:cxn>
                <a:cxn ang="0">
                  <a:pos x="480" y="288"/>
                </a:cxn>
                <a:cxn ang="0">
                  <a:pos x="0" y="288"/>
                </a:cxn>
              </a:cxnLst>
              <a:rect l="0" t="0" r="r" b="b"/>
              <a:pathLst>
                <a:path w="480" h="288">
                  <a:moveTo>
                    <a:pt x="0" y="288"/>
                  </a:moveTo>
                  <a:lnTo>
                    <a:pt x="0" y="0"/>
                  </a:lnTo>
                  <a:lnTo>
                    <a:pt x="96" y="0"/>
                  </a:lnTo>
                  <a:lnTo>
                    <a:pt x="96" y="48"/>
                  </a:lnTo>
                  <a:lnTo>
                    <a:pt x="192" y="48"/>
                  </a:lnTo>
                  <a:lnTo>
                    <a:pt x="192" y="0"/>
                  </a:lnTo>
                  <a:lnTo>
                    <a:pt x="288" y="0"/>
                  </a:lnTo>
                  <a:lnTo>
                    <a:pt x="288" y="48"/>
                  </a:lnTo>
                  <a:lnTo>
                    <a:pt x="384" y="48"/>
                  </a:lnTo>
                  <a:lnTo>
                    <a:pt x="384" y="0"/>
                  </a:lnTo>
                  <a:lnTo>
                    <a:pt x="480" y="0"/>
                  </a:lnTo>
                  <a:lnTo>
                    <a:pt x="480" y="288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73" name="Freeform 853"/>
            <p:cNvSpPr>
              <a:spLocks/>
            </p:cNvSpPr>
            <p:nvPr/>
          </p:nvSpPr>
          <p:spPr bwMode="auto">
            <a:xfrm>
              <a:off x="2197" y="2376"/>
              <a:ext cx="87" cy="66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48"/>
                </a:cxn>
                <a:cxn ang="0">
                  <a:pos x="192" y="48"/>
                </a:cxn>
                <a:cxn ang="0">
                  <a:pos x="192" y="0"/>
                </a:cxn>
                <a:cxn ang="0">
                  <a:pos x="288" y="0"/>
                </a:cxn>
                <a:cxn ang="0">
                  <a:pos x="288" y="48"/>
                </a:cxn>
                <a:cxn ang="0">
                  <a:pos x="384" y="48"/>
                </a:cxn>
                <a:cxn ang="0">
                  <a:pos x="384" y="0"/>
                </a:cxn>
                <a:cxn ang="0">
                  <a:pos x="480" y="0"/>
                </a:cxn>
                <a:cxn ang="0">
                  <a:pos x="480" y="288"/>
                </a:cxn>
                <a:cxn ang="0">
                  <a:pos x="0" y="288"/>
                </a:cxn>
              </a:cxnLst>
              <a:rect l="0" t="0" r="r" b="b"/>
              <a:pathLst>
                <a:path w="480" h="288">
                  <a:moveTo>
                    <a:pt x="0" y="288"/>
                  </a:moveTo>
                  <a:lnTo>
                    <a:pt x="0" y="0"/>
                  </a:lnTo>
                  <a:lnTo>
                    <a:pt x="96" y="0"/>
                  </a:lnTo>
                  <a:lnTo>
                    <a:pt x="96" y="48"/>
                  </a:lnTo>
                  <a:lnTo>
                    <a:pt x="192" y="48"/>
                  </a:lnTo>
                  <a:lnTo>
                    <a:pt x="192" y="0"/>
                  </a:lnTo>
                  <a:lnTo>
                    <a:pt x="288" y="0"/>
                  </a:lnTo>
                  <a:lnTo>
                    <a:pt x="288" y="48"/>
                  </a:lnTo>
                  <a:lnTo>
                    <a:pt x="384" y="48"/>
                  </a:lnTo>
                  <a:lnTo>
                    <a:pt x="384" y="0"/>
                  </a:lnTo>
                  <a:lnTo>
                    <a:pt x="480" y="0"/>
                  </a:lnTo>
                  <a:lnTo>
                    <a:pt x="480" y="288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CC0099"/>
            </a:solidFill>
            <a:ln w="127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74" name="Freeform 854"/>
            <p:cNvSpPr>
              <a:spLocks/>
            </p:cNvSpPr>
            <p:nvPr/>
          </p:nvSpPr>
          <p:spPr bwMode="auto">
            <a:xfrm>
              <a:off x="5084" y="2573"/>
              <a:ext cx="87" cy="65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48"/>
                </a:cxn>
                <a:cxn ang="0">
                  <a:pos x="192" y="48"/>
                </a:cxn>
                <a:cxn ang="0">
                  <a:pos x="192" y="0"/>
                </a:cxn>
                <a:cxn ang="0">
                  <a:pos x="288" y="0"/>
                </a:cxn>
                <a:cxn ang="0">
                  <a:pos x="288" y="48"/>
                </a:cxn>
                <a:cxn ang="0">
                  <a:pos x="384" y="48"/>
                </a:cxn>
                <a:cxn ang="0">
                  <a:pos x="384" y="0"/>
                </a:cxn>
                <a:cxn ang="0">
                  <a:pos x="480" y="0"/>
                </a:cxn>
                <a:cxn ang="0">
                  <a:pos x="480" y="288"/>
                </a:cxn>
                <a:cxn ang="0">
                  <a:pos x="0" y="288"/>
                </a:cxn>
              </a:cxnLst>
              <a:rect l="0" t="0" r="r" b="b"/>
              <a:pathLst>
                <a:path w="480" h="288">
                  <a:moveTo>
                    <a:pt x="0" y="288"/>
                  </a:moveTo>
                  <a:lnTo>
                    <a:pt x="0" y="0"/>
                  </a:lnTo>
                  <a:lnTo>
                    <a:pt x="96" y="0"/>
                  </a:lnTo>
                  <a:lnTo>
                    <a:pt x="96" y="48"/>
                  </a:lnTo>
                  <a:lnTo>
                    <a:pt x="192" y="48"/>
                  </a:lnTo>
                  <a:lnTo>
                    <a:pt x="192" y="0"/>
                  </a:lnTo>
                  <a:lnTo>
                    <a:pt x="288" y="0"/>
                  </a:lnTo>
                  <a:lnTo>
                    <a:pt x="288" y="48"/>
                  </a:lnTo>
                  <a:lnTo>
                    <a:pt x="384" y="48"/>
                  </a:lnTo>
                  <a:lnTo>
                    <a:pt x="384" y="0"/>
                  </a:lnTo>
                  <a:lnTo>
                    <a:pt x="480" y="0"/>
                  </a:lnTo>
                  <a:lnTo>
                    <a:pt x="480" y="288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75" name="Freeform 855"/>
            <p:cNvSpPr>
              <a:spLocks/>
            </p:cNvSpPr>
            <p:nvPr/>
          </p:nvSpPr>
          <p:spPr bwMode="auto">
            <a:xfrm>
              <a:off x="5142" y="2678"/>
              <a:ext cx="107" cy="62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0" y="0"/>
                </a:cxn>
                <a:cxn ang="0">
                  <a:pos x="48" y="0"/>
                </a:cxn>
                <a:cxn ang="0">
                  <a:pos x="48" y="48"/>
                </a:cxn>
                <a:cxn ang="0">
                  <a:pos x="96" y="48"/>
                </a:cxn>
                <a:cxn ang="0">
                  <a:pos x="96" y="0"/>
                </a:cxn>
                <a:cxn ang="0">
                  <a:pos x="144" y="0"/>
                </a:cxn>
                <a:cxn ang="0">
                  <a:pos x="144" y="144"/>
                </a:cxn>
                <a:cxn ang="0">
                  <a:pos x="0" y="144"/>
                </a:cxn>
              </a:cxnLst>
              <a:rect l="0" t="0" r="r" b="b"/>
              <a:pathLst>
                <a:path w="144" h="144">
                  <a:moveTo>
                    <a:pt x="0" y="14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96" y="48"/>
                  </a:lnTo>
                  <a:lnTo>
                    <a:pt x="96" y="0"/>
                  </a:lnTo>
                  <a:lnTo>
                    <a:pt x="144" y="0"/>
                  </a:lnTo>
                  <a:lnTo>
                    <a:pt x="144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hlink"/>
            </a:solidFill>
            <a:ln w="12700" cap="flat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76" name="Freeform 856"/>
            <p:cNvSpPr>
              <a:spLocks/>
            </p:cNvSpPr>
            <p:nvPr/>
          </p:nvSpPr>
          <p:spPr bwMode="auto">
            <a:xfrm>
              <a:off x="5114" y="2783"/>
              <a:ext cx="87" cy="65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48"/>
                </a:cxn>
                <a:cxn ang="0">
                  <a:pos x="192" y="48"/>
                </a:cxn>
                <a:cxn ang="0">
                  <a:pos x="192" y="0"/>
                </a:cxn>
                <a:cxn ang="0">
                  <a:pos x="288" y="0"/>
                </a:cxn>
                <a:cxn ang="0">
                  <a:pos x="288" y="48"/>
                </a:cxn>
                <a:cxn ang="0">
                  <a:pos x="384" y="48"/>
                </a:cxn>
                <a:cxn ang="0">
                  <a:pos x="384" y="0"/>
                </a:cxn>
                <a:cxn ang="0">
                  <a:pos x="480" y="0"/>
                </a:cxn>
                <a:cxn ang="0">
                  <a:pos x="480" y="288"/>
                </a:cxn>
                <a:cxn ang="0">
                  <a:pos x="0" y="288"/>
                </a:cxn>
              </a:cxnLst>
              <a:rect l="0" t="0" r="r" b="b"/>
              <a:pathLst>
                <a:path w="480" h="288">
                  <a:moveTo>
                    <a:pt x="0" y="288"/>
                  </a:moveTo>
                  <a:lnTo>
                    <a:pt x="0" y="0"/>
                  </a:lnTo>
                  <a:lnTo>
                    <a:pt x="96" y="0"/>
                  </a:lnTo>
                  <a:lnTo>
                    <a:pt x="96" y="48"/>
                  </a:lnTo>
                  <a:lnTo>
                    <a:pt x="192" y="48"/>
                  </a:lnTo>
                  <a:lnTo>
                    <a:pt x="192" y="0"/>
                  </a:lnTo>
                  <a:lnTo>
                    <a:pt x="288" y="0"/>
                  </a:lnTo>
                  <a:lnTo>
                    <a:pt x="288" y="48"/>
                  </a:lnTo>
                  <a:lnTo>
                    <a:pt x="384" y="48"/>
                  </a:lnTo>
                  <a:lnTo>
                    <a:pt x="384" y="0"/>
                  </a:lnTo>
                  <a:lnTo>
                    <a:pt x="480" y="0"/>
                  </a:lnTo>
                  <a:lnTo>
                    <a:pt x="480" y="288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77" name="Freeform 857"/>
            <p:cNvSpPr>
              <a:spLocks/>
            </p:cNvSpPr>
            <p:nvPr/>
          </p:nvSpPr>
          <p:spPr bwMode="auto">
            <a:xfrm>
              <a:off x="5082" y="3628"/>
              <a:ext cx="107" cy="84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rgbClr val="006600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78" name="Freeform 858"/>
            <p:cNvSpPr>
              <a:spLocks/>
            </p:cNvSpPr>
            <p:nvPr/>
          </p:nvSpPr>
          <p:spPr bwMode="auto">
            <a:xfrm>
              <a:off x="4936" y="3688"/>
              <a:ext cx="107" cy="62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0" y="0"/>
                </a:cxn>
                <a:cxn ang="0">
                  <a:pos x="48" y="0"/>
                </a:cxn>
                <a:cxn ang="0">
                  <a:pos x="48" y="48"/>
                </a:cxn>
                <a:cxn ang="0">
                  <a:pos x="96" y="48"/>
                </a:cxn>
                <a:cxn ang="0">
                  <a:pos x="96" y="0"/>
                </a:cxn>
                <a:cxn ang="0">
                  <a:pos x="144" y="0"/>
                </a:cxn>
                <a:cxn ang="0">
                  <a:pos x="144" y="144"/>
                </a:cxn>
                <a:cxn ang="0">
                  <a:pos x="0" y="144"/>
                </a:cxn>
              </a:cxnLst>
              <a:rect l="0" t="0" r="r" b="b"/>
              <a:pathLst>
                <a:path w="144" h="144">
                  <a:moveTo>
                    <a:pt x="0" y="14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96" y="48"/>
                  </a:lnTo>
                  <a:lnTo>
                    <a:pt x="96" y="0"/>
                  </a:lnTo>
                  <a:lnTo>
                    <a:pt x="144" y="0"/>
                  </a:lnTo>
                  <a:lnTo>
                    <a:pt x="144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79" name="Freeform 859"/>
            <p:cNvSpPr>
              <a:spLocks/>
            </p:cNvSpPr>
            <p:nvPr/>
          </p:nvSpPr>
          <p:spPr bwMode="auto">
            <a:xfrm>
              <a:off x="5137" y="3809"/>
              <a:ext cx="87" cy="65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48"/>
                </a:cxn>
                <a:cxn ang="0">
                  <a:pos x="192" y="48"/>
                </a:cxn>
                <a:cxn ang="0">
                  <a:pos x="192" y="0"/>
                </a:cxn>
                <a:cxn ang="0">
                  <a:pos x="288" y="0"/>
                </a:cxn>
                <a:cxn ang="0">
                  <a:pos x="288" y="48"/>
                </a:cxn>
                <a:cxn ang="0">
                  <a:pos x="384" y="48"/>
                </a:cxn>
                <a:cxn ang="0">
                  <a:pos x="384" y="0"/>
                </a:cxn>
                <a:cxn ang="0">
                  <a:pos x="480" y="0"/>
                </a:cxn>
                <a:cxn ang="0">
                  <a:pos x="480" y="288"/>
                </a:cxn>
                <a:cxn ang="0">
                  <a:pos x="0" y="288"/>
                </a:cxn>
              </a:cxnLst>
              <a:rect l="0" t="0" r="r" b="b"/>
              <a:pathLst>
                <a:path w="480" h="288">
                  <a:moveTo>
                    <a:pt x="0" y="288"/>
                  </a:moveTo>
                  <a:lnTo>
                    <a:pt x="0" y="0"/>
                  </a:lnTo>
                  <a:lnTo>
                    <a:pt x="96" y="0"/>
                  </a:lnTo>
                  <a:lnTo>
                    <a:pt x="96" y="48"/>
                  </a:lnTo>
                  <a:lnTo>
                    <a:pt x="192" y="48"/>
                  </a:lnTo>
                  <a:lnTo>
                    <a:pt x="192" y="0"/>
                  </a:lnTo>
                  <a:lnTo>
                    <a:pt x="288" y="0"/>
                  </a:lnTo>
                  <a:lnTo>
                    <a:pt x="288" y="48"/>
                  </a:lnTo>
                  <a:lnTo>
                    <a:pt x="384" y="48"/>
                  </a:lnTo>
                  <a:lnTo>
                    <a:pt x="384" y="0"/>
                  </a:lnTo>
                  <a:lnTo>
                    <a:pt x="480" y="0"/>
                  </a:lnTo>
                  <a:lnTo>
                    <a:pt x="480" y="288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accent2"/>
            </a:solidFill>
            <a:ln w="127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80" name="Freeform 860"/>
            <p:cNvSpPr>
              <a:spLocks/>
            </p:cNvSpPr>
            <p:nvPr/>
          </p:nvSpPr>
          <p:spPr bwMode="auto">
            <a:xfrm>
              <a:off x="3769" y="3719"/>
              <a:ext cx="108" cy="62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0" y="0"/>
                </a:cxn>
                <a:cxn ang="0">
                  <a:pos x="48" y="0"/>
                </a:cxn>
                <a:cxn ang="0">
                  <a:pos x="48" y="48"/>
                </a:cxn>
                <a:cxn ang="0">
                  <a:pos x="96" y="48"/>
                </a:cxn>
                <a:cxn ang="0">
                  <a:pos x="96" y="0"/>
                </a:cxn>
                <a:cxn ang="0">
                  <a:pos x="144" y="0"/>
                </a:cxn>
                <a:cxn ang="0">
                  <a:pos x="144" y="144"/>
                </a:cxn>
                <a:cxn ang="0">
                  <a:pos x="0" y="144"/>
                </a:cxn>
              </a:cxnLst>
              <a:rect l="0" t="0" r="r" b="b"/>
              <a:pathLst>
                <a:path w="144" h="144">
                  <a:moveTo>
                    <a:pt x="0" y="14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96" y="48"/>
                  </a:lnTo>
                  <a:lnTo>
                    <a:pt x="96" y="0"/>
                  </a:lnTo>
                  <a:lnTo>
                    <a:pt x="144" y="0"/>
                  </a:lnTo>
                  <a:lnTo>
                    <a:pt x="144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rgbClr val="006600"/>
            </a:solidFill>
            <a:ln w="12700" cap="flat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81" name="Freeform 861"/>
            <p:cNvSpPr>
              <a:spLocks/>
            </p:cNvSpPr>
            <p:nvPr/>
          </p:nvSpPr>
          <p:spPr bwMode="auto">
            <a:xfrm>
              <a:off x="3666" y="3637"/>
              <a:ext cx="87" cy="66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0" y="0"/>
                </a:cxn>
                <a:cxn ang="0">
                  <a:pos x="96" y="0"/>
                </a:cxn>
                <a:cxn ang="0">
                  <a:pos x="96" y="48"/>
                </a:cxn>
                <a:cxn ang="0">
                  <a:pos x="192" y="48"/>
                </a:cxn>
                <a:cxn ang="0">
                  <a:pos x="192" y="0"/>
                </a:cxn>
                <a:cxn ang="0">
                  <a:pos x="288" y="0"/>
                </a:cxn>
                <a:cxn ang="0">
                  <a:pos x="288" y="48"/>
                </a:cxn>
                <a:cxn ang="0">
                  <a:pos x="384" y="48"/>
                </a:cxn>
                <a:cxn ang="0">
                  <a:pos x="384" y="0"/>
                </a:cxn>
                <a:cxn ang="0">
                  <a:pos x="480" y="0"/>
                </a:cxn>
                <a:cxn ang="0">
                  <a:pos x="480" y="288"/>
                </a:cxn>
                <a:cxn ang="0">
                  <a:pos x="0" y="288"/>
                </a:cxn>
              </a:cxnLst>
              <a:rect l="0" t="0" r="r" b="b"/>
              <a:pathLst>
                <a:path w="480" h="288">
                  <a:moveTo>
                    <a:pt x="0" y="288"/>
                  </a:moveTo>
                  <a:lnTo>
                    <a:pt x="0" y="0"/>
                  </a:lnTo>
                  <a:lnTo>
                    <a:pt x="96" y="0"/>
                  </a:lnTo>
                  <a:lnTo>
                    <a:pt x="96" y="48"/>
                  </a:lnTo>
                  <a:lnTo>
                    <a:pt x="192" y="48"/>
                  </a:lnTo>
                  <a:lnTo>
                    <a:pt x="192" y="0"/>
                  </a:lnTo>
                  <a:lnTo>
                    <a:pt x="288" y="0"/>
                  </a:lnTo>
                  <a:lnTo>
                    <a:pt x="288" y="48"/>
                  </a:lnTo>
                  <a:lnTo>
                    <a:pt x="384" y="48"/>
                  </a:lnTo>
                  <a:lnTo>
                    <a:pt x="384" y="0"/>
                  </a:lnTo>
                  <a:lnTo>
                    <a:pt x="480" y="0"/>
                  </a:lnTo>
                  <a:lnTo>
                    <a:pt x="480" y="288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solidFill>
                <a:schemeClr val="hlink"/>
              </a:solidFill>
              <a:prstDash val="solid"/>
              <a:round/>
              <a:headEnd/>
              <a:tailEnd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82" name="Freeform 862"/>
            <p:cNvSpPr>
              <a:spLocks/>
            </p:cNvSpPr>
            <p:nvPr/>
          </p:nvSpPr>
          <p:spPr bwMode="auto">
            <a:xfrm>
              <a:off x="4714" y="3226"/>
              <a:ext cx="108" cy="62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0" y="0"/>
                </a:cxn>
                <a:cxn ang="0">
                  <a:pos x="48" y="0"/>
                </a:cxn>
                <a:cxn ang="0">
                  <a:pos x="48" y="48"/>
                </a:cxn>
                <a:cxn ang="0">
                  <a:pos x="96" y="48"/>
                </a:cxn>
                <a:cxn ang="0">
                  <a:pos x="96" y="0"/>
                </a:cxn>
                <a:cxn ang="0">
                  <a:pos x="144" y="0"/>
                </a:cxn>
                <a:cxn ang="0">
                  <a:pos x="144" y="144"/>
                </a:cxn>
                <a:cxn ang="0">
                  <a:pos x="0" y="144"/>
                </a:cxn>
              </a:cxnLst>
              <a:rect l="0" t="0" r="r" b="b"/>
              <a:pathLst>
                <a:path w="144" h="144">
                  <a:moveTo>
                    <a:pt x="0" y="14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96" y="48"/>
                  </a:lnTo>
                  <a:lnTo>
                    <a:pt x="96" y="0"/>
                  </a:lnTo>
                  <a:lnTo>
                    <a:pt x="144" y="0"/>
                  </a:lnTo>
                  <a:lnTo>
                    <a:pt x="144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hlink"/>
            </a:solidFill>
            <a:ln w="12700" cap="flat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783" name="Freeform 863"/>
            <p:cNvSpPr>
              <a:spLocks/>
            </p:cNvSpPr>
            <p:nvPr/>
          </p:nvSpPr>
          <p:spPr bwMode="auto">
            <a:xfrm>
              <a:off x="3794" y="3457"/>
              <a:ext cx="107" cy="84"/>
            </a:xfrm>
            <a:custGeom>
              <a:avLst/>
              <a:gdLst/>
              <a:ahLst/>
              <a:cxnLst>
                <a:cxn ang="0">
                  <a:pos x="0" y="593"/>
                </a:cxn>
                <a:cxn ang="0">
                  <a:pos x="0" y="316"/>
                </a:cxn>
                <a:cxn ang="0">
                  <a:pos x="52" y="316"/>
                </a:cxn>
                <a:cxn ang="0">
                  <a:pos x="52" y="2"/>
                </a:cxn>
                <a:cxn ang="0">
                  <a:pos x="122" y="2"/>
                </a:cxn>
                <a:cxn ang="0">
                  <a:pos x="122" y="318"/>
                </a:cxn>
                <a:cxn ang="0">
                  <a:pos x="158" y="318"/>
                </a:cxn>
                <a:cxn ang="0">
                  <a:pos x="158" y="0"/>
                </a:cxn>
                <a:cxn ang="0">
                  <a:pos x="235" y="0"/>
                </a:cxn>
                <a:cxn ang="0">
                  <a:pos x="235" y="316"/>
                </a:cxn>
                <a:cxn ang="0">
                  <a:pos x="279" y="316"/>
                </a:cxn>
                <a:cxn ang="0">
                  <a:pos x="279" y="2"/>
                </a:cxn>
                <a:cxn ang="0">
                  <a:pos x="353" y="2"/>
                </a:cxn>
                <a:cxn ang="0">
                  <a:pos x="353" y="318"/>
                </a:cxn>
                <a:cxn ang="0">
                  <a:pos x="397" y="318"/>
                </a:cxn>
                <a:cxn ang="0">
                  <a:pos x="491" y="193"/>
                </a:cxn>
                <a:cxn ang="0">
                  <a:pos x="491" y="316"/>
                </a:cxn>
                <a:cxn ang="0">
                  <a:pos x="584" y="192"/>
                </a:cxn>
                <a:cxn ang="0">
                  <a:pos x="584" y="314"/>
                </a:cxn>
                <a:cxn ang="0">
                  <a:pos x="677" y="192"/>
                </a:cxn>
                <a:cxn ang="0">
                  <a:pos x="677" y="595"/>
                </a:cxn>
                <a:cxn ang="0">
                  <a:pos x="0" y="593"/>
                </a:cxn>
              </a:cxnLst>
              <a:rect l="0" t="0" r="r" b="b"/>
              <a:pathLst>
                <a:path w="678" h="596">
                  <a:moveTo>
                    <a:pt x="0" y="593"/>
                  </a:moveTo>
                  <a:lnTo>
                    <a:pt x="0" y="316"/>
                  </a:lnTo>
                  <a:lnTo>
                    <a:pt x="52" y="316"/>
                  </a:lnTo>
                  <a:lnTo>
                    <a:pt x="52" y="2"/>
                  </a:lnTo>
                  <a:lnTo>
                    <a:pt x="122" y="2"/>
                  </a:lnTo>
                  <a:lnTo>
                    <a:pt x="122" y="318"/>
                  </a:lnTo>
                  <a:lnTo>
                    <a:pt x="158" y="318"/>
                  </a:lnTo>
                  <a:lnTo>
                    <a:pt x="158" y="0"/>
                  </a:lnTo>
                  <a:lnTo>
                    <a:pt x="235" y="0"/>
                  </a:lnTo>
                  <a:lnTo>
                    <a:pt x="235" y="316"/>
                  </a:lnTo>
                  <a:lnTo>
                    <a:pt x="279" y="316"/>
                  </a:lnTo>
                  <a:lnTo>
                    <a:pt x="279" y="2"/>
                  </a:lnTo>
                  <a:lnTo>
                    <a:pt x="353" y="2"/>
                  </a:lnTo>
                  <a:lnTo>
                    <a:pt x="353" y="318"/>
                  </a:lnTo>
                  <a:lnTo>
                    <a:pt x="397" y="318"/>
                  </a:lnTo>
                  <a:lnTo>
                    <a:pt x="491" y="193"/>
                  </a:lnTo>
                  <a:lnTo>
                    <a:pt x="491" y="316"/>
                  </a:lnTo>
                  <a:lnTo>
                    <a:pt x="584" y="192"/>
                  </a:lnTo>
                  <a:lnTo>
                    <a:pt x="584" y="314"/>
                  </a:lnTo>
                  <a:lnTo>
                    <a:pt x="677" y="192"/>
                  </a:lnTo>
                  <a:lnTo>
                    <a:pt x="677" y="595"/>
                  </a:lnTo>
                  <a:lnTo>
                    <a:pt x="0" y="593"/>
                  </a:lnTo>
                </a:path>
              </a:pathLst>
            </a:custGeom>
            <a:solidFill>
              <a:schemeClr val="accent2"/>
            </a:solidFill>
            <a:ln w="12700" cap="rnd" cmpd="sng">
              <a:solidFill>
                <a:schemeClr val="hlink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7961" dir="2700000" algn="ctr" rotWithShape="0">
                <a:schemeClr val="tx1"/>
              </a:outerShdw>
            </a:effectLst>
          </p:spPr>
          <p:txBody>
            <a:bodyPr/>
            <a:lstStyle/>
            <a:p>
              <a:endParaRPr lang="en-US"/>
            </a:p>
          </p:txBody>
        </p:sp>
        <p:sp>
          <p:nvSpPr>
            <p:cNvPr id="850784" name="Line 864"/>
            <p:cNvSpPr>
              <a:spLocks noChangeShapeType="1"/>
            </p:cNvSpPr>
            <p:nvPr/>
          </p:nvSpPr>
          <p:spPr bwMode="auto">
            <a:xfrm flipV="1">
              <a:off x="3798" y="3533"/>
              <a:ext cx="25" cy="222"/>
            </a:xfrm>
            <a:prstGeom prst="line">
              <a:avLst/>
            </a:prstGeom>
            <a:noFill/>
            <a:ln w="127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50796" name="Rectangle 876"/>
          <p:cNvSpPr>
            <a:spLocks noGrp="1" noChangeArrowheads="1"/>
          </p:cNvSpPr>
          <p:nvPr>
            <p:ph type="title"/>
          </p:nvPr>
        </p:nvSpPr>
        <p:spPr>
          <a:xfrm>
            <a:off x="1885950" y="152400"/>
            <a:ext cx="7258050" cy="457200"/>
          </a:xfrm>
          <a:noFill/>
          <a:ln/>
        </p:spPr>
        <p:txBody>
          <a:bodyPr/>
          <a:lstStyle/>
          <a:p>
            <a:r>
              <a:rPr lang="en-GB" sz="3600"/>
              <a:t>Business Environment</a:t>
            </a:r>
          </a:p>
        </p:txBody>
      </p:sp>
      <p:sp>
        <p:nvSpPr>
          <p:cNvPr id="850797" name="Rectangle 877"/>
          <p:cNvSpPr>
            <a:spLocks noChangeArrowheads="1"/>
          </p:cNvSpPr>
          <p:nvPr/>
        </p:nvSpPr>
        <p:spPr bwMode="auto">
          <a:xfrm>
            <a:off x="1908175" y="1484313"/>
            <a:ext cx="69850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8100" tIns="46038" rIns="38100" bIns="46038">
            <a:spAutoFit/>
          </a:bodyPr>
          <a:lstStyle/>
          <a:p>
            <a:pPr lvl="1" algn="just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</a:pPr>
            <a:r>
              <a:rPr lang="en-IE" sz="2000" u="sng">
                <a:solidFill>
                  <a:schemeClr val="tx1"/>
                </a:solidFill>
                <a:latin typeface="Arial" pitchFamily="34" charset="0"/>
              </a:rPr>
              <a:t>A new business environment is emerging:</a:t>
            </a:r>
            <a:endParaRPr lang="en-IE" sz="2000">
              <a:solidFill>
                <a:schemeClr val="tx1"/>
              </a:solidFill>
              <a:latin typeface="Arial" pitchFamily="34" charset="0"/>
            </a:endParaRPr>
          </a:p>
          <a:p>
            <a:pPr lvl="1" algn="just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</a:pPr>
            <a:r>
              <a:rPr lang="en-IE" sz="2000" b="0">
                <a:solidFill>
                  <a:schemeClr val="tx1"/>
                </a:solidFill>
                <a:latin typeface="Arial" pitchFamily="34" charset="0"/>
              </a:rPr>
              <a:t>The virtual and extended enterprise is made up of a networks of customers, suppliers, distributors, partners, service providers…worldwide.</a:t>
            </a:r>
          </a:p>
        </p:txBody>
      </p:sp>
      <p:sp>
        <p:nvSpPr>
          <p:cNvPr id="850798" name="Rectangle 878"/>
          <p:cNvSpPr>
            <a:spLocks noChangeArrowheads="1"/>
          </p:cNvSpPr>
          <p:nvPr/>
        </p:nvSpPr>
        <p:spPr bwMode="auto">
          <a:xfrm>
            <a:off x="-217488" y="4579938"/>
            <a:ext cx="3132138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lvl="1" algn="ctr">
              <a:lnSpc>
                <a:spcPct val="9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</a:pPr>
            <a:r>
              <a:rPr lang="en-IE" sz="2000">
                <a:solidFill>
                  <a:srgbClr val="0066CC"/>
                </a:solidFill>
                <a:latin typeface="Arial Black" pitchFamily="34" charset="0"/>
              </a:rPr>
              <a:t>ICT IS THE NEW PLATFORM FOR COLLABORATION AND COMPETITION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50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5000"/>
                                        <p:tgtEl>
                                          <p:spTgt spid="850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50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7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5950" y="152400"/>
            <a:ext cx="7258050" cy="457200"/>
          </a:xfrm>
        </p:spPr>
        <p:txBody>
          <a:bodyPr/>
          <a:lstStyle/>
          <a:p>
            <a:r>
              <a:rPr lang="en-GB" sz="3600"/>
              <a:t>Business Environment</a:t>
            </a:r>
          </a:p>
        </p:txBody>
      </p:sp>
      <p:sp>
        <p:nvSpPr>
          <p:cNvPr id="82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752600"/>
            <a:ext cx="7010400" cy="4572000"/>
          </a:xfrm>
          <a:noFill/>
        </p:spPr>
        <p:txBody>
          <a:bodyPr/>
          <a:lstStyle/>
          <a:p>
            <a:pPr lvl="1">
              <a:lnSpc>
                <a:spcPct val="85000"/>
              </a:lnSpc>
            </a:pPr>
            <a:r>
              <a:rPr lang="en-NZ" sz="2000"/>
              <a:t>The creation of </a:t>
            </a:r>
            <a:r>
              <a:rPr lang="en-NZ" sz="2000" b="1"/>
              <a:t>production networks</a:t>
            </a:r>
            <a:r>
              <a:rPr lang="en-NZ" sz="2000"/>
              <a:t> is based on </a:t>
            </a:r>
            <a:r>
              <a:rPr lang="en-NZ" sz="2000" b="1"/>
              <a:t>co-operation</a:t>
            </a:r>
            <a:r>
              <a:rPr lang="en-NZ" sz="2000"/>
              <a:t>, </a:t>
            </a:r>
            <a:r>
              <a:rPr lang="en-NZ" sz="2000" b="1"/>
              <a:t>trust</a:t>
            </a:r>
            <a:r>
              <a:rPr lang="en-NZ" sz="2000"/>
              <a:t>  and </a:t>
            </a:r>
            <a:r>
              <a:rPr lang="en-NZ" sz="2000" b="1"/>
              <a:t>mutual awareness</a:t>
            </a:r>
            <a:r>
              <a:rPr lang="en-NZ" sz="2000"/>
              <a:t>.</a:t>
            </a:r>
          </a:p>
          <a:p>
            <a:pPr lvl="1">
              <a:lnSpc>
                <a:spcPct val="85000"/>
              </a:lnSpc>
            </a:pPr>
            <a:r>
              <a:rPr lang="en-IE" sz="2000"/>
              <a:t>The “</a:t>
            </a:r>
            <a:r>
              <a:rPr lang="en-IE" sz="2000" b="1"/>
              <a:t>digital knowledge</a:t>
            </a:r>
            <a:r>
              <a:rPr lang="en-IE" sz="2000"/>
              <a:t>” contributes to overcome the </a:t>
            </a:r>
            <a:r>
              <a:rPr lang="en-IE" sz="2000" b="1"/>
              <a:t>physical</a:t>
            </a:r>
            <a:r>
              <a:rPr lang="en-IE" sz="2000"/>
              <a:t> and </a:t>
            </a:r>
            <a:r>
              <a:rPr lang="en-IE" sz="2000" b="1"/>
              <a:t>temporal boundaries</a:t>
            </a:r>
            <a:r>
              <a:rPr lang="en-IE" sz="2000"/>
              <a:t> due to “geographical” factors. </a:t>
            </a:r>
          </a:p>
          <a:p>
            <a:pPr lvl="1">
              <a:lnSpc>
                <a:spcPct val="85000"/>
              </a:lnSpc>
            </a:pPr>
            <a:r>
              <a:rPr lang="en-IE" sz="2000" b="1"/>
              <a:t>Up-stream supply chains</a:t>
            </a:r>
            <a:r>
              <a:rPr lang="en-IE" sz="2000"/>
              <a:t>: large international companies</a:t>
            </a:r>
            <a:r>
              <a:rPr lang="en-GB" sz="2000"/>
              <a:t> pretend </a:t>
            </a:r>
            <a:r>
              <a:rPr lang="en-GB" sz="2000" b="1"/>
              <a:t>advanced IT sophistication</a:t>
            </a:r>
            <a:r>
              <a:rPr lang="en-GB" sz="2000"/>
              <a:t> of suppliers and sub-suppliers.</a:t>
            </a:r>
          </a:p>
          <a:p>
            <a:pPr lvl="1">
              <a:lnSpc>
                <a:spcPct val="85000"/>
              </a:lnSpc>
            </a:pPr>
            <a:r>
              <a:rPr lang="en-IE" sz="2000" b="1"/>
              <a:t>Down stream supply chains - selling chains</a:t>
            </a:r>
            <a:r>
              <a:rPr lang="en-IE" sz="2000"/>
              <a:t>: competitive value propositions to customers in terms of </a:t>
            </a:r>
            <a:r>
              <a:rPr lang="en-IE" sz="2000" b="1"/>
              <a:t>costs </a:t>
            </a:r>
            <a:r>
              <a:rPr lang="en-IE" sz="2000"/>
              <a:t>and</a:t>
            </a:r>
            <a:r>
              <a:rPr lang="en-IE" sz="2000" b="1"/>
              <a:t> services</a:t>
            </a:r>
            <a:r>
              <a:rPr lang="en-IE" sz="2000"/>
              <a:t>.</a:t>
            </a:r>
          </a:p>
          <a:p>
            <a:pPr lvl="1" algn="just">
              <a:lnSpc>
                <a:spcPct val="85000"/>
              </a:lnSpc>
            </a:pPr>
            <a:r>
              <a:rPr lang="en-IE" sz="2000"/>
              <a:t>Although supply arrangements are still cost-driven, large distributors are seeking suppliers who can meet </a:t>
            </a:r>
            <a:r>
              <a:rPr lang="en-IE" sz="2000" b="1"/>
              <a:t>quality</a:t>
            </a:r>
            <a:r>
              <a:rPr lang="en-IE" sz="2000"/>
              <a:t>, </a:t>
            </a:r>
            <a:r>
              <a:rPr lang="en-IE" sz="2000" b="1"/>
              <a:t>cost</a:t>
            </a:r>
            <a:r>
              <a:rPr lang="en-IE" sz="2000"/>
              <a:t> and </a:t>
            </a:r>
            <a:r>
              <a:rPr lang="en-IE" sz="2000" b="1"/>
              <a:t>delivery constraints</a:t>
            </a:r>
            <a:r>
              <a:rPr lang="en-IE" sz="2000"/>
              <a:t>.</a:t>
            </a:r>
            <a:endParaRPr lang="en-GB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2996" name="Picture 4" descr="69051_40"/>
          <p:cNvPicPr>
            <a:picLocks noChangeAspect="1" noChangeArrowheads="1"/>
          </p:cNvPicPr>
          <p:nvPr/>
        </p:nvPicPr>
        <p:blipFill>
          <a:blip r:embed="rId2" cstate="print">
            <a:lum bright="16000" contrast="-8000"/>
            <a:grayscl/>
          </a:blip>
          <a:srcRect/>
          <a:stretch>
            <a:fillRect/>
          </a:stretch>
        </p:blipFill>
        <p:spPr bwMode="auto">
          <a:xfrm>
            <a:off x="1763713" y="-12700"/>
            <a:ext cx="7380287" cy="351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2997" name="Freeform 5"/>
          <p:cNvSpPr>
            <a:spLocks/>
          </p:cNvSpPr>
          <p:nvPr/>
        </p:nvSpPr>
        <p:spPr bwMode="auto">
          <a:xfrm>
            <a:off x="0" y="3500438"/>
            <a:ext cx="7924800" cy="1066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90" y="0"/>
              </a:cxn>
              <a:cxn ang="0">
                <a:pos x="2190" y="212"/>
              </a:cxn>
            </a:cxnLst>
            <a:rect l="0" t="0" r="r" b="b"/>
            <a:pathLst>
              <a:path w="2191" h="213">
                <a:moveTo>
                  <a:pt x="0" y="0"/>
                </a:moveTo>
                <a:lnTo>
                  <a:pt x="2190" y="0"/>
                </a:lnTo>
                <a:lnTo>
                  <a:pt x="2190" y="212"/>
                </a:lnTo>
              </a:path>
            </a:pathLst>
          </a:custGeom>
          <a:noFill/>
          <a:ln w="12700" cap="rnd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52998" name="Rectangle 6"/>
          <p:cNvSpPr>
            <a:spLocks noChangeAspect="1" noChangeArrowheads="1"/>
          </p:cNvSpPr>
          <p:nvPr/>
        </p:nvSpPr>
        <p:spPr bwMode="auto">
          <a:xfrm>
            <a:off x="7467600" y="4491038"/>
            <a:ext cx="990600" cy="990600"/>
          </a:xfrm>
          <a:prstGeom prst="rect">
            <a:avLst/>
          </a:prstGeom>
          <a:solidFill>
            <a:srgbClr val="E8BA00"/>
          </a:solidFill>
          <a:ln w="12700" algn="ctr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00000"/>
              </a:lnSpc>
            </a:pPr>
            <a:r>
              <a:rPr lang="en-GB" sz="7200">
                <a:solidFill>
                  <a:schemeClr val="tx1"/>
                </a:solidFill>
                <a:latin typeface="Arial" pitchFamily="34" charset="0"/>
              </a:rPr>
              <a:t>2</a:t>
            </a:r>
          </a:p>
        </p:txBody>
      </p:sp>
      <p:sp>
        <p:nvSpPr>
          <p:cNvPr id="852999" name="Text Box 7"/>
          <p:cNvSpPr txBox="1">
            <a:spLocks noChangeArrowheads="1"/>
          </p:cNvSpPr>
          <p:nvPr/>
        </p:nvSpPr>
        <p:spPr bwMode="auto">
          <a:xfrm>
            <a:off x="2754313" y="4381500"/>
            <a:ext cx="4724400" cy="1073150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>
              <a:lnSpc>
                <a:spcPct val="115000"/>
              </a:lnSpc>
            </a:pPr>
            <a:r>
              <a:rPr lang="en-GB" sz="2800" i="1">
                <a:solidFill>
                  <a:schemeClr val="tx1"/>
                </a:solidFill>
                <a:latin typeface="Arial" pitchFamily="34" charset="0"/>
              </a:rPr>
              <a:t>THE ITALIAN INDUSTRIAL DISTRICTS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Industrial Districts</a:t>
            </a:r>
            <a:endParaRPr lang="it-IT" sz="3600"/>
          </a:p>
        </p:txBody>
      </p:sp>
      <p:sp>
        <p:nvSpPr>
          <p:cNvPr id="840710" name="Text Box 6"/>
          <p:cNvSpPr txBox="1">
            <a:spLocks noChangeArrowheads="1"/>
          </p:cNvSpPr>
          <p:nvPr/>
        </p:nvSpPr>
        <p:spPr bwMode="auto">
          <a:xfrm>
            <a:off x="2124075" y="2060575"/>
            <a:ext cx="6553200" cy="1296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just" defTabSz="190500">
              <a:lnSpc>
                <a:spcPct val="8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tabLst>
                <a:tab pos="673100" algn="l"/>
              </a:tabLst>
            </a:pPr>
            <a:r>
              <a:rPr lang="en-US" sz="2200">
                <a:solidFill>
                  <a:schemeClr val="tx1"/>
                </a:solidFill>
                <a:latin typeface="Arial" pitchFamily="34" charset="0"/>
              </a:rPr>
              <a:t>«A cluster is a geographically proximate group of interconnected companies and associated institutions in a particular field, linked by commonalities and complementarities.» </a:t>
            </a:r>
            <a:r>
              <a:rPr lang="en-US" sz="2200" i="1">
                <a:solidFill>
                  <a:schemeClr val="tx1"/>
                </a:solidFill>
                <a:latin typeface="Arial" pitchFamily="34" charset="0"/>
              </a:rPr>
              <a:t>Porter, 1998</a:t>
            </a:r>
          </a:p>
        </p:txBody>
      </p:sp>
      <p:sp>
        <p:nvSpPr>
          <p:cNvPr id="840712" name="Text Box 8"/>
          <p:cNvSpPr txBox="1">
            <a:spLocks noChangeArrowheads="1"/>
          </p:cNvSpPr>
          <p:nvPr/>
        </p:nvSpPr>
        <p:spPr bwMode="auto">
          <a:xfrm>
            <a:off x="1116013" y="4149725"/>
            <a:ext cx="7235825" cy="1439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just" defTabSz="190500">
              <a:lnSpc>
                <a:spcPct val="85000"/>
              </a:lnSpc>
              <a:spcBef>
                <a:spcPct val="25000"/>
              </a:spcBef>
              <a:spcAft>
                <a:spcPct val="25000"/>
              </a:spcAft>
              <a:buClr>
                <a:schemeClr val="tx1"/>
              </a:buClr>
              <a:buSzPct val="140000"/>
              <a:tabLst>
                <a:tab pos="673100" algn="l"/>
              </a:tabLst>
            </a:pPr>
            <a:r>
              <a:rPr lang="en-US" sz="2200">
                <a:solidFill>
                  <a:schemeClr val="tx1"/>
                </a:solidFill>
                <a:latin typeface="Arial" pitchFamily="34" charset="0"/>
              </a:rPr>
              <a:t>«An industrial districts is a socio-territorial entity composed by a community of persons and a group of companies (mostly small companies) which interact in a certain territorial and historical context.» </a:t>
            </a:r>
            <a:r>
              <a:rPr lang="en-US" sz="2200" i="1">
                <a:solidFill>
                  <a:schemeClr val="tx1"/>
                </a:solidFill>
                <a:latin typeface="Arial" pitchFamily="34" charset="0"/>
              </a:rPr>
              <a:t>Becattini 1991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4048" name="Group 32"/>
          <p:cNvGrpSpPr>
            <a:grpSpLocks/>
          </p:cNvGrpSpPr>
          <p:nvPr/>
        </p:nvGrpSpPr>
        <p:grpSpPr bwMode="auto">
          <a:xfrm>
            <a:off x="250825" y="1484313"/>
            <a:ext cx="8820150" cy="5064125"/>
            <a:chOff x="158" y="935"/>
            <a:chExt cx="5556" cy="3190"/>
          </a:xfrm>
        </p:grpSpPr>
        <p:sp>
          <p:nvSpPr>
            <p:cNvPr id="854020" name="Text Box 4"/>
            <p:cNvSpPr txBox="1">
              <a:spLocks noChangeArrowheads="1"/>
            </p:cNvSpPr>
            <p:nvPr/>
          </p:nvSpPr>
          <p:spPr bwMode="auto">
            <a:xfrm>
              <a:off x="2196" y="2285"/>
              <a:ext cx="1140" cy="6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154800" anchor="ctr"/>
            <a:lstStyle/>
            <a:p>
              <a:pPr algn="ctr">
                <a:lnSpc>
                  <a:spcPct val="100000"/>
                </a:lnSpc>
              </a:pPr>
              <a:r>
                <a:rPr lang="en-US" sz="1700">
                  <a:solidFill>
                    <a:srgbClr val="FF0000"/>
                  </a:solidFill>
                  <a:latin typeface="Verdana" pitchFamily="34" charset="0"/>
                </a:rPr>
                <a:t>INDUSTRIAL DISTRICTS</a:t>
              </a:r>
            </a:p>
          </p:txBody>
        </p:sp>
        <p:sp>
          <p:nvSpPr>
            <p:cNvPr id="854021" name="Text Box 5"/>
            <p:cNvSpPr txBox="1">
              <a:spLocks noChangeArrowheads="1"/>
            </p:cNvSpPr>
            <p:nvPr/>
          </p:nvSpPr>
          <p:spPr bwMode="auto">
            <a:xfrm>
              <a:off x="1182" y="1466"/>
              <a:ext cx="1517" cy="2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Verdana" pitchFamily="34" charset="0"/>
                </a:rPr>
                <a:t>High number of  SMEs</a:t>
              </a:r>
            </a:p>
          </p:txBody>
        </p:sp>
        <p:sp>
          <p:nvSpPr>
            <p:cNvPr id="854022" name="Text Box 6"/>
            <p:cNvSpPr txBox="1">
              <a:spLocks noChangeArrowheads="1"/>
            </p:cNvSpPr>
            <p:nvPr/>
          </p:nvSpPr>
          <p:spPr bwMode="auto">
            <a:xfrm>
              <a:off x="1927" y="935"/>
              <a:ext cx="1724" cy="4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Verdana" pitchFamily="34" charset="0"/>
                </a:rPr>
                <a:t>Sector specialization and geographical concentration</a:t>
              </a:r>
            </a:p>
          </p:txBody>
        </p:sp>
        <p:sp>
          <p:nvSpPr>
            <p:cNvPr id="854023" name="Text Box 7"/>
            <p:cNvSpPr txBox="1">
              <a:spLocks noChangeArrowheads="1"/>
            </p:cNvSpPr>
            <p:nvPr/>
          </p:nvSpPr>
          <p:spPr bwMode="auto">
            <a:xfrm>
              <a:off x="3696" y="1117"/>
              <a:ext cx="2018" cy="36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82800" anchor="ctr"/>
            <a:lstStyle/>
            <a:p>
              <a:pPr algn="ctr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Verdana" pitchFamily="34" charset="0"/>
                </a:rPr>
                <a:t>Competition and cooperation between companies</a:t>
              </a:r>
            </a:p>
          </p:txBody>
        </p:sp>
        <p:sp>
          <p:nvSpPr>
            <p:cNvPr id="854024" name="Text Box 8"/>
            <p:cNvSpPr txBox="1">
              <a:spLocks noChangeArrowheads="1"/>
            </p:cNvSpPr>
            <p:nvPr/>
          </p:nvSpPr>
          <p:spPr bwMode="auto">
            <a:xfrm>
              <a:off x="431" y="3355"/>
              <a:ext cx="1776" cy="4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Verdana" pitchFamily="34" charset="0"/>
                </a:rPr>
                <a:t>“Industrial atmosphere”: collective knowledge</a:t>
              </a:r>
            </a:p>
          </p:txBody>
        </p:sp>
        <p:sp>
          <p:nvSpPr>
            <p:cNvPr id="854025" name="Text Box 9"/>
            <p:cNvSpPr txBox="1">
              <a:spLocks noChangeArrowheads="1"/>
            </p:cNvSpPr>
            <p:nvPr/>
          </p:nvSpPr>
          <p:spPr bwMode="auto">
            <a:xfrm>
              <a:off x="1215" y="1786"/>
              <a:ext cx="622" cy="3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Verdana" pitchFamily="34" charset="0"/>
                </a:rPr>
                <a:t>TRUST</a:t>
              </a:r>
            </a:p>
          </p:txBody>
        </p:sp>
        <p:sp>
          <p:nvSpPr>
            <p:cNvPr id="854026" name="Text Box 10"/>
            <p:cNvSpPr txBox="1">
              <a:spLocks noChangeArrowheads="1"/>
            </p:cNvSpPr>
            <p:nvPr/>
          </p:nvSpPr>
          <p:spPr bwMode="auto">
            <a:xfrm>
              <a:off x="2329" y="3672"/>
              <a:ext cx="1141" cy="4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Verdana" pitchFamily="34" charset="0"/>
                </a:rPr>
                <a:t>Entrepreneurial culture</a:t>
              </a:r>
            </a:p>
          </p:txBody>
        </p:sp>
        <p:sp>
          <p:nvSpPr>
            <p:cNvPr id="854027" name="Text Box 11"/>
            <p:cNvSpPr txBox="1">
              <a:spLocks noChangeArrowheads="1"/>
            </p:cNvSpPr>
            <p:nvPr/>
          </p:nvSpPr>
          <p:spPr bwMode="auto">
            <a:xfrm>
              <a:off x="3973" y="3310"/>
              <a:ext cx="1492" cy="4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Verdana" pitchFamily="34" charset="0"/>
                </a:rPr>
                <a:t>Strong specialization of work and services</a:t>
              </a:r>
            </a:p>
          </p:txBody>
        </p:sp>
        <p:sp>
          <p:nvSpPr>
            <p:cNvPr id="854028" name="Text Box 12"/>
            <p:cNvSpPr txBox="1">
              <a:spLocks noChangeArrowheads="1"/>
            </p:cNvSpPr>
            <p:nvPr/>
          </p:nvSpPr>
          <p:spPr bwMode="auto">
            <a:xfrm>
              <a:off x="3808" y="3838"/>
              <a:ext cx="1204" cy="28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Verdana" pitchFamily="34" charset="0"/>
                </a:rPr>
                <a:t>Job mobility</a:t>
              </a:r>
            </a:p>
          </p:txBody>
        </p:sp>
        <p:sp>
          <p:nvSpPr>
            <p:cNvPr id="854029" name="Line 13"/>
            <p:cNvSpPr>
              <a:spLocks noChangeShapeType="1"/>
            </p:cNvSpPr>
            <p:nvPr/>
          </p:nvSpPr>
          <p:spPr bwMode="auto">
            <a:xfrm flipV="1">
              <a:off x="3334" y="2296"/>
              <a:ext cx="1088" cy="22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54030" name="Line 14"/>
            <p:cNvSpPr>
              <a:spLocks noChangeShapeType="1"/>
            </p:cNvSpPr>
            <p:nvPr/>
          </p:nvSpPr>
          <p:spPr bwMode="auto">
            <a:xfrm flipV="1">
              <a:off x="3107" y="1480"/>
              <a:ext cx="1088" cy="8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54031" name="Line 15"/>
            <p:cNvSpPr>
              <a:spLocks noChangeShapeType="1"/>
            </p:cNvSpPr>
            <p:nvPr/>
          </p:nvSpPr>
          <p:spPr bwMode="auto">
            <a:xfrm flipH="1" flipV="1">
              <a:off x="2925" y="1389"/>
              <a:ext cx="39" cy="8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54032" name="Line 16"/>
            <p:cNvSpPr>
              <a:spLocks noChangeShapeType="1"/>
            </p:cNvSpPr>
            <p:nvPr/>
          </p:nvSpPr>
          <p:spPr bwMode="auto">
            <a:xfrm flipH="1" flipV="1">
              <a:off x="2381" y="1706"/>
              <a:ext cx="343" cy="57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54033" name="Line 17"/>
            <p:cNvSpPr>
              <a:spLocks noChangeShapeType="1"/>
            </p:cNvSpPr>
            <p:nvPr/>
          </p:nvSpPr>
          <p:spPr bwMode="auto">
            <a:xfrm flipH="1" flipV="1">
              <a:off x="1837" y="1933"/>
              <a:ext cx="599" cy="3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54034" name="Line 18"/>
            <p:cNvSpPr>
              <a:spLocks noChangeShapeType="1"/>
            </p:cNvSpPr>
            <p:nvPr/>
          </p:nvSpPr>
          <p:spPr bwMode="auto">
            <a:xfrm flipH="1">
              <a:off x="1973" y="2931"/>
              <a:ext cx="408" cy="40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54035" name="Line 19"/>
            <p:cNvSpPr>
              <a:spLocks noChangeShapeType="1"/>
            </p:cNvSpPr>
            <p:nvPr/>
          </p:nvSpPr>
          <p:spPr bwMode="auto">
            <a:xfrm>
              <a:off x="2880" y="2931"/>
              <a:ext cx="0" cy="7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54036" name="Line 20"/>
            <p:cNvSpPr>
              <a:spLocks noChangeShapeType="1"/>
            </p:cNvSpPr>
            <p:nvPr/>
          </p:nvSpPr>
          <p:spPr bwMode="auto">
            <a:xfrm>
              <a:off x="3348" y="2717"/>
              <a:ext cx="757" cy="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54037" name="Line 21"/>
            <p:cNvSpPr>
              <a:spLocks noChangeShapeType="1"/>
            </p:cNvSpPr>
            <p:nvPr/>
          </p:nvSpPr>
          <p:spPr bwMode="auto">
            <a:xfrm>
              <a:off x="3348" y="2861"/>
              <a:ext cx="711" cy="43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54038" name="Text Box 22"/>
            <p:cNvSpPr txBox="1">
              <a:spLocks noChangeArrowheads="1"/>
            </p:cNvSpPr>
            <p:nvPr/>
          </p:nvSpPr>
          <p:spPr bwMode="auto">
            <a:xfrm>
              <a:off x="158" y="2750"/>
              <a:ext cx="1361" cy="54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Verdana" pitchFamily="34" charset="0"/>
                </a:rPr>
                <a:t>Sharing of flexible work and outsourcing</a:t>
              </a:r>
            </a:p>
          </p:txBody>
        </p:sp>
        <p:sp>
          <p:nvSpPr>
            <p:cNvPr id="854039" name="Text Box 23"/>
            <p:cNvSpPr txBox="1">
              <a:spLocks noChangeArrowheads="1"/>
            </p:cNvSpPr>
            <p:nvPr/>
          </p:nvSpPr>
          <p:spPr bwMode="auto">
            <a:xfrm>
              <a:off x="4308" y="1570"/>
              <a:ext cx="1248" cy="4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82800" anchor="ctr"/>
            <a:lstStyle/>
            <a:p>
              <a:pPr algn="ctr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Verdana" pitchFamily="34" charset="0"/>
                </a:rPr>
                <a:t>Strong role of local governments</a:t>
              </a:r>
            </a:p>
          </p:txBody>
        </p:sp>
        <p:sp>
          <p:nvSpPr>
            <p:cNvPr id="854040" name="Line 24"/>
            <p:cNvSpPr>
              <a:spLocks noChangeShapeType="1"/>
            </p:cNvSpPr>
            <p:nvPr/>
          </p:nvSpPr>
          <p:spPr bwMode="auto">
            <a:xfrm flipV="1">
              <a:off x="3334" y="1888"/>
              <a:ext cx="952" cy="49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54041" name="Text Box 25"/>
            <p:cNvSpPr txBox="1">
              <a:spLocks noChangeArrowheads="1"/>
            </p:cNvSpPr>
            <p:nvPr/>
          </p:nvSpPr>
          <p:spPr bwMode="auto">
            <a:xfrm>
              <a:off x="4119" y="2614"/>
              <a:ext cx="1392" cy="58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82800" anchor="ctr"/>
            <a:lstStyle/>
            <a:p>
              <a:pPr algn="ctr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Verdana" pitchFamily="34" charset="0"/>
                </a:rPr>
                <a:t>Dialogue between companies, local institutions and workers</a:t>
              </a:r>
            </a:p>
          </p:txBody>
        </p:sp>
        <p:sp>
          <p:nvSpPr>
            <p:cNvPr id="854042" name="Text Box 26"/>
            <p:cNvSpPr txBox="1">
              <a:spLocks noChangeArrowheads="1"/>
            </p:cNvSpPr>
            <p:nvPr/>
          </p:nvSpPr>
          <p:spPr bwMode="auto">
            <a:xfrm>
              <a:off x="4399" y="2115"/>
              <a:ext cx="1248" cy="4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tIns="82800" anchor="ctr"/>
            <a:lstStyle/>
            <a:p>
              <a:pPr algn="ctr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Verdana" pitchFamily="34" charset="0"/>
                </a:rPr>
                <a:t>Role of intermediate institutions</a:t>
              </a:r>
            </a:p>
          </p:txBody>
        </p:sp>
        <p:sp>
          <p:nvSpPr>
            <p:cNvPr id="854043" name="Line 27"/>
            <p:cNvSpPr>
              <a:spLocks noChangeShapeType="1"/>
            </p:cNvSpPr>
            <p:nvPr/>
          </p:nvSpPr>
          <p:spPr bwMode="auto">
            <a:xfrm>
              <a:off x="3156" y="2957"/>
              <a:ext cx="722" cy="8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54044" name="Line 28"/>
            <p:cNvSpPr>
              <a:spLocks noChangeShapeType="1"/>
            </p:cNvSpPr>
            <p:nvPr/>
          </p:nvSpPr>
          <p:spPr bwMode="auto">
            <a:xfrm flipH="1">
              <a:off x="1519" y="2750"/>
              <a:ext cx="681" cy="2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54045" name="Line 29"/>
            <p:cNvSpPr>
              <a:spLocks noChangeShapeType="1"/>
            </p:cNvSpPr>
            <p:nvPr/>
          </p:nvSpPr>
          <p:spPr bwMode="auto">
            <a:xfrm flipH="1">
              <a:off x="1474" y="2477"/>
              <a:ext cx="72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854046" name="Text Box 30"/>
            <p:cNvSpPr txBox="1">
              <a:spLocks noChangeArrowheads="1"/>
            </p:cNvSpPr>
            <p:nvPr/>
          </p:nvSpPr>
          <p:spPr bwMode="auto">
            <a:xfrm>
              <a:off x="564" y="2285"/>
              <a:ext cx="910" cy="32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00000"/>
                </a:lnSpc>
              </a:pPr>
              <a:r>
                <a:rPr lang="en-US" sz="1400">
                  <a:solidFill>
                    <a:schemeClr val="tx1"/>
                  </a:solidFill>
                  <a:latin typeface="Verdana" pitchFamily="34" charset="0"/>
                </a:rPr>
                <a:t>Local banks</a:t>
              </a:r>
            </a:p>
          </p:txBody>
        </p:sp>
      </p:grpSp>
      <p:sp>
        <p:nvSpPr>
          <p:cNvPr id="854047" name="Rectangle 31"/>
          <p:cNvSpPr>
            <a:spLocks noGrp="1" noChangeArrowheads="1"/>
          </p:cNvSpPr>
          <p:nvPr>
            <p:ph type="title"/>
          </p:nvPr>
        </p:nvSpPr>
        <p:spPr>
          <a:xfrm>
            <a:off x="1763713" y="84138"/>
            <a:ext cx="6502400" cy="752475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3200"/>
              <a:t>Main characteristics of the Italian industrial districts</a:t>
            </a:r>
            <a:endParaRPr lang="it-IT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54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4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00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it-IT" sz="3600"/>
              <a:t>SOME EXAMPLES</a:t>
            </a:r>
          </a:p>
        </p:txBody>
      </p:sp>
      <p:sp>
        <p:nvSpPr>
          <p:cNvPr id="8960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970088" y="1484313"/>
            <a:ext cx="6923087" cy="1944687"/>
          </a:xfrm>
          <a:noFill/>
          <a:ln/>
        </p:spPr>
        <p:txBody>
          <a:bodyPr/>
          <a:lstStyle/>
          <a:p>
            <a:pPr algn="just" defTabSz="914400">
              <a:tabLst/>
            </a:pPr>
            <a:r>
              <a:rPr lang="en-US" sz="1800" b="1"/>
              <a:t>“Chair District” – Manzano: 44 million chairs per year; </a:t>
            </a:r>
            <a:r>
              <a:rPr lang="en-US" sz="1800"/>
              <a:t>80% of the Italian production; 50% of  European production; 30% of world production; 250 companies producing finished goods with 4.000 employees; 4.400 companies considering the whole industry with 14.000 employees; 64% micro enterprises; 1,6% over 50 employees; </a:t>
            </a:r>
            <a:endParaRPr lang="en-US" sz="1600" b="1"/>
          </a:p>
        </p:txBody>
      </p:sp>
      <p:pic>
        <p:nvPicPr>
          <p:cNvPr id="896005" name="Picture 5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3573463"/>
            <a:ext cx="2463800" cy="2449512"/>
          </a:xfrm>
          <a:noFill/>
          <a:ln/>
        </p:spPr>
      </p:pic>
      <p:sp>
        <p:nvSpPr>
          <p:cNvPr id="896007" name="Rectangle 7"/>
          <p:cNvSpPr>
            <a:spLocks noChangeArrowheads="1"/>
          </p:cNvSpPr>
          <p:nvPr/>
        </p:nvSpPr>
        <p:spPr bwMode="auto">
          <a:xfrm>
            <a:off x="6011863" y="2997200"/>
            <a:ext cx="295275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lnSpc>
                <a:spcPts val="2400"/>
              </a:lnSpc>
              <a:spcBef>
                <a:spcPts val="400"/>
              </a:spcBef>
            </a:pPr>
            <a:endParaRPr lang="en-US" sz="1800" b="0">
              <a:solidFill>
                <a:schemeClr val="tx1"/>
              </a:solidFill>
              <a:latin typeface="Arial" pitchFamily="34" charset="0"/>
            </a:endParaRPr>
          </a:p>
          <a:p>
            <a:pPr>
              <a:lnSpc>
                <a:spcPts val="2400"/>
              </a:lnSpc>
              <a:spcBef>
                <a:spcPts val="400"/>
              </a:spcBef>
            </a:pPr>
            <a:r>
              <a:rPr lang="en-US" sz="1800">
                <a:solidFill>
                  <a:schemeClr val="tx1"/>
                </a:solidFill>
                <a:latin typeface="Arial" pitchFamily="34" charset="0"/>
              </a:rPr>
              <a:t>“Ceramic District” – Sassuololo:</a:t>
            </a:r>
            <a:r>
              <a:rPr lang="en-US" sz="2000" b="0">
                <a:solidFill>
                  <a:schemeClr val="tx1"/>
                </a:solidFill>
                <a:latin typeface="Arial" pitchFamily="34" charset="0"/>
              </a:rPr>
              <a:t>200 companies; 90% of Italian production; 30.799 workers; production 605 million m</a:t>
            </a:r>
            <a:r>
              <a:rPr lang="en-US" sz="2000" b="0" baseline="30000">
                <a:solidFill>
                  <a:schemeClr val="tx1"/>
                </a:solidFill>
                <a:latin typeface="Arial" pitchFamily="34" charset="0"/>
              </a:rPr>
              <a:t>2</a:t>
            </a:r>
            <a:r>
              <a:rPr lang="en-US" sz="2000" b="0">
                <a:solidFill>
                  <a:schemeClr val="tx1"/>
                </a:solidFill>
                <a:latin typeface="Arial" pitchFamily="34" charset="0"/>
              </a:rPr>
              <a:t>; turnover: €5.318 million; export 437 millions m</a:t>
            </a:r>
            <a:r>
              <a:rPr lang="en-US" sz="2000" b="0" baseline="30000">
                <a:solidFill>
                  <a:schemeClr val="tx1"/>
                </a:solidFill>
                <a:latin typeface="Arial" pitchFamily="34" charset="0"/>
              </a:rPr>
              <a:t>2</a:t>
            </a:r>
            <a:r>
              <a:rPr lang="en-US" sz="2000" b="0">
                <a:solidFill>
                  <a:schemeClr val="tx1"/>
                </a:solidFill>
                <a:latin typeface="Arial" pitchFamily="34" charset="0"/>
              </a:rPr>
              <a:t> for €3.868 million.</a:t>
            </a:r>
            <a:endParaRPr lang="en-US" sz="16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96008" name="Text Box 8"/>
          <p:cNvSpPr txBox="1">
            <a:spLocks noChangeArrowheads="1"/>
          </p:cNvSpPr>
          <p:nvPr/>
        </p:nvSpPr>
        <p:spPr bwMode="auto">
          <a:xfrm>
            <a:off x="2627313" y="6021388"/>
            <a:ext cx="2270125" cy="442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marL="342900" indent="-342900">
              <a:lnSpc>
                <a:spcPts val="2400"/>
              </a:lnSpc>
              <a:spcBef>
                <a:spcPts val="400"/>
              </a:spcBef>
            </a:pPr>
            <a:r>
              <a:rPr lang="it-IT" sz="1400">
                <a:solidFill>
                  <a:schemeClr val="tx1"/>
                </a:solidFill>
                <a:latin typeface="Arial" pitchFamily="34" charset="0"/>
              </a:rPr>
              <a:t>Sources ISTAT</a:t>
            </a:r>
            <a:endParaRPr lang="en-US" sz="1400">
              <a:solidFill>
                <a:schemeClr val="tx1"/>
              </a:solidFill>
              <a:latin typeface="Arial" pitchFamily="34" charset="0"/>
            </a:endParaRPr>
          </a:p>
          <a:p>
            <a:pPr marL="342900" indent="-342900">
              <a:lnSpc>
                <a:spcPts val="2400"/>
              </a:lnSpc>
              <a:spcBef>
                <a:spcPts val="400"/>
              </a:spcBef>
              <a:buFontTx/>
              <a:buChar char="•"/>
            </a:pPr>
            <a:endParaRPr lang="it-IT" sz="140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896010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9163" y="3860800"/>
            <a:ext cx="23971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96011" name="Text Box 11"/>
          <p:cNvSpPr txBox="1">
            <a:spLocks noChangeArrowheads="1"/>
          </p:cNvSpPr>
          <p:nvPr/>
        </p:nvSpPr>
        <p:spPr bwMode="auto">
          <a:xfrm>
            <a:off x="3714750" y="3952875"/>
            <a:ext cx="2225675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20000"/>
              </a:lnSpc>
              <a:spcBef>
                <a:spcPct val="100000"/>
              </a:spcBef>
            </a:pPr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Food</a:t>
            </a:r>
          </a:p>
          <a:p>
            <a:pPr eaLnBrk="1" hangingPunct="1">
              <a:lnSpc>
                <a:spcPct val="20000"/>
              </a:lnSpc>
              <a:spcBef>
                <a:spcPct val="100000"/>
              </a:spcBef>
            </a:pPr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Paper</a:t>
            </a:r>
          </a:p>
          <a:p>
            <a:pPr eaLnBrk="1" hangingPunct="1">
              <a:lnSpc>
                <a:spcPct val="20000"/>
              </a:lnSpc>
              <a:spcBef>
                <a:spcPct val="100000"/>
              </a:spcBef>
            </a:pPr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Plastic and rubber</a:t>
            </a:r>
          </a:p>
          <a:p>
            <a:pPr eaLnBrk="1" hangingPunct="1">
              <a:lnSpc>
                <a:spcPct val="20000"/>
              </a:lnSpc>
              <a:spcBef>
                <a:spcPct val="100000"/>
              </a:spcBef>
            </a:pPr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Mechanic</a:t>
            </a:r>
          </a:p>
          <a:p>
            <a:pPr eaLnBrk="1" hangingPunct="1">
              <a:lnSpc>
                <a:spcPct val="20000"/>
              </a:lnSpc>
              <a:spcBef>
                <a:spcPct val="100000"/>
              </a:spcBef>
            </a:pPr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Jewels, music instr,  toys</a:t>
            </a:r>
          </a:p>
          <a:p>
            <a:pPr eaLnBrk="1" hangingPunct="1">
              <a:lnSpc>
                <a:spcPct val="20000"/>
              </a:lnSpc>
              <a:spcBef>
                <a:spcPct val="100000"/>
              </a:spcBef>
            </a:pPr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Leather and shoes</a:t>
            </a:r>
          </a:p>
          <a:p>
            <a:pPr eaLnBrk="1" hangingPunct="1">
              <a:lnSpc>
                <a:spcPct val="20000"/>
              </a:lnSpc>
              <a:spcBef>
                <a:spcPct val="100000"/>
              </a:spcBef>
            </a:pPr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Ceramic and furniture</a:t>
            </a:r>
          </a:p>
          <a:p>
            <a:pPr eaLnBrk="1" hangingPunct="1">
              <a:lnSpc>
                <a:spcPct val="20000"/>
              </a:lnSpc>
              <a:spcBef>
                <a:spcPct val="100000"/>
              </a:spcBef>
            </a:pPr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Textile and clothing</a:t>
            </a:r>
          </a:p>
        </p:txBody>
      </p:sp>
      <p:sp>
        <p:nvSpPr>
          <p:cNvPr id="896012" name="Rectangle 12"/>
          <p:cNvSpPr>
            <a:spLocks noChangeArrowheads="1"/>
          </p:cNvSpPr>
          <p:nvPr/>
        </p:nvSpPr>
        <p:spPr bwMode="auto">
          <a:xfrm>
            <a:off x="827088" y="3500438"/>
            <a:ext cx="4968875" cy="2520950"/>
          </a:xfrm>
          <a:prstGeom prst="rect">
            <a:avLst/>
          </a:prstGeom>
          <a:noFill/>
          <a:ln w="9525">
            <a:solidFill>
              <a:srgbClr val="0066CC"/>
            </a:solidFill>
            <a:miter lim="800000"/>
            <a:headEnd/>
            <a:tailEnd/>
          </a:ln>
          <a:effectLst/>
        </p:spPr>
        <p:txBody>
          <a:bodyPr wrap="none" lIns="38100" tIns="46038" rIns="38100" bIns="46038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DMR">
  <a:themeElements>
    <a:clrScheme name="">
      <a:dk1>
        <a:srgbClr val="000000"/>
      </a:dk1>
      <a:lt1>
        <a:srgbClr val="FFFFFF"/>
      </a:lt1>
      <a:dk2>
        <a:srgbClr val="FFFFFF"/>
      </a:dk2>
      <a:lt2>
        <a:srgbClr val="CECECE"/>
      </a:lt2>
      <a:accent1>
        <a:srgbClr val="CC0000"/>
      </a:accent1>
      <a:accent2>
        <a:srgbClr val="E8BA00"/>
      </a:accent2>
      <a:accent3>
        <a:srgbClr val="FFFFFF"/>
      </a:accent3>
      <a:accent4>
        <a:srgbClr val="000000"/>
      </a:accent4>
      <a:accent5>
        <a:srgbClr val="E2AAAA"/>
      </a:accent5>
      <a:accent6>
        <a:srgbClr val="D2A800"/>
      </a:accent6>
      <a:hlink>
        <a:srgbClr val="002E8C"/>
      </a:hlink>
      <a:folHlink>
        <a:srgbClr val="999933"/>
      </a:folHlink>
    </a:clrScheme>
    <a:fontScheme name="Presentación DM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8100" tIns="46038" rIns="38100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ts val="4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8100" tIns="46038" rIns="38100" bIns="4603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ts val="4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Presentación DMR 1">
        <a:dk1>
          <a:srgbClr val="000000"/>
        </a:dk1>
        <a:lt1>
          <a:srgbClr val="FFFFFF"/>
        </a:lt1>
        <a:dk2>
          <a:srgbClr val="FFFFFF"/>
        </a:dk2>
        <a:lt2>
          <a:srgbClr val="CECECE"/>
        </a:lt2>
        <a:accent1>
          <a:srgbClr val="CC0000"/>
        </a:accent1>
        <a:accent2>
          <a:srgbClr val="F0C000"/>
        </a:accent2>
        <a:accent3>
          <a:srgbClr val="FFFFFF"/>
        </a:accent3>
        <a:accent4>
          <a:srgbClr val="000000"/>
        </a:accent4>
        <a:accent5>
          <a:srgbClr val="E2AAAA"/>
        </a:accent5>
        <a:accent6>
          <a:srgbClr val="D9AE00"/>
        </a:accent6>
        <a:hlink>
          <a:srgbClr val="003399"/>
        </a:hlink>
        <a:folHlink>
          <a:srgbClr val="99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DMR 2">
        <a:dk1>
          <a:srgbClr val="000000"/>
        </a:dk1>
        <a:lt1>
          <a:srgbClr val="FFFFFF"/>
        </a:lt1>
        <a:dk2>
          <a:srgbClr val="CC0000"/>
        </a:dk2>
        <a:lt2>
          <a:srgbClr val="CECECE"/>
        </a:lt2>
        <a:accent1>
          <a:srgbClr val="790015"/>
        </a:accent1>
        <a:accent2>
          <a:srgbClr val="EABB00"/>
        </a:accent2>
        <a:accent3>
          <a:srgbClr val="FFFFFF"/>
        </a:accent3>
        <a:accent4>
          <a:srgbClr val="000000"/>
        </a:accent4>
        <a:accent5>
          <a:srgbClr val="BEAAAA"/>
        </a:accent5>
        <a:accent6>
          <a:srgbClr val="D4A900"/>
        </a:accent6>
        <a:hlink>
          <a:srgbClr val="A50021"/>
        </a:hlink>
        <a:folHlink>
          <a:srgbClr val="9999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DMR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DMR 4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DMR 5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DMR.pot</Template>
  <TotalTime>5250</TotalTime>
  <Words>1427</Words>
  <Application>Microsoft Office PowerPoint</Application>
  <PresentationFormat>On-screen Show (4:3)</PresentationFormat>
  <Paragraphs>285</Paragraphs>
  <Slides>31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31</vt:i4>
      </vt:variant>
    </vt:vector>
  </HeadingPairs>
  <TitlesOfParts>
    <vt:vector size="47" baseType="lpstr">
      <vt:lpstr>Times New Roman</vt:lpstr>
      <vt:lpstr>Arial</vt:lpstr>
      <vt:lpstr>Monotype Sorts</vt:lpstr>
      <vt:lpstr>Garamond</vt:lpstr>
      <vt:lpstr>Wingdings</vt:lpstr>
      <vt:lpstr>Trebuchet MS</vt:lpstr>
      <vt:lpstr>Tahoma</vt:lpstr>
      <vt:lpstr>Arial Black</vt:lpstr>
      <vt:lpstr>Verdana</vt:lpstr>
      <vt:lpstr>Symbol</vt:lpstr>
      <vt:lpstr>Presentación DMR</vt:lpstr>
      <vt:lpstr>CorelDRAW 7.0-Grafik</vt:lpstr>
      <vt:lpstr>Foglio di lavoro di Microsoft Excel</vt:lpstr>
      <vt:lpstr>Galería de imágenes de Microsoft</vt:lpstr>
      <vt:lpstr>Ecuación de MS Editor de ecuaciones 3.0</vt:lpstr>
      <vt:lpstr>Immagine bitmap</vt:lpstr>
      <vt:lpstr>Slide 0</vt:lpstr>
      <vt:lpstr>CONTENTS</vt:lpstr>
      <vt:lpstr>Slide 2</vt:lpstr>
      <vt:lpstr>Business Environment</vt:lpstr>
      <vt:lpstr>Business Environment</vt:lpstr>
      <vt:lpstr>Slide 5</vt:lpstr>
      <vt:lpstr>Industrial Districts</vt:lpstr>
      <vt:lpstr>Main characteristics of the Italian industrial districts</vt:lpstr>
      <vt:lpstr>SOME EXAMPLES</vt:lpstr>
      <vt:lpstr>Some figures</vt:lpstr>
      <vt:lpstr>BUT TODAY…</vt:lpstr>
      <vt:lpstr>There is a need to restructure the industrial districts</vt:lpstr>
      <vt:lpstr>A business solution – Some keywords</vt:lpstr>
      <vt:lpstr>A technological solution – Some keywords</vt:lpstr>
      <vt:lpstr>Assessing the performances of the new organization</vt:lpstr>
      <vt:lpstr>Slide 15</vt:lpstr>
      <vt:lpstr>New districts</vt:lpstr>
      <vt:lpstr>Impact of proposed solution</vt:lpstr>
      <vt:lpstr>OTHER CLUSTERS </vt:lpstr>
      <vt:lpstr>Slide 19</vt:lpstr>
      <vt:lpstr>Bottom-up analysis of the Chinese supply-chains</vt:lpstr>
      <vt:lpstr>The “disruption” in the ICT infrastructures of the large industrial groups</vt:lpstr>
      <vt:lpstr>ICT REQUIREMENTS</vt:lpstr>
      <vt:lpstr>REQUIREMENTS AT ORGANIZATIONAL LEVEL</vt:lpstr>
      <vt:lpstr>Slide 24</vt:lpstr>
      <vt:lpstr>Conclusions /1.:POWER</vt:lpstr>
      <vt:lpstr>Conclusions /2: NEW SOLUTIONS</vt:lpstr>
      <vt:lpstr>Conclusions /3 : NETWORKS</vt:lpstr>
      <vt:lpstr>Conclusions /4 : IMPACT</vt:lpstr>
      <vt:lpstr>Slide 29</vt:lpstr>
      <vt:lpstr>For more information…</vt:lpstr>
    </vt:vector>
  </TitlesOfParts>
  <Company>DMR Consulting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subject/>
  <dc:creator>Marc Hawa</dc:creator>
  <cp:lastModifiedBy>anarod</cp:lastModifiedBy>
  <cp:revision>278</cp:revision>
  <cp:lastPrinted>2001-06-12T10:18:12Z</cp:lastPrinted>
  <dcterms:created xsi:type="dcterms:W3CDTF">2000-02-02T06:03:51Z</dcterms:created>
  <dcterms:modified xsi:type="dcterms:W3CDTF">2010-07-11T23:36:22Z</dcterms:modified>
</cp:coreProperties>
</file>