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3" r:id="rId1"/>
  </p:sldMasterIdLst>
  <p:notesMasterIdLst>
    <p:notesMasterId r:id="rId7"/>
  </p:notesMasterIdLst>
  <p:handoutMasterIdLst>
    <p:handoutMasterId r:id="rId8"/>
  </p:handoutMasterIdLst>
  <p:sldIdLst>
    <p:sldId id="424" r:id="rId2"/>
    <p:sldId id="461" r:id="rId3"/>
    <p:sldId id="462" r:id="rId4"/>
    <p:sldId id="463" r:id="rId5"/>
    <p:sldId id="464" r:id="rId6"/>
  </p:sldIdLst>
  <p:sldSz cx="9144000" cy="6858000" type="screen4x3"/>
  <p:notesSz cx="6858000" cy="9180513"/>
  <p:embeddedFontLst>
    <p:embeddedFont>
      <p:font typeface="Wingdings 2" pitchFamily="18" charset="2"/>
      <p:regular r:id="rId9"/>
    </p:embeddedFont>
    <p:embeddedFont>
      <p:font typeface="Tahoma" pitchFamily="34" charset="0"/>
      <p:regular r:id="rId10"/>
      <p:bold r:id="rId11"/>
    </p:embeddedFont>
  </p:embeddedFontLst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FDFFF"/>
    <a:srgbClr val="33CC33"/>
    <a:srgbClr val="DDDDDD"/>
    <a:srgbClr val="66CCFF"/>
    <a:srgbClr val="000099"/>
    <a:srgbClr val="FF0000"/>
    <a:srgbClr val="F991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858" autoAdjust="0"/>
    <p:restoredTop sz="94725" autoAdjust="0"/>
  </p:normalViewPr>
  <p:slideViewPr>
    <p:cSldViewPr snapToGrid="0">
      <p:cViewPr varScale="1">
        <p:scale>
          <a:sx n="63" d="100"/>
          <a:sy n="63" d="100"/>
        </p:scale>
        <p:origin x="-12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-1872" y="-78"/>
      </p:cViewPr>
      <p:guideLst>
        <p:guide orient="horz" pos="2891"/>
        <p:guide pos="2161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2766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r>
              <a:rPr lang="da-DK"/>
              <a:t>International Accounting Standards Board</a:t>
            </a:r>
            <a:endParaRPr lang="en-GB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r>
              <a:rPr lang="da-DK"/>
              <a:t>www.iasb.org.uk</a:t>
            </a:r>
            <a:endParaRPr lang="en-GB"/>
          </a:p>
        </p:txBody>
      </p:sp>
      <p:sp>
        <p:nvSpPr>
          <p:cNvPr id="111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25DACA7B-6D52-4D5A-8530-233C1E304E7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1013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3475" y="688975"/>
            <a:ext cx="4591050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ahoma" pitchFamily="34" charset="0"/>
              </a:defRPr>
            </a:lvl1pPr>
          </a:lstStyle>
          <a:p>
            <a:endParaRPr lang="en-GB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</a:defRPr>
            </a:lvl1pPr>
          </a:lstStyle>
          <a:p>
            <a:fld id="{E65FFEE6-6F35-4434-8BB8-C6C5DB8B683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551E11-9C87-4D3C-B2EB-9921FABD8F62}" type="slidenum">
              <a:rPr lang="en-GB"/>
              <a:pPr/>
              <a:t>1</a:t>
            </a:fld>
            <a:endParaRPr lang="en-GB"/>
          </a:p>
        </p:txBody>
      </p:sp>
      <p:sp>
        <p:nvSpPr>
          <p:cNvPr id="7116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35063" y="688975"/>
            <a:ext cx="4587875" cy="3441700"/>
          </a:xfrm>
          <a:ln/>
        </p:spPr>
      </p:sp>
      <p:sp>
        <p:nvSpPr>
          <p:cNvPr id="71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24384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886200"/>
            <a:ext cx="6400800" cy="1295400"/>
          </a:xfrm>
        </p:spPr>
        <p:txBody>
          <a:bodyPr/>
          <a:lstStyle>
            <a:lvl1pPr marL="0" indent="0">
              <a:buFont typeface="Wingdings" pitchFamily="2" charset="2"/>
              <a:buNone/>
              <a:defRPr i="1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2394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42394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063875" y="6248400"/>
            <a:ext cx="5637213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 </a:t>
            </a:r>
          </a:p>
        </p:txBody>
      </p:sp>
      <p:sp>
        <p:nvSpPr>
          <p:cNvPr id="423946" name="Rectangle 10"/>
          <p:cNvSpPr>
            <a:spLocks noChangeArrowheads="1"/>
          </p:cNvSpPr>
          <p:nvPr/>
        </p:nvSpPr>
        <p:spPr bwMode="gray">
          <a:xfrm>
            <a:off x="914400" y="3462338"/>
            <a:ext cx="7620000" cy="762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/>
          </a:p>
        </p:txBody>
      </p:sp>
      <p:grpSp>
        <p:nvGrpSpPr>
          <p:cNvPr id="423958" name="Group 22"/>
          <p:cNvGrpSpPr>
            <a:grpSpLocks/>
          </p:cNvGrpSpPr>
          <p:nvPr userDrawn="1"/>
        </p:nvGrpSpPr>
        <p:grpSpPr bwMode="auto">
          <a:xfrm>
            <a:off x="7778750" y="412750"/>
            <a:ext cx="863600" cy="792163"/>
            <a:chOff x="8635" y="7326"/>
            <a:chExt cx="2877" cy="2787"/>
          </a:xfrm>
        </p:grpSpPr>
        <p:sp>
          <p:nvSpPr>
            <p:cNvPr id="423959" name="Freeform 23"/>
            <p:cNvSpPr>
              <a:spLocks/>
            </p:cNvSpPr>
            <p:nvPr/>
          </p:nvSpPr>
          <p:spPr bwMode="auto">
            <a:xfrm>
              <a:off x="9072" y="7326"/>
              <a:ext cx="943" cy="1474"/>
            </a:xfrm>
            <a:custGeom>
              <a:avLst/>
              <a:gdLst/>
              <a:ahLst/>
              <a:cxnLst>
                <a:cxn ang="0">
                  <a:pos x="943" y="215"/>
                </a:cxn>
                <a:cxn ang="0">
                  <a:pos x="807" y="303"/>
                </a:cxn>
                <a:cxn ang="0">
                  <a:pos x="807" y="468"/>
                </a:cxn>
                <a:cxn ang="0">
                  <a:pos x="578" y="335"/>
                </a:cxn>
                <a:cxn ang="0">
                  <a:pos x="301" y="478"/>
                </a:cxn>
                <a:cxn ang="0">
                  <a:pos x="301" y="800"/>
                </a:cxn>
                <a:cxn ang="0">
                  <a:pos x="732" y="1055"/>
                </a:cxn>
                <a:cxn ang="0">
                  <a:pos x="730" y="1474"/>
                </a:cxn>
                <a:cxn ang="0">
                  <a:pos x="580" y="1395"/>
                </a:cxn>
                <a:cxn ang="0">
                  <a:pos x="437" y="1466"/>
                </a:cxn>
                <a:cxn ang="0">
                  <a:pos x="437" y="1227"/>
                </a:cxn>
                <a:cxn ang="0">
                  <a:pos x="0" y="967"/>
                </a:cxn>
                <a:cxn ang="0">
                  <a:pos x="2" y="303"/>
                </a:cxn>
                <a:cxn ang="0">
                  <a:pos x="572" y="0"/>
                </a:cxn>
                <a:cxn ang="0">
                  <a:pos x="943" y="215"/>
                </a:cxn>
              </a:cxnLst>
              <a:rect l="0" t="0" r="r" b="b"/>
              <a:pathLst>
                <a:path w="943" h="1474">
                  <a:moveTo>
                    <a:pt x="943" y="215"/>
                  </a:moveTo>
                  <a:lnTo>
                    <a:pt x="807" y="303"/>
                  </a:lnTo>
                  <a:lnTo>
                    <a:pt x="807" y="468"/>
                  </a:lnTo>
                  <a:lnTo>
                    <a:pt x="578" y="335"/>
                  </a:lnTo>
                  <a:lnTo>
                    <a:pt x="301" y="478"/>
                  </a:lnTo>
                  <a:lnTo>
                    <a:pt x="301" y="800"/>
                  </a:lnTo>
                  <a:lnTo>
                    <a:pt x="732" y="1055"/>
                  </a:lnTo>
                  <a:lnTo>
                    <a:pt x="730" y="1474"/>
                  </a:lnTo>
                  <a:lnTo>
                    <a:pt x="580" y="1395"/>
                  </a:lnTo>
                  <a:lnTo>
                    <a:pt x="437" y="1466"/>
                  </a:lnTo>
                  <a:lnTo>
                    <a:pt x="437" y="1227"/>
                  </a:lnTo>
                  <a:lnTo>
                    <a:pt x="0" y="967"/>
                  </a:lnTo>
                  <a:lnTo>
                    <a:pt x="2" y="303"/>
                  </a:lnTo>
                  <a:lnTo>
                    <a:pt x="572" y="0"/>
                  </a:lnTo>
                  <a:lnTo>
                    <a:pt x="943" y="215"/>
                  </a:lnTo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3960" name="Freeform 24"/>
            <p:cNvSpPr>
              <a:spLocks/>
            </p:cNvSpPr>
            <p:nvPr/>
          </p:nvSpPr>
          <p:spPr bwMode="auto">
            <a:xfrm>
              <a:off x="9708" y="7345"/>
              <a:ext cx="1370" cy="1176"/>
            </a:xfrm>
            <a:custGeom>
              <a:avLst/>
              <a:gdLst/>
              <a:ahLst/>
              <a:cxnLst>
                <a:cxn ang="0">
                  <a:pos x="1370" y="757"/>
                </a:cxn>
                <a:cxn ang="0">
                  <a:pos x="1221" y="672"/>
                </a:cxn>
                <a:cxn ang="0">
                  <a:pos x="1071" y="757"/>
                </a:cxn>
                <a:cxn ang="0">
                  <a:pos x="1071" y="494"/>
                </a:cxn>
                <a:cxn ang="0">
                  <a:pos x="802" y="337"/>
                </a:cxn>
                <a:cxn ang="0">
                  <a:pos x="520" y="496"/>
                </a:cxn>
                <a:cxn ang="0">
                  <a:pos x="520" y="959"/>
                </a:cxn>
                <a:cxn ang="0">
                  <a:pos x="147" y="1176"/>
                </a:cxn>
                <a:cxn ang="0">
                  <a:pos x="147" y="1009"/>
                </a:cxn>
                <a:cxn ang="0">
                  <a:pos x="0" y="921"/>
                </a:cxn>
                <a:cxn ang="0">
                  <a:pos x="221" y="794"/>
                </a:cxn>
                <a:cxn ang="0">
                  <a:pos x="221" y="794"/>
                </a:cxn>
                <a:cxn ang="0">
                  <a:pos x="224" y="308"/>
                </a:cxn>
                <a:cxn ang="0">
                  <a:pos x="794" y="0"/>
                </a:cxn>
                <a:cxn ang="0">
                  <a:pos x="794" y="0"/>
                </a:cxn>
                <a:cxn ang="0">
                  <a:pos x="1370" y="334"/>
                </a:cxn>
                <a:cxn ang="0">
                  <a:pos x="1370" y="757"/>
                </a:cxn>
                <a:cxn ang="0">
                  <a:pos x="1370" y="757"/>
                </a:cxn>
              </a:cxnLst>
              <a:rect l="0" t="0" r="r" b="b"/>
              <a:pathLst>
                <a:path w="1370" h="1176">
                  <a:moveTo>
                    <a:pt x="1370" y="757"/>
                  </a:moveTo>
                  <a:lnTo>
                    <a:pt x="1221" y="672"/>
                  </a:lnTo>
                  <a:lnTo>
                    <a:pt x="1071" y="757"/>
                  </a:lnTo>
                  <a:lnTo>
                    <a:pt x="1071" y="494"/>
                  </a:lnTo>
                  <a:lnTo>
                    <a:pt x="802" y="337"/>
                  </a:lnTo>
                  <a:lnTo>
                    <a:pt x="520" y="496"/>
                  </a:lnTo>
                  <a:lnTo>
                    <a:pt x="520" y="959"/>
                  </a:lnTo>
                  <a:lnTo>
                    <a:pt x="147" y="1176"/>
                  </a:lnTo>
                  <a:lnTo>
                    <a:pt x="147" y="1009"/>
                  </a:lnTo>
                  <a:lnTo>
                    <a:pt x="0" y="921"/>
                  </a:lnTo>
                  <a:lnTo>
                    <a:pt x="221" y="794"/>
                  </a:lnTo>
                  <a:lnTo>
                    <a:pt x="224" y="308"/>
                  </a:lnTo>
                  <a:lnTo>
                    <a:pt x="794" y="0"/>
                  </a:lnTo>
                  <a:lnTo>
                    <a:pt x="1370" y="334"/>
                  </a:lnTo>
                  <a:lnTo>
                    <a:pt x="1370" y="757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3961" name="Freeform 25"/>
            <p:cNvSpPr>
              <a:spLocks/>
            </p:cNvSpPr>
            <p:nvPr/>
          </p:nvSpPr>
          <p:spPr bwMode="auto">
            <a:xfrm>
              <a:off x="10145" y="8075"/>
              <a:ext cx="1367" cy="1198"/>
            </a:xfrm>
            <a:custGeom>
              <a:avLst/>
              <a:gdLst/>
              <a:ahLst/>
              <a:cxnLst>
                <a:cxn ang="0">
                  <a:pos x="1367" y="340"/>
                </a:cxn>
                <a:cxn ang="0">
                  <a:pos x="1367" y="978"/>
                </a:cxn>
                <a:cxn ang="0">
                  <a:pos x="986" y="1198"/>
                </a:cxn>
                <a:cxn ang="0">
                  <a:pos x="986" y="1031"/>
                </a:cxn>
                <a:cxn ang="0">
                  <a:pos x="850" y="941"/>
                </a:cxn>
                <a:cxn ang="0">
                  <a:pos x="1066" y="818"/>
                </a:cxn>
                <a:cxn ang="0">
                  <a:pos x="1066" y="505"/>
                </a:cxn>
                <a:cxn ang="0">
                  <a:pos x="789" y="338"/>
                </a:cxn>
                <a:cxn ang="0">
                  <a:pos x="355" y="571"/>
                </a:cxn>
                <a:cxn ang="0">
                  <a:pos x="0" y="356"/>
                </a:cxn>
                <a:cxn ang="0">
                  <a:pos x="141" y="271"/>
                </a:cxn>
                <a:cxn ang="0">
                  <a:pos x="144" y="101"/>
                </a:cxn>
                <a:cxn ang="0">
                  <a:pos x="357" y="231"/>
                </a:cxn>
                <a:cxn ang="0">
                  <a:pos x="784" y="0"/>
                </a:cxn>
                <a:cxn ang="0">
                  <a:pos x="1367" y="340"/>
                </a:cxn>
              </a:cxnLst>
              <a:rect l="0" t="0" r="r" b="b"/>
              <a:pathLst>
                <a:path w="1367" h="1198">
                  <a:moveTo>
                    <a:pt x="1367" y="340"/>
                  </a:moveTo>
                  <a:lnTo>
                    <a:pt x="1367" y="978"/>
                  </a:lnTo>
                  <a:lnTo>
                    <a:pt x="986" y="1198"/>
                  </a:lnTo>
                  <a:lnTo>
                    <a:pt x="986" y="1031"/>
                  </a:lnTo>
                  <a:lnTo>
                    <a:pt x="850" y="941"/>
                  </a:lnTo>
                  <a:lnTo>
                    <a:pt x="1066" y="818"/>
                  </a:lnTo>
                  <a:lnTo>
                    <a:pt x="1066" y="505"/>
                  </a:lnTo>
                  <a:lnTo>
                    <a:pt x="789" y="338"/>
                  </a:lnTo>
                  <a:lnTo>
                    <a:pt x="355" y="571"/>
                  </a:lnTo>
                  <a:lnTo>
                    <a:pt x="0" y="356"/>
                  </a:lnTo>
                  <a:lnTo>
                    <a:pt x="141" y="271"/>
                  </a:lnTo>
                  <a:lnTo>
                    <a:pt x="144" y="101"/>
                  </a:lnTo>
                  <a:lnTo>
                    <a:pt x="357" y="231"/>
                  </a:lnTo>
                  <a:lnTo>
                    <a:pt x="784" y="0"/>
                  </a:lnTo>
                  <a:lnTo>
                    <a:pt x="1367" y="340"/>
                  </a:lnTo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3962" name="Freeform 26"/>
            <p:cNvSpPr>
              <a:spLocks/>
            </p:cNvSpPr>
            <p:nvPr/>
          </p:nvSpPr>
          <p:spPr bwMode="auto">
            <a:xfrm>
              <a:off x="8635" y="8155"/>
              <a:ext cx="1382" cy="1201"/>
            </a:xfrm>
            <a:custGeom>
              <a:avLst/>
              <a:gdLst/>
              <a:ahLst/>
              <a:cxnLst>
                <a:cxn ang="0">
                  <a:pos x="386" y="165"/>
                </a:cxn>
                <a:cxn ang="0">
                  <a:pos x="527" y="252"/>
                </a:cxn>
                <a:cxn ang="0">
                  <a:pos x="309" y="374"/>
                </a:cxn>
                <a:cxn ang="0">
                  <a:pos x="311" y="691"/>
                </a:cxn>
                <a:cxn ang="0">
                  <a:pos x="588" y="858"/>
                </a:cxn>
                <a:cxn ang="0">
                  <a:pos x="1017" y="624"/>
                </a:cxn>
                <a:cxn ang="0">
                  <a:pos x="1382" y="842"/>
                </a:cxn>
                <a:cxn ang="0">
                  <a:pos x="1382" y="847"/>
                </a:cxn>
                <a:cxn ang="0">
                  <a:pos x="1252" y="922"/>
                </a:cxn>
                <a:cxn ang="0">
                  <a:pos x="1249" y="1097"/>
                </a:cxn>
                <a:cxn ang="0">
                  <a:pos x="1012" y="967"/>
                </a:cxn>
                <a:cxn ang="0">
                  <a:pos x="591" y="1201"/>
                </a:cxn>
                <a:cxn ang="0">
                  <a:pos x="0" y="847"/>
                </a:cxn>
                <a:cxn ang="0">
                  <a:pos x="0" y="207"/>
                </a:cxn>
                <a:cxn ang="0">
                  <a:pos x="383" y="0"/>
                </a:cxn>
                <a:cxn ang="0">
                  <a:pos x="386" y="165"/>
                </a:cxn>
                <a:cxn ang="0">
                  <a:pos x="386" y="165"/>
                </a:cxn>
              </a:cxnLst>
              <a:rect l="0" t="0" r="r" b="b"/>
              <a:pathLst>
                <a:path w="1382" h="1201">
                  <a:moveTo>
                    <a:pt x="386" y="165"/>
                  </a:moveTo>
                  <a:lnTo>
                    <a:pt x="527" y="252"/>
                  </a:lnTo>
                  <a:lnTo>
                    <a:pt x="309" y="374"/>
                  </a:lnTo>
                  <a:lnTo>
                    <a:pt x="311" y="691"/>
                  </a:lnTo>
                  <a:lnTo>
                    <a:pt x="588" y="858"/>
                  </a:lnTo>
                  <a:lnTo>
                    <a:pt x="1017" y="624"/>
                  </a:lnTo>
                  <a:lnTo>
                    <a:pt x="1382" y="842"/>
                  </a:lnTo>
                  <a:lnTo>
                    <a:pt x="1382" y="847"/>
                  </a:lnTo>
                  <a:lnTo>
                    <a:pt x="1252" y="922"/>
                  </a:lnTo>
                  <a:lnTo>
                    <a:pt x="1249" y="1097"/>
                  </a:lnTo>
                  <a:lnTo>
                    <a:pt x="1012" y="967"/>
                  </a:lnTo>
                  <a:lnTo>
                    <a:pt x="591" y="1201"/>
                  </a:lnTo>
                  <a:lnTo>
                    <a:pt x="0" y="847"/>
                  </a:lnTo>
                  <a:lnTo>
                    <a:pt x="0" y="207"/>
                  </a:lnTo>
                  <a:lnTo>
                    <a:pt x="383" y="0"/>
                  </a:lnTo>
                  <a:lnTo>
                    <a:pt x="386" y="165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3963" name="Freeform 27"/>
            <p:cNvSpPr>
              <a:spLocks/>
            </p:cNvSpPr>
            <p:nvPr/>
          </p:nvSpPr>
          <p:spPr bwMode="auto">
            <a:xfrm>
              <a:off x="10132" y="8628"/>
              <a:ext cx="954" cy="1485"/>
            </a:xfrm>
            <a:custGeom>
              <a:avLst/>
              <a:gdLst/>
              <a:ahLst/>
              <a:cxnLst>
                <a:cxn ang="0">
                  <a:pos x="525" y="252"/>
                </a:cxn>
                <a:cxn ang="0">
                  <a:pos x="954" y="512"/>
                </a:cxn>
                <a:cxn ang="0">
                  <a:pos x="954" y="1166"/>
                </a:cxn>
                <a:cxn ang="0">
                  <a:pos x="370" y="1485"/>
                </a:cxn>
                <a:cxn ang="0">
                  <a:pos x="0" y="1262"/>
                </a:cxn>
                <a:cxn ang="0">
                  <a:pos x="152" y="1179"/>
                </a:cxn>
                <a:cxn ang="0">
                  <a:pos x="154" y="1014"/>
                </a:cxn>
                <a:cxn ang="0">
                  <a:pos x="378" y="1145"/>
                </a:cxn>
                <a:cxn ang="0">
                  <a:pos x="653" y="991"/>
                </a:cxn>
                <a:cxn ang="0">
                  <a:pos x="653" y="680"/>
                </a:cxn>
                <a:cxn ang="0">
                  <a:pos x="226" y="422"/>
                </a:cxn>
                <a:cxn ang="0">
                  <a:pos x="229" y="2"/>
                </a:cxn>
                <a:cxn ang="0">
                  <a:pos x="370" y="79"/>
                </a:cxn>
                <a:cxn ang="0">
                  <a:pos x="525" y="0"/>
                </a:cxn>
                <a:cxn ang="0">
                  <a:pos x="525" y="252"/>
                </a:cxn>
                <a:cxn ang="0">
                  <a:pos x="525" y="252"/>
                </a:cxn>
              </a:cxnLst>
              <a:rect l="0" t="0" r="r" b="b"/>
              <a:pathLst>
                <a:path w="954" h="1485">
                  <a:moveTo>
                    <a:pt x="525" y="252"/>
                  </a:moveTo>
                  <a:lnTo>
                    <a:pt x="954" y="512"/>
                  </a:lnTo>
                  <a:lnTo>
                    <a:pt x="954" y="1166"/>
                  </a:lnTo>
                  <a:lnTo>
                    <a:pt x="370" y="1485"/>
                  </a:lnTo>
                  <a:lnTo>
                    <a:pt x="0" y="1262"/>
                  </a:lnTo>
                  <a:lnTo>
                    <a:pt x="152" y="1179"/>
                  </a:lnTo>
                  <a:lnTo>
                    <a:pt x="154" y="1014"/>
                  </a:lnTo>
                  <a:lnTo>
                    <a:pt x="378" y="1145"/>
                  </a:lnTo>
                  <a:lnTo>
                    <a:pt x="653" y="991"/>
                  </a:lnTo>
                  <a:lnTo>
                    <a:pt x="653" y="680"/>
                  </a:lnTo>
                  <a:lnTo>
                    <a:pt x="226" y="422"/>
                  </a:lnTo>
                  <a:lnTo>
                    <a:pt x="229" y="2"/>
                  </a:lnTo>
                  <a:lnTo>
                    <a:pt x="370" y="79"/>
                  </a:lnTo>
                  <a:lnTo>
                    <a:pt x="525" y="0"/>
                  </a:lnTo>
                  <a:lnTo>
                    <a:pt x="525" y="252"/>
                  </a:lnTo>
                  <a:close/>
                </a:path>
              </a:pathLst>
            </a:custGeom>
            <a:solidFill>
              <a:srgbClr val="FF33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64" name="Freeform 28"/>
            <p:cNvSpPr>
              <a:spLocks/>
            </p:cNvSpPr>
            <p:nvPr/>
          </p:nvSpPr>
          <p:spPr bwMode="auto">
            <a:xfrm>
              <a:off x="9066" y="8907"/>
              <a:ext cx="1388" cy="1190"/>
            </a:xfrm>
            <a:custGeom>
              <a:avLst/>
              <a:gdLst/>
              <a:ahLst/>
              <a:cxnLst>
                <a:cxn ang="0">
                  <a:pos x="1244" y="167"/>
                </a:cxn>
                <a:cxn ang="0">
                  <a:pos x="1388" y="255"/>
                </a:cxn>
                <a:cxn ang="0">
                  <a:pos x="1165" y="377"/>
                </a:cxn>
                <a:cxn ang="0">
                  <a:pos x="1162" y="855"/>
                </a:cxn>
                <a:cxn ang="0">
                  <a:pos x="581" y="1190"/>
                </a:cxn>
                <a:cxn ang="0">
                  <a:pos x="3" y="836"/>
                </a:cxn>
                <a:cxn ang="0">
                  <a:pos x="0" y="417"/>
                </a:cxn>
                <a:cxn ang="0">
                  <a:pos x="160" y="507"/>
                </a:cxn>
                <a:cxn ang="0">
                  <a:pos x="307" y="425"/>
                </a:cxn>
                <a:cxn ang="0">
                  <a:pos x="307" y="677"/>
                </a:cxn>
                <a:cxn ang="0">
                  <a:pos x="578" y="847"/>
                </a:cxn>
                <a:cxn ang="0">
                  <a:pos x="866" y="693"/>
                </a:cxn>
                <a:cxn ang="0">
                  <a:pos x="869" y="204"/>
                </a:cxn>
                <a:cxn ang="0">
                  <a:pos x="1244" y="0"/>
                </a:cxn>
                <a:cxn ang="0">
                  <a:pos x="1244" y="167"/>
                </a:cxn>
                <a:cxn ang="0">
                  <a:pos x="1244" y="167"/>
                </a:cxn>
              </a:cxnLst>
              <a:rect l="0" t="0" r="r" b="b"/>
              <a:pathLst>
                <a:path w="1388" h="1190">
                  <a:moveTo>
                    <a:pt x="1244" y="167"/>
                  </a:moveTo>
                  <a:lnTo>
                    <a:pt x="1388" y="255"/>
                  </a:lnTo>
                  <a:lnTo>
                    <a:pt x="1165" y="377"/>
                  </a:lnTo>
                  <a:lnTo>
                    <a:pt x="1162" y="855"/>
                  </a:lnTo>
                  <a:lnTo>
                    <a:pt x="581" y="1190"/>
                  </a:lnTo>
                  <a:lnTo>
                    <a:pt x="3" y="836"/>
                  </a:lnTo>
                  <a:lnTo>
                    <a:pt x="0" y="417"/>
                  </a:lnTo>
                  <a:lnTo>
                    <a:pt x="160" y="507"/>
                  </a:lnTo>
                  <a:lnTo>
                    <a:pt x="307" y="425"/>
                  </a:lnTo>
                  <a:lnTo>
                    <a:pt x="307" y="677"/>
                  </a:lnTo>
                  <a:lnTo>
                    <a:pt x="578" y="847"/>
                  </a:lnTo>
                  <a:lnTo>
                    <a:pt x="866" y="693"/>
                  </a:lnTo>
                  <a:lnTo>
                    <a:pt x="869" y="204"/>
                  </a:lnTo>
                  <a:lnTo>
                    <a:pt x="1244" y="0"/>
                  </a:lnTo>
                  <a:lnTo>
                    <a:pt x="1244" y="167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0538" y="446088"/>
            <a:ext cx="2114550" cy="5686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3713" y="446088"/>
            <a:ext cx="6194425" cy="5686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86000"/>
            <a:ext cx="4019550" cy="3846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3950" y="2286000"/>
            <a:ext cx="4021138" cy="38465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1B"/>
            </a:gs>
            <a:gs pos="50000">
              <a:srgbClr val="000099"/>
            </a:gs>
            <a:gs pos="100000">
              <a:srgbClr val="00001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1026"/>
          <p:cNvSpPr>
            <a:spLocks noChangeArrowheads="1"/>
          </p:cNvSpPr>
          <p:nvPr/>
        </p:nvSpPr>
        <p:spPr bwMode="gray">
          <a:xfrm>
            <a:off x="479425" y="1720850"/>
            <a:ext cx="8382000" cy="76200"/>
          </a:xfrm>
          <a:prstGeom prst="rect">
            <a:avLst/>
          </a:prstGeom>
          <a:gradFill rotWithShape="0">
            <a:gsLst>
              <a:gs pos="0">
                <a:schemeClr val="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n-US"/>
          </a:p>
        </p:txBody>
      </p:sp>
      <p:sp>
        <p:nvSpPr>
          <p:cNvPr id="422915" name="Rectangle 1027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446088"/>
            <a:ext cx="8458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22916" name="Rectangle 10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86000"/>
            <a:ext cx="8193088" cy="384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 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22917" name="Rectangle 102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r>
              <a:rPr lang="en-GB"/>
              <a:t>November 2006</a:t>
            </a:r>
          </a:p>
        </p:txBody>
      </p:sp>
      <p:sp>
        <p:nvSpPr>
          <p:cNvPr id="422918" name="Rectangle 103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63863" y="6324600"/>
            <a:ext cx="596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GB"/>
              <a:t>Accounting and Auditing Cluster Meeting 	   Leilani Macdonald</a:t>
            </a:r>
          </a:p>
        </p:txBody>
      </p:sp>
      <p:grpSp>
        <p:nvGrpSpPr>
          <p:cNvPr id="422929" name="Group 1041"/>
          <p:cNvGrpSpPr>
            <a:grpSpLocks/>
          </p:cNvGrpSpPr>
          <p:nvPr/>
        </p:nvGrpSpPr>
        <p:grpSpPr bwMode="auto">
          <a:xfrm>
            <a:off x="7740650" y="260350"/>
            <a:ext cx="863600" cy="792163"/>
            <a:chOff x="8635" y="7326"/>
            <a:chExt cx="2877" cy="2787"/>
          </a:xfrm>
        </p:grpSpPr>
        <p:sp>
          <p:nvSpPr>
            <p:cNvPr id="422930" name="Freeform 1042"/>
            <p:cNvSpPr>
              <a:spLocks/>
            </p:cNvSpPr>
            <p:nvPr/>
          </p:nvSpPr>
          <p:spPr bwMode="auto">
            <a:xfrm>
              <a:off x="9072" y="7326"/>
              <a:ext cx="943" cy="1474"/>
            </a:xfrm>
            <a:custGeom>
              <a:avLst/>
              <a:gdLst/>
              <a:ahLst/>
              <a:cxnLst>
                <a:cxn ang="0">
                  <a:pos x="943" y="215"/>
                </a:cxn>
                <a:cxn ang="0">
                  <a:pos x="807" y="303"/>
                </a:cxn>
                <a:cxn ang="0">
                  <a:pos x="807" y="468"/>
                </a:cxn>
                <a:cxn ang="0">
                  <a:pos x="578" y="335"/>
                </a:cxn>
                <a:cxn ang="0">
                  <a:pos x="301" y="478"/>
                </a:cxn>
                <a:cxn ang="0">
                  <a:pos x="301" y="800"/>
                </a:cxn>
                <a:cxn ang="0">
                  <a:pos x="732" y="1055"/>
                </a:cxn>
                <a:cxn ang="0">
                  <a:pos x="730" y="1474"/>
                </a:cxn>
                <a:cxn ang="0">
                  <a:pos x="580" y="1395"/>
                </a:cxn>
                <a:cxn ang="0">
                  <a:pos x="437" y="1466"/>
                </a:cxn>
                <a:cxn ang="0">
                  <a:pos x="437" y="1227"/>
                </a:cxn>
                <a:cxn ang="0">
                  <a:pos x="0" y="967"/>
                </a:cxn>
                <a:cxn ang="0">
                  <a:pos x="2" y="303"/>
                </a:cxn>
                <a:cxn ang="0">
                  <a:pos x="572" y="0"/>
                </a:cxn>
                <a:cxn ang="0">
                  <a:pos x="943" y="215"/>
                </a:cxn>
              </a:cxnLst>
              <a:rect l="0" t="0" r="r" b="b"/>
              <a:pathLst>
                <a:path w="943" h="1474">
                  <a:moveTo>
                    <a:pt x="943" y="215"/>
                  </a:moveTo>
                  <a:lnTo>
                    <a:pt x="807" y="303"/>
                  </a:lnTo>
                  <a:lnTo>
                    <a:pt x="807" y="468"/>
                  </a:lnTo>
                  <a:lnTo>
                    <a:pt x="578" y="335"/>
                  </a:lnTo>
                  <a:lnTo>
                    <a:pt x="301" y="478"/>
                  </a:lnTo>
                  <a:lnTo>
                    <a:pt x="301" y="800"/>
                  </a:lnTo>
                  <a:lnTo>
                    <a:pt x="732" y="1055"/>
                  </a:lnTo>
                  <a:lnTo>
                    <a:pt x="730" y="1474"/>
                  </a:lnTo>
                  <a:lnTo>
                    <a:pt x="580" y="1395"/>
                  </a:lnTo>
                  <a:lnTo>
                    <a:pt x="437" y="1466"/>
                  </a:lnTo>
                  <a:lnTo>
                    <a:pt x="437" y="1227"/>
                  </a:lnTo>
                  <a:lnTo>
                    <a:pt x="0" y="967"/>
                  </a:lnTo>
                  <a:lnTo>
                    <a:pt x="2" y="303"/>
                  </a:lnTo>
                  <a:lnTo>
                    <a:pt x="572" y="0"/>
                  </a:lnTo>
                  <a:lnTo>
                    <a:pt x="943" y="215"/>
                  </a:lnTo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2931" name="Freeform 1043"/>
            <p:cNvSpPr>
              <a:spLocks/>
            </p:cNvSpPr>
            <p:nvPr/>
          </p:nvSpPr>
          <p:spPr bwMode="auto">
            <a:xfrm>
              <a:off x="9708" y="7345"/>
              <a:ext cx="1370" cy="1176"/>
            </a:xfrm>
            <a:custGeom>
              <a:avLst/>
              <a:gdLst/>
              <a:ahLst/>
              <a:cxnLst>
                <a:cxn ang="0">
                  <a:pos x="1370" y="757"/>
                </a:cxn>
                <a:cxn ang="0">
                  <a:pos x="1221" y="672"/>
                </a:cxn>
                <a:cxn ang="0">
                  <a:pos x="1071" y="757"/>
                </a:cxn>
                <a:cxn ang="0">
                  <a:pos x="1071" y="494"/>
                </a:cxn>
                <a:cxn ang="0">
                  <a:pos x="802" y="337"/>
                </a:cxn>
                <a:cxn ang="0">
                  <a:pos x="520" y="496"/>
                </a:cxn>
                <a:cxn ang="0">
                  <a:pos x="520" y="959"/>
                </a:cxn>
                <a:cxn ang="0">
                  <a:pos x="147" y="1176"/>
                </a:cxn>
                <a:cxn ang="0">
                  <a:pos x="147" y="1009"/>
                </a:cxn>
                <a:cxn ang="0">
                  <a:pos x="0" y="921"/>
                </a:cxn>
                <a:cxn ang="0">
                  <a:pos x="221" y="794"/>
                </a:cxn>
                <a:cxn ang="0">
                  <a:pos x="221" y="794"/>
                </a:cxn>
                <a:cxn ang="0">
                  <a:pos x="224" y="308"/>
                </a:cxn>
                <a:cxn ang="0">
                  <a:pos x="794" y="0"/>
                </a:cxn>
                <a:cxn ang="0">
                  <a:pos x="794" y="0"/>
                </a:cxn>
                <a:cxn ang="0">
                  <a:pos x="1370" y="334"/>
                </a:cxn>
                <a:cxn ang="0">
                  <a:pos x="1370" y="757"/>
                </a:cxn>
                <a:cxn ang="0">
                  <a:pos x="1370" y="757"/>
                </a:cxn>
              </a:cxnLst>
              <a:rect l="0" t="0" r="r" b="b"/>
              <a:pathLst>
                <a:path w="1370" h="1176">
                  <a:moveTo>
                    <a:pt x="1370" y="757"/>
                  </a:moveTo>
                  <a:lnTo>
                    <a:pt x="1221" y="672"/>
                  </a:lnTo>
                  <a:lnTo>
                    <a:pt x="1071" y="757"/>
                  </a:lnTo>
                  <a:lnTo>
                    <a:pt x="1071" y="494"/>
                  </a:lnTo>
                  <a:lnTo>
                    <a:pt x="802" y="337"/>
                  </a:lnTo>
                  <a:lnTo>
                    <a:pt x="520" y="496"/>
                  </a:lnTo>
                  <a:lnTo>
                    <a:pt x="520" y="959"/>
                  </a:lnTo>
                  <a:lnTo>
                    <a:pt x="147" y="1176"/>
                  </a:lnTo>
                  <a:lnTo>
                    <a:pt x="147" y="1009"/>
                  </a:lnTo>
                  <a:lnTo>
                    <a:pt x="0" y="921"/>
                  </a:lnTo>
                  <a:lnTo>
                    <a:pt x="221" y="794"/>
                  </a:lnTo>
                  <a:lnTo>
                    <a:pt x="224" y="308"/>
                  </a:lnTo>
                  <a:lnTo>
                    <a:pt x="794" y="0"/>
                  </a:lnTo>
                  <a:lnTo>
                    <a:pt x="1370" y="334"/>
                  </a:lnTo>
                  <a:lnTo>
                    <a:pt x="1370" y="757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2932" name="Freeform 1044"/>
            <p:cNvSpPr>
              <a:spLocks/>
            </p:cNvSpPr>
            <p:nvPr/>
          </p:nvSpPr>
          <p:spPr bwMode="auto">
            <a:xfrm>
              <a:off x="10145" y="8075"/>
              <a:ext cx="1367" cy="1198"/>
            </a:xfrm>
            <a:custGeom>
              <a:avLst/>
              <a:gdLst/>
              <a:ahLst/>
              <a:cxnLst>
                <a:cxn ang="0">
                  <a:pos x="1367" y="340"/>
                </a:cxn>
                <a:cxn ang="0">
                  <a:pos x="1367" y="978"/>
                </a:cxn>
                <a:cxn ang="0">
                  <a:pos x="986" y="1198"/>
                </a:cxn>
                <a:cxn ang="0">
                  <a:pos x="986" y="1031"/>
                </a:cxn>
                <a:cxn ang="0">
                  <a:pos x="850" y="941"/>
                </a:cxn>
                <a:cxn ang="0">
                  <a:pos x="1066" y="818"/>
                </a:cxn>
                <a:cxn ang="0">
                  <a:pos x="1066" y="505"/>
                </a:cxn>
                <a:cxn ang="0">
                  <a:pos x="789" y="338"/>
                </a:cxn>
                <a:cxn ang="0">
                  <a:pos x="355" y="571"/>
                </a:cxn>
                <a:cxn ang="0">
                  <a:pos x="0" y="356"/>
                </a:cxn>
                <a:cxn ang="0">
                  <a:pos x="141" y="271"/>
                </a:cxn>
                <a:cxn ang="0">
                  <a:pos x="144" y="101"/>
                </a:cxn>
                <a:cxn ang="0">
                  <a:pos x="357" y="231"/>
                </a:cxn>
                <a:cxn ang="0">
                  <a:pos x="784" y="0"/>
                </a:cxn>
                <a:cxn ang="0">
                  <a:pos x="1367" y="340"/>
                </a:cxn>
              </a:cxnLst>
              <a:rect l="0" t="0" r="r" b="b"/>
              <a:pathLst>
                <a:path w="1367" h="1198">
                  <a:moveTo>
                    <a:pt x="1367" y="340"/>
                  </a:moveTo>
                  <a:lnTo>
                    <a:pt x="1367" y="978"/>
                  </a:lnTo>
                  <a:lnTo>
                    <a:pt x="986" y="1198"/>
                  </a:lnTo>
                  <a:lnTo>
                    <a:pt x="986" y="1031"/>
                  </a:lnTo>
                  <a:lnTo>
                    <a:pt x="850" y="941"/>
                  </a:lnTo>
                  <a:lnTo>
                    <a:pt x="1066" y="818"/>
                  </a:lnTo>
                  <a:lnTo>
                    <a:pt x="1066" y="505"/>
                  </a:lnTo>
                  <a:lnTo>
                    <a:pt x="789" y="338"/>
                  </a:lnTo>
                  <a:lnTo>
                    <a:pt x="355" y="571"/>
                  </a:lnTo>
                  <a:lnTo>
                    <a:pt x="0" y="356"/>
                  </a:lnTo>
                  <a:lnTo>
                    <a:pt x="141" y="271"/>
                  </a:lnTo>
                  <a:lnTo>
                    <a:pt x="144" y="101"/>
                  </a:lnTo>
                  <a:lnTo>
                    <a:pt x="357" y="231"/>
                  </a:lnTo>
                  <a:lnTo>
                    <a:pt x="784" y="0"/>
                  </a:lnTo>
                  <a:lnTo>
                    <a:pt x="1367" y="340"/>
                  </a:lnTo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2933" name="Freeform 1045"/>
            <p:cNvSpPr>
              <a:spLocks/>
            </p:cNvSpPr>
            <p:nvPr/>
          </p:nvSpPr>
          <p:spPr bwMode="auto">
            <a:xfrm>
              <a:off x="8635" y="8155"/>
              <a:ext cx="1382" cy="1201"/>
            </a:xfrm>
            <a:custGeom>
              <a:avLst/>
              <a:gdLst/>
              <a:ahLst/>
              <a:cxnLst>
                <a:cxn ang="0">
                  <a:pos x="386" y="165"/>
                </a:cxn>
                <a:cxn ang="0">
                  <a:pos x="527" y="252"/>
                </a:cxn>
                <a:cxn ang="0">
                  <a:pos x="309" y="374"/>
                </a:cxn>
                <a:cxn ang="0">
                  <a:pos x="311" y="691"/>
                </a:cxn>
                <a:cxn ang="0">
                  <a:pos x="588" y="858"/>
                </a:cxn>
                <a:cxn ang="0">
                  <a:pos x="1017" y="624"/>
                </a:cxn>
                <a:cxn ang="0">
                  <a:pos x="1382" y="842"/>
                </a:cxn>
                <a:cxn ang="0">
                  <a:pos x="1382" y="847"/>
                </a:cxn>
                <a:cxn ang="0">
                  <a:pos x="1252" y="922"/>
                </a:cxn>
                <a:cxn ang="0">
                  <a:pos x="1249" y="1097"/>
                </a:cxn>
                <a:cxn ang="0">
                  <a:pos x="1012" y="967"/>
                </a:cxn>
                <a:cxn ang="0">
                  <a:pos x="591" y="1201"/>
                </a:cxn>
                <a:cxn ang="0">
                  <a:pos x="0" y="847"/>
                </a:cxn>
                <a:cxn ang="0">
                  <a:pos x="0" y="207"/>
                </a:cxn>
                <a:cxn ang="0">
                  <a:pos x="383" y="0"/>
                </a:cxn>
                <a:cxn ang="0">
                  <a:pos x="386" y="165"/>
                </a:cxn>
                <a:cxn ang="0">
                  <a:pos x="386" y="165"/>
                </a:cxn>
              </a:cxnLst>
              <a:rect l="0" t="0" r="r" b="b"/>
              <a:pathLst>
                <a:path w="1382" h="1201">
                  <a:moveTo>
                    <a:pt x="386" y="165"/>
                  </a:moveTo>
                  <a:lnTo>
                    <a:pt x="527" y="252"/>
                  </a:lnTo>
                  <a:lnTo>
                    <a:pt x="309" y="374"/>
                  </a:lnTo>
                  <a:lnTo>
                    <a:pt x="311" y="691"/>
                  </a:lnTo>
                  <a:lnTo>
                    <a:pt x="588" y="858"/>
                  </a:lnTo>
                  <a:lnTo>
                    <a:pt x="1017" y="624"/>
                  </a:lnTo>
                  <a:lnTo>
                    <a:pt x="1382" y="842"/>
                  </a:lnTo>
                  <a:lnTo>
                    <a:pt x="1382" y="847"/>
                  </a:lnTo>
                  <a:lnTo>
                    <a:pt x="1252" y="922"/>
                  </a:lnTo>
                  <a:lnTo>
                    <a:pt x="1249" y="1097"/>
                  </a:lnTo>
                  <a:lnTo>
                    <a:pt x="1012" y="967"/>
                  </a:lnTo>
                  <a:lnTo>
                    <a:pt x="591" y="1201"/>
                  </a:lnTo>
                  <a:lnTo>
                    <a:pt x="0" y="847"/>
                  </a:lnTo>
                  <a:lnTo>
                    <a:pt x="0" y="207"/>
                  </a:lnTo>
                  <a:lnTo>
                    <a:pt x="383" y="0"/>
                  </a:lnTo>
                  <a:lnTo>
                    <a:pt x="386" y="165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22934" name="Freeform 1046"/>
            <p:cNvSpPr>
              <a:spLocks/>
            </p:cNvSpPr>
            <p:nvPr/>
          </p:nvSpPr>
          <p:spPr bwMode="auto">
            <a:xfrm>
              <a:off x="10132" y="8628"/>
              <a:ext cx="954" cy="1485"/>
            </a:xfrm>
            <a:custGeom>
              <a:avLst/>
              <a:gdLst/>
              <a:ahLst/>
              <a:cxnLst>
                <a:cxn ang="0">
                  <a:pos x="525" y="252"/>
                </a:cxn>
                <a:cxn ang="0">
                  <a:pos x="954" y="512"/>
                </a:cxn>
                <a:cxn ang="0">
                  <a:pos x="954" y="1166"/>
                </a:cxn>
                <a:cxn ang="0">
                  <a:pos x="370" y="1485"/>
                </a:cxn>
                <a:cxn ang="0">
                  <a:pos x="0" y="1262"/>
                </a:cxn>
                <a:cxn ang="0">
                  <a:pos x="152" y="1179"/>
                </a:cxn>
                <a:cxn ang="0">
                  <a:pos x="154" y="1014"/>
                </a:cxn>
                <a:cxn ang="0">
                  <a:pos x="378" y="1145"/>
                </a:cxn>
                <a:cxn ang="0">
                  <a:pos x="653" y="991"/>
                </a:cxn>
                <a:cxn ang="0">
                  <a:pos x="653" y="680"/>
                </a:cxn>
                <a:cxn ang="0">
                  <a:pos x="226" y="422"/>
                </a:cxn>
                <a:cxn ang="0">
                  <a:pos x="229" y="2"/>
                </a:cxn>
                <a:cxn ang="0">
                  <a:pos x="370" y="79"/>
                </a:cxn>
                <a:cxn ang="0">
                  <a:pos x="525" y="0"/>
                </a:cxn>
                <a:cxn ang="0">
                  <a:pos x="525" y="252"/>
                </a:cxn>
                <a:cxn ang="0">
                  <a:pos x="525" y="252"/>
                </a:cxn>
              </a:cxnLst>
              <a:rect l="0" t="0" r="r" b="b"/>
              <a:pathLst>
                <a:path w="954" h="1485">
                  <a:moveTo>
                    <a:pt x="525" y="252"/>
                  </a:moveTo>
                  <a:lnTo>
                    <a:pt x="954" y="512"/>
                  </a:lnTo>
                  <a:lnTo>
                    <a:pt x="954" y="1166"/>
                  </a:lnTo>
                  <a:lnTo>
                    <a:pt x="370" y="1485"/>
                  </a:lnTo>
                  <a:lnTo>
                    <a:pt x="0" y="1262"/>
                  </a:lnTo>
                  <a:lnTo>
                    <a:pt x="152" y="1179"/>
                  </a:lnTo>
                  <a:lnTo>
                    <a:pt x="154" y="1014"/>
                  </a:lnTo>
                  <a:lnTo>
                    <a:pt x="378" y="1145"/>
                  </a:lnTo>
                  <a:lnTo>
                    <a:pt x="653" y="991"/>
                  </a:lnTo>
                  <a:lnTo>
                    <a:pt x="653" y="680"/>
                  </a:lnTo>
                  <a:lnTo>
                    <a:pt x="226" y="422"/>
                  </a:lnTo>
                  <a:lnTo>
                    <a:pt x="229" y="2"/>
                  </a:lnTo>
                  <a:lnTo>
                    <a:pt x="370" y="79"/>
                  </a:lnTo>
                  <a:lnTo>
                    <a:pt x="525" y="0"/>
                  </a:lnTo>
                  <a:lnTo>
                    <a:pt x="525" y="252"/>
                  </a:lnTo>
                  <a:close/>
                </a:path>
              </a:pathLst>
            </a:custGeom>
            <a:solidFill>
              <a:srgbClr val="FF3300"/>
            </a:solidFill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935" name="Freeform 1047"/>
            <p:cNvSpPr>
              <a:spLocks/>
            </p:cNvSpPr>
            <p:nvPr/>
          </p:nvSpPr>
          <p:spPr bwMode="auto">
            <a:xfrm>
              <a:off x="9066" y="8907"/>
              <a:ext cx="1388" cy="1190"/>
            </a:xfrm>
            <a:custGeom>
              <a:avLst/>
              <a:gdLst/>
              <a:ahLst/>
              <a:cxnLst>
                <a:cxn ang="0">
                  <a:pos x="1244" y="167"/>
                </a:cxn>
                <a:cxn ang="0">
                  <a:pos x="1388" y="255"/>
                </a:cxn>
                <a:cxn ang="0">
                  <a:pos x="1165" y="377"/>
                </a:cxn>
                <a:cxn ang="0">
                  <a:pos x="1162" y="855"/>
                </a:cxn>
                <a:cxn ang="0">
                  <a:pos x="581" y="1190"/>
                </a:cxn>
                <a:cxn ang="0">
                  <a:pos x="3" y="836"/>
                </a:cxn>
                <a:cxn ang="0">
                  <a:pos x="0" y="417"/>
                </a:cxn>
                <a:cxn ang="0">
                  <a:pos x="160" y="507"/>
                </a:cxn>
                <a:cxn ang="0">
                  <a:pos x="307" y="425"/>
                </a:cxn>
                <a:cxn ang="0">
                  <a:pos x="307" y="677"/>
                </a:cxn>
                <a:cxn ang="0">
                  <a:pos x="578" y="847"/>
                </a:cxn>
                <a:cxn ang="0">
                  <a:pos x="866" y="693"/>
                </a:cxn>
                <a:cxn ang="0">
                  <a:pos x="869" y="204"/>
                </a:cxn>
                <a:cxn ang="0">
                  <a:pos x="1244" y="0"/>
                </a:cxn>
                <a:cxn ang="0">
                  <a:pos x="1244" y="167"/>
                </a:cxn>
                <a:cxn ang="0">
                  <a:pos x="1244" y="167"/>
                </a:cxn>
              </a:cxnLst>
              <a:rect l="0" t="0" r="r" b="b"/>
              <a:pathLst>
                <a:path w="1388" h="1190">
                  <a:moveTo>
                    <a:pt x="1244" y="167"/>
                  </a:moveTo>
                  <a:lnTo>
                    <a:pt x="1388" y="255"/>
                  </a:lnTo>
                  <a:lnTo>
                    <a:pt x="1165" y="377"/>
                  </a:lnTo>
                  <a:lnTo>
                    <a:pt x="1162" y="855"/>
                  </a:lnTo>
                  <a:lnTo>
                    <a:pt x="581" y="1190"/>
                  </a:lnTo>
                  <a:lnTo>
                    <a:pt x="3" y="836"/>
                  </a:lnTo>
                  <a:lnTo>
                    <a:pt x="0" y="417"/>
                  </a:lnTo>
                  <a:lnTo>
                    <a:pt x="160" y="507"/>
                  </a:lnTo>
                  <a:lnTo>
                    <a:pt x="307" y="425"/>
                  </a:lnTo>
                  <a:lnTo>
                    <a:pt x="307" y="677"/>
                  </a:lnTo>
                  <a:lnTo>
                    <a:pt x="578" y="847"/>
                  </a:lnTo>
                  <a:lnTo>
                    <a:pt x="866" y="693"/>
                  </a:lnTo>
                  <a:lnTo>
                    <a:pt x="869" y="204"/>
                  </a:lnTo>
                  <a:lnTo>
                    <a:pt x="1244" y="0"/>
                  </a:lnTo>
                  <a:lnTo>
                    <a:pt x="1244" y="167"/>
                  </a:lnTo>
                  <a:close/>
                </a:path>
              </a:pathLst>
            </a:custGeom>
            <a:solidFill>
              <a:srgbClr val="FF33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/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accent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Ø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 2" pitchFamily="18" charset="2"/>
        <a:buChar char="ê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/>
              <a:t>November 2006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Accounting and Auditing Cluster Meeting 	   Leilani Macdonald </a:t>
            </a:r>
          </a:p>
        </p:txBody>
      </p:sp>
      <p:sp>
        <p:nvSpPr>
          <p:cNvPr id="659458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1143000"/>
          </a:xfrm>
        </p:spPr>
        <p:txBody>
          <a:bodyPr/>
          <a:lstStyle/>
          <a:p>
            <a:pPr algn="ctr"/>
            <a:r>
              <a:rPr lang="en-GB" sz="4000"/>
              <a:t>IASC Foundation</a:t>
            </a:r>
            <a:br>
              <a:rPr lang="en-GB" sz="4000"/>
            </a:br>
            <a:r>
              <a:rPr lang="en-GB" sz="4000"/>
              <a:t>9 November 2006</a:t>
            </a:r>
          </a:p>
        </p:txBody>
      </p:sp>
      <p:sp>
        <p:nvSpPr>
          <p:cNvPr id="659459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100138" y="3886200"/>
            <a:ext cx="6672262" cy="1295400"/>
          </a:xfrm>
        </p:spPr>
        <p:txBody>
          <a:bodyPr/>
          <a:lstStyle/>
          <a:p>
            <a:r>
              <a:rPr lang="en-GB"/>
              <a:t>Leilani Macdonald —Translations</a:t>
            </a:r>
          </a:p>
          <a:p>
            <a:endParaRPr lang="en-GB" sz="2000"/>
          </a:p>
          <a:p>
            <a:endParaRPr lang="en-GB" sz="2000"/>
          </a:p>
          <a:p>
            <a:endParaRPr lang="en-GB" sz="2000"/>
          </a:p>
          <a:p>
            <a:pPr marL="457200" lvl="1" indent="0">
              <a:buFont typeface="Wingdings" pitchFamily="2" charset="2"/>
              <a:buNone/>
            </a:pPr>
            <a:r>
              <a:rPr lang="en-GB" sz="1300" b="0" i="1"/>
              <a:t>* The views expressed are those of the speaker, not the IASC Foundation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Accounting and Auditing Cluster Meeting 	   Leilani Macdonald</a:t>
            </a:r>
          </a:p>
        </p:txBody>
      </p:sp>
      <p:sp>
        <p:nvSpPr>
          <p:cNvPr id="73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The IASC Foundation Publications Department</a:t>
            </a:r>
          </a:p>
        </p:txBody>
      </p:sp>
      <p:sp>
        <p:nvSpPr>
          <p:cNvPr id="73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06600"/>
            <a:ext cx="8193088" cy="41259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i="1"/>
              <a:t> The Publications Department handles key area relevant to adoption including: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12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/>
              <a:t>Translation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Management and coordination of the translation &amp; review process of the IFRSs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/>
              <a:t>Contracts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Negotiation of contracts for government copyright waivers, commercial licences and translation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/>
              <a:t>Commercial Activities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Product development, sales, and licensing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Accounting and Auditing Cluster Meeting 	   Leilani Macdonald</a:t>
            </a:r>
          </a:p>
        </p:txBody>
      </p:sp>
      <p:sp>
        <p:nvSpPr>
          <p:cNvPr id="74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Waiver of Copyright</a:t>
            </a:r>
          </a:p>
        </p:txBody>
      </p:sp>
      <p:sp>
        <p:nvSpPr>
          <p:cNvPr id="74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500"/>
              <a:t>When necessary</a:t>
            </a:r>
            <a:r>
              <a:rPr lang="en-GB" sz="2800"/>
              <a:t> t</a:t>
            </a:r>
            <a:r>
              <a:rPr lang="en-GB" sz="2500"/>
              <a:t>o enable adoption, the IASCF waives its rights to the bare, numbered Standards within the jurisdiction</a:t>
            </a:r>
          </a:p>
          <a:p>
            <a:r>
              <a:rPr lang="en-GB" sz="2500"/>
              <a:t>This waiver allows the standards to be freely disseminated by anyone in the jurisdiction</a:t>
            </a:r>
          </a:p>
          <a:p>
            <a:r>
              <a:rPr lang="en-GB" sz="2500"/>
              <a:t>We do not waive copyright to the additional IASB content such as the Basis for Conclusions and Implementation Guidance</a:t>
            </a:r>
          </a:p>
          <a:p>
            <a:endParaRPr lang="en-GB" sz="25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Accounting and Auditing Cluster Meeting 	   Leilani Macdonald</a:t>
            </a:r>
          </a:p>
        </p:txBody>
      </p:sp>
      <p:sp>
        <p:nvSpPr>
          <p:cNvPr id="74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Translation 	</a:t>
            </a:r>
          </a:p>
        </p:txBody>
      </p:sp>
      <p:sp>
        <p:nvSpPr>
          <p:cNvPr id="74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63750"/>
            <a:ext cx="8193088" cy="3846513"/>
          </a:xfrm>
        </p:spPr>
        <p:txBody>
          <a:bodyPr/>
          <a:lstStyle/>
          <a:p>
            <a:r>
              <a:rPr lang="en-GB" sz="2400"/>
              <a:t>We manage the translation of IFRSs into over 40 languages</a:t>
            </a:r>
          </a:p>
          <a:p>
            <a:r>
              <a:rPr lang="en-GB" sz="2400"/>
              <a:t>After professional translation, a review committee of experts approves the translation</a:t>
            </a:r>
          </a:p>
          <a:p>
            <a:r>
              <a:rPr lang="en-GB" sz="2400"/>
              <a:t>Our policy is to create only one high-quality translation per language</a:t>
            </a:r>
          </a:p>
          <a:p>
            <a:r>
              <a:rPr lang="en-GB" sz="2400"/>
              <a:t>Current Spanish Review Committee – 5 Industry Professionals &amp; Academics from Mexico, Miami, Argentina, Colombia and Spain</a:t>
            </a:r>
          </a:p>
          <a:p>
            <a:pPr>
              <a:buFont typeface="Wingdings" pitchFamily="2" charset="2"/>
              <a:buNone/>
            </a:pPr>
            <a:endParaRPr lang="en-GB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November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Accounting and Auditing Cluster Meeting 	   Leilani Macdonald</a:t>
            </a:r>
          </a:p>
        </p:txBody>
      </p:sp>
      <p:sp>
        <p:nvSpPr>
          <p:cNvPr id="84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Questions?</a:t>
            </a:r>
            <a:endParaRPr lang="en-US"/>
          </a:p>
        </p:txBody>
      </p:sp>
      <p:sp>
        <p:nvSpPr>
          <p:cNvPr id="84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GB" sz="3600"/>
          </a:p>
          <a:p>
            <a:pPr algn="ctr">
              <a:buFont typeface="Wingdings" pitchFamily="2" charset="2"/>
              <a:buNone/>
            </a:pPr>
            <a:endParaRPr lang="en-GB" sz="3600"/>
          </a:p>
          <a:p>
            <a:pPr algn="ctr">
              <a:buFont typeface="Wingdings" pitchFamily="2" charset="2"/>
              <a:buNone/>
            </a:pPr>
            <a:r>
              <a:rPr lang="en-GB" sz="3600"/>
              <a:t>Lmacdonald@iasb.org.uk</a:t>
            </a:r>
            <a:endParaRPr lang="en-US" sz="3600"/>
          </a:p>
          <a:p>
            <a:endParaRPr lang="en-US" sz="3600"/>
          </a:p>
          <a:p>
            <a:pPr>
              <a:buFont typeface="Wingdings" pitchFamily="2" charset="2"/>
              <a:buNone/>
            </a:pPr>
            <a:endParaRPr lang="en-US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SB template 3">
  <a:themeElements>
    <a:clrScheme name="">
      <a:dk1>
        <a:srgbClr val="1C1C1C"/>
      </a:dk1>
      <a:lt1>
        <a:srgbClr val="FFFFFF"/>
      </a:lt1>
      <a:dk2>
        <a:srgbClr val="0000CC"/>
      </a:dk2>
      <a:lt2>
        <a:srgbClr val="FFFFFF"/>
      </a:lt2>
      <a:accent1>
        <a:srgbClr val="00E4A8"/>
      </a:accent1>
      <a:accent2>
        <a:srgbClr val="F2F20E"/>
      </a:accent2>
      <a:accent3>
        <a:srgbClr val="AAAAE2"/>
      </a:accent3>
      <a:accent4>
        <a:srgbClr val="DADADA"/>
      </a:accent4>
      <a:accent5>
        <a:srgbClr val="AAEFD1"/>
      </a:accent5>
      <a:accent6>
        <a:srgbClr val="DBDB0C"/>
      </a:accent6>
      <a:hlink>
        <a:srgbClr val="FF0000"/>
      </a:hlink>
      <a:folHlink>
        <a:srgbClr val="FFFFFF"/>
      </a:folHlink>
    </a:clrScheme>
    <a:fontScheme name="IASB template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80808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107763" dir="2700000" algn="ctr" rotWithShape="0">
            <a:srgbClr val="808080"/>
          </a:outerShdw>
        </a:effec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IASB template 3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SB template 3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SB template 3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SB template 3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ASB template 3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SB template 3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ASB template 3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2585</TotalTime>
  <Words>221</Words>
  <Application>Microsoft Office PowerPoint</Application>
  <PresentationFormat>On-screen Show (4:3)</PresentationFormat>
  <Paragraphs>39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Wingdings</vt:lpstr>
      <vt:lpstr>Wingdings 2</vt:lpstr>
      <vt:lpstr>Tahoma</vt:lpstr>
      <vt:lpstr>IASB template 3</vt:lpstr>
      <vt:lpstr>IASC Foundation 9 November 2006</vt:lpstr>
      <vt:lpstr>The IASC Foundation Publications Department</vt:lpstr>
      <vt:lpstr>Waiver of Copyright</vt:lpstr>
      <vt:lpstr>Translation  </vt:lpstr>
      <vt:lpstr>Questions?</vt:lpstr>
    </vt:vector>
  </TitlesOfParts>
  <Company>IASC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katherine maybin</dc:creator>
  <cp:lastModifiedBy>anarod</cp:lastModifiedBy>
  <cp:revision>200</cp:revision>
  <cp:lastPrinted>1601-01-01T00:00:00Z</cp:lastPrinted>
  <dcterms:created xsi:type="dcterms:W3CDTF">2001-04-11T12:49:22Z</dcterms:created>
  <dcterms:modified xsi:type="dcterms:W3CDTF">2010-07-11T17:10:41Z</dcterms:modified>
</cp:coreProperties>
</file>