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4" r:id="rId2"/>
    <p:sldId id="285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</p:sldIdLst>
  <p:sldSz cx="9144000" cy="6858000" type="screen4x3"/>
  <p:notesSz cx="6934200" cy="9398000"/>
  <p:custDataLst>
    <p:tags r:id="rId2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CCFF"/>
    <a:srgbClr val="CCECFF"/>
    <a:srgbClr val="CCCCFF"/>
    <a:srgbClr val="CC99FF"/>
    <a:srgbClr val="DFC0FF"/>
    <a:srgbClr val="90DBFF"/>
    <a:srgbClr val="66CCFF"/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9" d="100"/>
          <a:sy n="39" d="100"/>
        </p:scale>
        <p:origin x="-1500" y="-90"/>
      </p:cViewPr>
      <p:guideLst>
        <p:guide orient="horz" pos="2960"/>
        <p:guide pos="218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F7FAD2-98A6-4157-9DE2-A69CF905CDD1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3686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wzorce stylu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chemeClr val="tx1"/>
                </a:solidFill>
              </a:defRPr>
            </a:lvl1pPr>
          </a:lstStyle>
          <a:p>
            <a:fld id="{7E523AB9-053C-4D79-968B-A0DBAFA433D0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CBBD42-3AB7-4D80-BA9E-B628ACD0D76B}" type="slidenum">
              <a:rPr lang="pl-PL"/>
              <a:pPr/>
              <a:t>3</a:t>
            </a:fld>
            <a:endParaRPr lang="pl-PL"/>
          </a:p>
        </p:txBody>
      </p:sp>
      <p:sp>
        <p:nvSpPr>
          <p:cNvPr id="378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Rectangle 1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667000"/>
            <a:ext cx="6400800" cy="32766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dt" sz="quarter" idx="2"/>
          </p:nvPr>
        </p:nvSpPr>
        <p:spPr>
          <a:xfrm>
            <a:off x="76200" y="63230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162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B824AC3-BF41-4C07-8253-11676FEED42C}" type="slidenum">
              <a:rPr lang="pl-PL"/>
              <a:pPr/>
              <a:t>‹#›</a:t>
            </a:fld>
            <a:endParaRPr lang="pl-PL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 algn="ctr">
              <a:lnSpc>
                <a:spcPct val="80000"/>
              </a:lnSpc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5" name="AutoShape 23"/>
          <p:cNvSpPr>
            <a:spLocks noChangeArrowheads="1"/>
          </p:cNvSpPr>
          <p:nvPr/>
        </p:nvSpPr>
        <p:spPr bwMode="auto">
          <a:xfrm rot="20940000">
            <a:off x="1828800" y="304800"/>
            <a:ext cx="457200" cy="4572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pl-PL">
              <a:solidFill>
                <a:schemeClr val="tx1"/>
              </a:solidFill>
            </a:endParaRPr>
          </a:p>
        </p:txBody>
      </p:sp>
      <p:sp>
        <p:nvSpPr>
          <p:cNvPr id="3096" name="AutoShape 24"/>
          <p:cNvSpPr>
            <a:spLocks noChangeArrowheads="1"/>
          </p:cNvSpPr>
          <p:nvPr/>
        </p:nvSpPr>
        <p:spPr bwMode="auto">
          <a:xfrm>
            <a:off x="2609850" y="171450"/>
            <a:ext cx="419100" cy="4191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pl-PL">
              <a:solidFill>
                <a:schemeClr val="tx1"/>
              </a:solidFill>
            </a:endParaRPr>
          </a:p>
        </p:txBody>
      </p:sp>
      <p:sp>
        <p:nvSpPr>
          <p:cNvPr id="3097" name="AutoShape 25"/>
          <p:cNvSpPr>
            <a:spLocks noChangeArrowheads="1"/>
          </p:cNvSpPr>
          <p:nvPr/>
        </p:nvSpPr>
        <p:spPr bwMode="auto">
          <a:xfrm rot="20940000">
            <a:off x="1752600" y="228600"/>
            <a:ext cx="457200" cy="4572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pl-PL">
              <a:solidFill>
                <a:schemeClr val="tx1"/>
              </a:solidFill>
            </a:endParaRPr>
          </a:p>
        </p:txBody>
      </p:sp>
      <p:sp>
        <p:nvSpPr>
          <p:cNvPr id="3098" name="AutoShape 26"/>
          <p:cNvSpPr>
            <a:spLocks noChangeArrowheads="1"/>
          </p:cNvSpPr>
          <p:nvPr/>
        </p:nvSpPr>
        <p:spPr bwMode="auto">
          <a:xfrm>
            <a:off x="2533650" y="19050"/>
            <a:ext cx="419100" cy="4191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pl-PL">
              <a:solidFill>
                <a:schemeClr val="tx1"/>
              </a:solidFill>
            </a:endParaRPr>
          </a:p>
        </p:txBody>
      </p:sp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6934200" y="5181600"/>
            <a:ext cx="2033588" cy="1219200"/>
            <a:chOff x="4368" y="3264"/>
            <a:chExt cx="1281" cy="768"/>
          </a:xfrm>
        </p:grpSpPr>
        <p:sp>
          <p:nvSpPr>
            <p:cNvPr id="3100" name="AutoShape 28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pl-PL">
                <a:solidFill>
                  <a:schemeClr val="tx1"/>
                </a:solidFill>
              </a:endParaRPr>
            </a:p>
          </p:txBody>
        </p:sp>
        <p:sp>
          <p:nvSpPr>
            <p:cNvPr id="3101" name="AutoShape 29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pl-PL">
                <a:solidFill>
                  <a:schemeClr val="tx1"/>
                </a:solidFill>
              </a:endParaRPr>
            </a:p>
          </p:txBody>
        </p:sp>
        <p:sp>
          <p:nvSpPr>
            <p:cNvPr id="3102" name="AutoShape 30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pl-PL">
                <a:solidFill>
                  <a:schemeClr val="tx1"/>
                </a:solidFill>
              </a:endParaRPr>
            </a:p>
          </p:txBody>
        </p:sp>
        <p:sp>
          <p:nvSpPr>
            <p:cNvPr id="3103" name="AutoShape 31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pl-PL">
                <a:solidFill>
                  <a:schemeClr val="tx1"/>
                </a:solidFill>
              </a:endParaRPr>
            </a:p>
          </p:txBody>
        </p:sp>
        <p:sp>
          <p:nvSpPr>
            <p:cNvPr id="3104" name="AutoShape 32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pl-PL">
                <a:solidFill>
                  <a:schemeClr val="tx1"/>
                </a:solidFill>
              </a:endParaRPr>
            </a:p>
          </p:txBody>
        </p:sp>
        <p:sp>
          <p:nvSpPr>
            <p:cNvPr id="3105" name="AutoShape 33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pl-PL">
                <a:solidFill>
                  <a:schemeClr val="tx1"/>
                </a:solidFill>
              </a:endParaRPr>
            </a:p>
          </p:txBody>
        </p:sp>
      </p:grpSp>
      <p:sp>
        <p:nvSpPr>
          <p:cNvPr id="3106" name="AutoShape 34"/>
          <p:cNvSpPr>
            <a:spLocks noChangeArrowheads="1"/>
          </p:cNvSpPr>
          <p:nvPr/>
        </p:nvSpPr>
        <p:spPr bwMode="auto">
          <a:xfrm rot="1320000">
            <a:off x="168275" y="244475"/>
            <a:ext cx="882650" cy="88265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pl-PL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82AE0-BC8C-4F09-8DDE-7129104B67E7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1ADF7-5A4A-4627-A9B2-47E629E8584A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C07C7-D2EF-4069-B1A8-AA80F57476EC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3E34D8-0F0C-4FC4-AB09-1E5EB7ADC82E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D3B358-C512-4190-87C9-2048DF371932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9567A-33C0-42A8-BEE5-CE8EFFAAB2A5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5B143-12E4-472A-85C5-AD703F8F03D0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37E45-05CE-432F-B2D8-6207D5E8EC30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9767D3-FC89-4378-BFC2-116273C04A38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BB62B-41DF-4927-8031-EF21B9778B1E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</a:t>
            </a:r>
            <a:br>
              <a:rPr lang="pl-PL" smtClean="0"/>
            </a:br>
            <a:r>
              <a:rPr lang="pl-PL" smtClean="0"/>
              <a:t>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09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91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A44D3919-DA66-4620-A049-C05455121E69}" type="slidenum">
              <a:rPr lang="pl-PL"/>
              <a:pPr/>
              <a:t>‹#›</a:t>
            </a:fld>
            <a:endParaRPr lang="pl-PL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grpSp>
        <p:nvGrpSpPr>
          <p:cNvPr id="1044" name="Group 20"/>
          <p:cNvGrpSpPr>
            <a:grpSpLocks/>
          </p:cNvGrpSpPr>
          <p:nvPr/>
        </p:nvGrpSpPr>
        <p:grpSpPr bwMode="auto">
          <a:xfrm>
            <a:off x="6934200" y="5257800"/>
            <a:ext cx="2033588" cy="1219200"/>
            <a:chOff x="4368" y="3312"/>
            <a:chExt cx="1281" cy="768"/>
          </a:xfrm>
        </p:grpSpPr>
        <p:sp>
          <p:nvSpPr>
            <p:cNvPr id="1045" name="AutoShape 21"/>
            <p:cNvSpPr>
              <a:spLocks noChangeArrowheads="1"/>
            </p:cNvSpPr>
            <p:nvPr/>
          </p:nvSpPr>
          <p:spPr bwMode="auto">
            <a:xfrm rot="20940000">
              <a:off x="4368" y="3729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pl-PL">
                <a:solidFill>
                  <a:schemeClr val="tx1"/>
                </a:solidFill>
              </a:endParaRPr>
            </a:p>
          </p:txBody>
        </p:sp>
        <p:sp>
          <p:nvSpPr>
            <p:cNvPr id="1046" name="AutoShape 22"/>
            <p:cNvSpPr>
              <a:spLocks noChangeArrowheads="1"/>
            </p:cNvSpPr>
            <p:nvPr/>
          </p:nvSpPr>
          <p:spPr bwMode="auto">
            <a:xfrm>
              <a:off x="4845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pl-PL">
                <a:solidFill>
                  <a:schemeClr val="tx1"/>
                </a:solidFill>
              </a:endParaRPr>
            </a:p>
          </p:txBody>
        </p:sp>
        <p:sp>
          <p:nvSpPr>
            <p:cNvPr id="1047" name="AutoShape 23"/>
            <p:cNvSpPr>
              <a:spLocks noChangeArrowheads="1"/>
            </p:cNvSpPr>
            <p:nvPr/>
          </p:nvSpPr>
          <p:spPr bwMode="auto">
            <a:xfrm rot="1320000">
              <a:off x="5217" y="3312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pl-PL">
                <a:solidFill>
                  <a:schemeClr val="tx1"/>
                </a:solidFill>
              </a:endParaRPr>
            </a:p>
          </p:txBody>
        </p:sp>
        <p:sp>
          <p:nvSpPr>
            <p:cNvPr id="1048" name="AutoShape 24"/>
            <p:cNvSpPr>
              <a:spLocks noChangeArrowheads="1"/>
            </p:cNvSpPr>
            <p:nvPr/>
          </p:nvSpPr>
          <p:spPr bwMode="auto">
            <a:xfrm rot="20940000">
              <a:off x="4449" y="3792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pl-PL">
                <a:solidFill>
                  <a:schemeClr val="tx1"/>
                </a:solidFill>
              </a:endParaRPr>
            </a:p>
          </p:txBody>
        </p:sp>
        <p:sp>
          <p:nvSpPr>
            <p:cNvPr id="1049" name="AutoShape 25"/>
            <p:cNvSpPr>
              <a:spLocks noChangeArrowheads="1"/>
            </p:cNvSpPr>
            <p:nvPr/>
          </p:nvSpPr>
          <p:spPr bwMode="auto">
            <a:xfrm>
              <a:off x="4893" y="3420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pl-PL">
                <a:solidFill>
                  <a:schemeClr val="tx1"/>
                </a:solidFill>
              </a:endParaRPr>
            </a:p>
          </p:txBody>
        </p:sp>
        <p:sp>
          <p:nvSpPr>
            <p:cNvPr id="1050" name="AutoShape 26"/>
            <p:cNvSpPr>
              <a:spLocks noChangeArrowheads="1"/>
            </p:cNvSpPr>
            <p:nvPr/>
          </p:nvSpPr>
          <p:spPr bwMode="auto">
            <a:xfrm rot="1320000">
              <a:off x="5265" y="3408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pl-PL">
                <a:solidFill>
                  <a:schemeClr val="tx1"/>
                </a:solidFill>
              </a:endParaRPr>
            </a:p>
          </p:txBody>
        </p:sp>
      </p:grpSp>
      <p:grpSp>
        <p:nvGrpSpPr>
          <p:cNvPr id="1051" name="Group 27"/>
          <p:cNvGrpSpPr>
            <a:grpSpLocks/>
          </p:cNvGrpSpPr>
          <p:nvPr/>
        </p:nvGrpSpPr>
        <p:grpSpPr bwMode="auto">
          <a:xfrm>
            <a:off x="381000" y="1219200"/>
            <a:ext cx="8305800" cy="381000"/>
            <a:chOff x="240" y="768"/>
            <a:chExt cx="5232" cy="240"/>
          </a:xfrm>
        </p:grpSpPr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4" name="Freeform 30">
            <a:hlinkClick r:id="" action="ppaction://hlinkshowjump?jump=previousslide"/>
          </p:cNvPr>
          <p:cNvSpPr>
            <a:spLocks/>
          </p:cNvSpPr>
          <p:nvPr/>
        </p:nvSpPr>
        <p:spPr bwMode="auto">
          <a:xfrm>
            <a:off x="781050" y="6416675"/>
            <a:ext cx="557213" cy="347663"/>
          </a:xfrm>
          <a:custGeom>
            <a:avLst/>
            <a:gdLst/>
            <a:ahLst/>
            <a:cxnLst>
              <a:cxn ang="0">
                <a:pos x="350" y="1"/>
              </a:cxn>
              <a:cxn ang="0">
                <a:pos x="101" y="0"/>
              </a:cxn>
              <a:cxn ang="0">
                <a:pos x="81" y="2"/>
              </a:cxn>
              <a:cxn ang="0">
                <a:pos x="67" y="6"/>
              </a:cxn>
              <a:cxn ang="0">
                <a:pos x="51" y="15"/>
              </a:cxn>
              <a:cxn ang="0">
                <a:pos x="38" y="25"/>
              </a:cxn>
              <a:cxn ang="0">
                <a:pos x="28" y="35"/>
              </a:cxn>
              <a:cxn ang="0">
                <a:pos x="19" y="48"/>
              </a:cxn>
              <a:cxn ang="0">
                <a:pos x="12" y="59"/>
              </a:cxn>
              <a:cxn ang="0">
                <a:pos x="6" y="73"/>
              </a:cxn>
              <a:cxn ang="0">
                <a:pos x="1" y="89"/>
              </a:cxn>
              <a:cxn ang="0">
                <a:pos x="1" y="99"/>
              </a:cxn>
              <a:cxn ang="0">
                <a:pos x="0" y="119"/>
              </a:cxn>
              <a:cxn ang="0">
                <a:pos x="2" y="136"/>
              </a:cxn>
              <a:cxn ang="0">
                <a:pos x="9" y="150"/>
              </a:cxn>
              <a:cxn ang="0">
                <a:pos x="15" y="164"/>
              </a:cxn>
              <a:cxn ang="0">
                <a:pos x="24" y="176"/>
              </a:cxn>
              <a:cxn ang="0">
                <a:pos x="33" y="189"/>
              </a:cxn>
              <a:cxn ang="0">
                <a:pos x="46" y="198"/>
              </a:cxn>
              <a:cxn ang="0">
                <a:pos x="59" y="207"/>
              </a:cxn>
              <a:cxn ang="0">
                <a:pos x="72" y="212"/>
              </a:cxn>
              <a:cxn ang="0">
                <a:pos x="90" y="218"/>
              </a:cxn>
              <a:cxn ang="0">
                <a:pos x="350" y="218"/>
              </a:cxn>
              <a:cxn ang="0">
                <a:pos x="350" y="1"/>
              </a:cxn>
            </a:cxnLst>
            <a:rect l="0" t="0" r="r" b="b"/>
            <a:pathLst>
              <a:path w="351" h="219">
                <a:moveTo>
                  <a:pt x="350" y="1"/>
                </a:moveTo>
                <a:lnTo>
                  <a:pt x="101" y="0"/>
                </a:lnTo>
                <a:lnTo>
                  <a:pt x="81" y="2"/>
                </a:lnTo>
                <a:lnTo>
                  <a:pt x="67" y="6"/>
                </a:lnTo>
                <a:lnTo>
                  <a:pt x="51" y="15"/>
                </a:lnTo>
                <a:lnTo>
                  <a:pt x="38" y="25"/>
                </a:lnTo>
                <a:lnTo>
                  <a:pt x="28" y="35"/>
                </a:lnTo>
                <a:lnTo>
                  <a:pt x="19" y="48"/>
                </a:lnTo>
                <a:lnTo>
                  <a:pt x="12" y="59"/>
                </a:lnTo>
                <a:lnTo>
                  <a:pt x="6" y="73"/>
                </a:lnTo>
                <a:lnTo>
                  <a:pt x="1" y="89"/>
                </a:lnTo>
                <a:lnTo>
                  <a:pt x="1" y="99"/>
                </a:lnTo>
                <a:lnTo>
                  <a:pt x="0" y="119"/>
                </a:lnTo>
                <a:lnTo>
                  <a:pt x="2" y="136"/>
                </a:lnTo>
                <a:lnTo>
                  <a:pt x="9" y="150"/>
                </a:lnTo>
                <a:lnTo>
                  <a:pt x="15" y="164"/>
                </a:lnTo>
                <a:lnTo>
                  <a:pt x="24" y="176"/>
                </a:lnTo>
                <a:lnTo>
                  <a:pt x="33" y="189"/>
                </a:lnTo>
                <a:lnTo>
                  <a:pt x="46" y="198"/>
                </a:lnTo>
                <a:lnTo>
                  <a:pt x="59" y="207"/>
                </a:lnTo>
                <a:lnTo>
                  <a:pt x="72" y="212"/>
                </a:lnTo>
                <a:lnTo>
                  <a:pt x="90" y="218"/>
                </a:lnTo>
                <a:lnTo>
                  <a:pt x="350" y="218"/>
                </a:lnTo>
                <a:lnTo>
                  <a:pt x="350" y="1"/>
                </a:lnTo>
              </a:path>
            </a:pathLst>
          </a:cu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5" name="Freeform 31">
            <a:hlinkClick r:id="" action="ppaction://hlinkshowjump?jump=nextslide"/>
          </p:cNvPr>
          <p:cNvSpPr>
            <a:spLocks/>
          </p:cNvSpPr>
          <p:nvPr/>
        </p:nvSpPr>
        <p:spPr bwMode="auto">
          <a:xfrm>
            <a:off x="1447800" y="6416675"/>
            <a:ext cx="557213" cy="34766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249" y="0"/>
              </a:cxn>
              <a:cxn ang="0">
                <a:pos x="268" y="3"/>
              </a:cxn>
              <a:cxn ang="0">
                <a:pos x="283" y="6"/>
              </a:cxn>
              <a:cxn ang="0">
                <a:pos x="298" y="16"/>
              </a:cxn>
              <a:cxn ang="0">
                <a:pos x="311" y="26"/>
              </a:cxn>
              <a:cxn ang="0">
                <a:pos x="321" y="35"/>
              </a:cxn>
              <a:cxn ang="0">
                <a:pos x="331" y="48"/>
              </a:cxn>
              <a:cxn ang="0">
                <a:pos x="337" y="60"/>
              </a:cxn>
              <a:cxn ang="0">
                <a:pos x="344" y="74"/>
              </a:cxn>
              <a:cxn ang="0">
                <a:pos x="349" y="90"/>
              </a:cxn>
              <a:cxn ang="0">
                <a:pos x="349" y="100"/>
              </a:cxn>
              <a:cxn ang="0">
                <a:pos x="350" y="119"/>
              </a:cxn>
              <a:cxn ang="0">
                <a:pos x="347" y="136"/>
              </a:cxn>
              <a:cxn ang="0">
                <a:pos x="341" y="151"/>
              </a:cxn>
              <a:cxn ang="0">
                <a:pos x="334" y="165"/>
              </a:cxn>
              <a:cxn ang="0">
                <a:pos x="325" y="176"/>
              </a:cxn>
              <a:cxn ang="0">
                <a:pos x="316" y="189"/>
              </a:cxn>
              <a:cxn ang="0">
                <a:pos x="303" y="199"/>
              </a:cxn>
              <a:cxn ang="0">
                <a:pos x="290" y="208"/>
              </a:cxn>
              <a:cxn ang="0">
                <a:pos x="277" y="213"/>
              </a:cxn>
              <a:cxn ang="0">
                <a:pos x="259" y="218"/>
              </a:cxn>
              <a:cxn ang="0">
                <a:pos x="0" y="218"/>
              </a:cxn>
              <a:cxn ang="0">
                <a:pos x="0" y="1"/>
              </a:cxn>
            </a:cxnLst>
            <a:rect l="0" t="0" r="r" b="b"/>
            <a:pathLst>
              <a:path w="351" h="219">
                <a:moveTo>
                  <a:pt x="0" y="1"/>
                </a:moveTo>
                <a:lnTo>
                  <a:pt x="249" y="0"/>
                </a:lnTo>
                <a:lnTo>
                  <a:pt x="268" y="3"/>
                </a:lnTo>
                <a:lnTo>
                  <a:pt x="283" y="6"/>
                </a:lnTo>
                <a:lnTo>
                  <a:pt x="298" y="16"/>
                </a:lnTo>
                <a:lnTo>
                  <a:pt x="311" y="26"/>
                </a:lnTo>
                <a:lnTo>
                  <a:pt x="321" y="35"/>
                </a:lnTo>
                <a:lnTo>
                  <a:pt x="331" y="48"/>
                </a:lnTo>
                <a:lnTo>
                  <a:pt x="337" y="60"/>
                </a:lnTo>
                <a:lnTo>
                  <a:pt x="344" y="74"/>
                </a:lnTo>
                <a:lnTo>
                  <a:pt x="349" y="90"/>
                </a:lnTo>
                <a:lnTo>
                  <a:pt x="349" y="100"/>
                </a:lnTo>
                <a:lnTo>
                  <a:pt x="350" y="119"/>
                </a:lnTo>
                <a:lnTo>
                  <a:pt x="347" y="136"/>
                </a:lnTo>
                <a:lnTo>
                  <a:pt x="341" y="151"/>
                </a:lnTo>
                <a:lnTo>
                  <a:pt x="334" y="165"/>
                </a:lnTo>
                <a:lnTo>
                  <a:pt x="325" y="176"/>
                </a:lnTo>
                <a:lnTo>
                  <a:pt x="316" y="189"/>
                </a:lnTo>
                <a:lnTo>
                  <a:pt x="303" y="199"/>
                </a:lnTo>
                <a:lnTo>
                  <a:pt x="290" y="208"/>
                </a:lnTo>
                <a:lnTo>
                  <a:pt x="277" y="213"/>
                </a:lnTo>
                <a:lnTo>
                  <a:pt x="259" y="218"/>
                </a:lnTo>
                <a:lnTo>
                  <a:pt x="0" y="218"/>
                </a:lnTo>
                <a:lnTo>
                  <a:pt x="0" y="1"/>
                </a:lnTo>
              </a:path>
            </a:pathLst>
          </a:cu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A1A6574A-A007-4510-B8C6-2585EB5C14E2}" type="slidenum">
              <a:rPr lang="pl-PL"/>
              <a:pPr/>
              <a:t>1</a:t>
            </a:fld>
            <a:endParaRPr lang="pl-PL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3800">
                <a:latin typeface="Times New Roman" pitchFamily="18" charset="0"/>
              </a:rPr>
              <a:t>How to establish the customs union?</a:t>
            </a:r>
            <a:br>
              <a:rPr lang="pl-PL" sz="3800">
                <a:latin typeface="Times New Roman" pitchFamily="18" charset="0"/>
              </a:rPr>
            </a:br>
            <a:r>
              <a:rPr lang="pl-PL" sz="3800">
                <a:latin typeface="Times New Roman" pitchFamily="18" charset="0"/>
              </a:rPr>
              <a:t>Experience of the </a:t>
            </a:r>
            <a:br>
              <a:rPr lang="pl-PL" sz="3800">
                <a:latin typeface="Times New Roman" pitchFamily="18" charset="0"/>
              </a:rPr>
            </a:br>
            <a:r>
              <a:rPr lang="pl-PL" sz="3800">
                <a:latin typeface="Times New Roman" pitchFamily="18" charset="0"/>
              </a:rPr>
              <a:t>European Communities</a:t>
            </a:r>
            <a:endParaRPr lang="pl-PL" sz="3800" b="0">
              <a:latin typeface="Times New Roman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057400"/>
            <a:ext cx="6324600" cy="3505200"/>
          </a:xfrm>
        </p:spPr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pl-PL">
                <a:solidFill>
                  <a:schemeClr val="tx2"/>
                </a:solidFill>
                <a:latin typeface="Times New Roman" pitchFamily="18" charset="0"/>
              </a:rPr>
              <a:t>(</a:t>
            </a:r>
            <a:r>
              <a:rPr lang="pl-PL" b="0">
                <a:solidFill>
                  <a:schemeClr val="tx2"/>
                </a:solidFill>
                <a:latin typeface="Times New Roman" pitchFamily="18" charset="0"/>
              </a:rPr>
              <a:t>Central American Subregional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pl-PL" b="0">
                <a:solidFill>
                  <a:schemeClr val="tx2"/>
                </a:solidFill>
                <a:latin typeface="Times New Roman" pitchFamily="18" charset="0"/>
              </a:rPr>
              <a:t>Meeting,  May 2-3, 2005)</a:t>
            </a:r>
            <a:endParaRPr lang="pl-PL">
              <a:latin typeface="Times New Roman" pitchFamily="18" charset="0"/>
            </a:endParaRPr>
          </a:p>
          <a:p>
            <a:endParaRPr lang="pl-PL">
              <a:latin typeface="Times New Roman" pitchFamily="18" charset="0"/>
            </a:endParaRPr>
          </a:p>
          <a:p>
            <a:r>
              <a:rPr lang="pl-PL">
                <a:latin typeface="Times New Roman" pitchFamily="18" charset="0"/>
              </a:rPr>
              <a:t>Prof. Elżbieta Kawecka –Wyrzykowska </a:t>
            </a:r>
          </a:p>
          <a:p>
            <a:r>
              <a:rPr lang="pl-PL">
                <a:latin typeface="Times New Roman" pitchFamily="18" charset="0"/>
              </a:rPr>
              <a:t>Warsaw School of Economics, Poland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1A951-A125-4370-A0E4-4C710949CE74}" type="slidenum">
              <a:rPr lang="pl-PL"/>
              <a:pPr/>
              <a:t>10</a:t>
            </a:fld>
            <a:endParaRPr lang="pl-PL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>
                <a:latin typeface="Times New Roman" pitchFamily="18" charset="0"/>
              </a:rPr>
              <a:t>3. Other barriers on imports from the third countries</a:t>
            </a:r>
            <a:endParaRPr lang="pl-PL" sz="4000">
              <a:solidFill>
                <a:schemeClr val="tx1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82000" cy="41148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400" b="0">
                <a:latin typeface="Times New Roman" pitchFamily="18" charset="0"/>
              </a:rPr>
              <a:t>GATT: “...substantially the same duties &amp; other regulations ... are applied to trade of territories not included in the union”. 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400" b="0">
                <a:latin typeface="Times New Roman" pitchFamily="18" charset="0"/>
              </a:rPr>
              <a:t>Barriers before CU - abolished or unified.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400" b="0">
                <a:latin typeface="Times New Roman" pitchFamily="18" charset="0"/>
              </a:rPr>
              <a:t>Trade regulations &amp; procedures  - unified. 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400" b="0">
                <a:latin typeface="Times New Roman" pitchFamily="18" charset="0"/>
              </a:rPr>
              <a:t>For trade regulations, WTO agreements  -a  basis for common laws; for trade procedures – the EU Customs Code is a good example.</a:t>
            </a:r>
            <a:r>
              <a:rPr lang="pl-PL" sz="3400" b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 autoUpdateAnimBg="0"/>
      <p:bldP spid="2048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165D-E655-4AAC-ACE1-2A567F3B431C}" type="slidenum">
              <a:rPr lang="pl-PL"/>
              <a:pPr/>
              <a:t>11</a:t>
            </a:fld>
            <a:endParaRPr lang="pl-PL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Times New Roman" pitchFamily="18" charset="0"/>
              </a:rPr>
              <a:t>4. Trade coverage of the customs union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400" b="0">
                <a:latin typeface="Times New Roman" pitchFamily="18" charset="0"/>
              </a:rPr>
              <a:t>GATT: CU covers “substantially all the trade”. So not necessarily all the trade. In the EEC, the CU applied to all goods. 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400" b="0">
                <a:latin typeface="Times New Roman" pitchFamily="18" charset="0"/>
              </a:rPr>
              <a:t>The customs union operates easier &amp; more efficient (less risk of counter-feiting) when it covers 100% of the trade. 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400" b="0">
                <a:latin typeface="Times New Roman" pitchFamily="18" charset="0"/>
              </a:rPr>
              <a:t>The enabling clause - exceptions for less developed members of GATT.</a:t>
            </a:r>
          </a:p>
          <a:p>
            <a:pPr algn="just">
              <a:lnSpc>
                <a:spcPct val="90000"/>
              </a:lnSpc>
            </a:pPr>
            <a:endParaRPr lang="pl-PL" sz="3400" b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 autoUpdateAnimBg="0"/>
      <p:bldP spid="21507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8FC46-F5B2-4772-BD20-22B9AF5E0CDD}" type="slidenum">
              <a:rPr lang="pl-PL"/>
              <a:pPr/>
              <a:t>12</a:t>
            </a:fld>
            <a:endParaRPr lang="pl-PL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219200"/>
          </a:xfrm>
        </p:spPr>
        <p:txBody>
          <a:bodyPr/>
          <a:lstStyle/>
          <a:p>
            <a:pPr algn="ctr"/>
            <a:r>
              <a:rPr lang="pl-PL" sz="4000">
                <a:latin typeface="Times New Roman" pitchFamily="18" charset="0"/>
              </a:rPr>
              <a:t>5. Liberalization of trade in the CU</a:t>
            </a:r>
            <a:br>
              <a:rPr lang="pl-PL" sz="4000">
                <a:latin typeface="Times New Roman" pitchFamily="18" charset="0"/>
              </a:rPr>
            </a:br>
            <a:r>
              <a:rPr lang="pl-PL" sz="4000">
                <a:latin typeface="Times New Roman" pitchFamily="18" charset="0"/>
              </a:rPr>
              <a:t>5.1. Elimination of customs duties</a:t>
            </a:r>
            <a:endParaRPr lang="pl-PL" sz="4000" b="0">
              <a:solidFill>
                <a:schemeClr val="tx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686800" cy="41148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Members refrain from introducing any new customs duties .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Customs duties are progressively abolished.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Reductions of national tariffs in the CU can be in equal or very different installments, depending on the level of the basic duty rate, the sensitivity of a product etc.</a:t>
            </a:r>
          </a:p>
          <a:p>
            <a:pPr algn="just">
              <a:lnSpc>
                <a:spcPct val="90000"/>
              </a:lnSpc>
            </a:pPr>
            <a:endParaRPr lang="pl-PL" sz="3600" b="0">
              <a:latin typeface="Times New Roman" pitchFamily="18" charset="0"/>
            </a:endParaRPr>
          </a:p>
          <a:p>
            <a:pPr algn="just">
              <a:lnSpc>
                <a:spcPct val="90000"/>
              </a:lnSpc>
            </a:pPr>
            <a:endParaRPr lang="pl-PL" sz="32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 autoUpdateAnimBg="0"/>
      <p:bldP spid="22531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E31F-B158-4EBC-8FE6-52367FFAA557}" type="slidenum">
              <a:rPr lang="pl-PL"/>
              <a:pPr/>
              <a:t>13</a:t>
            </a:fld>
            <a:endParaRPr lang="pl-PL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Times New Roman" pitchFamily="18" charset="0"/>
              </a:rPr>
              <a:t>5.2. Elimination of other barriers to mutual trade</a:t>
            </a:r>
            <a:r>
              <a:rPr lang="pl-PL" b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Detailed commitments in this respect have to be negotiated among the CU members.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 They have to take into account the restrictiveness of individual barriers. 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Such barriers should also be eliminated progressively.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pl-PL" sz="3600" b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 autoUpdateAnimBg="0"/>
      <p:bldP spid="23555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6D64D-5E41-4A8A-9AD1-E9CE5F9CFCDF}" type="slidenum">
              <a:rPr lang="pl-PL"/>
              <a:pPr/>
              <a:t>14</a:t>
            </a:fld>
            <a:endParaRPr lang="pl-PL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Times New Roman" pitchFamily="18" charset="0"/>
              </a:rPr>
              <a:t>5.3. Experience of the EEC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382000" cy="41148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3 stages of the elimination of intra-duties.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The first reduction was to amount to at least 25% of the basic duty and the reduction at the end of the second stage - to at least 50% of the basic duty. 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On 1 July 1968 free movement of goods was achieved, although only partially. Other trade obstacles were far from gone.</a:t>
            </a:r>
            <a:r>
              <a:rPr lang="pl-PL" sz="3600" b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 autoUpdateAnimBg="0"/>
      <p:bldP spid="2457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C879B-2FBD-47C4-8CC6-3A08943161D3}" type="slidenum">
              <a:rPr lang="pl-PL"/>
              <a:pPr/>
              <a:t>15</a:t>
            </a:fld>
            <a:endParaRPr lang="pl-PL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Times New Roman" pitchFamily="18" charset="0"/>
              </a:rPr>
              <a:t>5.3. Experience of the EEC</a:t>
            </a:r>
            <a:endParaRPr lang="pl-PL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8153400" cy="41148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200" b="0">
                <a:latin typeface="Times New Roman" pitchFamily="18" charset="0"/>
              </a:rPr>
              <a:t>Internal controls - eliminated only on 1 Jan. 1993 and the EC forms one single frontier-free area for flow of goods (also for free flow of capital, persons and supply of services). 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200" b="0">
                <a:latin typeface="Times New Roman" pitchFamily="18" charset="0"/>
              </a:rPr>
              <a:t>Elimination of internal frontiers required a lot of additional harmonization.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200" b="0">
                <a:latin typeface="Times New Roman" pitchFamily="18" charset="0"/>
              </a:rPr>
              <a:t>Still possible prohibitions on imports (exports) - on grounds of public morality, protection of health and life of humans, animals, etc.</a:t>
            </a:r>
            <a:endParaRPr lang="pl-PL" sz="3200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 autoUpdateAnimBg="0"/>
      <p:bldP spid="25603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C9905-5398-439D-BF3A-6466C0E4E7B4}" type="slidenum">
              <a:rPr lang="pl-PL"/>
              <a:pPr/>
              <a:t>16</a:t>
            </a:fld>
            <a:endParaRPr lang="pl-PL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Times New Roman" pitchFamily="18" charset="0"/>
              </a:rPr>
              <a:t>5.3. Experience of the EEC</a:t>
            </a:r>
            <a:endParaRPr lang="pl-PL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Common rules on checks for confor-mity of products from third countries with the intra-EC rules on product safe. 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Identical foreign trade  procedures.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Close cooperation of national adminis-trations - to prevent infringements of customs rules for access to EU market.</a:t>
            </a:r>
            <a:r>
              <a:rPr lang="pl-PL" sz="3600" b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 autoUpdateAnimBg="0"/>
      <p:bldP spid="2662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0436-5CBE-4C7C-BB43-8BE15BDE8EEC}" type="slidenum">
              <a:rPr lang="pl-PL"/>
              <a:pPr/>
              <a:t>17</a:t>
            </a:fld>
            <a:endParaRPr lang="pl-PL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Times New Roman" pitchFamily="18" charset="0"/>
              </a:rPr>
              <a:t>6. Origin of goods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2400">
                <a:latin typeface="Times New Roman" pitchFamily="18" charset="0"/>
              </a:rPr>
              <a:t> </a:t>
            </a:r>
            <a:r>
              <a:rPr lang="pl-PL" sz="3600" b="0">
                <a:latin typeface="Times New Roman" pitchFamily="18" charset="0"/>
              </a:rPr>
              <a:t>Rules are used to determine when goods are entitled to trade preferences. 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They are also necessary when different treatment for third countries is offered.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Also - to determine quota eligibility. 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None method to determine origin has proved totally satisfactory.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 autoUpdateAnimBg="0"/>
      <p:bldP spid="27651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0CED4-B2CC-46F3-BB64-37FB4141698A}" type="slidenum">
              <a:rPr lang="pl-PL"/>
              <a:pPr/>
              <a:t>18</a:t>
            </a:fld>
            <a:endParaRPr lang="pl-PL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pl-PL" sz="3600">
                <a:solidFill>
                  <a:schemeClr val="tx1"/>
                </a:solidFill>
                <a:latin typeface="Times New Roman" pitchFamily="18" charset="0"/>
              </a:rPr>
            </a:br>
            <a:r>
              <a:rPr lang="pl-PL" sz="4000">
                <a:latin typeface="Times New Roman" pitchFamily="18" charset="0"/>
              </a:rPr>
              <a:t>7. Experience of Poland joining the CU of the European Union</a:t>
            </a:r>
            <a:endParaRPr lang="pl-PL" sz="4000">
              <a:solidFill>
                <a:schemeClr val="tx1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153400" cy="41148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400" b="0">
                <a:latin typeface="Times New Roman" pitchFamily="18" charset="0"/>
              </a:rPr>
              <a:t>Elimination of barriers in trade Poland -  EU relatively easy – due to free trade area negotiated in the 1990s with the EU.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400" b="0">
                <a:latin typeface="Times New Roman" pitchFamily="18" charset="0"/>
              </a:rPr>
              <a:t>No transitional periods on CU.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400" b="0">
                <a:latin typeface="Times New Roman" pitchFamily="18" charset="0"/>
              </a:rPr>
              <a:t>Harmonization of Polish law with EU law -  achieved long before accession to EU (due to Poland’s participation in WTO Uruguay Round and due to FTA  with the EU).</a:t>
            </a:r>
            <a:endParaRPr lang="pl-PL" sz="2600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uild="p" autoUpdateAnimBg="0"/>
      <p:bldP spid="28675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97E7-7DDE-4FBA-9B4D-363B8ACCB9B6}" type="slidenum">
              <a:rPr lang="pl-PL"/>
              <a:pPr/>
              <a:t>19</a:t>
            </a:fld>
            <a:endParaRPr lang="pl-PL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Times New Roman" pitchFamily="18" charset="0"/>
              </a:rPr>
              <a:t>8. Institutions, their objectives</a:t>
            </a:r>
            <a:r>
              <a:rPr lang="pl-PL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  <a:buSzTx/>
            </a:pPr>
            <a:r>
              <a:rPr lang="pl-PL" sz="3600" b="0">
                <a:latin typeface="Times New Roman" pitchFamily="18" charset="0"/>
              </a:rPr>
              <a:t>An institutional system is necessary for common trade policy formulation, coordination and implementation, e.g. to take decisions  on: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-"/>
            </a:pPr>
            <a:r>
              <a:rPr lang="pl-PL" sz="3600" b="0">
                <a:latin typeface="Times New Roman" pitchFamily="18" charset="0"/>
              </a:rPr>
              <a:t>monitoring the CCT and other trade instruments, 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  <a:buFontTx/>
              <a:buChar char="-"/>
            </a:pPr>
            <a:r>
              <a:rPr lang="pl-PL" sz="3600" b="0">
                <a:latin typeface="Times New Roman" pitchFamily="18" charset="0"/>
              </a:rPr>
              <a:t>participation in WTO multilateral negotiations.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build="p" autoUpdateAnimBg="0"/>
      <p:bldP spid="2969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B537F855-7D93-4680-ADAC-E8568D17B7BB}" type="slidenum">
              <a:rPr lang="pl-PL"/>
              <a:pPr/>
              <a:t>2</a:t>
            </a:fld>
            <a:endParaRPr lang="pl-PL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l-PL" sz="3600" b="0">
                <a:latin typeface="Times New Roman" pitchFamily="18" charset="0"/>
              </a:rPr>
              <a:t>Contents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590800"/>
            <a:ext cx="7924800" cy="3962400"/>
          </a:xfrm>
        </p:spPr>
        <p:txBody>
          <a:bodyPr/>
          <a:lstStyle/>
          <a:p>
            <a:pPr algn="just"/>
            <a:r>
              <a:rPr lang="en-US" sz="320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b="0">
                <a:latin typeface="Times New Roman" pitchFamily="18" charset="0"/>
                <a:cs typeface="Times New Roman" pitchFamily="18" charset="0"/>
              </a:rPr>
              <a:t>.Definition of CU </a:t>
            </a:r>
          </a:p>
          <a:p>
            <a:pPr algn="just"/>
            <a:r>
              <a:rPr lang="en-US" sz="3200" b="0">
                <a:latin typeface="Times New Roman" pitchFamily="18" charset="0"/>
                <a:cs typeface="Times New Roman" pitchFamily="18" charset="0"/>
              </a:rPr>
              <a:t>2. Common customs tariff (CCT)</a:t>
            </a:r>
            <a:endParaRPr lang="pl-PL" sz="3200" b="0">
              <a:latin typeface="Times New Roman" pitchFamily="18" charset="0"/>
            </a:endParaRPr>
          </a:p>
          <a:p>
            <a:pPr algn="just"/>
            <a:r>
              <a:rPr lang="en-US" sz="3200" b="0">
                <a:latin typeface="Times New Roman" pitchFamily="18" charset="0"/>
                <a:cs typeface="Times New Roman" pitchFamily="18" charset="0"/>
              </a:rPr>
              <a:t>3. Other barriers on imports </a:t>
            </a:r>
            <a:endParaRPr lang="pl-PL" sz="3200" b="0">
              <a:latin typeface="Times New Roman" pitchFamily="18" charset="0"/>
            </a:endParaRPr>
          </a:p>
          <a:p>
            <a:pPr algn="just"/>
            <a:r>
              <a:rPr lang="en-US" sz="3200" b="0">
                <a:latin typeface="Times New Roman" pitchFamily="18" charset="0"/>
                <a:cs typeface="Times New Roman" pitchFamily="18" charset="0"/>
              </a:rPr>
              <a:t>4. Trade coverage of the </a:t>
            </a:r>
            <a:r>
              <a:rPr lang="pl-PL" sz="3200" b="0">
                <a:latin typeface="Times New Roman" pitchFamily="18" charset="0"/>
              </a:rPr>
              <a:t>CU</a:t>
            </a:r>
            <a:endParaRPr lang="en-US" sz="3200" b="0">
              <a:latin typeface="Times New Roman" pitchFamily="18" charset="0"/>
            </a:endParaRPr>
          </a:p>
          <a:p>
            <a:pPr algn="just"/>
            <a:r>
              <a:rPr lang="en-US" sz="3200" b="0">
                <a:latin typeface="Times New Roman" pitchFamily="18" charset="0"/>
                <a:cs typeface="Times New Roman" pitchFamily="18" charset="0"/>
              </a:rPr>
              <a:t>5. Trade liberalization </a:t>
            </a:r>
            <a:r>
              <a:rPr lang="pl-PL" sz="3200" b="0">
                <a:latin typeface="Times New Roman" pitchFamily="18" charset="0"/>
              </a:rPr>
              <a:t> in the CU </a:t>
            </a:r>
            <a:endParaRPr lang="en-US" sz="32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200" b="0">
                <a:latin typeface="Times New Roman" pitchFamily="18" charset="0"/>
                <a:cs typeface="Times New Roman" pitchFamily="18" charset="0"/>
              </a:rPr>
              <a:t>6. Rules of origin</a:t>
            </a:r>
            <a:r>
              <a:rPr lang="pl-PL" sz="3200" b="0">
                <a:latin typeface="Times New Roman" pitchFamily="18" charset="0"/>
              </a:rPr>
              <a:t> </a:t>
            </a:r>
            <a:endParaRPr lang="en-US" sz="3200" b="0">
              <a:latin typeface="Times New Roman" pitchFamily="18" charset="0"/>
            </a:endParaRPr>
          </a:p>
          <a:p>
            <a:pPr algn="just"/>
            <a:r>
              <a:rPr lang="en-US" sz="3200" b="0">
                <a:latin typeface="Times New Roman" pitchFamily="18" charset="0"/>
                <a:cs typeface="Times New Roman" pitchFamily="18" charset="0"/>
              </a:rPr>
              <a:t>7. Experience of Poland joining the </a:t>
            </a:r>
            <a:r>
              <a:rPr lang="pl-PL" sz="3200" b="0">
                <a:latin typeface="Times New Roman" pitchFamily="18" charset="0"/>
              </a:rPr>
              <a:t>E</a:t>
            </a:r>
            <a:r>
              <a:rPr lang="en-US" sz="3200" b="0">
                <a:latin typeface="Times New Roman" pitchFamily="18" charset="0"/>
                <a:cs typeface="Times New Roman" pitchFamily="18" charset="0"/>
              </a:rPr>
              <a:t>U </a:t>
            </a:r>
            <a:endParaRPr lang="pl-PL" sz="3200" b="0">
              <a:latin typeface="Times New Roman" pitchFamily="18" charset="0"/>
            </a:endParaRPr>
          </a:p>
          <a:p>
            <a:pPr algn="just"/>
            <a:r>
              <a:rPr lang="en-US" sz="3200" b="0">
                <a:latin typeface="Times New Roman" pitchFamily="18" charset="0"/>
                <a:cs typeface="Times New Roman" pitchFamily="18" charset="0"/>
              </a:rPr>
              <a:t>8. Institutions and their objectives </a:t>
            </a:r>
          </a:p>
          <a:p>
            <a:pPr algn="just"/>
            <a:endParaRPr lang="en-US" sz="3200" b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9200F-03C7-4233-9B7E-7959ADB19426}" type="slidenum">
              <a:rPr lang="pl-PL"/>
              <a:pPr/>
              <a:t>20</a:t>
            </a:fld>
            <a:endParaRPr lang="pl-PL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Times New Roman" pitchFamily="18" charset="0"/>
              </a:rPr>
              <a:t>8. Institutions, their objectives</a:t>
            </a:r>
            <a:endParaRPr lang="pl-PL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  <a:buSzTx/>
            </a:pPr>
            <a:r>
              <a:rPr lang="pl-PL" sz="3600" b="0">
                <a:latin typeface="Times New Roman" pitchFamily="18" charset="0"/>
              </a:rPr>
              <a:t>In the EU, a permanent executive body is the European Commission. 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</a:pPr>
            <a:r>
              <a:rPr lang="pl-PL" sz="3600" b="0">
                <a:latin typeface="Times New Roman" pitchFamily="18" charset="0"/>
              </a:rPr>
              <a:t>Main powers of the Commission:</a:t>
            </a:r>
          </a:p>
          <a:p>
            <a:pPr lvl="1">
              <a:lnSpc>
                <a:spcPct val="90000"/>
              </a:lnSpc>
              <a:buClr>
                <a:schemeClr val="tx2"/>
              </a:buClr>
            </a:pPr>
            <a:r>
              <a:rPr lang="pl-PL" sz="3600">
                <a:latin typeface="Times New Roman" pitchFamily="18" charset="0"/>
              </a:rPr>
              <a:t>proposals on secondary legislation, </a:t>
            </a:r>
          </a:p>
          <a:p>
            <a:pPr lvl="1">
              <a:lnSpc>
                <a:spcPct val="90000"/>
              </a:lnSpc>
              <a:buClr>
                <a:schemeClr val="tx2"/>
              </a:buClr>
            </a:pPr>
            <a:r>
              <a:rPr lang="pl-PL" sz="3600">
                <a:latin typeface="Times New Roman" pitchFamily="18" charset="0"/>
              </a:rPr>
              <a:t>ensures proper functioning of the EU secondary legislation,</a:t>
            </a:r>
          </a:p>
          <a:p>
            <a:pPr lvl="1">
              <a:lnSpc>
                <a:spcPct val="90000"/>
              </a:lnSpc>
              <a:buClr>
                <a:schemeClr val="tx2"/>
              </a:buClr>
            </a:pPr>
            <a:r>
              <a:rPr lang="pl-PL" sz="3600">
                <a:latin typeface="Times New Roman" pitchFamily="18" charset="0"/>
              </a:rPr>
              <a:t>administrates the EU legislation,</a:t>
            </a:r>
          </a:p>
          <a:p>
            <a:pPr lvl="1">
              <a:lnSpc>
                <a:spcPct val="90000"/>
              </a:lnSpc>
              <a:buClr>
                <a:schemeClr val="tx2"/>
              </a:buClr>
              <a:buFontTx/>
              <a:buNone/>
            </a:pPr>
            <a:endParaRPr lang="pl-PL" sz="36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 autoUpdateAnimBg="0"/>
      <p:bldP spid="30723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23899-D3EB-4B0C-805A-AD7794252398}" type="slidenum">
              <a:rPr lang="pl-PL"/>
              <a:pPr/>
              <a:t>21</a:t>
            </a:fld>
            <a:endParaRPr lang="pl-PL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7772400" cy="1219200"/>
          </a:xfrm>
        </p:spPr>
        <p:txBody>
          <a:bodyPr/>
          <a:lstStyle/>
          <a:p>
            <a:r>
              <a:rPr lang="pl-PL">
                <a:latin typeface="Times New Roman" pitchFamily="18" charset="0"/>
              </a:rPr>
              <a:t>8. Institutions, their objectives</a:t>
            </a:r>
            <a:endParaRPr lang="pl-PL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2400">
                <a:latin typeface="Times New Roman" pitchFamily="18" charset="0"/>
              </a:rPr>
              <a:t> </a:t>
            </a:r>
            <a:r>
              <a:rPr lang="pl-PL" sz="3600" b="0">
                <a:latin typeface="Times New Roman" pitchFamily="18" charset="0"/>
              </a:rPr>
              <a:t>is responsible for the administration of the EU budget,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represents the EU in third countries, 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is appointed by a common accord of EU members, 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has to be completely independent,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acts in the EU interest.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build="p" autoUpdateAnimBg="0"/>
      <p:bldP spid="31747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61C09-F127-4DA5-880B-682A1D941A4A}" type="slidenum">
              <a:rPr lang="pl-PL"/>
              <a:pPr/>
              <a:t>22</a:t>
            </a:fld>
            <a:endParaRPr lang="pl-PL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Times New Roman" pitchFamily="18" charset="0"/>
              </a:rPr>
              <a:t>8. Institutions and their objectives</a:t>
            </a:r>
            <a:endParaRPr lang="pl-PL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  <a:buSzTx/>
            </a:pPr>
            <a:r>
              <a:rPr lang="pl-PL" sz="3600" b="0">
                <a:latin typeface="Times New Roman" pitchFamily="18" charset="0"/>
              </a:rPr>
              <a:t>Council of the EU consists of represen-tatives of members states (ministers),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</a:pPr>
            <a:r>
              <a:rPr lang="pl-PL" sz="3600" b="0">
                <a:latin typeface="Times New Roman" pitchFamily="18" charset="0"/>
              </a:rPr>
              <a:t>is the main decision-making body, 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</a:pPr>
            <a:r>
              <a:rPr lang="pl-PL" sz="3600" b="0">
                <a:latin typeface="Times New Roman" pitchFamily="18" charset="0"/>
              </a:rPr>
              <a:t>adopts the laws (in many cases - jointly with the European Parliament), </a:t>
            </a:r>
          </a:p>
          <a:p>
            <a:pPr>
              <a:lnSpc>
                <a:spcPct val="90000"/>
              </a:lnSpc>
              <a:buClr>
                <a:schemeClr val="tx2"/>
              </a:buClr>
              <a:buSzTx/>
            </a:pPr>
            <a:r>
              <a:rPr lang="pl-PL" sz="3600" b="0">
                <a:latin typeface="Times New Roman" pitchFamily="18" charset="0"/>
              </a:rPr>
              <a:t>meets regularly, usually every month or more often, if necessary.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build="p" autoUpdateAnimBg="0"/>
      <p:bldP spid="32771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78327-CF3A-46CC-B9A4-7F7857CFF0F0}" type="slidenum">
              <a:rPr lang="pl-PL"/>
              <a:pPr/>
              <a:t>23</a:t>
            </a:fld>
            <a:endParaRPr lang="pl-PL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Times New Roman" pitchFamily="18" charset="0"/>
              </a:rPr>
              <a:t>8. Institutions – voting system</a:t>
            </a:r>
            <a:endParaRPr lang="pl-PL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European Commission works on the basis of simple majority voting. 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In the Council - three voting systems: unanimity, simple majority and qualified majority of votes (QMV). 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Weights - based mostly on the number of population of member states.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uild="p" autoUpdateAnimBg="0"/>
      <p:bldP spid="33795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74D64-35A6-42FB-99D4-37BD0511AA3B}" type="slidenum">
              <a:rPr lang="pl-PL"/>
              <a:pPr/>
              <a:t>24</a:t>
            </a:fld>
            <a:endParaRPr lang="pl-PL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Times New Roman" pitchFamily="18" charset="0"/>
              </a:rPr>
              <a:t>8. Institutions – other issues</a:t>
            </a:r>
            <a:endParaRPr lang="pl-PL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Efficient system of disputes settlement necessary: based on  WTO mechanism or performed (as in EU) by an independent Court of Justice).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Financing mechanism necessary, e.g. based on GNP payments (percentage of GNP of each country equal the share of a country in total GNP of the CU).</a:t>
            </a:r>
            <a:endParaRPr lang="pl-PL" sz="4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uild="p" autoUpdateAnimBg="0"/>
      <p:bldP spid="34819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EC5B3-F96A-4786-9276-19A1D2533706}" type="slidenum">
              <a:rPr lang="pl-PL"/>
              <a:pPr/>
              <a:t>25</a:t>
            </a:fld>
            <a:endParaRPr lang="pl-PL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latin typeface="Times New Roman" pitchFamily="18" charset="0"/>
              </a:rPr>
              <a:t>9. Lessons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1. The EU experience is that CU itself does not guarantee the elimination of intra formalities; attempts are to replace the abolished barriers by new restrictions.</a:t>
            </a:r>
          </a:p>
          <a:p>
            <a:pPr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2. Only the common market offers the chance to eliminate all intra-barriers. </a:t>
            </a:r>
            <a:endParaRPr lang="pl-PL" sz="3600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 autoUpdateAnimBg="0"/>
      <p:bldP spid="3584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FE3A5-C16A-4C91-A2BB-8FB474B8669E}" type="slidenum">
              <a:rPr lang="pl-PL"/>
              <a:pPr/>
              <a:t>3</a:t>
            </a:fld>
            <a:endParaRPr lang="pl-PL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4000">
                <a:latin typeface="Times New Roman" pitchFamily="18" charset="0"/>
              </a:rPr>
              <a:t>1. Definition of CU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7924800" cy="45720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tx2"/>
              </a:buClr>
              <a:buFont typeface="Wingdings" pitchFamily="2" charset="2"/>
              <a:buNone/>
            </a:pPr>
            <a:r>
              <a:rPr lang="pl-PL" sz="3600" b="0">
                <a:latin typeface="Times New Roman" pitchFamily="18" charset="0"/>
              </a:rPr>
              <a:t>According to GATT, a CU means: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the elimination of substantially all tariffs, and other forms of trade restrictions among the participating countries,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the establishment of uniform tariffs and other regulations on foreign trade with nonparticipating economies.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 autoUpdateAnimBg="0"/>
      <p:bldP spid="1331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6BB7A-00C5-4750-9FE1-500C9717B1B9}" type="slidenum">
              <a:rPr lang="pl-PL"/>
              <a:pPr/>
              <a:t>4</a:t>
            </a:fld>
            <a:endParaRPr lang="pl-PL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839200" cy="1219200"/>
          </a:xfrm>
        </p:spPr>
        <p:txBody>
          <a:bodyPr/>
          <a:lstStyle/>
          <a:p>
            <a:r>
              <a:rPr lang="pl-PL" sz="3600">
                <a:latin typeface="Times New Roman" pitchFamily="18" charset="0"/>
              </a:rPr>
              <a:t>2. Common customs tariff (CCT)</a:t>
            </a:r>
            <a:br>
              <a:rPr lang="pl-PL" sz="3600">
                <a:latin typeface="Times New Roman" pitchFamily="18" charset="0"/>
              </a:rPr>
            </a:br>
            <a:r>
              <a:rPr lang="pl-PL" sz="3600">
                <a:latin typeface="Times New Roman" pitchFamily="18" charset="0"/>
              </a:rPr>
              <a:t>2.1. Height of tariffs</a:t>
            </a:r>
            <a:r>
              <a:rPr lang="pl-PL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41148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200" b="0">
                <a:latin typeface="Times New Roman" pitchFamily="18" charset="0"/>
              </a:rPr>
              <a:t>Two criteria affect the  level of CCT: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200" b="0">
                <a:latin typeface="Times New Roman" pitchFamily="18" charset="0"/>
              </a:rPr>
              <a:t>the GATT rule “the duties and other regulations of commerce … in respect of trade with contracting parties not parties to such union … shall not on the whole be higher or more restrictive than the general incidence of the duties and regulations of commerce ... prior to the formation of such union”. 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200" b="0">
                <a:latin typeface="Times New Roman" pitchFamily="18" charset="0"/>
              </a:rPr>
              <a:t>CCT should reflect well the pre-union level.</a:t>
            </a:r>
            <a:endParaRPr lang="pl-PL" sz="3200" b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 autoUpdateAnimBg="0"/>
      <p:bldP spid="1433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42F77-49EE-4C0D-BA2E-CC2E95F188BB}" type="slidenum">
              <a:rPr lang="pl-PL"/>
              <a:pPr/>
              <a:t>5</a:t>
            </a:fld>
            <a:endParaRPr lang="pl-PL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>
                <a:latin typeface="Times New Roman" pitchFamily="18" charset="0"/>
              </a:rPr>
              <a:t>2.2.What type of average tariffs?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458200" cy="41148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All types of arithmetical averages have some shortcomings. 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For measuring the “effectiveness” of tariffs, the unweighted average of duties is superior to their weighted average. 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In the EC - an un-weighted average, in force on Jan.1, 1957, adopted. 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endParaRPr lang="pl-PL" sz="3600" b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 autoUpdateAnimBg="0"/>
      <p:bldP spid="1536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E5C0-1E2F-4A92-B8B1-1C685C0116C8}" type="slidenum">
              <a:rPr lang="pl-PL"/>
              <a:pPr/>
              <a:t>6</a:t>
            </a:fld>
            <a:endParaRPr lang="pl-PL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>
                <a:latin typeface="Times New Roman" pitchFamily="18" charset="0"/>
              </a:rPr>
              <a:t>2.3. Decision on the basic duties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More arguments are for the applied duties than for the conventional duties. </a:t>
            </a:r>
          </a:p>
          <a:p>
            <a:pPr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The applied duties represent the actual burden of the duty for partners (and protection for domestic producers). </a:t>
            </a:r>
          </a:p>
          <a:p>
            <a:pPr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Applied duties were adopted by EEC.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 autoUpdateAnimBg="0"/>
      <p:bldP spid="1638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8D97A-EE2A-47CD-80D5-BA618173A5FE}" type="slidenum">
              <a:rPr lang="pl-PL"/>
              <a:pPr/>
              <a:t>7</a:t>
            </a:fld>
            <a:endParaRPr lang="pl-PL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pl-PL" sz="4000">
                <a:latin typeface="Times New Roman" pitchFamily="18" charset="0"/>
              </a:rPr>
              <a:t>2.4. Length of transitional period</a:t>
            </a:r>
            <a:r>
              <a:rPr lang="pl-PL" sz="3600">
                <a:latin typeface="Times New Roman" pitchFamily="18" charset="0"/>
              </a:rPr>
              <a:t> 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Transitional period - to lessen  adjustments for domestic producers. 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Its length and stages should take into account the level of national tariffs, their disparities, the size of the CU. 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New, uniform, duties can be set up  according to a common timetable or differently for the groups of products.</a:t>
            </a:r>
            <a:r>
              <a:rPr lang="pl-PL" sz="3600" b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 autoUpdateAnimBg="0"/>
      <p:bldP spid="1741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0141A-0252-4CF7-91EA-D425F6D1FA38}" type="slidenum">
              <a:rPr lang="pl-PL"/>
              <a:pPr/>
              <a:t>8</a:t>
            </a:fld>
            <a:endParaRPr lang="pl-PL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66800"/>
          </a:xfrm>
        </p:spPr>
        <p:txBody>
          <a:bodyPr/>
          <a:lstStyle/>
          <a:p>
            <a:r>
              <a:rPr lang="pl-PL" sz="4200" b="0">
                <a:latin typeface="Times New Roman" pitchFamily="18" charset="0"/>
              </a:rPr>
              <a:t>2.5. CCT in the EEC:</a:t>
            </a:r>
            <a:endParaRPr lang="pl-PL" sz="42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8763000" cy="41148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For products on which the duties did not differ by more than 15% in either direction from the duties in the CCT, the CCT duties were  applied at the end of the fourth year.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In other cases, the difference in duties was reduced – also after 4 years -  by 30% . </a:t>
            </a: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At the end of the 2nd stage (in 8 years) this difference was again to be reduced by 30%.</a:t>
            </a:r>
            <a:r>
              <a:rPr lang="pl-PL" sz="3400" b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 autoUpdateAnimBg="0"/>
      <p:bldP spid="18435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D9A63-5A9B-442A-A49C-DF2401762C64}" type="slidenum">
              <a:rPr lang="pl-PL"/>
              <a:pPr/>
              <a:t>9</a:t>
            </a:fld>
            <a:endParaRPr lang="pl-PL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b="0"/>
              <a:t>	</a:t>
            </a:r>
            <a:endParaRPr lang="pl-PL" b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305800" cy="41148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2"/>
              </a:buClr>
              <a:buFont typeface="Wingdings" pitchFamily="2" charset="2"/>
              <a:buNone/>
            </a:pPr>
            <a:endParaRPr lang="pl-PL" sz="2000">
              <a:latin typeface="Times New Roman" pitchFamily="18" charset="0"/>
            </a:endParaRPr>
          </a:p>
          <a:p>
            <a:pPr algn="just"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Other reductions were negotiated.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The Commission could postpone the lowering or raising of duties.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r>
              <a:rPr lang="pl-PL" sz="3600" b="0">
                <a:latin typeface="Times New Roman" pitchFamily="18" charset="0"/>
              </a:rPr>
              <a:t>Another option - several parallel timetab-les of tariff changes, based on the dispari-ty of customs duties (shorter transitional period for duties of similar level).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 autoUpdateAnimBg="0"/>
      <p:bldP spid="19459" grpId="0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True"/>
  <p:tag name="HOTSPOTTYPE" val="DefinedInNavigator"/>
  <p:tag name="BRANCHTO" val="257"/>
</p:tagLst>
</file>

<file path=ppt/theme/theme1.xml><?xml version="1.0" encoding="utf-8"?>
<a:theme xmlns:a="http://schemas.openxmlformats.org/drawingml/2006/main" name="Osobista strona macierzysta (Standard)">
  <a:themeElements>
    <a:clrScheme name="Osobista strona macierzysta (Standard) 1">
      <a:dk1>
        <a:srgbClr val="000000"/>
      </a:dk1>
      <a:lt1>
        <a:srgbClr val="FFFFFF"/>
      </a:lt1>
      <a:dk2>
        <a:srgbClr val="1E2E53"/>
      </a:dk2>
      <a:lt2>
        <a:srgbClr val="FFCC00"/>
      </a:lt2>
      <a:accent1>
        <a:srgbClr val="FF9933"/>
      </a:accent1>
      <a:accent2>
        <a:srgbClr val="336699"/>
      </a:accent2>
      <a:accent3>
        <a:srgbClr val="ABADB3"/>
      </a:accent3>
      <a:accent4>
        <a:srgbClr val="DADADA"/>
      </a:accent4>
      <a:accent5>
        <a:srgbClr val="FFCAAD"/>
      </a:accent5>
      <a:accent6>
        <a:srgbClr val="2D5C8A"/>
      </a:accent6>
      <a:hlink>
        <a:srgbClr val="EAEAEA"/>
      </a:hlink>
      <a:folHlink>
        <a:srgbClr val="A73737"/>
      </a:folHlink>
    </a:clrScheme>
    <a:fontScheme name="Osobista strona macierzysta (Standard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sobista strona macierzysta (Standard) 1">
        <a:dk1>
          <a:srgbClr val="000000"/>
        </a:dk1>
        <a:lt1>
          <a:srgbClr val="FFFFFF"/>
        </a:lt1>
        <a:dk2>
          <a:srgbClr val="1E2E53"/>
        </a:dk2>
        <a:lt2>
          <a:srgbClr val="FFCC00"/>
        </a:lt2>
        <a:accent1>
          <a:srgbClr val="FF9933"/>
        </a:accent1>
        <a:accent2>
          <a:srgbClr val="336699"/>
        </a:accent2>
        <a:accent3>
          <a:srgbClr val="ABADB3"/>
        </a:accent3>
        <a:accent4>
          <a:srgbClr val="DADADA"/>
        </a:accent4>
        <a:accent5>
          <a:srgbClr val="FFCAAD"/>
        </a:accent5>
        <a:accent6>
          <a:srgbClr val="2D5C8A"/>
        </a:accent6>
        <a:hlink>
          <a:srgbClr val="EAEAEA"/>
        </a:hlink>
        <a:folHlink>
          <a:srgbClr val="A737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obista strona macierzysta (Standard) 2">
        <a:dk1>
          <a:srgbClr val="663300"/>
        </a:dk1>
        <a:lt1>
          <a:srgbClr val="FFFFFF"/>
        </a:lt1>
        <a:dk2>
          <a:srgbClr val="996633"/>
        </a:dk2>
        <a:lt2>
          <a:srgbClr val="868686"/>
        </a:lt2>
        <a:accent1>
          <a:srgbClr val="FF9900"/>
        </a:accent1>
        <a:accent2>
          <a:srgbClr val="CC6600"/>
        </a:accent2>
        <a:accent3>
          <a:srgbClr val="FFFFFF"/>
        </a:accent3>
        <a:accent4>
          <a:srgbClr val="562A00"/>
        </a:accent4>
        <a:accent5>
          <a:srgbClr val="FFCAAA"/>
        </a:accent5>
        <a:accent6>
          <a:srgbClr val="B95C00"/>
        </a:accent6>
        <a:hlink>
          <a:srgbClr val="FFCC00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obista strona macierzysta (Standard)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Office\Szablony\Prezentacje\Osobista strona macierzysta (Standard).pot</Template>
  <TotalTime>624</TotalTime>
  <Words>1419</Words>
  <Application>Microsoft Office PowerPoint</Application>
  <PresentationFormat>On-screen Show (4:3)</PresentationFormat>
  <Paragraphs>139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Times New Roman</vt:lpstr>
      <vt:lpstr>Arial</vt:lpstr>
      <vt:lpstr>Wingdings</vt:lpstr>
      <vt:lpstr>Osobista strona macierzysta (Standard)</vt:lpstr>
      <vt:lpstr>How to establish the customs union? Experience of the  European Communities</vt:lpstr>
      <vt:lpstr>Contents</vt:lpstr>
      <vt:lpstr>1. Definition of CU</vt:lpstr>
      <vt:lpstr>2. Common customs tariff (CCT) 2.1. Height of tariffs </vt:lpstr>
      <vt:lpstr>2.2.What type of average tariffs?</vt:lpstr>
      <vt:lpstr>2.3. Decision on the basic duties</vt:lpstr>
      <vt:lpstr>2.4. Length of transitional period </vt:lpstr>
      <vt:lpstr>2.5. CCT in the EEC:</vt:lpstr>
      <vt:lpstr> </vt:lpstr>
      <vt:lpstr>3. Other barriers on imports from the third countries</vt:lpstr>
      <vt:lpstr>4. Trade coverage of the customs union</vt:lpstr>
      <vt:lpstr>5. Liberalization of trade in the CU 5.1. Elimination of customs duties</vt:lpstr>
      <vt:lpstr>5.2. Elimination of other barriers to mutual trade </vt:lpstr>
      <vt:lpstr>5.3. Experience of the EEC</vt:lpstr>
      <vt:lpstr>5.3. Experience of the EEC</vt:lpstr>
      <vt:lpstr>5.3. Experience of the EEC</vt:lpstr>
      <vt:lpstr>6. Origin of goods</vt:lpstr>
      <vt:lpstr> 7. Experience of Poland joining the CU of the European Union</vt:lpstr>
      <vt:lpstr>8. Institutions, their objectives </vt:lpstr>
      <vt:lpstr>8. Institutions, their objectives</vt:lpstr>
      <vt:lpstr>8. Institutions, their objectives</vt:lpstr>
      <vt:lpstr>8. Institutions and their objectives</vt:lpstr>
      <vt:lpstr>8. Institutions – voting system</vt:lpstr>
      <vt:lpstr>8. Institutions – other issues</vt:lpstr>
      <vt:lpstr>9. Lessons</vt:lpstr>
    </vt:vector>
  </TitlesOfParts>
  <Company>xx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[Nazwa miejsca]</dc:title>
  <dc:creator>x</dc:creator>
  <cp:lastModifiedBy>anarod</cp:lastModifiedBy>
  <cp:revision>36</cp:revision>
  <cp:lastPrinted>1995-12-08T18:33:06Z</cp:lastPrinted>
  <dcterms:created xsi:type="dcterms:W3CDTF">1996-12-31T23:07:00Z</dcterms:created>
  <dcterms:modified xsi:type="dcterms:W3CDTF">2010-07-12T02:17:43Z</dcterms:modified>
</cp:coreProperties>
</file>