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30"/>
  </p:notesMasterIdLst>
  <p:handoutMasterIdLst>
    <p:handoutMasterId r:id="rId31"/>
  </p:handoutMasterIdLst>
  <p:sldIdLst>
    <p:sldId id="257" r:id="rId2"/>
    <p:sldId id="298" r:id="rId3"/>
    <p:sldId id="259" r:id="rId4"/>
    <p:sldId id="260" r:id="rId5"/>
    <p:sldId id="261" r:id="rId6"/>
    <p:sldId id="262" r:id="rId7"/>
    <p:sldId id="263" r:id="rId8"/>
    <p:sldId id="265" r:id="rId9"/>
    <p:sldId id="266" r:id="rId10"/>
    <p:sldId id="267" r:id="rId11"/>
    <p:sldId id="268" r:id="rId12"/>
    <p:sldId id="269" r:id="rId13"/>
    <p:sldId id="270" r:id="rId14"/>
    <p:sldId id="271" r:id="rId15"/>
    <p:sldId id="279" r:id="rId16"/>
    <p:sldId id="278" r:id="rId17"/>
    <p:sldId id="299" r:id="rId18"/>
    <p:sldId id="300" r:id="rId19"/>
    <p:sldId id="272" r:id="rId20"/>
    <p:sldId id="273" r:id="rId21"/>
    <p:sldId id="296" r:id="rId22"/>
    <p:sldId id="287" r:id="rId23"/>
    <p:sldId id="288" r:id="rId24"/>
    <p:sldId id="283" r:id="rId25"/>
    <p:sldId id="297" r:id="rId26"/>
    <p:sldId id="284" r:id="rId27"/>
    <p:sldId id="293" r:id="rId28"/>
    <p:sldId id="292" r:id="rId29"/>
  </p:sldIdLst>
  <p:sldSz cx="9144000" cy="6858000" type="screen4x3"/>
  <p:notesSz cx="6881813" cy="9296400"/>
  <p:embeddedFontLst>
    <p:embeddedFont>
      <p:font typeface="Georgia" pitchFamily="18" charset="0"/>
      <p:regular r:id="rId32"/>
      <p:bold r:id="rId33"/>
      <p:italic r:id="rId34"/>
      <p:boldItalic r:id="rId35"/>
    </p:embeddedFont>
    <p:embeddedFont>
      <p:font typeface="Batang" pitchFamily="18" charset="-127"/>
      <p:regular r:id="rId36"/>
    </p:embeddedFont>
    <p:embeddedFont>
      <p:font typeface="Verdana" pitchFamily="34" charset="0"/>
      <p:regular r:id="rId37"/>
      <p:bold r:id="rId38"/>
      <p:italic r:id="rId39"/>
      <p:boldItalic r:id="rId40"/>
    </p:embeddedFont>
    <p:embeddedFont>
      <p:font typeface="MS PGothic" pitchFamily="34" charset="-128"/>
      <p:regular r:id="rId41"/>
    </p:embeddedFont>
  </p:embeddedFontLst>
  <p:defaultTextStyle>
    <a:defPPr>
      <a:defRPr lang="tr-T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1564" autoAdjust="0"/>
  </p:normalViewPr>
  <p:slideViewPr>
    <p:cSldViewPr>
      <p:cViewPr varScale="1">
        <p:scale>
          <a:sx n="57" d="100"/>
          <a:sy n="57" d="100"/>
        </p:scale>
        <p:origin x="-78" y="-3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4.fntdata"/><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a:defRPr sz="1200"/>
            </a:lvl1pPr>
          </a:lstStyle>
          <a:p>
            <a:endParaRPr lang="en-US"/>
          </a:p>
        </p:txBody>
      </p:sp>
      <p:sp>
        <p:nvSpPr>
          <p:cNvPr id="89091" name="Rectangle 3"/>
          <p:cNvSpPr>
            <a:spLocks noGrp="1" noChangeArrowheads="1"/>
          </p:cNvSpPr>
          <p:nvPr>
            <p:ph type="dt" sz="quarter" idx="1"/>
          </p:nvPr>
        </p:nvSpPr>
        <p:spPr bwMode="auto">
          <a:xfrm>
            <a:off x="3897313" y="0"/>
            <a:ext cx="2982912"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a:defRPr sz="1200"/>
            </a:lvl1pPr>
          </a:lstStyle>
          <a:p>
            <a:endParaRPr lang="en-US"/>
          </a:p>
        </p:txBody>
      </p:sp>
      <p:sp>
        <p:nvSpPr>
          <p:cNvPr id="89092" name="Rectangle 4"/>
          <p:cNvSpPr>
            <a:spLocks noGrp="1" noChangeArrowheads="1"/>
          </p:cNvSpPr>
          <p:nvPr>
            <p:ph type="ftr" sz="quarter" idx="2"/>
          </p:nvPr>
        </p:nvSpPr>
        <p:spPr bwMode="auto">
          <a:xfrm>
            <a:off x="0" y="8829675"/>
            <a:ext cx="2982913"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a:defRPr sz="1200"/>
            </a:lvl1pPr>
          </a:lstStyle>
          <a:p>
            <a:endParaRPr lang="en-US"/>
          </a:p>
        </p:txBody>
      </p:sp>
      <p:sp>
        <p:nvSpPr>
          <p:cNvPr id="89093" name="Rectangle 5"/>
          <p:cNvSpPr>
            <a:spLocks noGrp="1" noChangeArrowheads="1"/>
          </p:cNvSpPr>
          <p:nvPr>
            <p:ph type="sldNum" sz="quarter" idx="3"/>
          </p:nvPr>
        </p:nvSpPr>
        <p:spPr bwMode="auto">
          <a:xfrm>
            <a:off x="3897313" y="8829675"/>
            <a:ext cx="2982912"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a:defRPr sz="1200"/>
            </a:lvl1pPr>
          </a:lstStyle>
          <a:p>
            <a:fld id="{2A9E6DF0-9E28-45AA-BB41-DA116919F82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a:defRPr sz="1200"/>
            </a:lvl1pPr>
          </a:lstStyle>
          <a:p>
            <a:endParaRPr lang="tr-TR"/>
          </a:p>
        </p:txBody>
      </p:sp>
      <p:sp>
        <p:nvSpPr>
          <p:cNvPr id="4099" name="Rectangle 3"/>
          <p:cNvSpPr>
            <a:spLocks noGrp="1" noChangeArrowheads="1"/>
          </p:cNvSpPr>
          <p:nvPr>
            <p:ph type="dt" idx="1"/>
          </p:nvPr>
        </p:nvSpPr>
        <p:spPr bwMode="auto">
          <a:xfrm>
            <a:off x="3897313" y="0"/>
            <a:ext cx="2982912"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a:defRPr sz="1200"/>
            </a:lvl1pPr>
          </a:lstStyle>
          <a:p>
            <a:endParaRPr lang="tr-TR"/>
          </a:p>
        </p:txBody>
      </p:sp>
      <p:sp>
        <p:nvSpPr>
          <p:cNvPr id="4100" name="Rectangle 4"/>
          <p:cNvSpPr>
            <a:spLocks noRot="1" noChangeArrowheads="1" noTextEdit="1"/>
          </p:cNvSpPr>
          <p:nvPr>
            <p:ph type="sldImg" idx="2"/>
          </p:nvPr>
        </p:nvSpPr>
        <p:spPr bwMode="auto">
          <a:xfrm>
            <a:off x="1117600" y="696913"/>
            <a:ext cx="4648200" cy="34861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8975" y="4416425"/>
            <a:ext cx="5505450" cy="41830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p>
        </p:txBody>
      </p:sp>
      <p:sp>
        <p:nvSpPr>
          <p:cNvPr id="4102" name="Rectangle 6"/>
          <p:cNvSpPr>
            <a:spLocks noGrp="1" noChangeArrowheads="1"/>
          </p:cNvSpPr>
          <p:nvPr>
            <p:ph type="ftr" sz="quarter" idx="4"/>
          </p:nvPr>
        </p:nvSpPr>
        <p:spPr bwMode="auto">
          <a:xfrm>
            <a:off x="0" y="8829675"/>
            <a:ext cx="2982913"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a:defRPr sz="1200"/>
            </a:lvl1pPr>
          </a:lstStyle>
          <a:p>
            <a:endParaRPr lang="tr-TR"/>
          </a:p>
        </p:txBody>
      </p:sp>
      <p:sp>
        <p:nvSpPr>
          <p:cNvPr id="4103" name="Rectangle 7"/>
          <p:cNvSpPr>
            <a:spLocks noGrp="1" noChangeArrowheads="1"/>
          </p:cNvSpPr>
          <p:nvPr>
            <p:ph type="sldNum" sz="quarter" idx="5"/>
          </p:nvPr>
        </p:nvSpPr>
        <p:spPr bwMode="auto">
          <a:xfrm>
            <a:off x="3897313" y="8829675"/>
            <a:ext cx="2982912"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a:defRPr sz="1200"/>
            </a:lvl1pPr>
          </a:lstStyle>
          <a:p>
            <a:fld id="{D044210B-82ED-40E0-9BB7-97C105435ABE}" type="slidenum">
              <a:rPr lang="tr-TR"/>
              <a:pPr/>
              <a:t>‹#›</a:t>
            </a:fld>
            <a:endParaRPr lang="tr-T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EA0229-231D-4779-AA10-623C80E83933}" type="slidenum">
              <a:rPr lang="tr-TR"/>
              <a:pPr/>
              <a:t>1</a:t>
            </a:fld>
            <a:endParaRPr lang="tr-TR"/>
          </a:p>
        </p:txBody>
      </p:sp>
      <p:sp>
        <p:nvSpPr>
          <p:cNvPr id="5122" name="Rectangle 2"/>
          <p:cNvSpPr>
            <a:spLocks noRo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tr-TR"/>
              <a:t>In the seven years since the 1999 Marmara earthquakes a series of activates have started for the assessment and mitigation of the earthquake risk in Istanbul. </a:t>
            </a:r>
          </a:p>
          <a:p>
            <a:r>
              <a:rPr lang="tr-TR"/>
              <a:t>This presentation gives a brief information on the majority of these activities relate to the assessment of risk, mitigation planning, institutional strengthening, legal base and rehabilitation of public buildings. </a:t>
            </a:r>
          </a:p>
          <a:p>
            <a:endParaRPr lang="tr-T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511962-13F5-40EE-B93C-988DC29C19CD}" type="slidenum">
              <a:rPr lang="tr-TR"/>
              <a:pPr/>
              <a:t>11</a:t>
            </a:fld>
            <a:endParaRPr lang="tr-TR"/>
          </a:p>
        </p:txBody>
      </p:sp>
      <p:sp>
        <p:nvSpPr>
          <p:cNvPr id="26626" name="Rectangle 2"/>
          <p:cNvSpPr>
            <a:spLocks noRot="1" noChangeArrowheads="1" noTextEdit="1"/>
          </p:cNvSpPr>
          <p:nvPr>
            <p:ph type="sldImg"/>
          </p:nvPr>
        </p:nvSpPr>
        <p:spPr>
          <a:ln/>
        </p:spPr>
      </p:sp>
      <p:sp>
        <p:nvSpPr>
          <p:cNvPr id="26627" name="Rectangle 3"/>
          <p:cNvSpPr>
            <a:spLocks noGrp="1" noChangeArrowheads="1"/>
          </p:cNvSpPr>
          <p:nvPr>
            <p:ph type="body" idx="1"/>
          </p:nvPr>
        </p:nvSpPr>
        <p:spPr/>
        <p:txBody>
          <a:bodyPr/>
          <a:lstStyle/>
          <a:p>
            <a:pPr lvl="1"/>
            <a:r>
              <a:rPr lang="en-US" b="1"/>
              <a:t>Five-year Development Plan of Turkey</a:t>
            </a:r>
            <a:r>
              <a:rPr lang="en-US"/>
              <a:t> includes issues </a:t>
            </a:r>
            <a:endParaRPr lang="tr-TR"/>
          </a:p>
          <a:p>
            <a:pPr lvl="1"/>
            <a:r>
              <a:rPr lang="en-US"/>
              <a:t>disaster risk reduction </a:t>
            </a:r>
            <a:endParaRPr lang="tr-TR"/>
          </a:p>
          <a:p>
            <a:pPr lvl="1"/>
            <a:r>
              <a:rPr lang="en-US"/>
              <a:t>establishment of appropriate legal, social, institutional and technical structures </a:t>
            </a:r>
            <a:r>
              <a:rPr lang="tr-TR"/>
              <a:t>w/</a:t>
            </a:r>
            <a:r>
              <a:rPr lang="en-US"/>
              <a:t>effective measures for disaster mitigation</a:t>
            </a:r>
            <a:endParaRPr lang="tr-TR"/>
          </a:p>
          <a:p>
            <a:endParaRPr lang="tr-T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D56D0-5109-4A8F-BD1E-081D4F418124}" type="slidenum">
              <a:rPr lang="tr-TR"/>
              <a:pPr/>
              <a:t>12</a:t>
            </a:fld>
            <a:endParaRPr lang="tr-TR"/>
          </a:p>
        </p:txBody>
      </p:sp>
      <p:sp>
        <p:nvSpPr>
          <p:cNvPr id="28674" name="Rectangle 2"/>
          <p:cNvSpPr>
            <a:spLocks noRo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tr-TR" sz="1000" b="1"/>
              <a:t>LEGISLATIVE CHANGES FOR MITIGATION ACTIVITIES</a:t>
            </a:r>
            <a:endParaRPr lang="tr-TR" sz="1000"/>
          </a:p>
          <a:p>
            <a:r>
              <a:rPr lang="tr-TR" sz="1000"/>
              <a:t>Following important laws related to earthquake risk mitigation were enacted:</a:t>
            </a:r>
            <a:endParaRPr lang="tr-TR" sz="1000" u="sng"/>
          </a:p>
          <a:p>
            <a:endParaRPr lang="tr-TR" sz="1000" u="sng"/>
          </a:p>
          <a:p>
            <a:r>
              <a:rPr lang="tr-TR" sz="1000" u="sng"/>
              <a:t>1. Legislation for Building Design and Construction Supervision (2000):</a:t>
            </a:r>
            <a:endParaRPr lang="tr-TR" sz="1000"/>
          </a:p>
          <a:p>
            <a:r>
              <a:rPr lang="tr-TR" sz="1000"/>
              <a:t>This law enforces mandatory design checking and construction inspection of all buildings in Istanbul</a:t>
            </a:r>
          </a:p>
          <a:p>
            <a:r>
              <a:rPr lang="tr-TR" sz="1000"/>
              <a:t>and other large provinces by government-licensed private “supervision firms”. </a:t>
            </a:r>
          </a:p>
          <a:p>
            <a:endParaRPr lang="tr-TR" sz="1000"/>
          </a:p>
          <a:p>
            <a:r>
              <a:rPr lang="tr-TR" sz="1000"/>
              <a:t>Public buildings are excluded since the government assumes responsibility for the supervision of the design and construction for these. </a:t>
            </a:r>
          </a:p>
          <a:p>
            <a:r>
              <a:rPr lang="tr-TR" sz="1000"/>
              <a:t>The main objective of this regulation is to verify that the codes and quality standards in private building construction.</a:t>
            </a:r>
          </a:p>
          <a:p>
            <a:endParaRPr lang="tr-TR" sz="1000"/>
          </a:p>
          <a:p>
            <a:r>
              <a:rPr lang="tr-TR" sz="1000"/>
              <a:t>Supervision firms must be owned by a majority of engineers or architects and are required to hire “expert” professionals and have professional liability insurance.  Municipalites issue building occupation permits upon the reports prepared by the supervison firms. </a:t>
            </a:r>
          </a:p>
          <a:p>
            <a:endParaRPr lang="tr-TR" sz="1000"/>
          </a:p>
          <a:p>
            <a:r>
              <a:rPr lang="tr-TR" sz="1000"/>
              <a:t>The law holds the supervision firms responsible for any losses that the owner that may experience during the first ten years after issuance of the occupation permit.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FDB9B-0C11-431A-BDBC-F2F7340D0997}" type="slidenum">
              <a:rPr lang="tr-TR"/>
              <a:pPr/>
              <a:t>13</a:t>
            </a:fld>
            <a:endParaRPr lang="tr-TR"/>
          </a:p>
        </p:txBody>
      </p:sp>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p:txBody>
          <a:bodyPr/>
          <a:lstStyle/>
          <a:p>
            <a:pPr>
              <a:lnSpc>
                <a:spcPct val="80000"/>
              </a:lnSpc>
            </a:pPr>
            <a:r>
              <a:rPr lang="tr-TR" sz="900" u="sng"/>
              <a:t>Compulsory Earthquake Insurance (1999)</a:t>
            </a:r>
            <a:endParaRPr lang="tr-TR" sz="900"/>
          </a:p>
          <a:p>
            <a:pPr>
              <a:lnSpc>
                <a:spcPct val="80000"/>
              </a:lnSpc>
            </a:pPr>
            <a:r>
              <a:rPr lang="tr-TR" sz="900"/>
              <a:t>Through a World Bank project a government-sponsored Turkish Catastrophic Insurance Pool (TCIP) is created with the essential aim of transferring the government’s financial burden of replacing earthquake-damaged housing to international reinsurance and capital markets. </a:t>
            </a:r>
          </a:p>
          <a:p>
            <a:pPr>
              <a:lnSpc>
                <a:spcPct val="80000"/>
              </a:lnSpc>
            </a:pPr>
            <a:r>
              <a:rPr lang="tr-TR" sz="900"/>
              <a:t>The model of the pool management is patterned after New Zealand’s Earthquake Council (EQC), or California Earthquake Authority (CEA) in California.</a:t>
            </a:r>
          </a:p>
          <a:p>
            <a:pPr>
              <a:lnSpc>
                <a:spcPct val="80000"/>
              </a:lnSpc>
            </a:pPr>
            <a:r>
              <a:rPr lang="tr-TR" sz="900"/>
              <a:t>Management of the fund and its risk will be the major challenges facing DASK. </a:t>
            </a:r>
          </a:p>
          <a:p>
            <a:pPr>
              <a:lnSpc>
                <a:spcPct val="80000"/>
              </a:lnSpc>
            </a:pPr>
            <a:r>
              <a:rPr lang="tr-TR" sz="900"/>
              <a:t>The mode of operation, especially for the processing of massive number of claims in case of a damaging earthquake, has yet to be investigated. </a:t>
            </a:r>
          </a:p>
          <a:p>
            <a:pPr>
              <a:lnSpc>
                <a:spcPct val="80000"/>
              </a:lnSpc>
            </a:pPr>
            <a:r>
              <a:rPr lang="tr-TR" sz="900"/>
              <a:t>Preliminary investigations indicate that DASK may face difficulties in covering building losses in Istanbul (Durukal et al, 2006).</a:t>
            </a:r>
          </a:p>
          <a:p>
            <a:pPr>
              <a:lnSpc>
                <a:spcPct val="80000"/>
              </a:lnSpc>
            </a:pPr>
            <a:endParaRPr lang="tr-TR" sz="900"/>
          </a:p>
          <a:p>
            <a:pPr>
              <a:lnSpc>
                <a:spcPct val="80000"/>
              </a:lnSpc>
            </a:pPr>
            <a:r>
              <a:rPr lang="tr-TR" sz="900" b="1"/>
              <a:t>Current Status of Application</a:t>
            </a:r>
            <a:endParaRPr lang="tr-TR" sz="900"/>
          </a:p>
          <a:p>
            <a:pPr>
              <a:lnSpc>
                <a:spcPct val="80000"/>
              </a:lnSpc>
            </a:pPr>
            <a:r>
              <a:rPr lang="tr-TR" sz="900"/>
              <a:t>Although there is strong institutional and individual commitment to the importance of the implementation of the Master Plan, at the same time, there is caution over the inadequacy of the bureaucratic system to enact new laws and regulations and to enforce existing ones. </a:t>
            </a:r>
          </a:p>
          <a:p>
            <a:pPr>
              <a:lnSpc>
                <a:spcPct val="80000"/>
              </a:lnSpc>
            </a:pPr>
            <a:r>
              <a:rPr lang="tr-TR" sz="900"/>
              <a:t>TCIP is operational since January 2001 and the penetration rate in the whole country is about 20% and in Istanbul is about 30%.</a:t>
            </a:r>
          </a:p>
          <a:p>
            <a:pPr>
              <a:lnSpc>
                <a:spcPct val="80000"/>
              </a:lnSpc>
            </a:pPr>
            <a:r>
              <a:rPr lang="tr-TR" sz="900"/>
              <a:t>Reinsurance is placed for about 800 million. </a:t>
            </a:r>
          </a:p>
          <a:p>
            <a:pPr>
              <a:lnSpc>
                <a:spcPct val="80000"/>
              </a:lnSpc>
            </a:pPr>
            <a:r>
              <a:rPr lang="tr-TR" sz="900"/>
              <a:t>The annual premium, categorized on the basis of earthquake zones and types of structure, varies between 0.220% and 0.044% for reinforced concrete housing units. </a:t>
            </a:r>
          </a:p>
          <a:p>
            <a:pPr>
              <a:lnSpc>
                <a:spcPct val="80000"/>
              </a:lnSpc>
            </a:pPr>
            <a:r>
              <a:rPr lang="tr-TR" sz="900"/>
              <a:t>Compared to other countries with similar earthquake hazard the rate of 0.22% and, especially, 2% deductible is rather low. </a:t>
            </a:r>
          </a:p>
          <a:p>
            <a:pPr>
              <a:lnSpc>
                <a:spcPct val="80000"/>
              </a:lnSpc>
            </a:pPr>
            <a:r>
              <a:rPr lang="tr-TR" sz="900"/>
              <a:t>These rates should be compared with 0.5% premium rate and 10-15% deductible in California (California Department of Insurance, 2003). </a:t>
            </a:r>
          </a:p>
          <a:p>
            <a:pPr>
              <a:lnSpc>
                <a:spcPct val="80000"/>
              </a:lnSpc>
            </a:pPr>
            <a:r>
              <a:rPr lang="tr-TR" sz="900"/>
              <a:t>For the additional value usual private insurance coverage can be purchased. </a:t>
            </a:r>
          </a:p>
          <a:p>
            <a:pPr>
              <a:lnSpc>
                <a:spcPct val="80000"/>
              </a:lnSpc>
            </a:pPr>
            <a:r>
              <a:rPr lang="tr-TR" sz="900"/>
              <a:t>As of 2006 about 9000 claims of earthquake damage were processed in 148 earthquakes. </a:t>
            </a:r>
          </a:p>
          <a:p>
            <a:pPr>
              <a:lnSpc>
                <a:spcPct val="80000"/>
              </a:lnSpc>
            </a:pPr>
            <a:r>
              <a:rPr lang="tr-TR" sz="900"/>
              <a:t>The total payment was about US$12,600,000 (DASK, 2007).</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EC3DE4-61F5-4A9A-8DA2-4DEA14678AE2}" type="slidenum">
              <a:rPr lang="tr-TR"/>
              <a:pPr/>
              <a:t>14</a:t>
            </a:fld>
            <a:endParaRPr lang="tr-TR"/>
          </a:p>
        </p:txBody>
      </p:sp>
      <p:sp>
        <p:nvSpPr>
          <p:cNvPr id="32770" name="Rectangle 2"/>
          <p:cNvSpPr>
            <a:spLocks noRot="1" noChangeArrowheads="1" noTextEdit="1"/>
          </p:cNvSpPr>
          <p:nvPr>
            <p:ph type="sldImg"/>
          </p:nvPr>
        </p:nvSpPr>
        <p:spPr>
          <a:ln/>
        </p:spPr>
      </p:sp>
      <p:sp>
        <p:nvSpPr>
          <p:cNvPr id="32771" name="Rectangle 3"/>
          <p:cNvSpPr>
            <a:spLocks noGrp="1" noChangeArrowheads="1"/>
          </p:cNvSpPr>
          <p:nvPr>
            <p:ph type="body" idx="1"/>
          </p:nvPr>
        </p:nvSpPr>
        <p:spPr/>
        <p:txBody>
          <a:bodyPr/>
          <a:lstStyle/>
          <a:p>
            <a:pPr>
              <a:lnSpc>
                <a:spcPct val="90000"/>
              </a:lnSpc>
            </a:pPr>
            <a:r>
              <a:rPr lang="tr-TR" u="sng"/>
              <a:t>The Law of “Greater City Municipalities” (2004)</a:t>
            </a:r>
            <a:endParaRPr lang="tr-TR"/>
          </a:p>
          <a:p>
            <a:pPr>
              <a:lnSpc>
                <a:spcPct val="90000"/>
              </a:lnSpc>
            </a:pPr>
            <a:r>
              <a:rPr lang="tr-TR"/>
              <a:t>This law enlarged the boundaries of Istanbul Metropolitan Municipality and vested authority for:</a:t>
            </a:r>
          </a:p>
          <a:p>
            <a:pPr>
              <a:lnSpc>
                <a:spcPct val="90000"/>
              </a:lnSpc>
            </a:pPr>
            <a:r>
              <a:rPr lang="tr-TR"/>
              <a:t>Drawing up city master plans, </a:t>
            </a:r>
          </a:p>
          <a:p>
            <a:pPr>
              <a:lnSpc>
                <a:spcPct val="90000"/>
              </a:lnSpc>
            </a:pPr>
            <a:r>
              <a:rPr lang="tr-TR"/>
              <a:t>approving and supervising their implementation by district municipalities, </a:t>
            </a:r>
          </a:p>
          <a:p>
            <a:pPr>
              <a:lnSpc>
                <a:spcPct val="90000"/>
              </a:lnSpc>
            </a:pPr>
            <a:r>
              <a:rPr lang="tr-TR"/>
              <a:t>Preparation of strategic plans concerning disasters; </a:t>
            </a:r>
          </a:p>
          <a:p>
            <a:pPr>
              <a:lnSpc>
                <a:spcPct val="90000"/>
              </a:lnSpc>
            </a:pPr>
            <a:r>
              <a:rPr lang="tr-TR"/>
              <a:t>Vacating and demolishing dangerous buildings and all other “non-conforming” structures, </a:t>
            </a:r>
          </a:p>
          <a:p>
            <a:pPr>
              <a:lnSpc>
                <a:spcPct val="90000"/>
              </a:lnSpc>
            </a:pPr>
            <a:r>
              <a:rPr lang="tr-TR"/>
              <a:t>partnering with local municipalities and private firms; </a:t>
            </a:r>
          </a:p>
          <a:p>
            <a:pPr>
              <a:lnSpc>
                <a:spcPct val="90000"/>
              </a:lnSpc>
            </a:pPr>
            <a:r>
              <a:rPr lang="tr-TR"/>
              <a:t>Instituting financial organizations and undertaking many forms of partnerships in comprehensive urban regeneration projects; </a:t>
            </a:r>
          </a:p>
          <a:p>
            <a:pPr>
              <a:lnSpc>
                <a:spcPct val="90000"/>
              </a:lnSpc>
            </a:pPr>
            <a:r>
              <a:rPr lang="tr-TR"/>
              <a:t>Building and operating the major infrastructure installations such as water and sewage system, </a:t>
            </a:r>
          </a:p>
          <a:p>
            <a:pPr>
              <a:lnSpc>
                <a:spcPct val="90000"/>
              </a:lnSpc>
            </a:pPr>
            <a:r>
              <a:rPr lang="tr-TR"/>
              <a:t>waste water and solid waste treatment plants, gas and central heating system; </a:t>
            </a:r>
          </a:p>
          <a:p>
            <a:pPr>
              <a:lnSpc>
                <a:spcPct val="90000"/>
              </a:lnSpc>
            </a:pPr>
            <a:r>
              <a:rPr lang="tr-TR"/>
              <a:t>Settling conflicts among the municipalities within their own boundaries and;</a:t>
            </a:r>
          </a:p>
          <a:p>
            <a:pPr>
              <a:lnSpc>
                <a:spcPct val="90000"/>
              </a:lnSpc>
            </a:pPr>
            <a:r>
              <a:rPr lang="tr-TR"/>
              <a:t>Dealing with the other services which is beyond the capacity of district municipalities.</a:t>
            </a:r>
          </a:p>
          <a:p>
            <a:pPr>
              <a:lnSpc>
                <a:spcPct val="90000"/>
              </a:lnSpc>
            </a:pPr>
            <a:r>
              <a:rPr lang="tr-TR"/>
              <a:t/>
            </a:r>
            <a:br>
              <a:rPr lang="tr-TR"/>
            </a:br>
            <a:endParaRPr lang="tr-T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FE11FE-02A1-444B-AF38-D7D0583FC368}" type="slidenum">
              <a:rPr lang="tr-TR"/>
              <a:pPr/>
              <a:t>15</a:t>
            </a:fld>
            <a:endParaRPr lang="tr-TR"/>
          </a:p>
        </p:txBody>
      </p:sp>
      <p:sp>
        <p:nvSpPr>
          <p:cNvPr id="90114" name="Rectangle 2"/>
          <p:cNvSpPr>
            <a:spLocks noRo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00F080-0981-4F6E-A935-8F1680E32AA5}" type="slidenum">
              <a:rPr lang="tr-TR"/>
              <a:pPr/>
              <a:t>16</a:t>
            </a:fld>
            <a:endParaRPr lang="tr-TR"/>
          </a:p>
        </p:txBody>
      </p:sp>
      <p:sp>
        <p:nvSpPr>
          <p:cNvPr id="92162" name="Rectangle 2"/>
          <p:cNvSpPr>
            <a:spLocks noRo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97496F-796B-4629-B50E-16CD2B43F99B}" type="slidenum">
              <a:rPr lang="tr-TR"/>
              <a:pPr/>
              <a:t>17</a:t>
            </a:fld>
            <a:endParaRPr lang="tr-TR"/>
          </a:p>
        </p:txBody>
      </p:sp>
      <p:sp>
        <p:nvSpPr>
          <p:cNvPr id="101378" name="Rectangle 2"/>
          <p:cNvSpPr>
            <a:spLocks noRot="1" noChangeArrowheads="1" noTextEdit="1"/>
          </p:cNvSpPr>
          <p:nvPr>
            <p:ph type="sldImg"/>
          </p:nvPr>
        </p:nvSpPr>
        <p:spPr>
          <a:ln/>
        </p:spPr>
      </p:sp>
      <p:sp>
        <p:nvSpPr>
          <p:cNvPr id="101379" name="Rectangle 3"/>
          <p:cNvSpPr>
            <a:spLocks noGrp="1" noChangeArrowheads="1"/>
          </p:cNvSpPr>
          <p:nvPr>
            <p:ph type="body" idx="1"/>
          </p:nvPr>
        </p:nvSpPr>
        <p:spPr/>
        <p:txBody>
          <a:bodyPr/>
          <a:lstStyle/>
          <a:p>
            <a:r>
              <a:rPr lang="tr-TR"/>
              <a:t>disaster victims were not the only ones </a:t>
            </a:r>
          </a:p>
          <a:p>
            <a:r>
              <a:rPr lang="tr-TR"/>
              <a:t>the major disaster affected whole country </a:t>
            </a:r>
          </a:p>
          <a:p>
            <a:pPr lvl="1"/>
            <a:r>
              <a:rPr lang="tr-TR"/>
              <a:t>by diverting resources from other important public and private programs </a:t>
            </a:r>
          </a:p>
          <a:p>
            <a:pPr lvl="1"/>
            <a:r>
              <a:rPr lang="tr-TR"/>
              <a:t>by reducing the productivity of the national economy</a:t>
            </a:r>
          </a:p>
          <a:p>
            <a:r>
              <a:rPr lang="tr-TR"/>
              <a:t>Small- and medium-scale firms </a:t>
            </a:r>
          </a:p>
          <a:p>
            <a:pPr lvl="1"/>
            <a:r>
              <a:rPr lang="tr-TR"/>
              <a:t>heavily damaged </a:t>
            </a:r>
          </a:p>
          <a:p>
            <a:pPr lvl="1"/>
            <a:r>
              <a:rPr lang="tr-TR"/>
              <a:t>many could not recover at all</a:t>
            </a:r>
          </a:p>
          <a:p>
            <a:endParaRPr lang="tr-TR" u="sng"/>
          </a:p>
          <a:p>
            <a:endParaRPr lang="tr-TR" u="sng"/>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387EB6-BC77-4F6F-944E-1B6F29D62B26}" type="slidenum">
              <a:rPr lang="tr-TR"/>
              <a:pPr/>
              <a:t>18</a:t>
            </a:fld>
            <a:endParaRPr lang="tr-TR"/>
          </a:p>
        </p:txBody>
      </p:sp>
      <p:sp>
        <p:nvSpPr>
          <p:cNvPr id="103426" name="Rectangle 2"/>
          <p:cNvSpPr>
            <a:spLocks noRot="1" noChangeArrowheads="1" noTextEdit="1"/>
          </p:cNvSpPr>
          <p:nvPr>
            <p:ph type="sldImg"/>
          </p:nvPr>
        </p:nvSpPr>
        <p:spPr>
          <a:ln/>
        </p:spPr>
      </p:sp>
      <p:sp>
        <p:nvSpPr>
          <p:cNvPr id="103427" name="Rectangle 3"/>
          <p:cNvSpPr>
            <a:spLocks noGrp="1" noChangeArrowheads="1"/>
          </p:cNvSpPr>
          <p:nvPr>
            <p:ph type="body" idx="1"/>
          </p:nvPr>
        </p:nvSpPr>
        <p:spPr/>
        <p:txBody>
          <a:bodyPr/>
          <a:lstStyle/>
          <a:p>
            <a:pPr>
              <a:lnSpc>
                <a:spcPct val="90000"/>
              </a:lnSpc>
            </a:pPr>
            <a:r>
              <a:rPr lang="tr-TR" b="1"/>
              <a:t>Private property owners / saving and debt capacities</a:t>
            </a:r>
          </a:p>
          <a:p>
            <a:pPr>
              <a:lnSpc>
                <a:spcPct val="90000"/>
              </a:lnSpc>
            </a:pPr>
            <a:r>
              <a:rPr lang="tr-TR" b="1"/>
              <a:t>Institutional resources</a:t>
            </a:r>
          </a:p>
          <a:p>
            <a:pPr>
              <a:lnSpc>
                <a:spcPct val="90000"/>
              </a:lnSpc>
            </a:pPr>
            <a:r>
              <a:rPr lang="tr-TR" b="1"/>
              <a:t>Extending the Obligatory EQ Insurance Pool </a:t>
            </a:r>
          </a:p>
          <a:p>
            <a:pPr>
              <a:lnSpc>
                <a:spcPct val="90000"/>
              </a:lnSpc>
            </a:pPr>
            <a:r>
              <a:rPr lang="tr-TR" b="1"/>
              <a:t>Allocation of resources for mitigation</a:t>
            </a:r>
          </a:p>
          <a:p>
            <a:pPr>
              <a:lnSpc>
                <a:spcPct val="90000"/>
              </a:lnSpc>
            </a:pPr>
            <a:r>
              <a:rPr lang="tr-TR" b="1"/>
              <a:t>Public resources</a:t>
            </a:r>
          </a:p>
          <a:p>
            <a:pPr>
              <a:lnSpc>
                <a:spcPct val="90000"/>
              </a:lnSpc>
            </a:pPr>
            <a:r>
              <a:rPr lang="tr-TR" b="1"/>
              <a:t>Budget allocations, Local Authority allocations</a:t>
            </a:r>
          </a:p>
          <a:p>
            <a:pPr>
              <a:lnSpc>
                <a:spcPct val="90000"/>
              </a:lnSpc>
            </a:pPr>
            <a:endParaRPr lang="tr-TR"/>
          </a:p>
          <a:p>
            <a:pPr>
              <a:lnSpc>
                <a:spcPct val="90000"/>
              </a:lnSpc>
            </a:pPr>
            <a:r>
              <a:rPr lang="tr-TR" b="1">
                <a:solidFill>
                  <a:schemeClr val="accent2"/>
                </a:solidFill>
              </a:rPr>
              <a:t>New methods of procurement</a:t>
            </a:r>
          </a:p>
          <a:p>
            <a:pPr lvl="1">
              <a:lnSpc>
                <a:spcPct val="90000"/>
              </a:lnSpc>
            </a:pPr>
            <a:r>
              <a:rPr lang="tr-TR" b="1">
                <a:solidFill>
                  <a:schemeClr val="accent2"/>
                </a:solidFill>
              </a:rPr>
              <a:t>	tourism / culture / sports / recrecreational sector contributions</a:t>
            </a:r>
          </a:p>
          <a:p>
            <a:pPr lvl="1">
              <a:lnSpc>
                <a:spcPct val="90000"/>
              </a:lnSpc>
            </a:pPr>
            <a:r>
              <a:rPr lang="tr-TR" b="1">
                <a:solidFill>
                  <a:schemeClr val="accent2"/>
                </a:solidFill>
              </a:rPr>
              <a:t>	transit traffic</a:t>
            </a:r>
          </a:p>
          <a:p>
            <a:pPr lvl="1">
              <a:lnSpc>
                <a:spcPct val="90000"/>
              </a:lnSpc>
            </a:pPr>
            <a:r>
              <a:rPr lang="tr-TR" b="1">
                <a:solidFill>
                  <a:schemeClr val="accent2"/>
                </a:solidFill>
              </a:rPr>
              <a:t>	large-scale project development  </a:t>
            </a:r>
            <a:br>
              <a:rPr lang="tr-TR" b="1">
                <a:solidFill>
                  <a:schemeClr val="accent2"/>
                </a:solidFill>
              </a:rPr>
            </a:br>
            <a:r>
              <a:rPr lang="tr-TR" b="1">
                <a:solidFill>
                  <a:schemeClr val="accent2"/>
                </a:solidFill>
              </a:rPr>
              <a:t>	</a:t>
            </a:r>
          </a:p>
          <a:p>
            <a:pPr>
              <a:lnSpc>
                <a:spcPct val="90000"/>
              </a:lnSpc>
            </a:pPr>
            <a:r>
              <a:rPr lang="tr-TR" b="1">
                <a:solidFill>
                  <a:schemeClr val="accent2"/>
                </a:solidFill>
              </a:rPr>
              <a:t>External resources</a:t>
            </a:r>
          </a:p>
          <a:p>
            <a:pPr lvl="1">
              <a:lnSpc>
                <a:spcPct val="90000"/>
              </a:lnSpc>
            </a:pPr>
            <a:r>
              <a:rPr lang="tr-TR" b="1">
                <a:solidFill>
                  <a:schemeClr val="accent2"/>
                </a:solidFill>
              </a:rPr>
              <a:t>International funding</a:t>
            </a:r>
          </a:p>
          <a:p>
            <a:pPr lvl="1">
              <a:lnSpc>
                <a:spcPct val="90000"/>
              </a:lnSpc>
            </a:pPr>
            <a:r>
              <a:rPr lang="tr-TR" b="1">
                <a:solidFill>
                  <a:schemeClr val="accent2"/>
                </a:solidFill>
              </a:rPr>
              <a:t>EU resources  </a:t>
            </a:r>
          </a:p>
          <a:p>
            <a:pPr lvl="1">
              <a:lnSpc>
                <a:spcPct val="90000"/>
              </a:lnSpc>
            </a:pPr>
            <a:r>
              <a:rPr lang="tr-TR" b="1">
                <a:solidFill>
                  <a:schemeClr val="accent2"/>
                </a:solidFill>
              </a:rPr>
              <a:t>Donations / Credits by countries</a:t>
            </a:r>
          </a:p>
          <a:p>
            <a:pPr>
              <a:lnSpc>
                <a:spcPct val="90000"/>
              </a:lnSpc>
            </a:pPr>
            <a:r>
              <a:rPr lang="tr-TR" b="1">
                <a:solidFill>
                  <a:schemeClr val="accent2"/>
                </a:solidFill>
              </a:rPr>
              <a:t>	</a:t>
            </a:r>
            <a:endParaRPr lang="en-US" b="1">
              <a:solidFill>
                <a:schemeClr val="accent2"/>
              </a:solidFill>
            </a:endParaRPr>
          </a:p>
          <a:p>
            <a:pPr>
              <a:lnSpc>
                <a:spcPct val="90000"/>
              </a:lnSpc>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06FCAB-CE2C-4A8A-A63E-28F82C9D19F9}" type="slidenum">
              <a:rPr lang="tr-TR"/>
              <a:pPr/>
              <a:t>19</a:t>
            </a:fld>
            <a:endParaRPr lang="tr-TR"/>
          </a:p>
        </p:txBody>
      </p:sp>
      <p:sp>
        <p:nvSpPr>
          <p:cNvPr id="34818" name="Rectangle 2"/>
          <p:cNvSpPr>
            <a:spLocks noRot="1" noChangeArrowheads="1" noTextEdit="1"/>
          </p:cNvSpPr>
          <p:nvPr>
            <p:ph type="sldImg"/>
          </p:nvPr>
        </p:nvSpPr>
        <p:spPr>
          <a:ln/>
        </p:spPr>
      </p:sp>
      <p:sp>
        <p:nvSpPr>
          <p:cNvPr id="34819" name="Rectangle 3"/>
          <p:cNvSpPr>
            <a:spLocks noGrp="1" noChangeArrowheads="1"/>
          </p:cNvSpPr>
          <p:nvPr>
            <p:ph type="body" idx="1"/>
          </p:nvPr>
        </p:nvSpPr>
        <p:spPr/>
        <p:txBody>
          <a:bodyPr/>
          <a:lstStyle/>
          <a:p>
            <a:r>
              <a:rPr lang="tr-TR" b="1"/>
              <a:t>These studies provided a much better understanding of the vulnerability of the city and its population and provided the basis for planning, preparedness and mitigation activities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A70B63-E8A6-40F8-9632-144F689F02CF}" type="slidenum">
              <a:rPr lang="tr-TR"/>
              <a:pPr/>
              <a:t>20</a:t>
            </a:fld>
            <a:endParaRPr lang="tr-TR"/>
          </a:p>
        </p:txBody>
      </p:sp>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p:txBody>
          <a:bodyPr/>
          <a:lstStyle/>
          <a:p>
            <a:pPr>
              <a:lnSpc>
                <a:spcPct val="80000"/>
              </a:lnSpc>
            </a:pPr>
            <a:r>
              <a:rPr lang="tr-TR" sz="500" b="1"/>
              <a:t>İstanbul Seismic Microzonation and Seismic Risk Assessment Project </a:t>
            </a:r>
          </a:p>
          <a:p>
            <a:pPr>
              <a:lnSpc>
                <a:spcPct val="80000"/>
              </a:lnSpc>
            </a:pPr>
            <a:r>
              <a:rPr lang="tr-TR" sz="500" b="1"/>
              <a:t>(Japan International Cooperation Agency, JICA - İstanbul Metropolitan Municipality, IMM, 2002 )</a:t>
            </a:r>
          </a:p>
          <a:p>
            <a:pPr>
              <a:lnSpc>
                <a:spcPct val="80000"/>
              </a:lnSpc>
            </a:pPr>
            <a:endParaRPr lang="tr-TR" sz="500" b="1" i="1"/>
          </a:p>
          <a:p>
            <a:pPr>
              <a:lnSpc>
                <a:spcPct val="80000"/>
              </a:lnSpc>
            </a:pPr>
            <a:r>
              <a:rPr lang="tr-TR" sz="500" b="1" i="1"/>
              <a:t>OBJECTIVES </a:t>
            </a:r>
          </a:p>
          <a:p>
            <a:pPr>
              <a:lnSpc>
                <a:spcPct val="80000"/>
              </a:lnSpc>
            </a:pPr>
            <a:r>
              <a:rPr lang="tr-TR" sz="500"/>
              <a:t>establish d</a:t>
            </a:r>
            <a:r>
              <a:rPr lang="tr-TR" sz="500" b="1"/>
              <a:t>isaster prevention/mitigation program, seismic microzonation, technology transfer </a:t>
            </a:r>
          </a:p>
          <a:p>
            <a:pPr>
              <a:lnSpc>
                <a:spcPct val="80000"/>
              </a:lnSpc>
            </a:pPr>
            <a:endParaRPr lang="tr-TR" sz="500" b="1" i="1"/>
          </a:p>
          <a:p>
            <a:pPr>
              <a:lnSpc>
                <a:spcPct val="80000"/>
              </a:lnSpc>
            </a:pPr>
            <a:r>
              <a:rPr lang="tr-TR" sz="500" b="1" i="1"/>
              <a:t>CONTENTS </a:t>
            </a:r>
          </a:p>
          <a:p>
            <a:pPr>
              <a:lnSpc>
                <a:spcPct val="80000"/>
              </a:lnSpc>
            </a:pPr>
            <a:r>
              <a:rPr lang="tr-TR" sz="500" b="1"/>
              <a:t>Earthquake Analysis, Scenerio studies, Disaster Management issues, Damages and Causalties, Urban Vulnerability, Preparedness Preparedness</a:t>
            </a:r>
            <a:endParaRPr lang="tr-TR" sz="500"/>
          </a:p>
          <a:p>
            <a:pPr>
              <a:lnSpc>
                <a:spcPct val="80000"/>
              </a:lnSpc>
            </a:pPr>
            <a:endParaRPr lang="tr-TR" sz="500" b="1"/>
          </a:p>
          <a:p>
            <a:pPr>
              <a:lnSpc>
                <a:spcPct val="80000"/>
              </a:lnSpc>
            </a:pPr>
            <a:r>
              <a:rPr lang="tr-TR" sz="800"/>
              <a:t>On the basis of magnitude 7.5 strike-slip earthquake associated with the rupturing of four segments (119 km) in Marmara Sea is selected as the "Worst Case Scenario" earthquake (Erdik and others, 2003).</a:t>
            </a:r>
            <a:endParaRPr lang="en-US" sz="800"/>
          </a:p>
          <a:p>
            <a:pPr>
              <a:lnSpc>
                <a:spcPct val="80000"/>
              </a:lnSpc>
            </a:pPr>
            <a:endParaRPr lang="tr-TR" sz="800"/>
          </a:p>
          <a:p>
            <a:pPr lvl="1">
              <a:lnSpc>
                <a:spcPct val="80000"/>
              </a:lnSpc>
            </a:pPr>
            <a:r>
              <a:rPr lang="tr-TR" sz="800"/>
              <a:t>Probability of occurence of a large earthquake in next 25 years is greater than %50.</a:t>
            </a:r>
          </a:p>
          <a:p>
            <a:pPr lvl="1">
              <a:lnSpc>
                <a:spcPct val="80000"/>
              </a:lnSpc>
            </a:pPr>
            <a:r>
              <a:rPr lang="tr-TR" sz="800"/>
              <a:t>Probability of occurence of a large earthquake in next 10 years is greater than % 20. </a:t>
            </a:r>
          </a:p>
          <a:p>
            <a:pPr lvl="1">
              <a:lnSpc>
                <a:spcPct val="80000"/>
              </a:lnSpc>
            </a:pPr>
            <a:endParaRPr lang="tr-TR" sz="800"/>
          </a:p>
          <a:p>
            <a:pPr>
              <a:lnSpc>
                <a:spcPct val="80000"/>
              </a:lnSpc>
            </a:pPr>
            <a:r>
              <a:rPr lang="en-US" sz="800">
                <a:solidFill>
                  <a:srgbClr val="FF0000"/>
                </a:solidFill>
              </a:rPr>
              <a:t>Secondary impacts triggered by an large earthquake </a:t>
            </a:r>
          </a:p>
          <a:p>
            <a:pPr lvl="1">
              <a:lnSpc>
                <a:spcPct val="80000"/>
              </a:lnSpc>
            </a:pPr>
            <a:r>
              <a:rPr lang="en-US" sz="800">
                <a:solidFill>
                  <a:srgbClr val="FF0000"/>
                </a:solidFill>
              </a:rPr>
              <a:t>liquefaction and subsidence of soil </a:t>
            </a:r>
          </a:p>
          <a:p>
            <a:pPr lvl="1">
              <a:lnSpc>
                <a:spcPct val="80000"/>
              </a:lnSpc>
            </a:pPr>
            <a:r>
              <a:rPr lang="en-US" sz="800">
                <a:solidFill>
                  <a:srgbClr val="FF0000"/>
                </a:solidFill>
              </a:rPr>
              <a:t>landslides and  tsunami along the coastal areas damaging transportation lines, infrastructures </a:t>
            </a:r>
          </a:p>
          <a:p>
            <a:pPr lvl="1">
              <a:lnSpc>
                <a:spcPct val="80000"/>
              </a:lnSpc>
            </a:pPr>
            <a:r>
              <a:rPr lang="en-US" sz="800">
                <a:solidFill>
                  <a:srgbClr val="FF0000"/>
                </a:solidFill>
              </a:rPr>
              <a:t>fires from particula</a:t>
            </a:r>
            <a:r>
              <a:rPr lang="tr-TR" sz="800">
                <a:solidFill>
                  <a:srgbClr val="FF0000"/>
                </a:solidFill>
              </a:rPr>
              <a:t>r</a:t>
            </a:r>
            <a:r>
              <a:rPr lang="en-US" sz="800">
                <a:solidFill>
                  <a:srgbClr val="FF0000"/>
                </a:solidFill>
              </a:rPr>
              <a:t>y natural gas pipeline ruptures</a:t>
            </a:r>
          </a:p>
          <a:p>
            <a:pPr>
              <a:lnSpc>
                <a:spcPct val="80000"/>
              </a:lnSpc>
            </a:pPr>
            <a:r>
              <a:rPr lang="en-US" sz="800">
                <a:solidFill>
                  <a:srgbClr val="FF0000"/>
                </a:solidFill>
              </a:rPr>
              <a:t>1600 damage points on water supply system</a:t>
            </a:r>
          </a:p>
          <a:p>
            <a:pPr>
              <a:lnSpc>
                <a:spcPct val="80000"/>
              </a:lnSpc>
            </a:pPr>
            <a:r>
              <a:rPr lang="en-US" sz="800">
                <a:solidFill>
                  <a:srgbClr val="FF0000"/>
                </a:solidFill>
              </a:rPr>
              <a:t>13 damage points on natural gas lines and servis boxes </a:t>
            </a:r>
          </a:p>
          <a:p>
            <a:pPr>
              <a:lnSpc>
                <a:spcPct val="80000"/>
              </a:lnSpc>
            </a:pPr>
            <a:r>
              <a:rPr lang="en-US" sz="800">
                <a:solidFill>
                  <a:srgbClr val="FF0000"/>
                </a:solidFill>
              </a:rPr>
              <a:t>Probability of falling of 20 bridges</a:t>
            </a:r>
          </a:p>
          <a:p>
            <a:pPr lvl="1">
              <a:lnSpc>
                <a:spcPct val="80000"/>
              </a:lnSpc>
            </a:pPr>
            <a:endParaRPr lang="tr-TR" sz="800" u="sng"/>
          </a:p>
          <a:p>
            <a:pPr>
              <a:lnSpc>
                <a:spcPct val="80000"/>
              </a:lnSpc>
            </a:pPr>
            <a:r>
              <a:rPr lang="tr-TR" sz="800" u="sng"/>
              <a:t>Building Damage and Casualties:</a:t>
            </a:r>
            <a:endParaRPr lang="tr-TR" sz="800"/>
          </a:p>
          <a:p>
            <a:pPr>
              <a:lnSpc>
                <a:spcPct val="80000"/>
              </a:lnSpc>
            </a:pPr>
            <a:endParaRPr lang="tr-TR" sz="800"/>
          </a:p>
          <a:p>
            <a:pPr>
              <a:lnSpc>
                <a:spcPct val="80000"/>
              </a:lnSpc>
            </a:pPr>
            <a:r>
              <a:rPr lang="tr-TR" sz="800"/>
              <a:t>Earthquake damage scenario results indicate a total of about 35,000 to 40,000 buildings (about 5% of the total building stock) are estimated as damaged beyond repair (complete damage). </a:t>
            </a:r>
          </a:p>
          <a:p>
            <a:pPr>
              <a:lnSpc>
                <a:spcPct val="80000"/>
              </a:lnSpc>
            </a:pPr>
            <a:r>
              <a:rPr lang="tr-TR" sz="800"/>
              <a:t>Most of the casualties are expected in this damage group, especially in a subset where the collapse will be of the worst “pancake” form.</a:t>
            </a:r>
          </a:p>
          <a:p>
            <a:pPr>
              <a:lnSpc>
                <a:spcPct val="80000"/>
              </a:lnSpc>
            </a:pPr>
            <a:r>
              <a:rPr lang="tr-TR" sz="800"/>
              <a:t>The estimate for pancaked buildings will be in the vicinity of 5,000 to 6,000. </a:t>
            </a:r>
          </a:p>
          <a:p>
            <a:pPr>
              <a:lnSpc>
                <a:spcPct val="80000"/>
              </a:lnSpc>
            </a:pPr>
            <a:r>
              <a:rPr lang="tr-TR" sz="800"/>
              <a:t>Results also indicate that about 70,000 buildings will receive extensive damage and about 200,000 buildings will be moderately damaged. </a:t>
            </a:r>
          </a:p>
          <a:p>
            <a:pPr>
              <a:lnSpc>
                <a:spcPct val="80000"/>
              </a:lnSpc>
            </a:pPr>
            <a:r>
              <a:rPr lang="tr-TR" sz="800"/>
              <a:t>The total monetary losses due to building damages caused by the scenario earthquake are estimated to be in the range of about USD 11 billion. </a:t>
            </a:r>
          </a:p>
          <a:p>
            <a:pPr>
              <a:lnSpc>
                <a:spcPct val="80000"/>
              </a:lnSpc>
            </a:pPr>
            <a:r>
              <a:rPr lang="tr-TR" sz="800"/>
              <a:t>A total of about 500,000 households were assessed to be in need of shelter following the scenario earthquake. </a:t>
            </a:r>
          </a:p>
          <a:p>
            <a:pPr>
              <a:lnSpc>
                <a:spcPct val="80000"/>
              </a:lnSpc>
            </a:pPr>
            <a:r>
              <a:rPr lang="tr-TR" sz="800"/>
              <a:t>The expected daytime and nighttime casualties were estimated that the deaths would vary between 30,000 and 40,000 and the number of serious injuries (needs to be hospitalized) will be around 120,000. </a:t>
            </a:r>
          </a:p>
          <a:p>
            <a:pPr>
              <a:lnSpc>
                <a:spcPct val="80000"/>
              </a:lnSpc>
            </a:pPr>
            <a:r>
              <a:rPr lang="tr-TR" sz="800"/>
              <a:t>Two other mega-cities with similar earthquake hazard are San Francisco and Tokyo. </a:t>
            </a:r>
          </a:p>
          <a:p>
            <a:pPr>
              <a:lnSpc>
                <a:spcPct val="80000"/>
              </a:lnSpc>
            </a:pPr>
            <a:r>
              <a:rPr lang="tr-TR" sz="800"/>
              <a:t>In the San Francisco Bay Area, with a population of about 10 million and number of households of about 4.6 million, a repetition of the 1906 San Francisco earthquake will cause deaths that vary between 1800 (night) and 3400 (day). </a:t>
            </a:r>
          </a:p>
          <a:p>
            <a:pPr>
              <a:lnSpc>
                <a:spcPct val="80000"/>
              </a:lnSpc>
            </a:pPr>
            <a:r>
              <a:rPr lang="tr-TR" sz="800"/>
              <a:t>About 250,000 residential households and 10,000 commercial buildings will receive extensive to total damage (Kircher et al, 2006). </a:t>
            </a:r>
          </a:p>
          <a:p>
            <a:pPr>
              <a:lnSpc>
                <a:spcPct val="80000"/>
              </a:lnSpc>
            </a:pPr>
            <a:r>
              <a:rPr lang="tr-TR" sz="800"/>
              <a:t>A repeat of the 1923 M=7.9 Kanto earthquake in Tokyo (population around 30 million, number of households about 10 million) is estimated to cause 30-60,000 deaths 80-100,000 hospitalized injuries and about 360,000 totally damaged households (Stein et al, 2006; RMS, 2006b). </a:t>
            </a:r>
          </a:p>
          <a:p>
            <a:pPr>
              <a:lnSpc>
                <a:spcPct val="80000"/>
              </a:lnSpc>
            </a:pPr>
            <a:r>
              <a:rPr lang="tr-TR" sz="800"/>
              <a:t>It is interesting to note that the difference in building loses in three cities does not justify the striking difference in the number of casualties. </a:t>
            </a:r>
          </a:p>
          <a:p>
            <a:pPr>
              <a:lnSpc>
                <a:spcPct val="80000"/>
              </a:lnSpc>
            </a:pPr>
            <a:r>
              <a:rPr lang="tr-TR" sz="800"/>
              <a:t>The reason for heavy casualties in Istanbul should be seeked in the high number of ‘pancaked’ buildings that unfortunately cause death to most of the inhabitants. </a:t>
            </a:r>
          </a:p>
          <a:p>
            <a:pPr>
              <a:lnSpc>
                <a:spcPct val="80000"/>
              </a:lnSpc>
            </a:pPr>
            <a:r>
              <a:rPr lang="tr-TR" sz="800"/>
              <a:t>It should be noted that 50% of the deaths in Tokyo could be due to fire, as compared to 5% in San Francisco.</a:t>
            </a:r>
            <a:endParaRPr lang="tr-TR" sz="800" u="sng"/>
          </a:p>
          <a:p>
            <a:pPr>
              <a:lnSpc>
                <a:spcPct val="80000"/>
              </a:lnSpc>
            </a:pPr>
            <a:endParaRPr lang="tr-TR" sz="500" b="1"/>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7F868B-7F12-4E73-B440-83C1A71483DF}" type="slidenum">
              <a:rPr lang="tr-TR"/>
              <a:pPr/>
              <a:t>3</a:t>
            </a:fld>
            <a:endParaRPr lang="tr-TR"/>
          </a:p>
        </p:txBody>
      </p:sp>
      <p:sp>
        <p:nvSpPr>
          <p:cNvPr id="9218" name="Rectangle 2"/>
          <p:cNvSpPr>
            <a:spLocks noRot="1" noChangeArrowheads="1" noTextEdit="1"/>
          </p:cNvSpPr>
          <p:nvPr>
            <p:ph type="sldImg"/>
          </p:nvPr>
        </p:nvSpPr>
        <p:spPr>
          <a:ln/>
        </p:spPr>
      </p:sp>
      <p:sp>
        <p:nvSpPr>
          <p:cNvPr id="9219" name="Rectangle 3"/>
          <p:cNvSpPr>
            <a:spLocks noGrp="1" noChangeArrowheads="1"/>
          </p:cNvSpPr>
          <p:nvPr>
            <p:ph type="body" idx="1"/>
          </p:nvPr>
        </p:nvSpPr>
        <p:spPr/>
        <p:txBody>
          <a:bodyPr/>
          <a:lstStyle/>
          <a:p>
            <a:r>
              <a:rPr lang="tr-TR"/>
              <a:t>In recent decades it has experienced fast growth. </a:t>
            </a:r>
          </a:p>
          <a:p>
            <a:r>
              <a:rPr lang="tr-TR"/>
              <a:t>Between years 1950 and 2000 the population has increased at least nine-fold from about one million to nine million. </a:t>
            </a:r>
          </a:p>
          <a:p>
            <a:r>
              <a:rPr lang="tr-TR"/>
              <a:t>Today, Istanbul houses one-eighth of the total population and one half of the industrial potential of Turkey. </a:t>
            </a:r>
          </a:p>
          <a:p>
            <a:r>
              <a:rPr lang="tr-TR"/>
              <a:t>40% of the industrial facilities in Turkey are located in the city and 30% of the population working in the industry lives in Istanbul. </a:t>
            </a:r>
          </a:p>
          <a:p>
            <a:r>
              <a:rPr lang="tr-TR" b="1"/>
              <a:t>As a result of the growth of the cities in number and population , which led to increase the number and complexity of the buildings therein, vulnerability in disasters are much more aggravated today than those in past. </a:t>
            </a:r>
          </a:p>
          <a:p>
            <a:r>
              <a:rPr lang="tr-TR"/>
              <a:t>M</a:t>
            </a:r>
            <a:r>
              <a:rPr lang="en-US"/>
              <a:t>igrants from the countryside who come looking for work  </a:t>
            </a:r>
          </a:p>
          <a:p>
            <a:pPr lvl="1"/>
            <a:r>
              <a:rPr lang="tr-TR"/>
              <a:t>m</a:t>
            </a:r>
            <a:r>
              <a:rPr lang="en-US"/>
              <a:t>any are escaping from the south-east where</a:t>
            </a:r>
            <a:endParaRPr lang="tr-TR"/>
          </a:p>
          <a:p>
            <a:pPr lvl="2"/>
            <a:r>
              <a:rPr lang="en-US"/>
              <a:t> a burital terrorism</a:t>
            </a:r>
            <a:r>
              <a:rPr lang="tr-TR"/>
              <a:t>,</a:t>
            </a:r>
            <a:r>
              <a:rPr lang="en-US"/>
              <a:t> and </a:t>
            </a:r>
            <a:r>
              <a:rPr lang="tr-TR"/>
              <a:t>the</a:t>
            </a:r>
            <a:r>
              <a:rPr lang="en-US"/>
              <a:t> </a:t>
            </a:r>
            <a:r>
              <a:rPr lang="tr-TR"/>
              <a:t>Yugoslavian, Afganistan &amp; </a:t>
            </a:r>
            <a:r>
              <a:rPr lang="en-US"/>
              <a:t>Gulf  </a:t>
            </a:r>
            <a:r>
              <a:rPr lang="tr-TR"/>
              <a:t>Wars</a:t>
            </a:r>
            <a:endParaRPr lang="en-US"/>
          </a:p>
          <a:p>
            <a:endParaRPr lang="tr-TR"/>
          </a:p>
          <a:p>
            <a:endParaRPr lang="tr-T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E8252F-A8AE-43CC-BEFD-D190E6F3F681}" type="slidenum">
              <a:rPr lang="tr-TR"/>
              <a:pPr/>
              <a:t>21</a:t>
            </a:fld>
            <a:endParaRPr lang="tr-TR"/>
          </a:p>
        </p:txBody>
      </p:sp>
      <p:sp>
        <p:nvSpPr>
          <p:cNvPr id="86018" name="Rectangle 2"/>
          <p:cNvSpPr>
            <a:spLocks noRot="1" noChangeArrowheads="1" noTextEdit="1"/>
          </p:cNvSpPr>
          <p:nvPr>
            <p:ph type="sldImg"/>
          </p:nvPr>
        </p:nvSpPr>
        <p:spPr>
          <a:ln/>
        </p:spPr>
      </p:sp>
      <p:sp>
        <p:nvSpPr>
          <p:cNvPr id="86019" name="Rectangle 3"/>
          <p:cNvSpPr>
            <a:spLocks noGrp="1" noChangeArrowheads="1"/>
          </p:cNvSpPr>
          <p:nvPr>
            <p:ph type="body" idx="1"/>
          </p:nvPr>
        </p:nvSpPr>
        <p:spPr/>
        <p:txBody>
          <a:bodyPr/>
          <a:lstStyle/>
          <a:p>
            <a:pPr>
              <a:lnSpc>
                <a:spcPct val="90000"/>
              </a:lnSpc>
            </a:pPr>
            <a:r>
              <a:rPr lang="tr-TR" sz="900"/>
              <a:t>Objective of the Earthquake Master Plan</a:t>
            </a:r>
          </a:p>
          <a:p>
            <a:pPr>
              <a:lnSpc>
                <a:spcPct val="90000"/>
              </a:lnSpc>
            </a:pPr>
            <a:r>
              <a:rPr lang="tr-TR" sz="900"/>
              <a:t>1. </a:t>
            </a:r>
            <a:r>
              <a:rPr lang="tr-TR" sz="900" b="1"/>
              <a:t>To investigate the safety of the existing building stock and infrastructure</a:t>
            </a:r>
          </a:p>
          <a:p>
            <a:pPr>
              <a:lnSpc>
                <a:spcPct val="90000"/>
              </a:lnSpc>
            </a:pPr>
            <a:r>
              <a:rPr lang="tr-TR" sz="900"/>
              <a:t>2. </a:t>
            </a:r>
            <a:r>
              <a:rPr lang="tr-TR" sz="900" b="1"/>
              <a:t>To identify all measures, decisions and applications over the short/medium/long terms</a:t>
            </a:r>
          </a:p>
          <a:p>
            <a:pPr>
              <a:lnSpc>
                <a:spcPct val="90000"/>
              </a:lnSpc>
            </a:pPr>
            <a:r>
              <a:rPr lang="tr-TR" sz="900"/>
              <a:t>3. </a:t>
            </a:r>
            <a:r>
              <a:rPr lang="tr-TR" sz="900" b="1"/>
              <a:t>To develop and implement strategies for the reconstruction of Istanbul</a:t>
            </a:r>
          </a:p>
          <a:p>
            <a:pPr>
              <a:lnSpc>
                <a:spcPct val="90000"/>
              </a:lnSpc>
            </a:pPr>
            <a:r>
              <a:rPr lang="tr-TR" sz="900"/>
              <a:t>4. </a:t>
            </a:r>
            <a:r>
              <a:rPr lang="tr-TR" sz="900" b="1"/>
              <a:t>To produce an Earthquake Master Plan that fixes areas of duty and responsibility from the</a:t>
            </a:r>
          </a:p>
          <a:p>
            <a:pPr>
              <a:lnSpc>
                <a:spcPct val="90000"/>
              </a:lnSpc>
            </a:pPr>
            <a:r>
              <a:rPr lang="tr-TR" sz="900" b="1"/>
              <a:t>technical, financial, social and legal angles and incorporates the development of practical</a:t>
            </a:r>
          </a:p>
          <a:p>
            <a:pPr>
              <a:lnSpc>
                <a:spcPct val="90000"/>
              </a:lnSpc>
            </a:pPr>
            <a:r>
              <a:rPr lang="tr-TR" sz="900" b="1"/>
              <a:t>implementation programs</a:t>
            </a:r>
            <a:endParaRPr lang="tr-TR" sz="900"/>
          </a:p>
          <a:p>
            <a:pPr>
              <a:lnSpc>
                <a:spcPct val="90000"/>
              </a:lnSpc>
            </a:pPr>
            <a:endParaRPr lang="tr-TR" sz="900">
              <a:effectLst>
                <a:outerShdw blurRad="38100" dist="38100" dir="2700000" algn="tl">
                  <a:srgbClr val="C0C0C0"/>
                </a:outerShdw>
              </a:effectLst>
            </a:endParaRPr>
          </a:p>
          <a:p>
            <a:pPr>
              <a:lnSpc>
                <a:spcPct val="90000"/>
              </a:lnSpc>
            </a:pPr>
            <a:r>
              <a:rPr lang="tr-TR" sz="900">
                <a:effectLst>
                  <a:outerShdw blurRad="38100" dist="38100" dir="2700000" algn="tl">
                    <a:srgbClr val="C0C0C0"/>
                  </a:outerShdw>
                </a:effectLst>
              </a:rPr>
              <a:t>The purpose of EMPI is not to retrofit all buildings but to enhance safety and total quality of life in İstanbul.</a:t>
            </a:r>
          </a:p>
          <a:p>
            <a:pPr>
              <a:lnSpc>
                <a:spcPct val="90000"/>
              </a:lnSpc>
            </a:pPr>
            <a:r>
              <a:rPr lang="tr-TR" sz="900">
                <a:effectLst>
                  <a:outerShdw blurRad="38100" dist="38100" dir="2700000" algn="tl">
                    <a:srgbClr val="C0C0C0"/>
                  </a:outerShdw>
                </a:effectLst>
              </a:rPr>
              <a:t>EMPI is an endless process; yet has its short and medium-term targets.</a:t>
            </a:r>
          </a:p>
          <a:p>
            <a:pPr>
              <a:lnSpc>
                <a:spcPct val="90000"/>
              </a:lnSpc>
            </a:pPr>
            <a:r>
              <a:rPr lang="tr-TR" sz="900">
                <a:effectLst>
                  <a:outerShdw blurRad="38100" dist="38100" dir="2700000" algn="tl">
                    <a:srgbClr val="C0C0C0"/>
                  </a:outerShdw>
                </a:effectLst>
              </a:rPr>
              <a:t>EMPI not only aims to reduce risks in existing urban environment but to avoid vulnerabilities in the formation of new urban environment.</a:t>
            </a:r>
          </a:p>
          <a:p>
            <a:pPr>
              <a:lnSpc>
                <a:spcPct val="90000"/>
              </a:lnSpc>
            </a:pPr>
            <a:r>
              <a:rPr lang="en-US" sz="900">
                <a:effectLst>
                  <a:outerShdw blurRad="38100" dist="38100" dir="2700000" algn="tl">
                    <a:srgbClr val="C0C0C0"/>
                  </a:outerShdw>
                </a:effectLst>
              </a:rPr>
              <a:t>EMPI will lead Urban Development Projects and Local Transformation Programs</a:t>
            </a:r>
            <a:endParaRPr lang="tr-TR" sz="900">
              <a:effectLst>
                <a:outerShdw blurRad="38100" dist="38100" dir="2700000" algn="tl">
                  <a:srgbClr val="C0C0C0"/>
                </a:outerShdw>
              </a:effectLst>
            </a:endParaRPr>
          </a:p>
          <a:p>
            <a:pPr>
              <a:lnSpc>
                <a:spcPct val="90000"/>
              </a:lnSpc>
            </a:pPr>
            <a:endParaRPr lang="tr-TR" sz="900"/>
          </a:p>
          <a:p>
            <a:pPr>
              <a:lnSpc>
                <a:spcPct val="90000"/>
              </a:lnSpc>
            </a:pPr>
            <a:r>
              <a:rPr lang="tr-TR" sz="900" b="1" u="sng"/>
              <a:t>Contributions</a:t>
            </a:r>
          </a:p>
          <a:p>
            <a:pPr>
              <a:lnSpc>
                <a:spcPct val="90000"/>
              </a:lnSpc>
            </a:pPr>
            <a:r>
              <a:rPr lang="en-US" sz="900" b="1">
                <a:solidFill>
                  <a:srgbClr val="FF0000"/>
                </a:solidFill>
              </a:rPr>
              <a:t>RISK SECTORS:</a:t>
            </a:r>
            <a:r>
              <a:rPr lang="en-US" sz="900">
                <a:solidFill>
                  <a:srgbClr val="FF0000"/>
                </a:solidFill>
              </a:rPr>
              <a:t>  areas of causal relations on specific risks.</a:t>
            </a:r>
            <a:endParaRPr lang="en-US" sz="900" u="sng">
              <a:solidFill>
                <a:srgbClr val="FF0000"/>
              </a:solidFill>
            </a:endParaRPr>
          </a:p>
          <a:p>
            <a:pPr>
              <a:lnSpc>
                <a:spcPct val="90000"/>
              </a:lnSpc>
            </a:pPr>
            <a:r>
              <a:rPr lang="en-US" sz="900" b="1">
                <a:solidFill>
                  <a:srgbClr val="FF0000"/>
                </a:solidFill>
              </a:rPr>
              <a:t>EMERGENCY FACILITIES:</a:t>
            </a:r>
            <a:r>
              <a:rPr lang="en-US" sz="900">
                <a:solidFill>
                  <a:srgbClr val="FF0000"/>
                </a:solidFill>
              </a:rPr>
              <a:t> Prope</a:t>
            </a:r>
            <a:r>
              <a:rPr lang="tr-TR" sz="900">
                <a:solidFill>
                  <a:srgbClr val="FF0000"/>
                </a:solidFill>
              </a:rPr>
              <a:t>r</a:t>
            </a:r>
            <a:r>
              <a:rPr lang="en-US" sz="900">
                <a:solidFill>
                  <a:srgbClr val="FF0000"/>
                </a:solidFill>
              </a:rPr>
              <a:t>t</a:t>
            </a:r>
            <a:r>
              <a:rPr lang="tr-TR" sz="900">
                <a:solidFill>
                  <a:srgbClr val="FF0000"/>
                </a:solidFill>
              </a:rPr>
              <a:t>ies</a:t>
            </a:r>
            <a:r>
              <a:rPr lang="en-US" sz="900">
                <a:solidFill>
                  <a:srgbClr val="FF0000"/>
                </a:solidFill>
              </a:rPr>
              <a:t> and facilities that </a:t>
            </a:r>
            <a:r>
              <a:rPr lang="tr-TR" sz="900">
                <a:solidFill>
                  <a:srgbClr val="FF0000"/>
                </a:solidFill>
              </a:rPr>
              <a:t>search </a:t>
            </a:r>
            <a:r>
              <a:rPr lang="en-US" sz="900">
                <a:solidFill>
                  <a:srgbClr val="FF0000"/>
                </a:solidFill>
              </a:rPr>
              <a:t>and </a:t>
            </a:r>
            <a:r>
              <a:rPr lang="tr-TR" sz="900">
                <a:solidFill>
                  <a:srgbClr val="FF0000"/>
                </a:solidFill>
              </a:rPr>
              <a:t>rescue and </a:t>
            </a:r>
            <a:r>
              <a:rPr lang="en-US" sz="900">
                <a:solidFill>
                  <a:srgbClr val="FF0000"/>
                </a:solidFill>
              </a:rPr>
              <a:t>protection services </a:t>
            </a:r>
            <a:r>
              <a:rPr lang="tr-TR" sz="900">
                <a:solidFill>
                  <a:srgbClr val="FF0000"/>
                </a:solidFill>
              </a:rPr>
              <a:t>use</a:t>
            </a:r>
            <a:endParaRPr lang="en-US" sz="900">
              <a:solidFill>
                <a:srgbClr val="FF0000"/>
              </a:solidFill>
            </a:endParaRPr>
          </a:p>
          <a:p>
            <a:pPr>
              <a:lnSpc>
                <a:spcPct val="90000"/>
              </a:lnSpc>
            </a:pPr>
            <a:r>
              <a:rPr lang="en-US" sz="900" b="1">
                <a:solidFill>
                  <a:srgbClr val="FF0000"/>
                </a:solidFill>
              </a:rPr>
              <a:t>REHABILITATION AREAS:</a:t>
            </a:r>
            <a:r>
              <a:rPr lang="en-US" sz="900">
                <a:solidFill>
                  <a:srgbClr val="FF0000"/>
                </a:solidFill>
              </a:rPr>
              <a:t> High risk areas to be managed</a:t>
            </a:r>
            <a:r>
              <a:rPr lang="tr-TR" sz="900">
                <a:solidFill>
                  <a:srgbClr val="FF0000"/>
                </a:solidFill>
              </a:rPr>
              <a:t> </a:t>
            </a:r>
            <a:r>
              <a:rPr lang="en-US" sz="900">
                <a:solidFill>
                  <a:srgbClr val="FF0000"/>
                </a:solidFill>
              </a:rPr>
              <a:t>(in terms of</a:t>
            </a:r>
            <a:r>
              <a:rPr lang="tr-TR" sz="900">
                <a:solidFill>
                  <a:srgbClr val="FF0000"/>
                </a:solidFill>
              </a:rPr>
              <a:t> </a:t>
            </a:r>
            <a:r>
              <a:rPr lang="en-US" sz="900">
                <a:solidFill>
                  <a:srgbClr val="FF0000"/>
                </a:solidFill>
              </a:rPr>
              <a:t>public participation, building stock, infrastructure, etc.) for the reduction of risks by various measures (rearrangement, density reduction, retrofi</a:t>
            </a:r>
            <a:r>
              <a:rPr lang="tr-TR" sz="900">
                <a:solidFill>
                  <a:srgbClr val="FF0000"/>
                </a:solidFill>
              </a:rPr>
              <a:t>tt</a:t>
            </a:r>
            <a:r>
              <a:rPr lang="en-US" sz="900">
                <a:solidFill>
                  <a:srgbClr val="FF0000"/>
                </a:solidFill>
              </a:rPr>
              <a:t>ing) </a:t>
            </a:r>
          </a:p>
          <a:p>
            <a:pPr>
              <a:lnSpc>
                <a:spcPct val="90000"/>
              </a:lnSpc>
            </a:pPr>
            <a:r>
              <a:rPr lang="tr-TR" sz="900" b="1">
                <a:solidFill>
                  <a:srgbClr val="FF0000"/>
                </a:solidFill>
              </a:rPr>
              <a:t>LOCAL </a:t>
            </a:r>
            <a:r>
              <a:rPr lang="en-US" sz="900" b="1">
                <a:solidFill>
                  <a:srgbClr val="FF0000"/>
                </a:solidFill>
              </a:rPr>
              <a:t>ACTION PLANNING:</a:t>
            </a:r>
            <a:r>
              <a:rPr lang="en-US" sz="900">
                <a:solidFill>
                  <a:srgbClr val="FF0000"/>
                </a:solidFill>
              </a:rPr>
              <a:t> methods of immediate intervention in rehabilitation areas to incorporate property owners and inhabitants, with special public powers to synchronize reso</a:t>
            </a:r>
            <a:r>
              <a:rPr lang="tr-TR" sz="900">
                <a:solidFill>
                  <a:srgbClr val="FF0000"/>
                </a:solidFill>
              </a:rPr>
              <a:t>u</a:t>
            </a:r>
            <a:r>
              <a:rPr lang="en-US" sz="900">
                <a:solidFill>
                  <a:srgbClr val="FF0000"/>
                </a:solidFill>
              </a:rPr>
              <a:t>rces and development.</a:t>
            </a:r>
          </a:p>
          <a:p>
            <a:pPr>
              <a:lnSpc>
                <a:spcPct val="90000"/>
              </a:lnSpc>
            </a:pPr>
            <a:r>
              <a:rPr lang="en-US" sz="900" b="1">
                <a:solidFill>
                  <a:srgbClr val="FF0000"/>
                </a:solidFill>
              </a:rPr>
              <a:t>CONTINGENCY PLAN:</a:t>
            </a:r>
            <a:r>
              <a:rPr lang="en-US" sz="900">
                <a:solidFill>
                  <a:srgbClr val="FF0000"/>
                </a:solidFill>
              </a:rPr>
              <a:t> the overall plan of actions to coordinate all risks, actors, and interrelate responsible bodies with protocols drawn between them. </a:t>
            </a:r>
          </a:p>
          <a:p>
            <a:pPr>
              <a:lnSpc>
                <a:spcPct val="90000"/>
              </a:lnSpc>
            </a:pPr>
            <a:r>
              <a:rPr lang="en-US" sz="900" b="1">
                <a:solidFill>
                  <a:srgbClr val="FF0000"/>
                </a:solidFill>
              </a:rPr>
              <a:t>PROJECT PACKAGES:</a:t>
            </a:r>
            <a:r>
              <a:rPr lang="en-US" sz="900">
                <a:solidFill>
                  <a:srgbClr val="FF0000"/>
                </a:solidFill>
              </a:rPr>
              <a:t> work to be independently fulfilled by third parties subject to tender agre</a:t>
            </a:r>
            <a:r>
              <a:rPr lang="tr-TR" sz="900">
                <a:solidFill>
                  <a:srgbClr val="FF0000"/>
                </a:solidFill>
              </a:rPr>
              <a:t>e</a:t>
            </a:r>
            <a:r>
              <a:rPr lang="en-US" sz="900">
                <a:solidFill>
                  <a:srgbClr val="FF0000"/>
                </a:solidFill>
              </a:rPr>
              <a:t>ments. </a:t>
            </a:r>
          </a:p>
          <a:p>
            <a:pPr>
              <a:lnSpc>
                <a:spcPct val="90000"/>
              </a:lnSpc>
            </a:pPr>
            <a:endParaRPr lang="tr-TR" sz="9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2FCF0E-6510-4A27-A4B2-6E8DFD9849E9}" type="slidenum">
              <a:rPr lang="tr-TR"/>
              <a:pPr/>
              <a:t>22</a:t>
            </a:fld>
            <a:endParaRPr lang="tr-TR"/>
          </a:p>
        </p:txBody>
      </p:sp>
      <p:sp>
        <p:nvSpPr>
          <p:cNvPr id="96258" name="Rectangle 2"/>
          <p:cNvSpPr>
            <a:spLocks noRo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B7D8DD-FD8D-4461-BED6-1BEAD1A4E226}" type="slidenum">
              <a:rPr lang="tr-TR"/>
              <a:pPr/>
              <a:t>23</a:t>
            </a:fld>
            <a:endParaRPr lang="tr-TR"/>
          </a:p>
        </p:txBody>
      </p:sp>
      <p:sp>
        <p:nvSpPr>
          <p:cNvPr id="70658" name="Rectangle 2"/>
          <p:cNvSpPr>
            <a:spLocks noRot="1" noChangeArrowheads="1" noTextEdit="1"/>
          </p:cNvSpPr>
          <p:nvPr>
            <p:ph type="sldImg"/>
          </p:nvPr>
        </p:nvSpPr>
        <p:spPr>
          <a:ln/>
        </p:spPr>
      </p:sp>
      <p:sp>
        <p:nvSpPr>
          <p:cNvPr id="70659" name="Rectangle 3"/>
          <p:cNvSpPr>
            <a:spLocks noGrp="1" noChangeArrowheads="1"/>
          </p:cNvSpPr>
          <p:nvPr>
            <p:ph type="body" idx="1"/>
          </p:nvPr>
        </p:nvSpPr>
        <p:spPr/>
        <p:txBody>
          <a:bodyPr/>
          <a:lstStyle/>
          <a:p>
            <a:r>
              <a:rPr lang="tr-TR" b="1" u="sng"/>
              <a:t>WB’s assistance towards mitigation</a:t>
            </a:r>
          </a:p>
          <a:p>
            <a:r>
              <a:rPr lang="tr-TR"/>
              <a:t>1999 ERL ($252 M) </a:t>
            </a:r>
          </a:p>
          <a:p>
            <a:r>
              <a:rPr lang="tr-TR"/>
              <a:t>	</a:t>
            </a:r>
            <a:r>
              <a:rPr lang="tr-TR" i="1"/>
              <a:t>Budget Support</a:t>
            </a:r>
          </a:p>
          <a:p>
            <a:r>
              <a:rPr lang="tr-TR"/>
              <a:t>1999 MEER Project ($ 505 M)</a:t>
            </a:r>
          </a:p>
          <a:p>
            <a:pPr lvl="1"/>
            <a:r>
              <a:rPr lang="tr-TR" i="1"/>
              <a:t>	Recovery &amp; Reconstruction + Mitigation + Preparedness &amp; Institutional Capacity building</a:t>
            </a:r>
          </a:p>
          <a:p>
            <a:r>
              <a:rPr lang="tr-TR"/>
              <a:t>	13,000 urban and rural housing units, social infrastructure, off-site infrastructure (utilities), trauma program</a:t>
            </a:r>
          </a:p>
          <a:p>
            <a:r>
              <a:rPr lang="tr-TR"/>
              <a:t>Institutional Capacity Building: Establish and support to the Turkish Emergency Management Agency – TEMAD</a:t>
            </a:r>
          </a:p>
          <a:p>
            <a:r>
              <a:rPr lang="tr-TR"/>
              <a:t>Mitigation: Catastrophe insurance scheme, Revision of building codes, Preparation of retrofitting code, Hazard mapping and microzonation</a:t>
            </a:r>
          </a:p>
          <a:p>
            <a:r>
              <a:rPr lang="tr-TR"/>
              <a:t>Preparedness: </a:t>
            </a:r>
          </a:p>
          <a:p>
            <a:pPr lvl="1"/>
            <a:r>
              <a:rPr lang="tr-TR"/>
              <a:t>Emergency management information and communication system</a:t>
            </a:r>
          </a:p>
          <a:p>
            <a:pPr lvl="1"/>
            <a:r>
              <a:rPr lang="tr-TR"/>
              <a:t>Emergency communication system</a:t>
            </a:r>
          </a:p>
          <a:p>
            <a:pPr lvl="1"/>
            <a:r>
              <a:rPr lang="tr-TR"/>
              <a:t>Emergency response - medical medical</a:t>
            </a:r>
          </a:p>
          <a:p>
            <a:pPr lvl="1"/>
            <a:r>
              <a:rPr lang="tr-TR"/>
              <a:t>equipment, search and rescue </a:t>
            </a:r>
          </a:p>
          <a:p>
            <a:pPr lvl="1"/>
            <a:r>
              <a:rPr lang="tr-TR"/>
              <a:t>Public awareness and education</a:t>
            </a:r>
          </a:p>
          <a:p>
            <a:pPr lvl="1"/>
            <a:endParaRPr lang="tr-TR" i="1"/>
          </a:p>
          <a:p>
            <a:r>
              <a:rPr lang="tr-TR"/>
              <a:t>2005 ISMEP Project ($ 400 million) </a:t>
            </a:r>
          </a:p>
          <a:p>
            <a:pPr lvl="1"/>
            <a:r>
              <a:rPr lang="tr-TR" i="1"/>
              <a:t>	Mitigation + Preparedness</a:t>
            </a:r>
            <a:endParaRPr lang="tr-TR"/>
          </a:p>
          <a:p>
            <a:endParaRPr lang="tr-TR"/>
          </a:p>
          <a:p>
            <a:r>
              <a:rPr lang="tr-TR" b="1"/>
              <a:t>These studies provided a much better understanding of the vulnerability of the city and its population and provided the basis for planning, preparedness and mitigation activities</a:t>
            </a:r>
          </a:p>
          <a:p>
            <a:r>
              <a:rPr lang="tr-TR"/>
              <a:t>The essence and the findings of the EMPI constituted the objective of the WB financed ISMEP project and the pilot urban transformation projects that the IMM is undertaking in Zeytinburnu and Fatih districts of Istanbul. </a:t>
            </a:r>
          </a:p>
          <a:p>
            <a:endParaRPr lang="tr-TR" b="1"/>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0D6974-9282-4CD1-BC24-C00F96D7DDBA}" type="slidenum">
              <a:rPr lang="tr-TR"/>
              <a:pPr/>
              <a:t>24</a:t>
            </a:fld>
            <a:endParaRPr lang="tr-TR"/>
          </a:p>
        </p:txBody>
      </p:sp>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p:txBody>
          <a:bodyPr/>
          <a:lstStyle/>
          <a:p>
            <a:r>
              <a:rPr lang="tr-TR" b="1" u="sng"/>
              <a:t>IMM-Zeytinburnu Pilot Project</a:t>
            </a:r>
          </a:p>
          <a:p>
            <a:r>
              <a:rPr lang="tr-TR"/>
              <a:t>Earthquake loss scenario studies have identified the Zeytinburnu District of Istanbul as one of the most risky areas. </a:t>
            </a:r>
          </a:p>
          <a:p>
            <a:r>
              <a:rPr lang="tr-TR"/>
              <a:t>As a follow-up of the suggestions contained in the Earthquake Master Plan, Istanbul Metropolitan Municipality has started the Zeytinburnu Urban Regeneration Pilot Project. </a:t>
            </a:r>
          </a:p>
          <a:p>
            <a:r>
              <a:rPr lang="tr-TR"/>
              <a:t>The municipal government is interested in strengthening the urban planning processes in the city, through the </a:t>
            </a:r>
            <a:r>
              <a:rPr lang="tr-TR" b="1"/>
              <a:t>Istanbul Metropolitan Planning and Urban Design Center.</a:t>
            </a:r>
          </a:p>
          <a:p>
            <a:r>
              <a:rPr lang="tr-TR"/>
              <a:t>Currently, the Municipality of Istanbul is implementing a new Regulation Plan that aims, until the year 2010, at instituting a preservation and development balance as a metropolitan settlement that acknowledges its historical, cultural, natural treasures, and thus re-gains the status of a world-city in line with its historical and cultural identity. </a:t>
            </a:r>
          </a:p>
          <a:p>
            <a:r>
              <a:rPr lang="tr-TR"/>
              <a:t>Programs are pursued where the focus is strengthening and rehabilitating earthquake risk areas, transformation projects for highly vulnerable building districts as well as master projects for rehabilitation and transformation of Historic Peninsula.</a:t>
            </a:r>
          </a:p>
          <a:p>
            <a:r>
              <a:rPr lang="tr-TR"/>
              <a:t>The first phase of the project involved the assessment of the earthquake performance of the buildings through a three-level investigation (Walk-down evaluation, preliminary evaluation and final evaluation) by teams from leading universities. </a:t>
            </a:r>
          </a:p>
          <a:p>
            <a:r>
              <a:rPr lang="tr-TR"/>
              <a:t>About 2000 buildings out of a residential building stock of 16,000 were eventually selected as the highest risk group. </a:t>
            </a:r>
          </a:p>
          <a:p>
            <a:r>
              <a:rPr lang="tr-TR"/>
              <a:t>Although there were initial plans on the demolishing and rebuilding (or extensive retrofit) of these buildings, these plans were not applied to </a:t>
            </a:r>
            <a:r>
              <a:rPr lang="tr-TR" b="1"/>
              <a:t>lack of legal and administrative basis. </a:t>
            </a:r>
          </a:p>
          <a:p>
            <a:r>
              <a:rPr lang="tr-TR"/>
              <a:t>The current mitigation focus is on Urban Transformation and aims a joint development platform where </a:t>
            </a:r>
            <a:r>
              <a:rPr lang="tr-TR" b="1"/>
              <a:t>public and private actors can work</a:t>
            </a:r>
            <a:r>
              <a:rPr lang="tr-TR"/>
              <a:t> together. </a:t>
            </a:r>
          </a:p>
          <a:p>
            <a:r>
              <a:rPr lang="tr-TR" b="1"/>
              <a:t>Metropolitan Planning and Urban Design Centre is currently working on the development of urban regeneration/transformation models.</a:t>
            </a:r>
          </a:p>
          <a:p>
            <a:r>
              <a:rPr lang="tr-TR"/>
              <a:t>The Zeytinburnu Urban Transformation project is planned to be implemented in several stages that encompass demolishing the buildings at risk, widening streets, opening evacuation corridors and gathering areas, establishment of community centers, strengthening public infrastructure, regeneration of housing areas in high priority risk areas, removal of the industries from the district and transformation of industry into trade and service. </a:t>
            </a:r>
          </a:p>
          <a:p>
            <a:r>
              <a:rPr lang="tr-TR"/>
              <a:t>The main problems of such a comprehensive project are the inadequate of community participation and management of stakeholders and finance.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BED294-B798-46B3-9568-22760FBD64C6}" type="slidenum">
              <a:rPr lang="tr-TR"/>
              <a:pPr/>
              <a:t>25</a:t>
            </a:fld>
            <a:endParaRPr lang="tr-TR"/>
          </a:p>
        </p:txBody>
      </p:sp>
      <p:sp>
        <p:nvSpPr>
          <p:cNvPr id="88066" name="Rectangle 2"/>
          <p:cNvSpPr>
            <a:spLocks noRot="1" noChangeArrowheads="1" noTextEdit="1"/>
          </p:cNvSpPr>
          <p:nvPr>
            <p:ph type="sldImg"/>
          </p:nvPr>
        </p:nvSpPr>
        <p:spPr>
          <a:ln/>
        </p:spPr>
      </p:sp>
      <p:sp>
        <p:nvSpPr>
          <p:cNvPr id="88067" name="Rectangle 3"/>
          <p:cNvSpPr>
            <a:spLocks noGrp="1" noChangeArrowheads="1"/>
          </p:cNvSpPr>
          <p:nvPr>
            <p:ph type="body" idx="1"/>
          </p:nvPr>
        </p:nvSpPr>
        <p:spPr/>
        <p:txBody>
          <a:bodyPr/>
          <a:lstStyle/>
          <a:p>
            <a:r>
              <a:rPr lang="tr-TR"/>
              <a:t>Istanbul and </a:t>
            </a:r>
            <a:r>
              <a:rPr lang="en-US"/>
              <a:t>Marmara </a:t>
            </a:r>
            <a:r>
              <a:rPr lang="tr-TR"/>
              <a:t>r</a:t>
            </a:r>
            <a:r>
              <a:rPr lang="en-US"/>
              <a:t>egion has been </a:t>
            </a:r>
            <a:r>
              <a:rPr lang="tr-TR"/>
              <a:t>very vulnerable</a:t>
            </a:r>
          </a:p>
          <a:p>
            <a:r>
              <a:rPr lang="en-US"/>
              <a:t>very rapid growth in the last twenty years, due to rapid industrialization. </a:t>
            </a:r>
            <a:endParaRPr lang="tr-TR"/>
          </a:p>
          <a:p>
            <a:r>
              <a:rPr lang="en-US"/>
              <a:t>This industrialization and the attendant jobs have attracted migrant population, leading to excessive demand for housing. </a:t>
            </a:r>
            <a:endParaRPr lang="tr-TR"/>
          </a:p>
          <a:p>
            <a:r>
              <a:rPr lang="en-US"/>
              <a:t>Much of demand has been met by construction of five to six story reinforced concrete buildings by local builders with inadequate engineering, faulty construction practices and often without inspection by local municipalities.</a:t>
            </a:r>
          </a:p>
          <a:p>
            <a:endParaRPr lang="tr-TR"/>
          </a:p>
          <a:p>
            <a:r>
              <a:rPr lang="tr-TR" b="1"/>
              <a:t>typical residential buildings</a:t>
            </a:r>
          </a:p>
          <a:p>
            <a:r>
              <a:rPr lang="tr-TR" b="1" u="sng"/>
              <a:t>1. Mid-rise RC (4-7 stories)</a:t>
            </a:r>
          </a:p>
          <a:p>
            <a:r>
              <a:rPr lang="en-US"/>
              <a:t>90% of the mid-rise buildings in the earthquake-affected area </a:t>
            </a:r>
            <a:endParaRPr lang="tr-TR"/>
          </a:p>
          <a:p>
            <a:r>
              <a:rPr lang="en-US"/>
              <a:t>built during the last 30 years</a:t>
            </a:r>
            <a:endParaRPr lang="tr-TR" b="1" u="sng"/>
          </a:p>
          <a:p>
            <a:r>
              <a:rPr lang="tr-TR" b="1" u="sng"/>
              <a:t>2. </a:t>
            </a:r>
            <a:r>
              <a:rPr lang="en-US" b="1" u="sng"/>
              <a:t>Poor building material quality:</a:t>
            </a:r>
            <a:r>
              <a:rPr lang="en-US"/>
              <a:t> </a:t>
            </a:r>
            <a:endParaRPr lang="tr-TR"/>
          </a:p>
          <a:p>
            <a:pPr lvl="1"/>
            <a:r>
              <a:rPr lang="tr-TR"/>
              <a:t>t</a:t>
            </a:r>
            <a:r>
              <a:rPr lang="en-US"/>
              <a:t>he strength of the concrete was in general well below the values specified in the building codes. The use of smooth reinforcing bars was also common. </a:t>
            </a:r>
          </a:p>
          <a:p>
            <a:r>
              <a:rPr lang="tr-TR" b="1" u="sng"/>
              <a:t>3. </a:t>
            </a:r>
            <a:r>
              <a:rPr lang="en-US" b="1" u="sng"/>
              <a:t>Soft stories:</a:t>
            </a:r>
            <a:r>
              <a:rPr lang="en-US"/>
              <a:t> </a:t>
            </a:r>
            <a:endParaRPr lang="tr-TR"/>
          </a:p>
          <a:p>
            <a:pPr lvl="1"/>
            <a:r>
              <a:rPr lang="tr-TR"/>
              <a:t>s</a:t>
            </a:r>
            <a:r>
              <a:rPr lang="en-US"/>
              <a:t>oft stories increased deformation demands</a:t>
            </a:r>
            <a:endParaRPr lang="tr-TR"/>
          </a:p>
          <a:p>
            <a:pPr lvl="1"/>
            <a:r>
              <a:rPr lang="en-US"/>
              <a:t>caused a large portion of the building collapses.</a:t>
            </a:r>
            <a:endParaRPr lang="tr-TR">
              <a:solidFill>
                <a:srgbClr val="336699"/>
              </a:solidFill>
            </a:endParaRPr>
          </a:p>
          <a:p>
            <a:endParaRPr lang="tr-TR"/>
          </a:p>
          <a:p>
            <a:r>
              <a:rPr lang="tr-TR" b="1"/>
              <a:t>Modern buildings can suffer major economic losses by </a:t>
            </a:r>
          </a:p>
          <a:p>
            <a:pPr lvl="1"/>
            <a:r>
              <a:rPr lang="tr-TR"/>
              <a:t>damage to the equipment and furniture they house, </a:t>
            </a:r>
          </a:p>
          <a:p>
            <a:pPr lvl="1"/>
            <a:r>
              <a:rPr lang="tr-TR"/>
              <a:t>eventhrough the structures experience little damage.</a:t>
            </a:r>
          </a:p>
          <a:p>
            <a:r>
              <a:rPr lang="tr-TR"/>
              <a:t>Especially in reseach laboratories, hospitals and offices, unbolted equipment, exhibited pieces in museums and art galleries are highly vulnerable to earthquake damage. </a:t>
            </a:r>
          </a:p>
          <a:p>
            <a:r>
              <a:rPr lang="tr-TR"/>
              <a:t>These losses would constitute a substantial portion of the physical losses even in a small quake in Istanbul.</a:t>
            </a:r>
            <a:endParaRPr lang="en-US"/>
          </a:p>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27CCC9-BCC0-4EC0-AE4B-4F3A7BF2B17E}" type="slidenum">
              <a:rPr lang="tr-TR"/>
              <a:pPr/>
              <a:t>26</a:t>
            </a:fld>
            <a:endParaRPr lang="tr-TR"/>
          </a:p>
        </p:txBody>
      </p:sp>
      <p:sp>
        <p:nvSpPr>
          <p:cNvPr id="64514" name="Rectangle 2"/>
          <p:cNvSpPr>
            <a:spLocks noRo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tr-TR"/>
          </a:p>
          <a:p>
            <a:r>
              <a:rPr lang="tr-TR" b="1"/>
              <a:t>ISTANBUL SEISMIC RISK MITIGATION AND EMERGENCY PREPAREDNESS (ISMEP) PROJECT</a:t>
            </a:r>
            <a:endParaRPr lang="tr-TR"/>
          </a:p>
          <a:p>
            <a:r>
              <a:rPr lang="tr-TR"/>
              <a:t>The ISMEP project is proposed as a 5-year operation with a WB loan of 400 Million under the jurisdiction of the Governorship of the Province of Istanbul.</a:t>
            </a:r>
          </a:p>
          <a:p>
            <a:r>
              <a:rPr lang="tr-TR" b="1"/>
              <a:t>Istanbul Special Provincial Administration/ Istanbul Project Coordination Unit </a:t>
            </a:r>
          </a:p>
          <a:p>
            <a:r>
              <a:rPr lang="tr-TR"/>
              <a:t>The overall goal of the proposed project, in-line with the Istanbul Master-plan, is to save lives and reduce the social, economic and financial impacts in the event of future earthquakes. </a:t>
            </a:r>
          </a:p>
          <a:p>
            <a:r>
              <a:rPr lang="tr-TR"/>
              <a:t>The project consists of the following components and activities:</a:t>
            </a:r>
          </a:p>
          <a:p>
            <a:endParaRPr lang="tr-TR" u="sng"/>
          </a:p>
          <a:p>
            <a:r>
              <a:rPr lang="tr-TR" u="sng"/>
              <a:t>Component 1: Enhancing Emergency Preparedness </a:t>
            </a:r>
            <a:endParaRPr lang="tr-TR"/>
          </a:p>
          <a:p>
            <a:r>
              <a:rPr lang="tr-TR"/>
              <a:t>It incorporates:</a:t>
            </a:r>
          </a:p>
          <a:p>
            <a:r>
              <a:rPr lang="tr-TR"/>
              <a:t>- Improvement of emergency communications systems</a:t>
            </a:r>
          </a:p>
          <a:p>
            <a:r>
              <a:rPr lang="tr-TR"/>
              <a:t>- Establishment of an emergency management information system</a:t>
            </a:r>
          </a:p>
          <a:p>
            <a:r>
              <a:rPr lang="tr-TR"/>
              <a:t>- Strengthening of institutional capacity of AYM – Istanbul Governor’s Emergency Management Center</a:t>
            </a:r>
          </a:p>
          <a:p>
            <a:r>
              <a:rPr lang="tr-TR"/>
              <a:t>- Upgrading of emergency response capacity in Istanbul metropolitan region (equipment and training)</a:t>
            </a:r>
          </a:p>
          <a:p>
            <a:r>
              <a:rPr lang="tr-TR"/>
              <a:t>- Public awareness and training: Support to community volunteer groups</a:t>
            </a:r>
          </a:p>
          <a:p>
            <a:endParaRPr lang="tr-TR" u="sng"/>
          </a:p>
          <a:p>
            <a:r>
              <a:rPr lang="tr-TR" u="sng"/>
              <a:t>Component 2: Seismic Risk Mitigation for Public Facilities</a:t>
            </a:r>
            <a:endParaRPr lang="tr-TR"/>
          </a:p>
          <a:p>
            <a:r>
              <a:rPr lang="tr-TR"/>
              <a:t>- </a:t>
            </a:r>
            <a:r>
              <a:rPr lang="tr-TR" b="1"/>
              <a:t>Retrofitting/reconstruction of priority public facilities such as hospitals, clinics, schools, administrative buildings and infrastructure, etc.</a:t>
            </a:r>
          </a:p>
          <a:p>
            <a:r>
              <a:rPr lang="tr-TR" b="1"/>
              <a:t>- Risk assessment of lifelines and vital infrastructure</a:t>
            </a:r>
          </a:p>
          <a:p>
            <a:r>
              <a:rPr lang="tr-TR" b="1"/>
              <a:t>- Risk assessment of cultural heritage buildings</a:t>
            </a:r>
          </a:p>
          <a:p>
            <a:endParaRPr lang="tr-TR" b="1" u="sng"/>
          </a:p>
          <a:p>
            <a:r>
              <a:rPr lang="tr-TR" u="sng"/>
              <a:t>Component 3: Enforcement of Building Codes</a:t>
            </a:r>
            <a:endParaRPr lang="tr-TR"/>
          </a:p>
          <a:p>
            <a:r>
              <a:rPr lang="tr-TR"/>
              <a:t>The objective of this component is to support innovative approaches to better enforcement of building codes and compliance with land use plans. </a:t>
            </a:r>
          </a:p>
          <a:p>
            <a:r>
              <a:rPr lang="tr-TR"/>
              <a:t>This component incorporates:</a:t>
            </a:r>
          </a:p>
          <a:p>
            <a:r>
              <a:rPr lang="tr-TR"/>
              <a:t>- Public awareness campaigns</a:t>
            </a:r>
          </a:p>
          <a:p>
            <a:r>
              <a:rPr lang="tr-TR"/>
              <a:t>- Further development of regulatory framework</a:t>
            </a:r>
          </a:p>
          <a:p>
            <a:r>
              <a:rPr lang="tr-TR"/>
              <a:t>- Accreditation of engineers</a:t>
            </a:r>
          </a:p>
          <a:p>
            <a:r>
              <a:rPr lang="tr-TR"/>
              <a:t>- Streamlining of building permits issuance procedures and promoting transparency and accountability in selected district municipalities</a:t>
            </a:r>
          </a:p>
          <a:p>
            <a:endParaRPr lang="tr-TR"/>
          </a:p>
          <a:p>
            <a:endParaRPr lang="tr-T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7DF78C-64F4-4B98-86BB-3BB649148353}" type="slidenum">
              <a:rPr lang="tr-TR"/>
              <a:pPr/>
              <a:t>27</a:t>
            </a:fld>
            <a:endParaRPr lang="tr-TR"/>
          </a:p>
        </p:txBody>
      </p:sp>
      <p:sp>
        <p:nvSpPr>
          <p:cNvPr id="97282" name="Rectangle 2"/>
          <p:cNvSpPr>
            <a:spLocks noRo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tr-TR"/>
              <a:t>In Istanbul there exist </a:t>
            </a:r>
            <a:r>
              <a:rPr lang="tr-TR" b="1"/>
              <a:t>about 12,000 buildings serving public</a:t>
            </a:r>
            <a:r>
              <a:rPr lang="tr-TR"/>
              <a:t> functions, such as hospitals, schools, and</a:t>
            </a:r>
          </a:p>
          <a:p>
            <a:r>
              <a:rPr lang="tr-TR"/>
              <a:t>emergency management and governance centers. </a:t>
            </a:r>
          </a:p>
          <a:p>
            <a:r>
              <a:rPr lang="tr-TR"/>
              <a:t>Out of 1783 schools less than 1% is retrofitted. </a:t>
            </a:r>
          </a:p>
          <a:p>
            <a:r>
              <a:rPr lang="tr-TR"/>
              <a:t>Out of 308 hospitals only 2 hospitals are retrofitted. </a:t>
            </a:r>
          </a:p>
          <a:p>
            <a:r>
              <a:rPr lang="tr-TR"/>
              <a:t>Retrofit designs for 25 hospitals are ready. </a:t>
            </a:r>
          </a:p>
          <a:p>
            <a:r>
              <a:rPr lang="tr-TR"/>
              <a:t>Through the ISMEP project about 840 public buildings will be retrofitted.</a:t>
            </a:r>
          </a:p>
          <a:p>
            <a:r>
              <a:rPr lang="tr-TR"/>
              <a:t> </a:t>
            </a:r>
          </a:p>
          <a:p>
            <a:r>
              <a:rPr lang="tr-TR"/>
              <a:t>The Government has identified about 3,600 public buildings are in strong need of retrofitting and estimates that about US$1 billion is needed to complete the work.</a:t>
            </a:r>
          </a:p>
          <a:p>
            <a:endParaRPr lang="tr-TR"/>
          </a:p>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EBEF26-36D3-4D23-BC3C-669D1B31B865}" type="slidenum">
              <a:rPr lang="tr-TR"/>
              <a:pPr/>
              <a:t>28</a:t>
            </a:fld>
            <a:endParaRPr lang="tr-TR"/>
          </a:p>
        </p:txBody>
      </p:sp>
      <p:sp>
        <p:nvSpPr>
          <p:cNvPr id="98306" name="Rectangle 2"/>
          <p:cNvSpPr>
            <a:spLocks noRot="1" noChangeArrowheads="1" noTextEdit="1"/>
          </p:cNvSpPr>
          <p:nvPr>
            <p:ph type="sldImg"/>
          </p:nvPr>
        </p:nvSpPr>
        <p:spPr>
          <a:ln/>
        </p:spPr>
      </p:sp>
      <p:sp>
        <p:nvSpPr>
          <p:cNvPr id="98307" name="Rectangle 3"/>
          <p:cNvSpPr>
            <a:spLocks noGrp="1" noChangeArrowheads="1"/>
          </p:cNvSpPr>
          <p:nvPr>
            <p:ph type="body" idx="1"/>
          </p:nvPr>
        </p:nvSpPr>
        <p:spPr/>
        <p:txBody>
          <a:bodyPr/>
          <a:lstStyle/>
          <a:p>
            <a:r>
              <a:rPr lang="tr-TR"/>
              <a:t>R</a:t>
            </a:r>
            <a:r>
              <a:rPr lang="en-US"/>
              <a:t>isk mitigation is not only a technical issue but mostly a legal and socio-political issue</a:t>
            </a:r>
          </a:p>
          <a:p>
            <a:r>
              <a:rPr lang="en-US"/>
              <a:t>the reduction of disaster risk is an endless challenge:</a:t>
            </a:r>
          </a:p>
          <a:p>
            <a:pPr lvl="1"/>
            <a:r>
              <a:rPr lang="en-US"/>
              <a:t>it raises difficult legal, institutional, social and financial issues</a:t>
            </a:r>
            <a:r>
              <a:rPr lang="tr-TR"/>
              <a:t> </a:t>
            </a:r>
            <a:endParaRPr lang="en-US"/>
          </a:p>
          <a:p>
            <a:endParaRPr lang="tr-TR" sz="800" b="1"/>
          </a:p>
          <a:p>
            <a:pPr>
              <a:lnSpc>
                <a:spcPct val="80000"/>
              </a:lnSpc>
            </a:pPr>
            <a:r>
              <a:rPr lang="tr-TR" sz="800"/>
              <a:t>–Legal and institutional issues needed to be clarified</a:t>
            </a:r>
          </a:p>
          <a:p>
            <a:pPr>
              <a:lnSpc>
                <a:spcPct val="80000"/>
              </a:lnSpc>
            </a:pPr>
            <a:r>
              <a:rPr lang="tr-TR" sz="800"/>
              <a:t>–Better understanding of the gaps and needs</a:t>
            </a:r>
          </a:p>
          <a:p>
            <a:pPr>
              <a:lnSpc>
                <a:spcPct val="80000"/>
              </a:lnSpc>
            </a:pPr>
            <a:r>
              <a:rPr lang="tr-TR" sz="800"/>
              <a:t>–Also a better understanding of the resources</a:t>
            </a:r>
          </a:p>
          <a:p>
            <a:pPr>
              <a:lnSpc>
                <a:spcPct val="80000"/>
              </a:lnSpc>
            </a:pPr>
            <a:r>
              <a:rPr lang="tr-TR" sz="800"/>
              <a:t>–Better understanding of the stakeholders</a:t>
            </a:r>
          </a:p>
          <a:p>
            <a:pPr>
              <a:lnSpc>
                <a:spcPct val="80000"/>
              </a:lnSpc>
            </a:pPr>
            <a:r>
              <a:rPr lang="tr-TR" sz="800"/>
              <a:t>-An overall plan that adresses all the issues and provided a framework for implementation was required</a:t>
            </a:r>
          </a:p>
          <a:p>
            <a:pPr>
              <a:lnSpc>
                <a:spcPct val="80000"/>
              </a:lnSpc>
            </a:pPr>
            <a:endParaRPr lang="tr-TR" sz="800"/>
          </a:p>
          <a:p>
            <a:r>
              <a:rPr lang="tr-TR"/>
              <a:t>The ultimate goal is to </a:t>
            </a:r>
            <a:r>
              <a:rPr lang="tr-TR" b="1"/>
              <a:t>build disaster resilient community in Istanbul</a:t>
            </a:r>
            <a:r>
              <a:rPr lang="tr-TR"/>
              <a:t> by creating a culture of prevention to address not only earthquakes, but also everyday hazards and managing the risk from natural and human induced disasters. </a:t>
            </a:r>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C37034-965D-4AD1-B9F7-B20813E11D50}" type="slidenum">
              <a:rPr lang="tr-TR"/>
              <a:pPr/>
              <a:t>4</a:t>
            </a:fld>
            <a:endParaRPr lang="tr-TR"/>
          </a:p>
        </p:txBody>
      </p:sp>
      <p:sp>
        <p:nvSpPr>
          <p:cNvPr id="11266" name="Rectangle 2"/>
          <p:cNvSpPr>
            <a:spLocks noRot="1" noChangeArrowheads="1" noTextEdit="1"/>
          </p:cNvSpPr>
          <p:nvPr>
            <p:ph type="sldImg"/>
          </p:nvPr>
        </p:nvSpPr>
        <p:spPr>
          <a:ln/>
        </p:spPr>
      </p:sp>
      <p:sp>
        <p:nvSpPr>
          <p:cNvPr id="11267" name="Rectangle 3"/>
          <p:cNvSpPr>
            <a:spLocks noGrp="1" noChangeArrowheads="1"/>
          </p:cNvSpPr>
          <p:nvPr>
            <p:ph type="body" idx="1"/>
          </p:nvPr>
        </p:nvSpPr>
        <p:spPr/>
        <p:txBody>
          <a:bodyPr/>
          <a:lstStyle/>
          <a:p>
            <a:r>
              <a:rPr lang="tr-TR"/>
              <a:t>D</a:t>
            </a:r>
            <a:r>
              <a:rPr lang="en-US"/>
              <a:t>ual organization of local administration establishes the basis for t</a:t>
            </a:r>
            <a:r>
              <a:rPr lang="tr-TR"/>
              <a:t>he </a:t>
            </a:r>
            <a:r>
              <a:rPr lang="en-US"/>
              <a:t>distinguished role</a:t>
            </a:r>
            <a:r>
              <a:rPr lang="tr-TR"/>
              <a:t>s</a:t>
            </a:r>
            <a:r>
              <a:rPr lang="en-US"/>
              <a:t> in disaster management.</a:t>
            </a:r>
            <a:endParaRPr lang="tr-TR"/>
          </a:p>
          <a:p>
            <a:r>
              <a:rPr lang="tr-TR"/>
              <a:t>with appointed provincial and district governors and elected provincial and district mayors, </a:t>
            </a:r>
          </a:p>
          <a:p>
            <a:r>
              <a:rPr lang="tr-TR"/>
              <a:t>creates somewhat overlapping role in disaster management. </a:t>
            </a:r>
          </a:p>
          <a:p>
            <a:r>
              <a:rPr lang="tr-TR"/>
              <a:t>Under the Law no 7269 on “</a:t>
            </a:r>
            <a:r>
              <a:rPr lang="tr-TR" b="1"/>
              <a:t>Precautions and Aid Regarding All Types of Disasters that Impacts the Community</a:t>
            </a:r>
            <a:r>
              <a:rPr lang="tr-TR"/>
              <a:t>” the governor of Istanbul Province is the commander. </a:t>
            </a:r>
          </a:p>
          <a:p>
            <a:r>
              <a:rPr lang="tr-TR"/>
              <a:t>The mayor and other municipal bodies fall under the authority of the governor under these circumstances. </a:t>
            </a:r>
          </a:p>
          <a:p>
            <a:r>
              <a:rPr lang="tr-TR"/>
              <a:t>The current legal regulations do not specify any administrative role for the municipalities and does not give any discretion neither for planning, or mitigation stages. </a:t>
            </a:r>
          </a:p>
          <a:p>
            <a:endParaRPr lang="tr-T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56AF9D-EF4D-41DB-8958-E083617A18E9}" type="slidenum">
              <a:rPr lang="tr-TR"/>
              <a:pPr/>
              <a:t>5</a:t>
            </a:fld>
            <a:endParaRPr lang="tr-TR"/>
          </a:p>
        </p:txBody>
      </p:sp>
      <p:sp>
        <p:nvSpPr>
          <p:cNvPr id="13314" name="Rectangle 2"/>
          <p:cNvSpPr>
            <a:spLocks noRot="1" noChangeArrowheads="1" noTextEdit="1"/>
          </p:cNvSpPr>
          <p:nvPr>
            <p:ph type="sldImg"/>
          </p:nvPr>
        </p:nvSpPr>
        <p:spPr>
          <a:ln/>
        </p:spPr>
      </p:sp>
      <p:sp>
        <p:nvSpPr>
          <p:cNvPr id="13315" name="Rectangle 3"/>
          <p:cNvSpPr>
            <a:spLocks noGrp="1" noChangeArrowheads="1"/>
          </p:cNvSpPr>
          <p:nvPr>
            <p:ph type="body" idx="1"/>
          </p:nvPr>
        </p:nvSpPr>
        <p:spPr/>
        <p:txBody>
          <a:bodyPr/>
          <a:lstStyle/>
          <a:p>
            <a:r>
              <a:rPr lang="tr-TR"/>
              <a:t>Right-lateral motion </a:t>
            </a:r>
            <a:r>
              <a:rPr lang="en-US" b="1"/>
              <a:t>caused a surface rupture up to 4.9 m </a:t>
            </a:r>
            <a:r>
              <a:rPr lang="tr-TR"/>
              <a:t>passed </a:t>
            </a:r>
            <a:r>
              <a:rPr lang="en-US"/>
              <a:t>through several major lifelines and transportation systems  </a:t>
            </a:r>
          </a:p>
          <a:p>
            <a:r>
              <a:rPr lang="en-US" b="1"/>
              <a:t>damages covered an area of almost 2 thousand sq</a:t>
            </a:r>
            <a:r>
              <a:rPr lang="tr-TR" b="1"/>
              <a:t> km</a:t>
            </a:r>
            <a:r>
              <a:rPr lang="en-US" b="1"/>
              <a:t>   </a:t>
            </a:r>
          </a:p>
          <a:p>
            <a:r>
              <a:rPr lang="en-US"/>
              <a:t>search and rescue teams brought thousands of bodies out from the collapsed buildings  </a:t>
            </a:r>
          </a:p>
          <a:p>
            <a:r>
              <a:rPr lang="tr-TR"/>
              <a:t>it </a:t>
            </a:r>
            <a:r>
              <a:rPr lang="en-US"/>
              <a:t>has been decleared </a:t>
            </a:r>
          </a:p>
          <a:p>
            <a:pPr lvl="1"/>
            <a:r>
              <a:rPr lang="en-US" b="1"/>
              <a:t>more than 17 thousand deaths</a:t>
            </a:r>
          </a:p>
          <a:p>
            <a:pPr lvl="1"/>
            <a:r>
              <a:rPr lang="en-US" b="1"/>
              <a:t>another 20 thousand people missing or presumed dead </a:t>
            </a:r>
          </a:p>
          <a:p>
            <a:endParaRPr lang="en-US" b="1"/>
          </a:p>
          <a:p>
            <a:endParaRPr lang="tr-T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87EDD4-9935-4C87-A8E2-995DD5D224C1}" type="slidenum">
              <a:rPr lang="tr-TR"/>
              <a:pPr/>
              <a:t>6</a:t>
            </a:fld>
            <a:endParaRPr lang="tr-TR"/>
          </a:p>
        </p:txBody>
      </p:sp>
      <p:sp>
        <p:nvSpPr>
          <p:cNvPr id="15362" name="Rectangle 2"/>
          <p:cNvSpPr>
            <a:spLocks noRot="1" noChangeArrowheads="1" noTextEdit="1"/>
          </p:cNvSpPr>
          <p:nvPr>
            <p:ph type="sldImg"/>
          </p:nvPr>
        </p:nvSpPr>
        <p:spPr>
          <a:ln/>
        </p:spPr>
      </p:sp>
      <p:sp>
        <p:nvSpPr>
          <p:cNvPr id="15363" name="Rectangle 3"/>
          <p:cNvSpPr>
            <a:spLocks noGrp="1" noChangeArrowheads="1"/>
          </p:cNvSpPr>
          <p:nvPr>
            <p:ph type="body" idx="1"/>
          </p:nvPr>
        </p:nvSpPr>
        <p:spPr/>
        <p:txBody>
          <a:bodyPr/>
          <a:lstStyle/>
          <a:p>
            <a:pPr>
              <a:lnSpc>
                <a:spcPct val="90000"/>
              </a:lnSpc>
            </a:pPr>
            <a:r>
              <a:rPr lang="tr-TR" sz="1000" b="1" u="sng">
                <a:effectLst>
                  <a:outerShdw blurRad="38100" dist="38100" dir="2700000" algn="tl">
                    <a:srgbClr val="C0C0C0"/>
                  </a:outerShdw>
                </a:effectLst>
              </a:rPr>
              <a:t>Communication, Cooperation, Coordination</a:t>
            </a:r>
          </a:p>
          <a:p>
            <a:pPr>
              <a:lnSpc>
                <a:spcPct val="90000"/>
              </a:lnSpc>
            </a:pPr>
            <a:r>
              <a:rPr lang="tr-TR" sz="1000">
                <a:effectLst>
                  <a:outerShdw blurRad="38100" dist="38100" dir="2700000" algn="tl">
                    <a:srgbClr val="C0C0C0"/>
                  </a:outerShdw>
                </a:effectLst>
              </a:rPr>
              <a:t> Communication failed</a:t>
            </a:r>
          </a:p>
          <a:p>
            <a:pPr>
              <a:lnSpc>
                <a:spcPct val="90000"/>
              </a:lnSpc>
            </a:pPr>
            <a:r>
              <a:rPr lang="tr-TR" sz="1000">
                <a:effectLst>
                  <a:outerShdw blurRad="38100" dist="38100" dir="2700000" algn="tl">
                    <a:srgbClr val="C0C0C0"/>
                  </a:outerShdw>
                </a:effectLst>
              </a:rPr>
              <a:t> Telephone lines were out of order in first 48 hours</a:t>
            </a:r>
          </a:p>
          <a:p>
            <a:pPr>
              <a:lnSpc>
                <a:spcPct val="90000"/>
              </a:lnSpc>
            </a:pPr>
            <a:r>
              <a:rPr lang="tr-TR" sz="1000">
                <a:effectLst>
                  <a:outerShdw blurRad="38100" dist="38100" dir="2700000" algn="tl">
                    <a:srgbClr val="C0C0C0"/>
                  </a:outerShdw>
                </a:effectLst>
              </a:rPr>
              <a:t> Mobiles did not function</a:t>
            </a:r>
            <a:endParaRPr lang="en-US" sz="1000">
              <a:effectLst>
                <a:outerShdw blurRad="38100" dist="38100" dir="2700000" algn="tl">
                  <a:srgbClr val="C0C0C0"/>
                </a:outerShdw>
              </a:effectLst>
            </a:endParaRPr>
          </a:p>
          <a:p>
            <a:pPr>
              <a:lnSpc>
                <a:spcPct val="90000"/>
              </a:lnSpc>
            </a:pPr>
            <a:r>
              <a:rPr lang="tr-TR" sz="1000" b="1" u="sng">
                <a:solidFill>
                  <a:schemeClr val="tx2"/>
                </a:solidFill>
                <a:effectLst>
                  <a:outerShdw blurRad="38100" dist="38100" dir="2700000" algn="tl">
                    <a:srgbClr val="C0C0C0"/>
                  </a:outerShdw>
                </a:effectLst>
              </a:rPr>
              <a:t>First Aid &amp; Rescue</a:t>
            </a:r>
          </a:p>
          <a:p>
            <a:pPr>
              <a:lnSpc>
                <a:spcPct val="90000"/>
              </a:lnSpc>
            </a:pPr>
            <a:r>
              <a:rPr lang="tr-TR" sz="1000">
                <a:solidFill>
                  <a:schemeClr val="tx2"/>
                </a:solidFill>
                <a:effectLst>
                  <a:outerShdw blurRad="38100" dist="38100" dir="2700000" algn="tl">
                    <a:srgbClr val="C0C0C0"/>
                  </a:outerShdw>
                </a:effectLst>
              </a:rPr>
              <a:t>Lack of organization and coordination in search &amp; rescue activities</a:t>
            </a:r>
          </a:p>
          <a:p>
            <a:pPr>
              <a:lnSpc>
                <a:spcPct val="90000"/>
              </a:lnSpc>
            </a:pPr>
            <a:r>
              <a:rPr lang="tr-TR" sz="1000">
                <a:solidFill>
                  <a:schemeClr val="tx2"/>
                </a:solidFill>
                <a:effectLst>
                  <a:outerShdw blurRad="38100" dist="38100" dir="2700000" algn="tl">
                    <a:srgbClr val="C0C0C0"/>
                  </a:outerShdw>
                </a:effectLst>
              </a:rPr>
              <a:t>Emergency services failed</a:t>
            </a:r>
          </a:p>
          <a:p>
            <a:pPr>
              <a:lnSpc>
                <a:spcPct val="90000"/>
              </a:lnSpc>
            </a:pPr>
            <a:r>
              <a:rPr lang="tr-TR" sz="1000">
                <a:solidFill>
                  <a:schemeClr val="tx2"/>
                </a:solidFill>
                <a:effectLst>
                  <a:outerShdw blurRad="38100" dist="38100" dir="2700000" algn="tl">
                    <a:srgbClr val="C0C0C0"/>
                  </a:outerShdw>
                </a:effectLst>
              </a:rPr>
              <a:t>Caotic situation</a:t>
            </a:r>
          </a:p>
          <a:p>
            <a:pPr>
              <a:lnSpc>
                <a:spcPct val="90000"/>
              </a:lnSpc>
            </a:pPr>
            <a:r>
              <a:rPr lang="tr-TR" sz="1000">
                <a:solidFill>
                  <a:schemeClr val="tx2"/>
                </a:solidFill>
                <a:effectLst>
                  <a:outerShdw blurRad="38100" dist="38100" dir="2700000" algn="tl">
                    <a:srgbClr val="C0C0C0"/>
                  </a:outerShdw>
                </a:effectLst>
              </a:rPr>
              <a:t>Bureaucracy inhibiting efficiency and effectiveness</a:t>
            </a:r>
            <a:endParaRPr lang="tr-TR" altLang="ja-JP" sz="1000">
              <a:solidFill>
                <a:schemeClr val="tx2"/>
              </a:solidFill>
              <a:effectLst>
                <a:outerShdw blurRad="38100" dist="38100" dir="2700000" algn="tl">
                  <a:srgbClr val="C0C0C0"/>
                </a:outerShdw>
              </a:effectLst>
            </a:endParaRPr>
          </a:p>
          <a:p>
            <a:pPr>
              <a:lnSpc>
                <a:spcPct val="90000"/>
              </a:lnSpc>
            </a:pPr>
            <a:r>
              <a:rPr lang="tr-TR" altLang="ja-JP" sz="1000">
                <a:solidFill>
                  <a:schemeClr val="tx2"/>
                </a:solidFill>
                <a:effectLst>
                  <a:outerShdw blurRad="38100" dist="38100" dir="2700000" algn="tl">
                    <a:srgbClr val="C0C0C0"/>
                  </a:outerShdw>
                </a:effectLst>
              </a:rPr>
              <a:t>Insufficient logistic supports</a:t>
            </a:r>
          </a:p>
          <a:p>
            <a:pPr>
              <a:lnSpc>
                <a:spcPct val="90000"/>
              </a:lnSpc>
            </a:pPr>
            <a:r>
              <a:rPr lang="tr-TR" altLang="ja-JP" sz="1000">
                <a:solidFill>
                  <a:schemeClr val="tx2"/>
                </a:solidFill>
                <a:effectLst>
                  <a:outerShdw blurRad="38100" dist="38100" dir="2700000" algn="tl">
                    <a:srgbClr val="C0C0C0"/>
                  </a:outerShdw>
                </a:effectLst>
              </a:rPr>
              <a:t>Voluntary efforts were not trained and organized</a:t>
            </a:r>
            <a:endParaRPr lang="en-US" sz="1000">
              <a:solidFill>
                <a:schemeClr val="tx2"/>
              </a:solidFill>
              <a:effectLst>
                <a:outerShdw blurRad="38100" dist="38100" dir="2700000" algn="tl">
                  <a:srgbClr val="C0C0C0"/>
                </a:outerShdw>
              </a:effectLst>
            </a:endParaRPr>
          </a:p>
          <a:p>
            <a:pPr>
              <a:lnSpc>
                <a:spcPct val="90000"/>
              </a:lnSpc>
            </a:pPr>
            <a:r>
              <a:rPr lang="tr-TR" sz="1000" b="1" u="sng">
                <a:solidFill>
                  <a:schemeClr val="bg1"/>
                </a:solidFill>
              </a:rPr>
              <a:t>Losses / Problems</a:t>
            </a:r>
          </a:p>
          <a:p>
            <a:pPr>
              <a:lnSpc>
                <a:spcPct val="90000"/>
              </a:lnSpc>
            </a:pPr>
            <a:r>
              <a:rPr lang="tr-TR" sz="1000" b="1">
                <a:solidFill>
                  <a:schemeClr val="bg1"/>
                </a:solidFill>
              </a:rPr>
              <a:t> </a:t>
            </a:r>
            <a:r>
              <a:rPr lang="tr-TR" sz="1000">
                <a:solidFill>
                  <a:schemeClr val="bg1"/>
                </a:solidFill>
              </a:rPr>
              <a:t>Public buildings and infrastructure seriously damaged </a:t>
            </a:r>
          </a:p>
          <a:p>
            <a:pPr>
              <a:lnSpc>
                <a:spcPct val="90000"/>
              </a:lnSpc>
            </a:pPr>
            <a:r>
              <a:rPr lang="tr-TR" sz="1000">
                <a:solidFill>
                  <a:schemeClr val="bg1"/>
                </a:solidFill>
              </a:rPr>
              <a:t>Sub-standard</a:t>
            </a:r>
            <a:r>
              <a:rPr lang="tr-TR" altLang="ja-JP" sz="1000">
                <a:solidFill>
                  <a:schemeClr val="bg1"/>
                </a:solidFill>
              </a:rPr>
              <a:t> buildings and infrastructure</a:t>
            </a:r>
            <a:endParaRPr lang="tr-TR" sz="1000">
              <a:solidFill>
                <a:schemeClr val="bg1"/>
              </a:solidFill>
            </a:endParaRPr>
          </a:p>
          <a:p>
            <a:pPr>
              <a:lnSpc>
                <a:spcPct val="90000"/>
              </a:lnSpc>
            </a:pPr>
            <a:r>
              <a:rPr lang="tr-TR" sz="1000">
                <a:solidFill>
                  <a:schemeClr val="bg1"/>
                </a:solidFill>
              </a:rPr>
              <a:t> Hazard ignorant development </a:t>
            </a:r>
          </a:p>
          <a:p>
            <a:pPr>
              <a:lnSpc>
                <a:spcPct val="90000"/>
              </a:lnSpc>
            </a:pPr>
            <a:r>
              <a:rPr lang="tr-TR" sz="1000">
                <a:solidFill>
                  <a:schemeClr val="bg1"/>
                </a:solidFill>
              </a:rPr>
              <a:t>Lack of code enforcement</a:t>
            </a:r>
          </a:p>
          <a:p>
            <a:pPr>
              <a:lnSpc>
                <a:spcPct val="90000"/>
              </a:lnSpc>
            </a:pPr>
            <a:r>
              <a:rPr lang="tr-TR" sz="1000">
                <a:solidFill>
                  <a:schemeClr val="bg1"/>
                </a:solidFill>
              </a:rPr>
              <a:t> Improper inspection during construction</a:t>
            </a:r>
          </a:p>
          <a:p>
            <a:pPr>
              <a:lnSpc>
                <a:spcPct val="90000"/>
              </a:lnSpc>
            </a:pPr>
            <a:r>
              <a:rPr lang="tr-TR" sz="1000">
                <a:solidFill>
                  <a:schemeClr val="bg1"/>
                </a:solidFill>
              </a:rPr>
              <a:t> Corrupted permitting and licensing</a:t>
            </a:r>
            <a:endParaRPr lang="en-US" sz="1000">
              <a:solidFill>
                <a:schemeClr val="bg1"/>
              </a:solidFill>
            </a:endParaRPr>
          </a:p>
          <a:p>
            <a:pPr>
              <a:lnSpc>
                <a:spcPct val="90000"/>
              </a:lnSpc>
            </a:pPr>
            <a:r>
              <a:rPr lang="tr-TR" sz="1000" b="1" u="sng">
                <a:solidFill>
                  <a:schemeClr val="bg1"/>
                </a:solidFill>
              </a:rPr>
              <a:t>Serious Resource Gap</a:t>
            </a:r>
          </a:p>
          <a:p>
            <a:pPr>
              <a:lnSpc>
                <a:spcPct val="90000"/>
              </a:lnSpc>
            </a:pPr>
            <a:r>
              <a:rPr lang="tr-TR" sz="1000" b="1">
                <a:solidFill>
                  <a:schemeClr val="bg1"/>
                </a:solidFill>
              </a:rPr>
              <a:t> </a:t>
            </a:r>
            <a:r>
              <a:rPr lang="tr-TR" sz="1000">
                <a:solidFill>
                  <a:schemeClr val="bg1"/>
                </a:solidFill>
              </a:rPr>
              <a:t>10-14 billion $ as direct cost </a:t>
            </a:r>
          </a:p>
          <a:p>
            <a:pPr>
              <a:lnSpc>
                <a:spcPct val="90000"/>
              </a:lnSpc>
            </a:pPr>
            <a:r>
              <a:rPr lang="tr-TR" sz="1000">
                <a:solidFill>
                  <a:schemeClr val="bg1"/>
                </a:solidFill>
              </a:rPr>
              <a:t> %5-7 of Turkey’s GNP</a:t>
            </a:r>
            <a:endParaRPr lang="en-US" sz="1000">
              <a:solidFill>
                <a:schemeClr val="bg1"/>
              </a:solidFill>
            </a:endParaRPr>
          </a:p>
          <a:p>
            <a:pPr>
              <a:lnSpc>
                <a:spcPct val="90000"/>
              </a:lnSpc>
            </a:pPr>
            <a:endParaRPr lang="tr-TR" sz="10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856C46-63FF-45AE-9577-3BA55474AC6D}" type="slidenum">
              <a:rPr lang="tr-TR"/>
              <a:pPr/>
              <a:t>7</a:t>
            </a:fld>
            <a:endParaRPr lang="tr-TR"/>
          </a:p>
        </p:txBody>
      </p:sp>
      <p:sp>
        <p:nvSpPr>
          <p:cNvPr id="17410" name="Rectangle 2"/>
          <p:cNvSpPr>
            <a:spLocks noRot="1" noChangeArrowheads="1" noTextEdit="1"/>
          </p:cNvSpPr>
          <p:nvPr>
            <p:ph type="sldImg"/>
          </p:nvPr>
        </p:nvSpPr>
        <p:spPr>
          <a:ln/>
        </p:spPr>
      </p:sp>
      <p:sp>
        <p:nvSpPr>
          <p:cNvPr id="17411" name="Rectangle 3"/>
          <p:cNvSpPr>
            <a:spLocks noGrp="1" noChangeArrowheads="1"/>
          </p:cNvSpPr>
          <p:nvPr>
            <p:ph type="body" idx="1"/>
          </p:nvPr>
        </p:nvSpPr>
        <p:spPr/>
        <p:txBody>
          <a:bodyPr/>
          <a:lstStyle/>
          <a:p>
            <a:r>
              <a:rPr lang="tr-TR" b="1">
                <a:solidFill>
                  <a:srgbClr val="FF0000"/>
                </a:solidFill>
              </a:rPr>
              <a:t>Damage was too large for local governments to cope with..</a:t>
            </a:r>
          </a:p>
          <a:p>
            <a:r>
              <a:rPr lang="tr-TR" b="1">
                <a:solidFill>
                  <a:srgbClr val="FF0000"/>
                </a:solidFill>
              </a:rPr>
              <a:t>Local governments could not request the National government or other agencies to help because their headquarters themselves were paralyzed..</a:t>
            </a:r>
            <a:endParaRPr lang="tr-TR">
              <a:solidFill>
                <a:srgbClr val="FF0000"/>
              </a:solidFill>
            </a:endParaRPr>
          </a:p>
          <a:p>
            <a:r>
              <a:rPr lang="tr-TR" b="1">
                <a:solidFill>
                  <a:srgbClr val="FF0000"/>
                </a:solidFill>
              </a:rPr>
              <a:t>Medical cooperation was not effective enough..</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BC53BC-348A-4DB0-8DF8-82D5A5D90AF8}" type="slidenum">
              <a:rPr lang="tr-TR"/>
              <a:pPr/>
              <a:t>8</a:t>
            </a:fld>
            <a:endParaRPr lang="tr-TR"/>
          </a:p>
        </p:txBody>
      </p:sp>
      <p:sp>
        <p:nvSpPr>
          <p:cNvPr id="20482" name="Rectangle 2"/>
          <p:cNvSpPr>
            <a:spLocks noRot="1" noChangeArrowheads="1" noTextEdit="1"/>
          </p:cNvSpPr>
          <p:nvPr>
            <p:ph type="sldImg"/>
          </p:nvPr>
        </p:nvSpPr>
        <p:spPr>
          <a:ln/>
        </p:spPr>
      </p:sp>
      <p:sp>
        <p:nvSpPr>
          <p:cNvPr id="20483" name="Rectangle 3"/>
          <p:cNvSpPr>
            <a:spLocks noGrp="1" noChangeArrowheads="1"/>
          </p:cNvSpPr>
          <p:nvPr>
            <p:ph type="body" idx="1"/>
          </p:nvPr>
        </p:nvSpPr>
        <p:spPr/>
        <p:txBody>
          <a:bodyPr/>
          <a:lstStyle/>
          <a:p>
            <a:r>
              <a:rPr lang="tr-TR"/>
              <a:t>Currently, the emergency response functions in Istanbul are based upon these parallel institutions </a:t>
            </a:r>
          </a:p>
          <a:p>
            <a:r>
              <a:rPr lang="tr-TR"/>
              <a:t>(Disaster Management Center and the Disaster Coordination Center), </a:t>
            </a:r>
          </a:p>
          <a:p>
            <a:r>
              <a:rPr lang="tr-TR"/>
              <a:t>derived from the dual administrative systems that govern the metropolis. </a:t>
            </a:r>
          </a:p>
          <a:p>
            <a:r>
              <a:rPr lang="tr-TR"/>
              <a:t>In Istanbul institutions established by the central government are empowered to prepare their individual disaster risk management plans in areas under their jurisdiction. </a:t>
            </a:r>
          </a:p>
          <a:p>
            <a:r>
              <a:rPr lang="tr-TR"/>
              <a:t>As a result overlapping and contradictory plans occur. </a:t>
            </a:r>
          </a:p>
          <a:p>
            <a:endParaRPr lang="tr-TR"/>
          </a:p>
          <a:p>
            <a:r>
              <a:rPr lang="tr-TR"/>
              <a:t>Duties of the Disaster Coordination Center:</a:t>
            </a:r>
          </a:p>
          <a:p>
            <a:r>
              <a:rPr lang="tr-TR"/>
              <a:t>1. To achieve coordination and cooperation between Municipality departments and other organizations before,</a:t>
            </a:r>
          </a:p>
          <a:p>
            <a:r>
              <a:rPr lang="tr-TR"/>
              <a:t>during and after every kind of natural disaster so as to reduce losses to the minimum.</a:t>
            </a:r>
          </a:p>
          <a:p>
            <a:r>
              <a:rPr lang="tr-TR"/>
              <a:t>2. To establish search and rescue teams in associated departments of the Municipality, to train them and prepare</a:t>
            </a:r>
          </a:p>
          <a:p>
            <a:r>
              <a:rPr lang="tr-TR"/>
              <a:t>them in readiness for emergencies</a:t>
            </a:r>
          </a:p>
          <a:p>
            <a:r>
              <a:rPr lang="tr-TR"/>
              <a:t>3. To continuously monitor seismic activity in the Marmara region as well as Turkey and the World and prepare weekly</a:t>
            </a:r>
          </a:p>
          <a:p>
            <a:r>
              <a:rPr lang="tr-TR"/>
              <a:t>and annual reports.</a:t>
            </a:r>
          </a:p>
          <a:p>
            <a:endParaRPr lang="tr-T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0A99F3-A8C9-40B2-8B69-41EAE82D1BE6}" type="slidenum">
              <a:rPr lang="tr-TR"/>
              <a:pPr/>
              <a:t>9</a:t>
            </a:fld>
            <a:endParaRPr lang="tr-TR"/>
          </a:p>
        </p:txBody>
      </p:sp>
      <p:sp>
        <p:nvSpPr>
          <p:cNvPr id="22530" name="Rectangle 2"/>
          <p:cNvSpPr>
            <a:spLocks noRot="1" noChangeArrowheads="1" noTextEdit="1"/>
          </p:cNvSpPr>
          <p:nvPr>
            <p:ph type="sldImg"/>
          </p:nvPr>
        </p:nvSpPr>
        <p:spPr>
          <a:ln/>
        </p:spPr>
      </p:sp>
      <p:sp>
        <p:nvSpPr>
          <p:cNvPr id="22531" name="Rectangle 3"/>
          <p:cNvSpPr>
            <a:spLocks noGrp="1" noChangeArrowheads="1"/>
          </p:cNvSpPr>
          <p:nvPr>
            <p:ph type="body" idx="1"/>
          </p:nvPr>
        </p:nvSpPr>
        <p:spPr/>
        <p:txBody>
          <a:bodyPr/>
          <a:lstStyle/>
          <a:p>
            <a:r>
              <a:rPr lang="tr-TR" b="1"/>
              <a:t>under Disaster Law  and Development Law </a:t>
            </a:r>
          </a:p>
          <a:p>
            <a:r>
              <a:rPr lang="tr-TR" b="1"/>
              <a:t>the Turkey’s </a:t>
            </a:r>
            <a:r>
              <a:rPr lang="en-US" b="1"/>
              <a:t>current DM structure is </a:t>
            </a:r>
            <a:endParaRPr lang="tr-TR" b="1"/>
          </a:p>
          <a:p>
            <a:r>
              <a:rPr lang="en-US" b="1"/>
              <a:t>a typical centralized system </a:t>
            </a:r>
            <a:endParaRPr lang="tr-TR" b="1"/>
          </a:p>
          <a:p>
            <a:endParaRPr lang="tr-TR" b="1"/>
          </a:p>
          <a:p>
            <a:pPr lvl="1"/>
            <a:r>
              <a:rPr lang="tr-TR" b="1" u="sng"/>
              <a:t>1. C</a:t>
            </a:r>
            <a:r>
              <a:rPr lang="en-US" b="1" u="sng"/>
              <a:t>entral level</a:t>
            </a:r>
            <a:r>
              <a:rPr lang="en-US" b="1"/>
              <a:t> </a:t>
            </a:r>
            <a:r>
              <a:rPr lang="tr-TR" b="1"/>
              <a:t>: </a:t>
            </a:r>
            <a:r>
              <a:rPr lang="en-US" sz="1400"/>
              <a:t>Governmental organizations</a:t>
            </a:r>
            <a:r>
              <a:rPr lang="en-US" sz="1400" b="1"/>
              <a:t> </a:t>
            </a:r>
            <a:endParaRPr lang="tr-TR" sz="1400" b="1"/>
          </a:p>
          <a:p>
            <a:r>
              <a:rPr lang="en-US" sz="900"/>
              <a:t>Prime Ministry Turkey Emergency Management General Directorate</a:t>
            </a:r>
            <a:endParaRPr lang="tr-TR" sz="900"/>
          </a:p>
          <a:p>
            <a:r>
              <a:rPr lang="en-US" sz="900"/>
              <a:t>Crisis Management Center of Prime Ministry </a:t>
            </a:r>
            <a:endParaRPr lang="tr-TR" sz="900"/>
          </a:p>
          <a:p>
            <a:r>
              <a:rPr lang="en-US" sz="900"/>
              <a:t>Civil Defense General Directorate of Ministry of Interior </a:t>
            </a:r>
            <a:endParaRPr lang="tr-TR" sz="900"/>
          </a:p>
          <a:p>
            <a:r>
              <a:rPr lang="en-US" sz="900"/>
              <a:t>Ministry of Public Works and Development </a:t>
            </a:r>
            <a:endParaRPr lang="tr-TR" sz="900"/>
          </a:p>
          <a:p>
            <a:r>
              <a:rPr lang="en-US" sz="900"/>
              <a:t>General Directorate of Disaster Affairs Agency</a:t>
            </a:r>
            <a:endParaRPr lang="tr-TR" sz="900" b="1"/>
          </a:p>
          <a:p>
            <a:pPr lvl="2"/>
            <a:r>
              <a:rPr lang="tr-TR" sz="1400"/>
              <a:t>Turkish Armed Forces</a:t>
            </a:r>
          </a:p>
          <a:p>
            <a:pPr lvl="2"/>
            <a:r>
              <a:rPr lang="en-US" sz="1400"/>
              <a:t>National Security Council </a:t>
            </a:r>
            <a:endParaRPr lang="tr-TR" sz="1400"/>
          </a:p>
          <a:p>
            <a:pPr lvl="2"/>
            <a:r>
              <a:rPr lang="tr-TR" sz="1400"/>
              <a:t>Turkish </a:t>
            </a:r>
            <a:r>
              <a:rPr lang="en-US" sz="1400"/>
              <a:t>Red Crescent </a:t>
            </a:r>
            <a:endParaRPr lang="tr-TR" sz="1400"/>
          </a:p>
          <a:p>
            <a:pPr lvl="1"/>
            <a:r>
              <a:rPr lang="tr-TR" b="1" u="sng"/>
              <a:t>2. Local level : </a:t>
            </a:r>
          </a:p>
          <a:p>
            <a:pPr lvl="2"/>
            <a:r>
              <a:rPr lang="tr-TR" sz="1400"/>
              <a:t>M</a:t>
            </a:r>
            <a:r>
              <a:rPr lang="en-US" sz="1400"/>
              <a:t>unicipalities </a:t>
            </a:r>
            <a:r>
              <a:rPr lang="tr-TR" sz="1400"/>
              <a:t>(Mayor/Governer)</a:t>
            </a:r>
          </a:p>
          <a:p>
            <a:pPr lvl="2"/>
            <a:r>
              <a:rPr lang="en-US" sz="1400"/>
              <a:t>Istanbul Metropolitan City Municipalities </a:t>
            </a:r>
            <a:r>
              <a:rPr lang="tr-TR" sz="1400"/>
              <a:t>– </a:t>
            </a:r>
            <a:r>
              <a:rPr lang="en-US" sz="1400"/>
              <a:t>AKOM</a:t>
            </a:r>
            <a:endParaRPr lang="tr-TR" sz="1400"/>
          </a:p>
          <a:p>
            <a:pPr lvl="2"/>
            <a:r>
              <a:rPr lang="en-US" sz="1400"/>
              <a:t>Istanbul Provincial Authority - Disaster Management Center (AYM)</a:t>
            </a:r>
            <a:endParaRPr lang="tr-TR" sz="1400" b="1"/>
          </a:p>
          <a:p>
            <a:pPr lvl="1"/>
            <a:r>
              <a:rPr lang="tr-TR" b="1" u="sng"/>
              <a:t>3. Others</a:t>
            </a:r>
          </a:p>
          <a:p>
            <a:pPr lvl="2"/>
            <a:r>
              <a:rPr lang="tr-TR" sz="1400"/>
              <a:t>U</a:t>
            </a:r>
            <a:r>
              <a:rPr lang="en-US" sz="1400"/>
              <a:t>niversities</a:t>
            </a:r>
            <a:r>
              <a:rPr lang="tr-TR" sz="1400"/>
              <a:t> </a:t>
            </a:r>
          </a:p>
          <a:p>
            <a:pPr lvl="2"/>
            <a:r>
              <a:rPr lang="en-US" sz="1400"/>
              <a:t>NGO</a:t>
            </a:r>
            <a:r>
              <a:rPr lang="tr-TR" sz="1400"/>
              <a:t>’</a:t>
            </a:r>
            <a:r>
              <a:rPr lang="en-US" sz="1400"/>
              <a:t>s</a:t>
            </a:r>
            <a:endParaRPr lang="tr-TR" sz="1400"/>
          </a:p>
          <a:p>
            <a:pPr lvl="2"/>
            <a:r>
              <a:rPr lang="tr-TR" sz="1400"/>
              <a:t>Int’l Organizations</a:t>
            </a:r>
            <a:br>
              <a:rPr lang="tr-TR" sz="1400"/>
            </a:br>
            <a:r>
              <a:rPr lang="tr-TR" sz="1400"/>
              <a:t>Citizens</a:t>
            </a:r>
          </a:p>
          <a:p>
            <a:pPr lvl="1"/>
            <a:endParaRPr lang="tr-TR" sz="1000"/>
          </a:p>
          <a:p>
            <a:endParaRPr lang="tr-TR"/>
          </a:p>
          <a:p>
            <a:endParaRPr lang="tr-TR" sz="800"/>
          </a:p>
          <a:p>
            <a:endParaRPr lang="tr-T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EC0E9E-9168-4649-B351-D348526F7218}" type="slidenum">
              <a:rPr lang="tr-TR"/>
              <a:pPr/>
              <a:t>10</a:t>
            </a:fld>
            <a:endParaRPr lang="tr-TR"/>
          </a:p>
        </p:txBody>
      </p:sp>
      <p:sp>
        <p:nvSpPr>
          <p:cNvPr id="24578" name="Rectangle 2"/>
          <p:cNvSpPr>
            <a:spLocks noRo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en-US" sz="800"/>
              <a:t>After the </a:t>
            </a:r>
            <a:r>
              <a:rPr lang="tr-TR" sz="800"/>
              <a:t>E</a:t>
            </a:r>
            <a:r>
              <a:rPr lang="en-US" sz="800"/>
              <a:t>arthquake Turkey showed some progress</a:t>
            </a:r>
            <a:r>
              <a:rPr lang="tr-TR" sz="800"/>
              <a:t>:</a:t>
            </a:r>
          </a:p>
          <a:p>
            <a:r>
              <a:rPr lang="en-US" b="1"/>
              <a:t>establishing a </a:t>
            </a:r>
            <a:r>
              <a:rPr lang="tr-TR" b="1"/>
              <a:t>M</a:t>
            </a:r>
            <a:r>
              <a:rPr lang="en-US" b="1"/>
              <a:t>odern </a:t>
            </a:r>
            <a:r>
              <a:rPr lang="tr-TR" b="1"/>
              <a:t>D</a:t>
            </a:r>
            <a:r>
              <a:rPr lang="en-US" b="1"/>
              <a:t>ecentralized </a:t>
            </a:r>
            <a:r>
              <a:rPr lang="tr-TR" b="1"/>
              <a:t>E</a:t>
            </a:r>
            <a:r>
              <a:rPr lang="en-US" b="1"/>
              <a:t>mergency </a:t>
            </a:r>
            <a:r>
              <a:rPr lang="tr-TR" b="1"/>
              <a:t>M</a:t>
            </a:r>
            <a:r>
              <a:rPr lang="en-US" b="1"/>
              <a:t>anagement </a:t>
            </a:r>
            <a:r>
              <a:rPr lang="tr-TR" b="1"/>
              <a:t>S</a:t>
            </a:r>
            <a:r>
              <a:rPr lang="en-US" b="1"/>
              <a:t>ystem:</a:t>
            </a:r>
            <a:endParaRPr lang="tr-TR" sz="2400" b="1"/>
          </a:p>
          <a:p>
            <a:pPr lvl="1"/>
            <a:r>
              <a:rPr lang="en-US" b="1"/>
              <a:t>General Directorate of Turkey Emergency Management Agency</a:t>
            </a:r>
            <a:r>
              <a:rPr lang="en-US"/>
              <a:t> established</a:t>
            </a:r>
            <a:endParaRPr lang="tr-TR"/>
          </a:p>
          <a:p>
            <a:pPr lvl="1"/>
            <a:endParaRPr lang="tr-TR"/>
          </a:p>
          <a:p>
            <a:endParaRPr lang="tr-TR" sz="8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5CE35DB5-FEDE-4C06-B674-63CB18BCC577}" type="slidenum">
              <a:rPr lang="tr-T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5DDC74CA-915E-4E03-B1B0-C3BB2944E23E}" type="slidenum">
              <a:rPr lang="tr-T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4D113141-7406-46F8-877C-8FC11529E648}" type="slidenum">
              <a:rPr lang="tr-TR"/>
              <a:pPr/>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tr-T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tr-T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3A7B373-85B0-491B-B5D9-0303FA4E11ED}" type="slidenum">
              <a:rPr lang="tr-T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35444847-49B7-4D70-B5A7-F79EF9C8B606}" type="slidenum">
              <a:rPr lang="tr-T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E3580CFE-9DB8-4A76-846C-DEAEB2256490}" type="slidenum">
              <a:rPr lang="tr-T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60EF703E-84CB-4995-B052-B9F6BE1B9E97}" type="slidenum">
              <a:rPr lang="tr-T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tr-TR"/>
          </a:p>
        </p:txBody>
      </p:sp>
      <p:sp>
        <p:nvSpPr>
          <p:cNvPr id="8" name="Footer Placeholder 7"/>
          <p:cNvSpPr>
            <a:spLocks noGrp="1"/>
          </p:cNvSpPr>
          <p:nvPr>
            <p:ph type="ftr" sz="quarter" idx="11"/>
          </p:nvPr>
        </p:nvSpPr>
        <p:spPr/>
        <p:txBody>
          <a:bodyPr/>
          <a:lstStyle>
            <a:lvl1pPr>
              <a:defRPr/>
            </a:lvl1pPr>
          </a:lstStyle>
          <a:p>
            <a:endParaRPr lang="tr-TR"/>
          </a:p>
        </p:txBody>
      </p:sp>
      <p:sp>
        <p:nvSpPr>
          <p:cNvPr id="9" name="Slide Number Placeholder 8"/>
          <p:cNvSpPr>
            <a:spLocks noGrp="1"/>
          </p:cNvSpPr>
          <p:nvPr>
            <p:ph type="sldNum" sz="quarter" idx="12"/>
          </p:nvPr>
        </p:nvSpPr>
        <p:spPr/>
        <p:txBody>
          <a:bodyPr/>
          <a:lstStyle>
            <a:lvl1pPr>
              <a:defRPr/>
            </a:lvl1pPr>
          </a:lstStyle>
          <a:p>
            <a:fld id="{D4B3F081-504B-4978-AB5C-C87D8F9847C2}" type="slidenum">
              <a:rPr lang="tr-T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tr-TR"/>
          </a:p>
        </p:txBody>
      </p:sp>
      <p:sp>
        <p:nvSpPr>
          <p:cNvPr id="4" name="Footer Placeholder 3"/>
          <p:cNvSpPr>
            <a:spLocks noGrp="1"/>
          </p:cNvSpPr>
          <p:nvPr>
            <p:ph type="ftr" sz="quarter" idx="11"/>
          </p:nvPr>
        </p:nvSpPr>
        <p:spPr/>
        <p:txBody>
          <a:bodyPr/>
          <a:lstStyle>
            <a:lvl1pPr>
              <a:defRPr/>
            </a:lvl1pPr>
          </a:lstStyle>
          <a:p>
            <a:endParaRPr lang="tr-TR"/>
          </a:p>
        </p:txBody>
      </p:sp>
      <p:sp>
        <p:nvSpPr>
          <p:cNvPr id="5" name="Slide Number Placeholder 4"/>
          <p:cNvSpPr>
            <a:spLocks noGrp="1"/>
          </p:cNvSpPr>
          <p:nvPr>
            <p:ph type="sldNum" sz="quarter" idx="12"/>
          </p:nvPr>
        </p:nvSpPr>
        <p:spPr/>
        <p:txBody>
          <a:bodyPr/>
          <a:lstStyle>
            <a:lvl1pPr>
              <a:defRPr/>
            </a:lvl1pPr>
          </a:lstStyle>
          <a:p>
            <a:fld id="{BCDA69BE-9DE7-4E5A-81EE-2F2C9C2FEDD8}" type="slidenum">
              <a:rPr lang="tr-T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tr-TR"/>
          </a:p>
        </p:txBody>
      </p:sp>
      <p:sp>
        <p:nvSpPr>
          <p:cNvPr id="3" name="Footer Placeholder 2"/>
          <p:cNvSpPr>
            <a:spLocks noGrp="1"/>
          </p:cNvSpPr>
          <p:nvPr>
            <p:ph type="ftr" sz="quarter" idx="11"/>
          </p:nvPr>
        </p:nvSpPr>
        <p:spPr/>
        <p:txBody>
          <a:bodyPr/>
          <a:lstStyle>
            <a:lvl1pPr>
              <a:defRPr/>
            </a:lvl1pPr>
          </a:lstStyle>
          <a:p>
            <a:endParaRPr lang="tr-TR"/>
          </a:p>
        </p:txBody>
      </p:sp>
      <p:sp>
        <p:nvSpPr>
          <p:cNvPr id="4" name="Slide Number Placeholder 3"/>
          <p:cNvSpPr>
            <a:spLocks noGrp="1"/>
          </p:cNvSpPr>
          <p:nvPr>
            <p:ph type="sldNum" sz="quarter" idx="12"/>
          </p:nvPr>
        </p:nvSpPr>
        <p:spPr/>
        <p:txBody>
          <a:bodyPr/>
          <a:lstStyle>
            <a:lvl1pPr>
              <a:defRPr/>
            </a:lvl1pPr>
          </a:lstStyle>
          <a:p>
            <a:fld id="{6767F05E-4580-48AF-8B6F-F97D2F305EE0}" type="slidenum">
              <a:rPr lang="tr-T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25B0753F-D7D9-4C3C-B176-C5DD191AFCD7}" type="slidenum">
              <a:rPr lang="tr-T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AAAB6CD3-8A78-42E7-84E2-CC4A3625C388}" type="slidenum">
              <a:rPr lang="tr-T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tr-TR"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tr-T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tr-T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168FD49-8EE0-47BC-8B0C-580CE63C421E}" type="slidenum">
              <a:rPr lang="tr-TR"/>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okayn@itu.edu.t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fld id="{1FDA52C6-5C50-4449-A9DB-3EE200AFD698}" type="slidenum">
              <a:rPr lang="tr-TR"/>
              <a:pPr/>
              <a:t>1</a:t>
            </a:fld>
            <a:endParaRPr lang="tr-TR"/>
          </a:p>
        </p:txBody>
      </p:sp>
      <p:sp>
        <p:nvSpPr>
          <p:cNvPr id="3075" name="Text Box 3"/>
          <p:cNvSpPr txBox="1">
            <a:spLocks noChangeArrowheads="1"/>
          </p:cNvSpPr>
          <p:nvPr/>
        </p:nvSpPr>
        <p:spPr bwMode="blackWhite">
          <a:xfrm>
            <a:off x="3921125" y="4271963"/>
            <a:ext cx="4683125" cy="1462087"/>
          </a:xfrm>
          <a:prstGeom prst="rect">
            <a:avLst/>
          </a:prstGeom>
          <a:noFill/>
          <a:ln w="9525">
            <a:noFill/>
            <a:miter lim="800000"/>
            <a:headEnd/>
            <a:tailEnd/>
          </a:ln>
          <a:effectLst/>
        </p:spPr>
        <p:txBody>
          <a:bodyPr>
            <a:spAutoFit/>
          </a:bodyPr>
          <a:lstStyle/>
          <a:p>
            <a:pPr algn="r">
              <a:spcBef>
                <a:spcPct val="50000"/>
              </a:spcBef>
            </a:pPr>
            <a:r>
              <a:rPr lang="en-US" sz="2400" b="1">
                <a:latin typeface="Georgia" pitchFamily="18" charset="0"/>
                <a:cs typeface="Arial" pitchFamily="34" charset="0"/>
              </a:rPr>
              <a:t>Nilgün</a:t>
            </a:r>
            <a:r>
              <a:rPr lang="en-US" sz="2400" b="1">
                <a:latin typeface="Georgia" pitchFamily="18" charset="0"/>
                <a:ea typeface="Batang" pitchFamily="18" charset="-127"/>
              </a:rPr>
              <a:t> </a:t>
            </a:r>
            <a:r>
              <a:rPr lang="en-US" sz="2400" b="1">
                <a:latin typeface="Georgia" pitchFamily="18" charset="0"/>
                <a:cs typeface="Arial" pitchFamily="34" charset="0"/>
              </a:rPr>
              <a:t>Okay</a:t>
            </a:r>
            <a:endParaRPr lang="en-US" i="1">
              <a:latin typeface="Georgia" pitchFamily="18" charset="0"/>
              <a:cs typeface="Arial" pitchFamily="34" charset="0"/>
            </a:endParaRPr>
          </a:p>
          <a:p>
            <a:pPr algn="r">
              <a:lnSpc>
                <a:spcPct val="60000"/>
              </a:lnSpc>
              <a:spcBef>
                <a:spcPct val="50000"/>
              </a:spcBef>
            </a:pPr>
            <a:r>
              <a:rPr lang="en-US" sz="2000">
                <a:latin typeface="Georgia" pitchFamily="18" charset="0"/>
                <a:cs typeface="Arial" pitchFamily="34" charset="0"/>
                <a:hlinkClick r:id="rId3"/>
              </a:rPr>
              <a:t>okayn@itu.edu.tr</a:t>
            </a:r>
            <a:endParaRPr lang="en-US" sz="2000">
              <a:latin typeface="Georgia" pitchFamily="18" charset="0"/>
              <a:cs typeface="Arial" pitchFamily="34" charset="0"/>
            </a:endParaRPr>
          </a:p>
          <a:p>
            <a:pPr algn="r">
              <a:lnSpc>
                <a:spcPct val="60000"/>
              </a:lnSpc>
              <a:spcBef>
                <a:spcPct val="50000"/>
              </a:spcBef>
            </a:pPr>
            <a:r>
              <a:rPr lang="en-US" sz="2000">
                <a:latin typeface="Georgia" pitchFamily="18" charset="0"/>
                <a:cs typeface="Arial" pitchFamily="34" charset="0"/>
              </a:rPr>
              <a:t>Istanbul Technical University</a:t>
            </a:r>
          </a:p>
          <a:p>
            <a:pPr algn="r">
              <a:lnSpc>
                <a:spcPct val="60000"/>
              </a:lnSpc>
              <a:spcBef>
                <a:spcPct val="50000"/>
              </a:spcBef>
            </a:pPr>
            <a:r>
              <a:rPr lang="en-US" sz="2000">
                <a:latin typeface="Georgia" pitchFamily="18" charset="0"/>
                <a:cs typeface="Arial" pitchFamily="34" charset="0"/>
              </a:rPr>
              <a:t>Disaster Management Center</a:t>
            </a:r>
          </a:p>
        </p:txBody>
      </p:sp>
      <p:sp>
        <p:nvSpPr>
          <p:cNvPr id="3076" name="Rectangle 4"/>
          <p:cNvSpPr>
            <a:spLocks noGrp="1" noChangeArrowheads="1"/>
          </p:cNvSpPr>
          <p:nvPr>
            <p:ph type="title"/>
          </p:nvPr>
        </p:nvSpPr>
        <p:spPr>
          <a:xfrm>
            <a:off x="457200" y="1925638"/>
            <a:ext cx="8229600" cy="1143000"/>
          </a:xfrm>
        </p:spPr>
        <p:txBody>
          <a:bodyPr/>
          <a:lstStyle/>
          <a:p>
            <a:pPr algn="r"/>
            <a:r>
              <a:rPr lang="tr-TR" sz="4000" b="1">
                <a:solidFill>
                  <a:schemeClr val="tx1"/>
                </a:solidFill>
                <a:latin typeface="Verdana" pitchFamily="34" charset="0"/>
              </a:rPr>
              <a:t>H</a:t>
            </a:r>
            <a:r>
              <a:rPr lang="en-US" sz="4000" b="1">
                <a:solidFill>
                  <a:schemeClr val="tx1"/>
                </a:solidFill>
                <a:latin typeface="Verdana" pitchFamily="34" charset="0"/>
              </a:rPr>
              <a:t>ow Istanbul has Prepared Itself in Response to the Threat of Earthquakes</a:t>
            </a:r>
            <a:r>
              <a:rPr lang="en-US" sz="4000">
                <a:solidFill>
                  <a:schemeClr val="tx1"/>
                </a:solidFill>
                <a:latin typeface="Verdana" pitchFamily="34" charset="0"/>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A8B2133-823C-4DF6-B058-2EE0DCD9D853}" type="slidenum">
              <a:rPr lang="tr-TR"/>
              <a:pPr/>
              <a:t>10</a:t>
            </a:fld>
            <a:endParaRPr lang="tr-TR"/>
          </a:p>
        </p:txBody>
      </p:sp>
      <p:sp>
        <p:nvSpPr>
          <p:cNvPr id="23554" name="Rectangle 2"/>
          <p:cNvSpPr>
            <a:spLocks noGrp="1" noChangeArrowheads="1"/>
          </p:cNvSpPr>
          <p:nvPr>
            <p:ph type="title"/>
          </p:nvPr>
        </p:nvSpPr>
        <p:spPr/>
        <p:txBody>
          <a:bodyPr/>
          <a:lstStyle/>
          <a:p>
            <a:r>
              <a:rPr lang="tr-TR" sz="4000" b="1"/>
              <a:t>Countermeasure 2</a:t>
            </a:r>
          </a:p>
        </p:txBody>
      </p:sp>
      <p:sp>
        <p:nvSpPr>
          <p:cNvPr id="23555" name="Rectangle 3"/>
          <p:cNvSpPr>
            <a:spLocks noGrp="1" noChangeArrowheads="1"/>
          </p:cNvSpPr>
          <p:nvPr>
            <p:ph type="body" idx="1"/>
          </p:nvPr>
        </p:nvSpPr>
        <p:spPr/>
        <p:txBody>
          <a:bodyPr/>
          <a:lstStyle/>
          <a:p>
            <a:pPr>
              <a:lnSpc>
                <a:spcPct val="80000"/>
              </a:lnSpc>
            </a:pPr>
            <a:r>
              <a:rPr lang="en-US" sz="2800" u="sng"/>
              <a:t>Prime Ministry Turkey Emergency Management General Directorate</a:t>
            </a:r>
            <a:r>
              <a:rPr lang="tr-TR" sz="2800" u="sng"/>
              <a:t> </a:t>
            </a:r>
            <a:r>
              <a:rPr lang="tr-TR" sz="2800" b="1"/>
              <a:t>(TEMAD)</a:t>
            </a:r>
            <a:endParaRPr lang="tr-TR" sz="2800" u="sng"/>
          </a:p>
          <a:p>
            <a:pPr lvl="1">
              <a:lnSpc>
                <a:spcPct val="80000"/>
              </a:lnSpc>
            </a:pPr>
            <a:r>
              <a:rPr lang="en-US" sz="2400"/>
              <a:t>Regulates </a:t>
            </a:r>
            <a:r>
              <a:rPr lang="tr-TR" sz="2400"/>
              <a:t>nationwide </a:t>
            </a:r>
            <a:r>
              <a:rPr lang="en-US" sz="2400"/>
              <a:t>all relations between gover</a:t>
            </a:r>
            <a:r>
              <a:rPr lang="tr-TR" sz="2400"/>
              <a:t>n</a:t>
            </a:r>
            <a:r>
              <a:rPr lang="en-US" sz="2400"/>
              <a:t>ment</a:t>
            </a:r>
            <a:r>
              <a:rPr lang="tr-TR" sz="2400"/>
              <a:t>al</a:t>
            </a:r>
            <a:r>
              <a:rPr lang="en-US" sz="2400"/>
              <a:t> </a:t>
            </a:r>
            <a:r>
              <a:rPr lang="tr-TR" sz="2400"/>
              <a:t>&amp;</a:t>
            </a:r>
            <a:r>
              <a:rPr lang="en-US" sz="2400"/>
              <a:t> non-gover</a:t>
            </a:r>
            <a:r>
              <a:rPr lang="tr-TR" sz="2400"/>
              <a:t>n</a:t>
            </a:r>
            <a:r>
              <a:rPr lang="en-US" sz="2400"/>
              <a:t>ment</a:t>
            </a:r>
            <a:r>
              <a:rPr lang="tr-TR" sz="2400"/>
              <a:t>al</a:t>
            </a:r>
            <a:r>
              <a:rPr lang="en-US" sz="2400"/>
              <a:t>, military, and civil organizations</a:t>
            </a:r>
            <a:endParaRPr lang="tr-TR" sz="2400"/>
          </a:p>
          <a:p>
            <a:pPr lvl="1">
              <a:lnSpc>
                <a:spcPct val="80000"/>
              </a:lnSpc>
            </a:pPr>
            <a:r>
              <a:rPr lang="en-US" sz="2400"/>
              <a:t>Organizes Crisis Management Centers </a:t>
            </a:r>
          </a:p>
          <a:p>
            <a:pPr lvl="1">
              <a:lnSpc>
                <a:spcPct val="80000"/>
              </a:lnSpc>
            </a:pPr>
            <a:r>
              <a:rPr lang="en-US" sz="2400"/>
              <a:t>Co</a:t>
            </a:r>
            <a:r>
              <a:rPr lang="tr-TR" sz="2400"/>
              <a:t>ordinate</a:t>
            </a:r>
            <a:r>
              <a:rPr lang="en-US" sz="2400"/>
              <a:t>s</a:t>
            </a:r>
            <a:endParaRPr lang="tr-TR" sz="2400"/>
          </a:p>
          <a:p>
            <a:pPr lvl="2">
              <a:lnSpc>
                <a:spcPct val="80000"/>
              </a:lnSpc>
            </a:pPr>
            <a:r>
              <a:rPr lang="en-US" sz="2000"/>
              <a:t>Response and rescue operations </a:t>
            </a:r>
            <a:endParaRPr lang="tr-TR" sz="2000"/>
          </a:p>
          <a:p>
            <a:pPr lvl="2">
              <a:lnSpc>
                <a:spcPct val="80000"/>
              </a:lnSpc>
            </a:pPr>
            <a:r>
              <a:rPr lang="en-US" sz="2000"/>
              <a:t>Donation management</a:t>
            </a:r>
            <a:endParaRPr lang="tr-TR" sz="2000"/>
          </a:p>
          <a:p>
            <a:pPr lvl="2">
              <a:lnSpc>
                <a:spcPct val="80000"/>
              </a:lnSpc>
            </a:pPr>
            <a:r>
              <a:rPr lang="en-US" sz="2000"/>
              <a:t>Activities of local Civil Defense branches and NGOs</a:t>
            </a:r>
            <a:endParaRPr lang="tr-TR" sz="2000"/>
          </a:p>
          <a:p>
            <a:pPr>
              <a:lnSpc>
                <a:spcPct val="80000"/>
              </a:lnSpc>
            </a:pPr>
            <a:r>
              <a:rPr lang="en-US" sz="2800" u="sng"/>
              <a:t>Crisis Management Center of Prime Ministry</a:t>
            </a:r>
            <a:r>
              <a:rPr lang="en-US" sz="2800"/>
              <a:t> </a:t>
            </a:r>
            <a:endParaRPr lang="tr-TR" sz="2800"/>
          </a:p>
          <a:p>
            <a:pPr lvl="1">
              <a:lnSpc>
                <a:spcPct val="80000"/>
              </a:lnSpc>
            </a:pPr>
            <a:r>
              <a:rPr lang="en-US" sz="2400"/>
              <a:t>Regulates preparation and response activities</a:t>
            </a:r>
            <a:r>
              <a:rPr lang="en-US" sz="2000" u="sng"/>
              <a:t> </a:t>
            </a:r>
            <a:endParaRPr lang="tr-TR" sz="2000" u="sng"/>
          </a:p>
          <a:p>
            <a:pPr>
              <a:lnSpc>
                <a:spcPct val="80000"/>
              </a:lnSpc>
              <a:buFontTx/>
              <a:buNone/>
            </a:pPr>
            <a:endParaRPr lang="tr-TR" sz="2400" u="sng"/>
          </a:p>
          <a:p>
            <a:pPr>
              <a:lnSpc>
                <a:spcPct val="80000"/>
              </a:lnSpc>
            </a:pPr>
            <a:endParaRPr lang="tr-TR" sz="2800" b="1"/>
          </a:p>
          <a:p>
            <a:pPr lvl="1">
              <a:lnSpc>
                <a:spcPct val="80000"/>
              </a:lnSpc>
              <a:buFontTx/>
              <a:buNone/>
            </a:pPr>
            <a:endParaRPr lang="tr-TR" sz="2400"/>
          </a:p>
          <a:p>
            <a:pPr>
              <a:lnSpc>
                <a:spcPct val="80000"/>
              </a:lnSpc>
              <a:buFontTx/>
              <a:buNone/>
            </a:pPr>
            <a:endParaRPr lang="tr-TR" sz="2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AFBC0F6C-9081-45A4-B2E2-2FCBA9A663D8}" type="slidenum">
              <a:rPr lang="tr-TR"/>
              <a:pPr/>
              <a:t>11</a:t>
            </a:fld>
            <a:endParaRPr lang="tr-TR"/>
          </a:p>
        </p:txBody>
      </p:sp>
      <p:sp>
        <p:nvSpPr>
          <p:cNvPr id="25602" name="Rectangle 2"/>
          <p:cNvSpPr>
            <a:spLocks noGrp="1" noChangeArrowheads="1"/>
          </p:cNvSpPr>
          <p:nvPr>
            <p:ph type="body" idx="1"/>
          </p:nvPr>
        </p:nvSpPr>
        <p:spPr>
          <a:xfrm>
            <a:off x="539750" y="908050"/>
            <a:ext cx="8604250" cy="5400675"/>
          </a:xfrm>
        </p:spPr>
        <p:txBody>
          <a:bodyPr/>
          <a:lstStyle/>
          <a:p>
            <a:pPr>
              <a:lnSpc>
                <a:spcPct val="90000"/>
              </a:lnSpc>
            </a:pPr>
            <a:r>
              <a:rPr lang="en-US" sz="2800" b="1" u="sng"/>
              <a:t>National Council of Earthquake</a:t>
            </a:r>
            <a:r>
              <a:rPr lang="en-US"/>
              <a:t>  </a:t>
            </a:r>
            <a:endParaRPr lang="tr-TR"/>
          </a:p>
          <a:p>
            <a:pPr lvl="1">
              <a:lnSpc>
                <a:spcPct val="90000"/>
              </a:lnSpc>
            </a:pPr>
            <a:r>
              <a:rPr lang="en-US" sz="2400"/>
              <a:t>Links between gover</a:t>
            </a:r>
            <a:r>
              <a:rPr lang="tr-TR" sz="2400"/>
              <a:t>n</a:t>
            </a:r>
            <a:r>
              <a:rPr lang="en-US" sz="2400"/>
              <a:t>mental and non-governmental institutions </a:t>
            </a:r>
            <a:endParaRPr lang="tr-TR" sz="2400"/>
          </a:p>
          <a:p>
            <a:pPr lvl="1">
              <a:lnSpc>
                <a:spcPct val="90000"/>
              </a:lnSpc>
            </a:pPr>
            <a:r>
              <a:rPr lang="en-US" sz="2400"/>
              <a:t>Planning for mitigation strategies </a:t>
            </a:r>
            <a:endParaRPr lang="tr-TR" sz="2400"/>
          </a:p>
          <a:p>
            <a:pPr lvl="1">
              <a:lnSpc>
                <a:spcPct val="90000"/>
              </a:lnSpc>
              <a:buFontTx/>
              <a:buNone/>
            </a:pPr>
            <a:endParaRPr lang="tr-TR" sz="2400"/>
          </a:p>
          <a:p>
            <a:pPr>
              <a:lnSpc>
                <a:spcPct val="90000"/>
              </a:lnSpc>
            </a:pPr>
            <a:r>
              <a:rPr lang="en-US" sz="2800" b="1" u="sng"/>
              <a:t>Five-year Development Plan of Turkey</a:t>
            </a:r>
            <a:r>
              <a:rPr lang="en-US" sz="2800"/>
              <a:t> </a:t>
            </a:r>
            <a:endParaRPr lang="tr-TR" sz="2800"/>
          </a:p>
          <a:p>
            <a:pPr>
              <a:lnSpc>
                <a:spcPct val="90000"/>
              </a:lnSpc>
              <a:buFontTx/>
              <a:buNone/>
            </a:pPr>
            <a:r>
              <a:rPr lang="tr-TR" sz="2800"/>
              <a:t>	(2001-2005)</a:t>
            </a:r>
            <a:endParaRPr lang="tr-TR" sz="2400"/>
          </a:p>
          <a:p>
            <a:pPr lvl="1">
              <a:lnSpc>
                <a:spcPct val="90000"/>
              </a:lnSpc>
            </a:pPr>
            <a:r>
              <a:rPr lang="en-US" sz="2400"/>
              <a:t>Disaster risk reduction </a:t>
            </a:r>
            <a:endParaRPr lang="tr-TR" sz="2400"/>
          </a:p>
          <a:p>
            <a:pPr lvl="1">
              <a:lnSpc>
                <a:spcPct val="90000"/>
              </a:lnSpc>
            </a:pPr>
            <a:r>
              <a:rPr lang="en-US" sz="2400"/>
              <a:t>Establishment of appropriate legal, social, institutional and technical structures </a:t>
            </a:r>
            <a:r>
              <a:rPr lang="tr-TR" sz="2400"/>
              <a:t>w/</a:t>
            </a:r>
            <a:r>
              <a:rPr lang="en-US" sz="2400"/>
              <a:t>effective measures for disaster mitigation</a:t>
            </a:r>
            <a:endParaRPr lang="tr-TR" sz="2400"/>
          </a:p>
          <a:p>
            <a:pPr lvl="1">
              <a:lnSpc>
                <a:spcPct val="90000"/>
              </a:lnSpc>
              <a:buFontTx/>
              <a:buNone/>
            </a:pPr>
            <a:endParaRPr lang="tr-TR" sz="2400"/>
          </a:p>
          <a:p>
            <a:pPr>
              <a:lnSpc>
                <a:spcPct val="90000"/>
              </a:lnSpc>
              <a:buFontTx/>
              <a:buNone/>
            </a:pPr>
            <a:endParaRPr lang="tr-TR" sz="2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1AC1FFC-8DCD-4DED-8280-99C9F2F6EBB1}" type="slidenum">
              <a:rPr lang="tr-TR"/>
              <a:pPr/>
              <a:t>12</a:t>
            </a:fld>
            <a:endParaRPr lang="tr-TR"/>
          </a:p>
        </p:txBody>
      </p:sp>
      <p:sp>
        <p:nvSpPr>
          <p:cNvPr id="27650" name="Rectangle 2"/>
          <p:cNvSpPr>
            <a:spLocks noGrp="1" noChangeArrowheads="1"/>
          </p:cNvSpPr>
          <p:nvPr>
            <p:ph type="title"/>
          </p:nvPr>
        </p:nvSpPr>
        <p:spPr>
          <a:xfrm>
            <a:off x="609600" y="914400"/>
            <a:ext cx="7772400" cy="1143000"/>
          </a:xfrm>
        </p:spPr>
        <p:txBody>
          <a:bodyPr/>
          <a:lstStyle/>
          <a:p>
            <a:r>
              <a:rPr lang="tr-TR" sz="3600" b="1"/>
              <a:t>Legislative Changes </a:t>
            </a:r>
            <a:br>
              <a:rPr lang="tr-TR" sz="3600" b="1"/>
            </a:br>
            <a:r>
              <a:rPr lang="tr-TR" sz="3600" b="1"/>
              <a:t>for Mitigation Activities</a:t>
            </a:r>
            <a:r>
              <a:rPr lang="tr-TR" sz="3600"/>
              <a:t/>
            </a:r>
            <a:br>
              <a:rPr lang="tr-TR" sz="3600"/>
            </a:br>
            <a:endParaRPr lang="tr-TR" sz="3600"/>
          </a:p>
        </p:txBody>
      </p:sp>
      <p:sp>
        <p:nvSpPr>
          <p:cNvPr id="27651" name="Rectangle 3"/>
          <p:cNvSpPr>
            <a:spLocks noGrp="1" noChangeArrowheads="1"/>
          </p:cNvSpPr>
          <p:nvPr>
            <p:ph type="body" idx="1"/>
          </p:nvPr>
        </p:nvSpPr>
        <p:spPr>
          <a:xfrm>
            <a:off x="457200" y="2514600"/>
            <a:ext cx="8229600" cy="3806825"/>
          </a:xfrm>
        </p:spPr>
        <p:txBody>
          <a:bodyPr/>
          <a:lstStyle/>
          <a:p>
            <a:pPr>
              <a:lnSpc>
                <a:spcPct val="80000"/>
              </a:lnSpc>
              <a:buFontTx/>
              <a:buNone/>
            </a:pPr>
            <a:r>
              <a:rPr lang="tr-TR" sz="2800" b="1"/>
              <a:t>1- </a:t>
            </a:r>
            <a:r>
              <a:rPr lang="en-US" sz="2800" b="1"/>
              <a:t>L</a:t>
            </a:r>
            <a:r>
              <a:rPr lang="tr-TR" sz="2800" b="1"/>
              <a:t>egislation for building design and construction supervision (2000):</a:t>
            </a:r>
          </a:p>
          <a:p>
            <a:pPr>
              <a:lnSpc>
                <a:spcPct val="80000"/>
              </a:lnSpc>
            </a:pPr>
            <a:r>
              <a:rPr lang="tr-TR" sz="2400"/>
              <a:t>Mandatory design checking and construction inspection of all buildings in ıstanbul by government-licensed private “supervision firms”</a:t>
            </a:r>
          </a:p>
          <a:p>
            <a:pPr>
              <a:lnSpc>
                <a:spcPct val="80000"/>
              </a:lnSpc>
            </a:pPr>
            <a:r>
              <a:rPr lang="tr-TR" sz="2400"/>
              <a:t>Public buildings are excluded</a:t>
            </a:r>
          </a:p>
          <a:p>
            <a:pPr>
              <a:lnSpc>
                <a:spcPct val="80000"/>
              </a:lnSpc>
            </a:pPr>
            <a:r>
              <a:rPr lang="tr-TR" sz="2400"/>
              <a:t>Supervision firms must be owned by a majority of expert professionals</a:t>
            </a:r>
          </a:p>
          <a:p>
            <a:pPr>
              <a:lnSpc>
                <a:spcPct val="80000"/>
              </a:lnSpc>
            </a:pPr>
            <a:r>
              <a:rPr lang="tr-TR" sz="2400"/>
              <a:t>The law holds the supervision firms responsible for any losses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97D09FB-CFB8-46CD-A3C8-93DDC83A5BA4}" type="slidenum">
              <a:rPr lang="tr-TR"/>
              <a:pPr/>
              <a:t>13</a:t>
            </a:fld>
            <a:endParaRPr lang="tr-TR"/>
          </a:p>
        </p:txBody>
      </p:sp>
      <p:sp>
        <p:nvSpPr>
          <p:cNvPr id="29698" name="Rectangle 2"/>
          <p:cNvSpPr>
            <a:spLocks noGrp="1" noChangeArrowheads="1"/>
          </p:cNvSpPr>
          <p:nvPr>
            <p:ph type="body" idx="1"/>
          </p:nvPr>
        </p:nvSpPr>
        <p:spPr>
          <a:xfrm>
            <a:off x="304800" y="838200"/>
            <a:ext cx="8604250" cy="5400675"/>
          </a:xfrm>
        </p:spPr>
        <p:txBody>
          <a:bodyPr/>
          <a:lstStyle/>
          <a:p>
            <a:pPr lvl="1">
              <a:lnSpc>
                <a:spcPct val="90000"/>
              </a:lnSpc>
              <a:buFontTx/>
              <a:buNone/>
            </a:pPr>
            <a:endParaRPr lang="tr-TR" sz="2000"/>
          </a:p>
          <a:p>
            <a:pPr>
              <a:lnSpc>
                <a:spcPct val="90000"/>
              </a:lnSpc>
            </a:pPr>
            <a:r>
              <a:rPr lang="en-US" sz="2400" b="1" u="sng"/>
              <a:t>Turkey’s gover</a:t>
            </a:r>
            <a:r>
              <a:rPr lang="tr-TR" sz="2400" b="1" u="sng"/>
              <a:t>n</a:t>
            </a:r>
            <a:r>
              <a:rPr lang="en-US" sz="2400" b="1" u="sng"/>
              <a:t>ment-mandated </a:t>
            </a:r>
            <a:r>
              <a:rPr lang="tr-TR" sz="2400" b="1" u="sng"/>
              <a:t>C</a:t>
            </a:r>
            <a:r>
              <a:rPr lang="en-US" sz="2400" b="1" u="sng"/>
              <a:t>atastroph</a:t>
            </a:r>
            <a:r>
              <a:rPr lang="tr-TR" sz="2400" b="1" u="sng"/>
              <a:t>ic</a:t>
            </a:r>
            <a:r>
              <a:rPr lang="en-US" sz="2400" b="1" u="sng"/>
              <a:t> </a:t>
            </a:r>
            <a:r>
              <a:rPr lang="tr-TR" sz="2400" b="1" u="sng"/>
              <a:t>I</a:t>
            </a:r>
            <a:r>
              <a:rPr lang="en-US" sz="2400" b="1" u="sng"/>
              <a:t>nsurance </a:t>
            </a:r>
            <a:r>
              <a:rPr lang="tr-TR" sz="2400" b="1" u="sng"/>
              <a:t>P</a:t>
            </a:r>
            <a:r>
              <a:rPr lang="en-US" sz="2400" b="1" u="sng"/>
              <a:t>ool (TCIP)</a:t>
            </a:r>
            <a:r>
              <a:rPr lang="en-US" sz="2400"/>
              <a:t> </a:t>
            </a:r>
            <a:endParaRPr lang="tr-TR" sz="2400"/>
          </a:p>
          <a:p>
            <a:pPr lvl="1">
              <a:lnSpc>
                <a:spcPct val="90000"/>
              </a:lnSpc>
              <a:buFontTx/>
              <a:buNone/>
            </a:pPr>
            <a:r>
              <a:rPr lang="en-US" sz="2400"/>
              <a:t>Coordinates insurance companies in the country for mitigation activities</a:t>
            </a:r>
            <a:endParaRPr lang="tr-TR" sz="2400"/>
          </a:p>
          <a:p>
            <a:pPr lvl="1">
              <a:lnSpc>
                <a:spcPct val="90000"/>
              </a:lnSpc>
              <a:buFontTx/>
              <a:buNone/>
            </a:pPr>
            <a:endParaRPr lang="tr-TR" sz="2400"/>
          </a:p>
          <a:p>
            <a:pPr>
              <a:lnSpc>
                <a:spcPct val="90000"/>
              </a:lnSpc>
            </a:pPr>
            <a:r>
              <a:rPr lang="tr-TR" sz="2000"/>
              <a:t> </a:t>
            </a:r>
            <a:r>
              <a:rPr lang="en-US" sz="2400" b="1" u="sng"/>
              <a:t>National Disasters Insurance Organization (DASK)</a:t>
            </a:r>
            <a:r>
              <a:rPr lang="en-US" sz="2400"/>
              <a:t> </a:t>
            </a:r>
            <a:endParaRPr lang="tr-TR" sz="2400"/>
          </a:p>
          <a:p>
            <a:pPr>
              <a:lnSpc>
                <a:spcPct val="90000"/>
              </a:lnSpc>
              <a:buFontTx/>
              <a:buNone/>
            </a:pPr>
            <a:r>
              <a:rPr lang="tr-TR" sz="2400"/>
              <a:t>	</a:t>
            </a:r>
            <a:r>
              <a:rPr lang="en-US" sz="2400"/>
              <a:t>The TCIP supported through a $100 million loan facility and funded </a:t>
            </a:r>
            <a:r>
              <a:rPr lang="tr-TR" sz="2400"/>
              <a:t>to</a:t>
            </a:r>
          </a:p>
          <a:p>
            <a:pPr lvl="1">
              <a:lnSpc>
                <a:spcPct val="90000"/>
              </a:lnSpc>
            </a:pPr>
            <a:r>
              <a:rPr lang="en-US" sz="2400"/>
              <a:t>Reduce country’s financial vulnerability to earthquakes </a:t>
            </a:r>
            <a:endParaRPr lang="tr-TR" sz="2400"/>
          </a:p>
          <a:p>
            <a:pPr lvl="2">
              <a:lnSpc>
                <a:spcPct val="90000"/>
              </a:lnSpc>
            </a:pPr>
            <a:r>
              <a:rPr lang="en-US"/>
              <a:t>Government exposure to earthquake damages </a:t>
            </a:r>
            <a:endParaRPr lang="tr-TR"/>
          </a:p>
          <a:p>
            <a:pPr lvl="1">
              <a:lnSpc>
                <a:spcPct val="90000"/>
              </a:lnSpc>
            </a:pPr>
            <a:r>
              <a:rPr lang="en-US" sz="2400"/>
              <a:t>Transfer catastrophic risk to int’l insurance markets </a:t>
            </a:r>
            <a:endParaRPr lang="tr-TR" sz="2400"/>
          </a:p>
          <a:p>
            <a:pPr lvl="2">
              <a:lnSpc>
                <a:spcPct val="90000"/>
              </a:lnSpc>
            </a:pPr>
            <a:r>
              <a:rPr lang="en-US"/>
              <a:t>Encourage risk mitigation </a:t>
            </a:r>
            <a:endParaRPr lang="tr-TR"/>
          </a:p>
          <a:p>
            <a:pPr lvl="1">
              <a:lnSpc>
                <a:spcPct val="90000"/>
              </a:lnSpc>
            </a:pPr>
            <a:r>
              <a:rPr lang="en-US" sz="2400"/>
              <a:t>Practice safer construction through the insurance mechanism</a:t>
            </a:r>
            <a:endParaRPr lang="tr-TR" sz="2400"/>
          </a:p>
          <a:p>
            <a:pPr>
              <a:lnSpc>
                <a:spcPct val="90000"/>
              </a:lnSpc>
            </a:pPr>
            <a:endParaRPr lang="tr-TR" sz="2400"/>
          </a:p>
          <a:p>
            <a:pPr>
              <a:lnSpc>
                <a:spcPct val="90000"/>
              </a:lnSpc>
              <a:buFontTx/>
              <a:buNone/>
            </a:pPr>
            <a:endParaRPr lang="tr-TR" sz="2000"/>
          </a:p>
        </p:txBody>
      </p:sp>
      <p:sp>
        <p:nvSpPr>
          <p:cNvPr id="29699" name="Rectangle 3"/>
          <p:cNvSpPr>
            <a:spLocks noGrp="1" noChangeArrowheads="1"/>
          </p:cNvSpPr>
          <p:nvPr>
            <p:ph type="title"/>
          </p:nvPr>
        </p:nvSpPr>
        <p:spPr/>
        <p:txBody>
          <a:bodyPr/>
          <a:lstStyle/>
          <a:p>
            <a:r>
              <a:rPr lang="tr-TR" sz="2800" b="1"/>
              <a:t>2- Compulsory Earthquake Insurance (1999)</a:t>
            </a:r>
            <a:br>
              <a:rPr lang="tr-TR" sz="2800" b="1"/>
            </a:br>
            <a:endParaRPr lang="tr-TR" sz="2800" b="1"/>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81F814A9-3D85-499C-9B41-113D18D6D6B2}" type="slidenum">
              <a:rPr lang="tr-TR"/>
              <a:pPr/>
              <a:t>14</a:t>
            </a:fld>
            <a:endParaRPr lang="tr-TR"/>
          </a:p>
        </p:txBody>
      </p:sp>
      <p:sp>
        <p:nvSpPr>
          <p:cNvPr id="31746" name="Rectangle 2"/>
          <p:cNvSpPr>
            <a:spLocks noGrp="1" noChangeArrowheads="1"/>
          </p:cNvSpPr>
          <p:nvPr>
            <p:ph type="title"/>
          </p:nvPr>
        </p:nvSpPr>
        <p:spPr>
          <a:xfrm>
            <a:off x="457200" y="838200"/>
            <a:ext cx="8229600" cy="862013"/>
          </a:xfrm>
        </p:spPr>
        <p:txBody>
          <a:bodyPr/>
          <a:lstStyle/>
          <a:p>
            <a:r>
              <a:rPr lang="tr-TR" sz="3600" b="1">
                <a:solidFill>
                  <a:schemeClr val="tx1"/>
                </a:solidFill>
              </a:rPr>
              <a:t>3- The Law of “Greater City Municipalities” (2004)</a:t>
            </a:r>
            <a:br>
              <a:rPr lang="tr-TR" sz="3600" b="1">
                <a:solidFill>
                  <a:schemeClr val="tx1"/>
                </a:solidFill>
              </a:rPr>
            </a:br>
            <a:endParaRPr lang="tr-TR" sz="3600" b="1">
              <a:solidFill>
                <a:schemeClr val="tx1"/>
              </a:solidFill>
            </a:endParaRPr>
          </a:p>
        </p:txBody>
      </p:sp>
      <p:sp>
        <p:nvSpPr>
          <p:cNvPr id="31747" name="Rectangle 3"/>
          <p:cNvSpPr>
            <a:spLocks noGrp="1" noChangeArrowheads="1"/>
          </p:cNvSpPr>
          <p:nvPr>
            <p:ph type="body" idx="1"/>
          </p:nvPr>
        </p:nvSpPr>
        <p:spPr>
          <a:xfrm>
            <a:off x="889000" y="1639888"/>
            <a:ext cx="7931150" cy="4525962"/>
          </a:xfrm>
        </p:spPr>
        <p:txBody>
          <a:bodyPr/>
          <a:lstStyle/>
          <a:p>
            <a:pPr>
              <a:lnSpc>
                <a:spcPct val="90000"/>
              </a:lnSpc>
              <a:buFontTx/>
              <a:buNone/>
            </a:pPr>
            <a:endParaRPr lang="tr-TR" sz="2400"/>
          </a:p>
          <a:p>
            <a:pPr>
              <a:lnSpc>
                <a:spcPct val="90000"/>
              </a:lnSpc>
            </a:pPr>
            <a:r>
              <a:rPr lang="tr-TR" sz="2400"/>
              <a:t>Drawing up city master plans </a:t>
            </a:r>
          </a:p>
          <a:p>
            <a:pPr>
              <a:lnSpc>
                <a:spcPct val="90000"/>
              </a:lnSpc>
            </a:pPr>
            <a:r>
              <a:rPr lang="tr-TR" sz="2400"/>
              <a:t>Approving and supervising their implementation </a:t>
            </a:r>
          </a:p>
          <a:p>
            <a:pPr>
              <a:lnSpc>
                <a:spcPct val="90000"/>
              </a:lnSpc>
            </a:pPr>
            <a:r>
              <a:rPr lang="tr-TR" sz="2400"/>
              <a:t>Vacating and demolishing dangerous buildings </a:t>
            </a:r>
          </a:p>
          <a:p>
            <a:pPr>
              <a:lnSpc>
                <a:spcPct val="90000"/>
              </a:lnSpc>
            </a:pPr>
            <a:r>
              <a:rPr lang="tr-TR" sz="2400"/>
              <a:t>Partnering with local municipalities and private firms </a:t>
            </a:r>
          </a:p>
          <a:p>
            <a:pPr>
              <a:lnSpc>
                <a:spcPct val="90000"/>
              </a:lnSpc>
            </a:pPr>
            <a:r>
              <a:rPr lang="tr-TR" sz="2400"/>
              <a:t>İnstituting financial organizations and undertaking many forms of partnerships in comprehensive urban regeneration projects </a:t>
            </a:r>
          </a:p>
          <a:p>
            <a:pPr>
              <a:lnSpc>
                <a:spcPct val="90000"/>
              </a:lnSpc>
            </a:pPr>
            <a:r>
              <a:rPr lang="tr-TR" sz="2400"/>
              <a:t>Building and operating the major infrastructure installations such as</a:t>
            </a:r>
          </a:p>
          <a:p>
            <a:pPr lvl="1">
              <a:lnSpc>
                <a:spcPct val="90000"/>
              </a:lnSpc>
            </a:pPr>
            <a:r>
              <a:rPr lang="tr-TR" sz="2000"/>
              <a:t>Water and sewage system </a:t>
            </a:r>
          </a:p>
          <a:p>
            <a:pPr lvl="1">
              <a:lnSpc>
                <a:spcPct val="90000"/>
              </a:lnSpc>
            </a:pPr>
            <a:r>
              <a:rPr lang="tr-TR" sz="2000"/>
              <a:t>Waste treatment plants, gas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50690DB-6087-4CF8-85A8-8E2FA0067342}" type="slidenum">
              <a:rPr lang="tr-TR"/>
              <a:pPr/>
              <a:t>15</a:t>
            </a:fld>
            <a:endParaRPr lang="tr-TR"/>
          </a:p>
        </p:txBody>
      </p:sp>
      <p:sp>
        <p:nvSpPr>
          <p:cNvPr id="48130" name="Rectangle 2"/>
          <p:cNvSpPr>
            <a:spLocks noGrp="1" noChangeArrowheads="1"/>
          </p:cNvSpPr>
          <p:nvPr>
            <p:ph type="title"/>
          </p:nvPr>
        </p:nvSpPr>
        <p:spPr/>
        <p:txBody>
          <a:bodyPr/>
          <a:lstStyle/>
          <a:p>
            <a:r>
              <a:rPr lang="tr-TR" sz="4000" b="1">
                <a:solidFill>
                  <a:schemeClr val="tx1"/>
                </a:solidFill>
              </a:rPr>
              <a:t>Lesson 3</a:t>
            </a:r>
            <a:br>
              <a:rPr lang="tr-TR" sz="4000" b="1">
                <a:solidFill>
                  <a:schemeClr val="tx1"/>
                </a:solidFill>
              </a:rPr>
            </a:br>
            <a:r>
              <a:rPr lang="tr-TR" sz="4000" b="1">
                <a:solidFill>
                  <a:schemeClr val="tx1"/>
                </a:solidFill>
              </a:rPr>
              <a:t>Losses and Damages</a:t>
            </a:r>
          </a:p>
        </p:txBody>
      </p:sp>
      <p:sp>
        <p:nvSpPr>
          <p:cNvPr id="48131" name="Rectangle 3"/>
          <p:cNvSpPr>
            <a:spLocks noGrp="1" noChangeArrowheads="1"/>
          </p:cNvSpPr>
          <p:nvPr>
            <p:ph type="body" idx="1"/>
          </p:nvPr>
        </p:nvSpPr>
        <p:spPr>
          <a:xfrm>
            <a:off x="1619250" y="1600200"/>
            <a:ext cx="7067550" cy="4525963"/>
          </a:xfrm>
        </p:spPr>
        <p:txBody>
          <a:bodyPr/>
          <a:lstStyle/>
          <a:p>
            <a:r>
              <a:rPr lang="tr-TR"/>
              <a:t>Loss of lives</a:t>
            </a:r>
          </a:p>
          <a:p>
            <a:pPr lvl="1">
              <a:lnSpc>
                <a:spcPct val="80000"/>
              </a:lnSpc>
            </a:pPr>
            <a:r>
              <a:rPr lang="tr-TR" sz="2400"/>
              <a:t>İmportance of local community and volunteers</a:t>
            </a:r>
          </a:p>
          <a:p>
            <a:pPr lvl="1">
              <a:lnSpc>
                <a:spcPct val="80000"/>
              </a:lnSpc>
            </a:pPr>
            <a:r>
              <a:rPr lang="tr-TR" sz="2400"/>
              <a:t>Lack of awareness</a:t>
            </a:r>
          </a:p>
          <a:p>
            <a:pPr lvl="1">
              <a:lnSpc>
                <a:spcPct val="80000"/>
              </a:lnSpc>
            </a:pPr>
            <a:r>
              <a:rPr lang="tr-TR" sz="2400"/>
              <a:t>Sensitivity for disaster issues</a:t>
            </a:r>
            <a:endParaRPr lang="tr-TR"/>
          </a:p>
          <a:p>
            <a:r>
              <a:rPr lang="tr-TR"/>
              <a:t>Building damages</a:t>
            </a:r>
          </a:p>
          <a:p>
            <a:r>
              <a:rPr lang="tr-TR"/>
              <a:t>İndustrial damage</a:t>
            </a:r>
          </a:p>
          <a:p>
            <a:r>
              <a:rPr lang="tr-TR"/>
              <a:t>Damage to environmental </a:t>
            </a:r>
          </a:p>
          <a:p>
            <a:r>
              <a:rPr lang="tr-TR"/>
              <a:t>Financial losses</a:t>
            </a:r>
          </a:p>
          <a:p>
            <a:endParaRPr lang="tr-T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A67822B5-1C5B-48AE-8967-F8FA66207765}" type="slidenum">
              <a:rPr lang="tr-TR"/>
              <a:pPr/>
              <a:t>16</a:t>
            </a:fld>
            <a:endParaRPr lang="tr-TR"/>
          </a:p>
        </p:txBody>
      </p:sp>
      <p:sp>
        <p:nvSpPr>
          <p:cNvPr id="47106" name="Rectangle 2"/>
          <p:cNvSpPr>
            <a:spLocks noGrp="1" noChangeArrowheads="1"/>
          </p:cNvSpPr>
          <p:nvPr>
            <p:ph type="title"/>
          </p:nvPr>
        </p:nvSpPr>
        <p:spPr>
          <a:xfrm>
            <a:off x="457200" y="557213"/>
            <a:ext cx="8686800" cy="1143000"/>
          </a:xfrm>
        </p:spPr>
        <p:txBody>
          <a:bodyPr/>
          <a:lstStyle/>
          <a:p>
            <a:r>
              <a:rPr lang="tr-TR" sz="3600" b="1"/>
              <a:t>Countermeasure 3</a:t>
            </a:r>
            <a:br>
              <a:rPr lang="tr-TR" sz="3600" b="1"/>
            </a:br>
            <a:r>
              <a:rPr lang="en-US" sz="3600" b="1"/>
              <a:t>After the ‘</a:t>
            </a:r>
            <a:r>
              <a:rPr lang="tr-TR" sz="3600" b="1"/>
              <a:t>99 disasters</a:t>
            </a:r>
            <a:r>
              <a:rPr lang="en-US" sz="3600" b="1"/>
              <a:t> Turkey </a:t>
            </a:r>
            <a:r>
              <a:rPr lang="tr-TR" sz="3600" b="1"/>
              <a:t/>
            </a:r>
            <a:br>
              <a:rPr lang="tr-TR" sz="3600" b="1"/>
            </a:br>
            <a:r>
              <a:rPr lang="en-US" sz="3600" b="1"/>
              <a:t>showed some progress</a:t>
            </a:r>
            <a:endParaRPr lang="tr-TR" sz="3600" b="1"/>
          </a:p>
        </p:txBody>
      </p:sp>
      <p:sp>
        <p:nvSpPr>
          <p:cNvPr id="47107" name="Rectangle 3"/>
          <p:cNvSpPr>
            <a:spLocks noGrp="1" noChangeArrowheads="1"/>
          </p:cNvSpPr>
          <p:nvPr>
            <p:ph type="body" idx="1"/>
          </p:nvPr>
        </p:nvSpPr>
        <p:spPr>
          <a:xfrm>
            <a:off x="250825" y="1962150"/>
            <a:ext cx="8686800" cy="4203700"/>
          </a:xfrm>
        </p:spPr>
        <p:txBody>
          <a:bodyPr/>
          <a:lstStyle/>
          <a:p>
            <a:pPr marL="609600" indent="-609600">
              <a:lnSpc>
                <a:spcPct val="90000"/>
              </a:lnSpc>
              <a:buFontTx/>
              <a:buNone/>
            </a:pPr>
            <a:endParaRPr lang="tr-TR" sz="2800"/>
          </a:p>
          <a:p>
            <a:pPr marL="609600" indent="-609600">
              <a:lnSpc>
                <a:spcPct val="90000"/>
              </a:lnSpc>
              <a:buFontTx/>
              <a:buNone/>
            </a:pPr>
            <a:r>
              <a:rPr lang="tr-TR" sz="2800"/>
              <a:t>	</a:t>
            </a:r>
            <a:r>
              <a:rPr lang="en-US" sz="2800"/>
              <a:t>Increase in sensitivity of public and private sectors, and NGOs for disaster issues</a:t>
            </a:r>
            <a:endParaRPr lang="tr-TR" sz="2800"/>
          </a:p>
          <a:p>
            <a:pPr marL="990600" lvl="1" indent="-533400">
              <a:lnSpc>
                <a:spcPct val="90000"/>
              </a:lnSpc>
            </a:pPr>
            <a:r>
              <a:rPr lang="en-US" sz="2400"/>
              <a:t>C</a:t>
            </a:r>
            <a:r>
              <a:rPr lang="tr-TR" sz="2400"/>
              <a:t>ommunity education, training and raising awareness</a:t>
            </a:r>
          </a:p>
          <a:p>
            <a:pPr marL="990600" lvl="1" indent="-533400">
              <a:lnSpc>
                <a:spcPct val="90000"/>
              </a:lnSpc>
            </a:pPr>
            <a:r>
              <a:rPr lang="en-US" sz="2400"/>
              <a:t>P</a:t>
            </a:r>
            <a:r>
              <a:rPr lang="tr-TR" sz="2400"/>
              <a:t>roviding DM skills, training volunteers</a:t>
            </a:r>
          </a:p>
          <a:p>
            <a:pPr marL="990600" lvl="1" indent="-533400">
              <a:lnSpc>
                <a:spcPct val="90000"/>
              </a:lnSpc>
            </a:pPr>
            <a:r>
              <a:rPr lang="en-US" sz="2400"/>
              <a:t>N</a:t>
            </a:r>
            <a:r>
              <a:rPr lang="tr-TR" sz="2400"/>
              <a:t>etworking and participation of local community in DM</a:t>
            </a:r>
          </a:p>
          <a:p>
            <a:pPr marL="990600" lvl="1" indent="-533400">
              <a:lnSpc>
                <a:spcPct val="90000"/>
              </a:lnSpc>
            </a:pPr>
            <a:r>
              <a:rPr lang="tr-TR" sz="2400"/>
              <a:t>Education, DM training programs and projects for government &amp; municipality officials, private sector, NGOs by the universities and international institutions</a:t>
            </a:r>
          </a:p>
          <a:p>
            <a:pPr marL="990600" lvl="1" indent="-533400">
              <a:lnSpc>
                <a:spcPct val="90000"/>
              </a:lnSpc>
            </a:pPr>
            <a:endParaRPr lang="tr-TR" sz="24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fld id="{90E352C2-3B10-47CE-8270-F85D529E72B1}" type="slidenum">
              <a:rPr lang="tr-TR"/>
              <a:pPr/>
              <a:t>17</a:t>
            </a:fld>
            <a:endParaRPr lang="tr-TR"/>
          </a:p>
        </p:txBody>
      </p:sp>
      <p:sp>
        <p:nvSpPr>
          <p:cNvPr id="100354" name="Rectangle 2"/>
          <p:cNvSpPr>
            <a:spLocks noGrp="1" noChangeArrowheads="1"/>
          </p:cNvSpPr>
          <p:nvPr>
            <p:ph type="title"/>
          </p:nvPr>
        </p:nvSpPr>
        <p:spPr/>
        <p:txBody>
          <a:bodyPr/>
          <a:lstStyle/>
          <a:p>
            <a:r>
              <a:rPr lang="tr-TR" sz="4000" b="1"/>
              <a:t>Lesson 4</a:t>
            </a:r>
            <a:br>
              <a:rPr lang="tr-TR" sz="4000" b="1"/>
            </a:br>
            <a:r>
              <a:rPr lang="tr-TR" sz="3600" b="1"/>
              <a:t>Financial Losses and Resource Gap</a:t>
            </a:r>
          </a:p>
        </p:txBody>
      </p:sp>
      <p:pic>
        <p:nvPicPr>
          <p:cNvPr id="100355" name="Picture 3"/>
          <p:cNvPicPr>
            <a:picLocks noChangeAspect="1" noChangeArrowheads="1"/>
          </p:cNvPicPr>
          <p:nvPr/>
        </p:nvPicPr>
        <p:blipFill>
          <a:blip r:embed="rId3" cstate="print"/>
          <a:srcRect/>
          <a:stretch>
            <a:fillRect/>
          </a:stretch>
        </p:blipFill>
        <p:spPr bwMode="auto">
          <a:xfrm>
            <a:off x="1331913" y="1484313"/>
            <a:ext cx="6337300" cy="49688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1B7645E7-A027-4726-9F8C-890BE58E2C88}" type="slidenum">
              <a:rPr lang="tr-TR"/>
              <a:pPr/>
              <a:t>18</a:t>
            </a:fld>
            <a:endParaRPr lang="tr-TR"/>
          </a:p>
        </p:txBody>
      </p:sp>
      <p:sp>
        <p:nvSpPr>
          <p:cNvPr id="102403" name="Rectangle 3"/>
          <p:cNvSpPr>
            <a:spLocks noChangeArrowheads="1"/>
          </p:cNvSpPr>
          <p:nvPr/>
        </p:nvSpPr>
        <p:spPr bwMode="auto">
          <a:xfrm>
            <a:off x="1042988" y="1916113"/>
            <a:ext cx="7850187" cy="4392612"/>
          </a:xfrm>
          <a:prstGeom prst="rect">
            <a:avLst/>
          </a:prstGeom>
          <a:noFill/>
          <a:ln w="9525">
            <a:noFill/>
            <a:miter lim="800000"/>
            <a:headEnd/>
            <a:tailEnd/>
          </a:ln>
          <a:effectLst/>
        </p:spPr>
        <p:txBody>
          <a:bodyPr/>
          <a:lstStyle/>
          <a:p>
            <a:pPr marL="342900" indent="-342900">
              <a:spcBef>
                <a:spcPct val="20000"/>
              </a:spcBef>
              <a:buClr>
                <a:schemeClr val="hlink"/>
              </a:buClr>
              <a:buFont typeface="Wingdings" pitchFamily="2" charset="2"/>
              <a:buChar char="l"/>
            </a:pPr>
            <a:endParaRPr lang="en-US" sz="2800" b="1"/>
          </a:p>
        </p:txBody>
      </p:sp>
      <p:sp>
        <p:nvSpPr>
          <p:cNvPr id="102406" name="Rectangle 6"/>
          <p:cNvSpPr>
            <a:spLocks noGrp="1" noChangeArrowheads="1"/>
          </p:cNvSpPr>
          <p:nvPr>
            <p:ph type="title"/>
          </p:nvPr>
        </p:nvSpPr>
        <p:spPr>
          <a:xfrm>
            <a:off x="539750" y="260350"/>
            <a:ext cx="8229600" cy="1143000"/>
          </a:xfrm>
        </p:spPr>
        <p:txBody>
          <a:bodyPr/>
          <a:lstStyle/>
          <a:p>
            <a:r>
              <a:rPr lang="tr-TR" sz="4000" b="1">
                <a:solidFill>
                  <a:schemeClr val="tx1"/>
                </a:solidFill>
              </a:rPr>
              <a:t>Procurement of Resources</a:t>
            </a:r>
            <a:endParaRPr lang="en-US" sz="4000" b="1">
              <a:solidFill>
                <a:schemeClr val="tx1"/>
              </a:solidFill>
            </a:endParaRPr>
          </a:p>
        </p:txBody>
      </p:sp>
      <p:sp>
        <p:nvSpPr>
          <p:cNvPr id="102407" name="Rectangle 7"/>
          <p:cNvSpPr>
            <a:spLocks noGrp="1" noChangeArrowheads="1"/>
          </p:cNvSpPr>
          <p:nvPr>
            <p:ph type="body" sz="half" idx="1"/>
          </p:nvPr>
        </p:nvSpPr>
        <p:spPr/>
        <p:txBody>
          <a:bodyPr/>
          <a:lstStyle/>
          <a:p>
            <a:pPr>
              <a:lnSpc>
                <a:spcPct val="80000"/>
              </a:lnSpc>
            </a:pPr>
            <a:r>
              <a:rPr lang="tr-TR" sz="2400" b="1"/>
              <a:t>Public resources </a:t>
            </a:r>
          </a:p>
          <a:p>
            <a:pPr>
              <a:lnSpc>
                <a:spcPct val="80000"/>
              </a:lnSpc>
            </a:pPr>
            <a:r>
              <a:rPr lang="tr-TR" sz="2400" b="1"/>
              <a:t>İnstitutional resources</a:t>
            </a:r>
          </a:p>
          <a:p>
            <a:pPr>
              <a:lnSpc>
                <a:spcPct val="80000"/>
              </a:lnSpc>
            </a:pPr>
            <a:r>
              <a:rPr lang="tr-TR" sz="2400" b="1"/>
              <a:t>Private property owners saving/debt capacities</a:t>
            </a:r>
          </a:p>
          <a:p>
            <a:pPr>
              <a:lnSpc>
                <a:spcPct val="80000"/>
              </a:lnSpc>
            </a:pPr>
            <a:r>
              <a:rPr lang="tr-TR" sz="2400" b="1"/>
              <a:t>Extending TCIP </a:t>
            </a:r>
          </a:p>
          <a:p>
            <a:pPr>
              <a:lnSpc>
                <a:spcPct val="80000"/>
              </a:lnSpc>
            </a:pPr>
            <a:r>
              <a:rPr lang="tr-TR" sz="2400" b="1"/>
              <a:t>Budget allocations</a:t>
            </a:r>
          </a:p>
          <a:p>
            <a:pPr>
              <a:lnSpc>
                <a:spcPct val="80000"/>
              </a:lnSpc>
            </a:pPr>
            <a:r>
              <a:rPr lang="tr-TR" sz="2400" b="1"/>
              <a:t>Local authority allocations</a:t>
            </a:r>
          </a:p>
          <a:p>
            <a:pPr>
              <a:lnSpc>
                <a:spcPct val="80000"/>
              </a:lnSpc>
            </a:pPr>
            <a:r>
              <a:rPr lang="tr-TR" sz="2400" b="1"/>
              <a:t>Allocation of resources for mitigation</a:t>
            </a:r>
            <a:endParaRPr lang="en-US" sz="2400"/>
          </a:p>
        </p:txBody>
      </p:sp>
      <p:sp>
        <p:nvSpPr>
          <p:cNvPr id="102408" name="Rectangle 8"/>
          <p:cNvSpPr>
            <a:spLocks noGrp="1" noChangeArrowheads="1"/>
          </p:cNvSpPr>
          <p:nvPr>
            <p:ph type="body" sz="half" idx="2"/>
          </p:nvPr>
        </p:nvSpPr>
        <p:spPr/>
        <p:txBody>
          <a:bodyPr/>
          <a:lstStyle/>
          <a:p>
            <a:pPr>
              <a:lnSpc>
                <a:spcPct val="90000"/>
              </a:lnSpc>
            </a:pPr>
            <a:r>
              <a:rPr lang="en-US" sz="2400" b="1"/>
              <a:t>N</a:t>
            </a:r>
            <a:r>
              <a:rPr lang="tr-TR" sz="2400" b="1"/>
              <a:t>ew methods</a:t>
            </a:r>
          </a:p>
          <a:p>
            <a:pPr lvl="1">
              <a:lnSpc>
                <a:spcPct val="90000"/>
              </a:lnSpc>
              <a:buFontTx/>
              <a:buNone/>
            </a:pPr>
            <a:r>
              <a:rPr lang="en-US" sz="2000" b="1"/>
              <a:t>T</a:t>
            </a:r>
            <a:r>
              <a:rPr lang="tr-TR" sz="2000" b="1"/>
              <a:t>ourism/art-culture/sports/</a:t>
            </a:r>
          </a:p>
          <a:p>
            <a:pPr lvl="1">
              <a:lnSpc>
                <a:spcPct val="90000"/>
              </a:lnSpc>
              <a:buFontTx/>
              <a:buNone/>
            </a:pPr>
            <a:r>
              <a:rPr lang="en-US" sz="2000" b="1"/>
              <a:t>R</a:t>
            </a:r>
            <a:r>
              <a:rPr lang="tr-TR" sz="2000" b="1"/>
              <a:t>ecreational sector contributions</a:t>
            </a:r>
          </a:p>
          <a:p>
            <a:pPr lvl="1">
              <a:lnSpc>
                <a:spcPct val="90000"/>
              </a:lnSpc>
              <a:buFontTx/>
              <a:buNone/>
            </a:pPr>
            <a:r>
              <a:rPr lang="en-US" sz="2000" b="1"/>
              <a:t>T</a:t>
            </a:r>
            <a:r>
              <a:rPr lang="tr-TR" sz="2000" b="1"/>
              <a:t>ransit traffic</a:t>
            </a:r>
          </a:p>
          <a:p>
            <a:pPr lvl="1">
              <a:lnSpc>
                <a:spcPct val="90000"/>
              </a:lnSpc>
              <a:buFontTx/>
              <a:buNone/>
            </a:pPr>
            <a:r>
              <a:rPr lang="en-US" sz="2000" b="1"/>
              <a:t>L</a:t>
            </a:r>
            <a:r>
              <a:rPr lang="tr-TR" sz="2000" b="1"/>
              <a:t>arge-scale project development  </a:t>
            </a:r>
          </a:p>
          <a:p>
            <a:pPr>
              <a:lnSpc>
                <a:spcPct val="90000"/>
              </a:lnSpc>
            </a:pPr>
            <a:r>
              <a:rPr lang="en-US" sz="2400" b="1"/>
              <a:t>E</a:t>
            </a:r>
            <a:r>
              <a:rPr lang="tr-TR" sz="2400" b="1"/>
              <a:t>xternal resources</a:t>
            </a:r>
          </a:p>
          <a:p>
            <a:pPr lvl="1">
              <a:lnSpc>
                <a:spcPct val="90000"/>
              </a:lnSpc>
              <a:buFontTx/>
              <a:buNone/>
            </a:pPr>
            <a:r>
              <a:rPr lang="en-US" sz="2000" b="1"/>
              <a:t>I</a:t>
            </a:r>
            <a:r>
              <a:rPr lang="tr-TR" sz="2000" b="1"/>
              <a:t>nternational funding</a:t>
            </a:r>
          </a:p>
          <a:p>
            <a:pPr lvl="1">
              <a:lnSpc>
                <a:spcPct val="90000"/>
              </a:lnSpc>
              <a:buFontTx/>
              <a:buNone/>
            </a:pPr>
            <a:r>
              <a:rPr lang="tr-TR" sz="2000" b="1"/>
              <a:t>EU resources  </a:t>
            </a:r>
          </a:p>
          <a:p>
            <a:pPr lvl="1">
              <a:lnSpc>
                <a:spcPct val="90000"/>
              </a:lnSpc>
              <a:buFontTx/>
              <a:buNone/>
            </a:pPr>
            <a:r>
              <a:rPr lang="en-US" sz="2000" b="1"/>
              <a:t>D</a:t>
            </a:r>
            <a:r>
              <a:rPr lang="tr-TR" sz="2000" b="1"/>
              <a:t>onations/credits	</a:t>
            </a:r>
            <a:endParaRPr lang="en-US" sz="2000" b="1"/>
          </a:p>
          <a:p>
            <a:pPr>
              <a:lnSpc>
                <a:spcPct val="90000"/>
              </a:lnSpc>
            </a:pPr>
            <a:endParaRPr lang="en-US" sz="2400"/>
          </a:p>
          <a:p>
            <a:pPr>
              <a:lnSpc>
                <a:spcPct val="90000"/>
              </a:lnSpc>
            </a:pPr>
            <a:endParaRPr lang="en-US" sz="2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BF79DC0-C71A-44A6-9E35-6C840809B0FC}" type="slidenum">
              <a:rPr lang="tr-TR"/>
              <a:pPr/>
              <a:t>19</a:t>
            </a:fld>
            <a:endParaRPr lang="tr-TR"/>
          </a:p>
        </p:txBody>
      </p:sp>
      <p:sp>
        <p:nvSpPr>
          <p:cNvPr id="33794" name="Rectangle 2"/>
          <p:cNvSpPr>
            <a:spLocks noGrp="1" noChangeArrowheads="1"/>
          </p:cNvSpPr>
          <p:nvPr>
            <p:ph type="title"/>
          </p:nvPr>
        </p:nvSpPr>
        <p:spPr/>
        <p:txBody>
          <a:bodyPr/>
          <a:lstStyle/>
          <a:p>
            <a:r>
              <a:rPr lang="tr-TR" sz="3600" b="1"/>
              <a:t>Countermeasure 4</a:t>
            </a:r>
            <a:br>
              <a:rPr lang="tr-TR" sz="3600" b="1"/>
            </a:br>
            <a:r>
              <a:rPr lang="en-US" sz="3600" b="1"/>
              <a:t>I</a:t>
            </a:r>
            <a:r>
              <a:rPr lang="tr-TR" sz="3600" b="1"/>
              <a:t>mproving of Knowledge for Istanbul</a:t>
            </a:r>
            <a:r>
              <a:rPr lang="tr-TR" sz="4000"/>
              <a:t> </a:t>
            </a:r>
          </a:p>
        </p:txBody>
      </p:sp>
      <p:sp>
        <p:nvSpPr>
          <p:cNvPr id="33795" name="Rectangle 3"/>
          <p:cNvSpPr>
            <a:spLocks noGrp="1" noChangeArrowheads="1"/>
          </p:cNvSpPr>
          <p:nvPr>
            <p:ph type="body" idx="1"/>
          </p:nvPr>
        </p:nvSpPr>
        <p:spPr>
          <a:xfrm>
            <a:off x="457200" y="2105025"/>
            <a:ext cx="8229600" cy="3771900"/>
          </a:xfrm>
        </p:spPr>
        <p:txBody>
          <a:bodyPr/>
          <a:lstStyle/>
          <a:p>
            <a:pPr marL="609600" indent="-609600">
              <a:buFontTx/>
              <a:buNone/>
            </a:pPr>
            <a:r>
              <a:rPr lang="en-US" sz="2800"/>
              <a:t>No local </a:t>
            </a:r>
            <a:r>
              <a:rPr lang="tr-TR" sz="2800"/>
              <a:t>knowledge on risk,</a:t>
            </a:r>
            <a:r>
              <a:rPr lang="en-US" sz="2800"/>
              <a:t> hazard identification, vulnerability assessment</a:t>
            </a:r>
            <a:r>
              <a:rPr lang="en-US"/>
              <a:t> </a:t>
            </a:r>
            <a:endParaRPr lang="tr-TR"/>
          </a:p>
          <a:p>
            <a:pPr marL="609600" indent="-609600">
              <a:buFontTx/>
              <a:buNone/>
            </a:pPr>
            <a:r>
              <a:rPr lang="en-US" sz="2800"/>
              <a:t>T</a:t>
            </a:r>
            <a:r>
              <a:rPr lang="tr-TR" sz="2800"/>
              <a:t>he need for better knowledge was urgent:</a:t>
            </a:r>
          </a:p>
          <a:p>
            <a:pPr marL="609600" indent="-609600">
              <a:buFontTx/>
              <a:buNone/>
            </a:pPr>
            <a:endParaRPr lang="tr-TR" sz="2800"/>
          </a:p>
          <a:p>
            <a:pPr marL="609600" indent="-609600">
              <a:buFontTx/>
              <a:buAutoNum type="arabicPeriod"/>
            </a:pPr>
            <a:r>
              <a:rPr lang="tr-TR"/>
              <a:t>Istanbul Microzonation and Seismic Risk Assessment Project, Case scenarios</a:t>
            </a:r>
          </a:p>
          <a:p>
            <a:pPr marL="609600" indent="-609600">
              <a:buFontTx/>
              <a:buAutoNum type="arabicPeriod"/>
            </a:pPr>
            <a:r>
              <a:rPr lang="tr-TR"/>
              <a:t>Earthquake Master Plan for Istanbul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4237CC9-4103-4DA9-A687-73F74CB797D6}" type="slidenum">
              <a:rPr lang="tr-TR"/>
              <a:pPr/>
              <a:t>2</a:t>
            </a:fld>
            <a:endParaRPr lang="tr-TR"/>
          </a:p>
        </p:txBody>
      </p:sp>
      <p:sp>
        <p:nvSpPr>
          <p:cNvPr id="99330" name="Rectangle 2"/>
          <p:cNvSpPr>
            <a:spLocks noGrp="1" noChangeArrowheads="1"/>
          </p:cNvSpPr>
          <p:nvPr>
            <p:ph type="title"/>
          </p:nvPr>
        </p:nvSpPr>
        <p:spPr/>
        <p:txBody>
          <a:bodyPr/>
          <a:lstStyle/>
          <a:p>
            <a:r>
              <a:rPr lang="tr-TR"/>
              <a:t>Outline</a:t>
            </a:r>
            <a:endParaRPr lang="en-US"/>
          </a:p>
        </p:txBody>
      </p:sp>
      <p:sp>
        <p:nvSpPr>
          <p:cNvPr id="99331" name="Rectangle 3"/>
          <p:cNvSpPr>
            <a:spLocks noGrp="1" noChangeArrowheads="1"/>
          </p:cNvSpPr>
          <p:nvPr>
            <p:ph type="body" idx="1"/>
          </p:nvPr>
        </p:nvSpPr>
        <p:spPr>
          <a:xfrm>
            <a:off x="1320800" y="1855788"/>
            <a:ext cx="7572375" cy="4094162"/>
          </a:xfrm>
        </p:spPr>
        <p:txBody>
          <a:bodyPr/>
          <a:lstStyle/>
          <a:p>
            <a:r>
              <a:rPr lang="en-US" sz="3600"/>
              <a:t>V</a:t>
            </a:r>
            <a:r>
              <a:rPr lang="tr-TR" sz="3600"/>
              <a:t>ulnerability of a mega-city</a:t>
            </a:r>
          </a:p>
          <a:p>
            <a:r>
              <a:rPr lang="en-US" sz="3600"/>
              <a:t>L</a:t>
            </a:r>
            <a:r>
              <a:rPr lang="tr-TR" sz="3600"/>
              <a:t>essons learned from the recent disaster </a:t>
            </a:r>
          </a:p>
          <a:p>
            <a:r>
              <a:rPr lang="en-US" sz="3600"/>
              <a:t>C</a:t>
            </a:r>
            <a:r>
              <a:rPr lang="tr-TR" sz="3600"/>
              <a:t>ountermeasures</a:t>
            </a:r>
          </a:p>
          <a:p>
            <a:r>
              <a:rPr lang="en-US" sz="3600"/>
              <a:t>P</a:t>
            </a:r>
            <a:r>
              <a:rPr lang="tr-TR" sz="3600"/>
              <a:t>rogress in mitigation</a:t>
            </a:r>
          </a:p>
          <a:p>
            <a:r>
              <a:rPr lang="en-US" sz="3600"/>
              <a:t>C</a:t>
            </a:r>
            <a:r>
              <a:rPr lang="tr-TR" sz="3600"/>
              <a:t>hallenging issues</a:t>
            </a:r>
            <a:endParaRPr lang="en-US" sz="36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fld id="{891ED45E-1EBC-4BEE-8309-18153D9C9112}" type="slidenum">
              <a:rPr lang="tr-TR"/>
              <a:pPr/>
              <a:t>20</a:t>
            </a:fld>
            <a:endParaRPr lang="tr-TR"/>
          </a:p>
        </p:txBody>
      </p:sp>
      <p:sp>
        <p:nvSpPr>
          <p:cNvPr id="37890" name="Rectangle 2"/>
          <p:cNvSpPr>
            <a:spLocks noGrp="1" noChangeArrowheads="1"/>
          </p:cNvSpPr>
          <p:nvPr>
            <p:ph type="title"/>
          </p:nvPr>
        </p:nvSpPr>
        <p:spPr>
          <a:xfrm>
            <a:off x="457200" y="457200"/>
            <a:ext cx="8229600" cy="1143000"/>
          </a:xfrm>
        </p:spPr>
        <p:txBody>
          <a:bodyPr/>
          <a:lstStyle/>
          <a:p>
            <a:r>
              <a:rPr lang="tr-TR" sz="3200" b="1"/>
              <a:t>1- Istanbul Microzonation and </a:t>
            </a:r>
            <a:br>
              <a:rPr lang="tr-TR" sz="3200" b="1"/>
            </a:br>
            <a:r>
              <a:rPr lang="tr-TR" sz="3200" b="1"/>
              <a:t>Seismic Risk Assessment Study (2002)</a:t>
            </a:r>
          </a:p>
        </p:txBody>
      </p:sp>
      <p:sp>
        <p:nvSpPr>
          <p:cNvPr id="37891" name="Rectangle 3"/>
          <p:cNvSpPr>
            <a:spLocks noGrp="1" noChangeArrowheads="1"/>
          </p:cNvSpPr>
          <p:nvPr>
            <p:ph type="body" sz="half" idx="1"/>
          </p:nvPr>
        </p:nvSpPr>
        <p:spPr>
          <a:xfrm>
            <a:off x="4724400" y="1752600"/>
            <a:ext cx="4038600" cy="4449763"/>
          </a:xfrm>
        </p:spPr>
        <p:txBody>
          <a:bodyPr/>
          <a:lstStyle/>
          <a:p>
            <a:pPr marL="0" indent="0">
              <a:lnSpc>
                <a:spcPct val="90000"/>
              </a:lnSpc>
              <a:buFontTx/>
              <a:buNone/>
            </a:pPr>
            <a:r>
              <a:rPr lang="tr-TR" sz="2400" i="1"/>
              <a:t>Scenario studies helpful in understanding the risk and damage assessment:</a:t>
            </a:r>
          </a:p>
          <a:p>
            <a:pPr marL="0" indent="0">
              <a:lnSpc>
                <a:spcPct val="90000"/>
              </a:lnSpc>
              <a:buFontTx/>
              <a:buNone/>
            </a:pPr>
            <a:endParaRPr lang="tr-TR" sz="2400"/>
          </a:p>
          <a:p>
            <a:pPr marL="0" indent="0">
              <a:lnSpc>
                <a:spcPct val="90000"/>
              </a:lnSpc>
            </a:pPr>
            <a:r>
              <a:rPr lang="en-US" sz="2400"/>
              <a:t> L</a:t>
            </a:r>
            <a:r>
              <a:rPr lang="tr-TR" sz="2400"/>
              <a:t>oss of lives</a:t>
            </a:r>
          </a:p>
          <a:p>
            <a:pPr marL="0" indent="0">
              <a:lnSpc>
                <a:spcPct val="90000"/>
              </a:lnSpc>
            </a:pPr>
            <a:r>
              <a:rPr lang="en-US" sz="2400"/>
              <a:t> D</a:t>
            </a:r>
            <a:r>
              <a:rPr lang="tr-TR" sz="2400"/>
              <a:t>amage</a:t>
            </a:r>
            <a:r>
              <a:rPr lang="en-US" sz="2400"/>
              <a:t> to</a:t>
            </a:r>
            <a:r>
              <a:rPr lang="tr-TR" sz="2400"/>
              <a:t> buildings</a:t>
            </a:r>
          </a:p>
          <a:p>
            <a:pPr marL="0" indent="0">
              <a:lnSpc>
                <a:spcPct val="90000"/>
              </a:lnSpc>
            </a:pPr>
            <a:r>
              <a:rPr lang="en-US" sz="2400"/>
              <a:t> H</a:t>
            </a:r>
            <a:r>
              <a:rPr lang="tr-TR" sz="2400"/>
              <a:t>omeless and sh</a:t>
            </a:r>
            <a:r>
              <a:rPr lang="en-US" sz="2400"/>
              <a:t>e</a:t>
            </a:r>
            <a:r>
              <a:rPr lang="tr-TR" sz="2400"/>
              <a:t>lter</a:t>
            </a:r>
            <a:r>
              <a:rPr lang="en-US" sz="2400"/>
              <a:t> </a:t>
            </a:r>
            <a:r>
              <a:rPr lang="tr-TR" sz="2400"/>
              <a:t>needs</a:t>
            </a:r>
          </a:p>
          <a:p>
            <a:pPr marL="0" indent="0">
              <a:lnSpc>
                <a:spcPct val="90000"/>
              </a:lnSpc>
            </a:pPr>
            <a:r>
              <a:rPr lang="en-US" sz="2400"/>
              <a:t> B</a:t>
            </a:r>
            <a:r>
              <a:rPr lang="tr-TR" sz="2400"/>
              <a:t>usiness losses and interruption</a:t>
            </a:r>
          </a:p>
          <a:p>
            <a:pPr marL="0" indent="0">
              <a:lnSpc>
                <a:spcPct val="90000"/>
              </a:lnSpc>
            </a:pPr>
            <a:r>
              <a:rPr lang="en-US" sz="2400"/>
              <a:t> Financial</a:t>
            </a:r>
            <a:r>
              <a:rPr lang="tr-TR" sz="2400"/>
              <a:t> losses </a:t>
            </a:r>
          </a:p>
          <a:p>
            <a:pPr marL="0" indent="0">
              <a:lnSpc>
                <a:spcPct val="90000"/>
              </a:lnSpc>
            </a:pPr>
            <a:endParaRPr lang="tr-TR" sz="2400"/>
          </a:p>
        </p:txBody>
      </p:sp>
      <p:sp>
        <p:nvSpPr>
          <p:cNvPr id="37892" name="Rectangle 4"/>
          <p:cNvSpPr>
            <a:spLocks noGrp="1" noChangeArrowheads="1"/>
          </p:cNvSpPr>
          <p:nvPr>
            <p:ph type="body" sz="half" idx="2"/>
          </p:nvPr>
        </p:nvSpPr>
        <p:spPr>
          <a:xfrm>
            <a:off x="457200" y="1447800"/>
            <a:ext cx="4038600" cy="4525963"/>
          </a:xfrm>
        </p:spPr>
        <p:txBody>
          <a:bodyPr/>
          <a:lstStyle/>
          <a:p>
            <a:pPr>
              <a:lnSpc>
                <a:spcPct val="80000"/>
              </a:lnSpc>
              <a:buFontTx/>
              <a:buNone/>
            </a:pPr>
            <a:endParaRPr lang="tr-TR" sz="2000"/>
          </a:p>
          <a:p>
            <a:pPr>
              <a:lnSpc>
                <a:spcPct val="80000"/>
              </a:lnSpc>
              <a:buFontTx/>
              <a:buNone/>
            </a:pPr>
            <a:r>
              <a:rPr lang="tr-TR" sz="2400"/>
              <a:t>Establish</a:t>
            </a:r>
            <a:r>
              <a:rPr lang="en-US" sz="2400"/>
              <a:t>:</a:t>
            </a:r>
            <a:endParaRPr lang="tr-TR" sz="2400"/>
          </a:p>
          <a:p>
            <a:pPr>
              <a:lnSpc>
                <a:spcPct val="80000"/>
              </a:lnSpc>
            </a:pPr>
            <a:r>
              <a:rPr lang="en-US" sz="2400" b="1"/>
              <a:t>D</a:t>
            </a:r>
            <a:r>
              <a:rPr lang="tr-TR" sz="2400" b="1"/>
              <a:t>isaster </a:t>
            </a:r>
            <a:r>
              <a:rPr lang="en-US" sz="2400" b="1"/>
              <a:t>p</a:t>
            </a:r>
            <a:r>
              <a:rPr lang="tr-TR" sz="2400" b="1"/>
              <a:t>revention</a:t>
            </a:r>
            <a:r>
              <a:rPr lang="en-US" sz="2400" b="1"/>
              <a:t> + </a:t>
            </a:r>
            <a:r>
              <a:rPr lang="tr-TR" sz="2400" b="1"/>
              <a:t>mitigation program</a:t>
            </a:r>
          </a:p>
          <a:p>
            <a:pPr>
              <a:lnSpc>
                <a:spcPct val="80000"/>
              </a:lnSpc>
            </a:pPr>
            <a:r>
              <a:rPr lang="en-US" sz="2400" b="1"/>
              <a:t>S</a:t>
            </a:r>
            <a:r>
              <a:rPr lang="tr-TR" sz="2400" b="1"/>
              <a:t>eismic microzonation</a:t>
            </a:r>
            <a:endParaRPr lang="tr-TR" sz="2400"/>
          </a:p>
          <a:p>
            <a:pPr>
              <a:lnSpc>
                <a:spcPct val="80000"/>
              </a:lnSpc>
            </a:pPr>
            <a:r>
              <a:rPr lang="en-US" sz="2400" b="1"/>
              <a:t>T</a:t>
            </a:r>
            <a:r>
              <a:rPr lang="tr-TR" sz="2400" b="1"/>
              <a:t>echnology transfer</a:t>
            </a:r>
            <a:endParaRPr lang="tr-TR" sz="2400"/>
          </a:p>
          <a:p>
            <a:pPr>
              <a:lnSpc>
                <a:spcPct val="90000"/>
              </a:lnSpc>
              <a:buFontTx/>
              <a:buNone/>
            </a:pPr>
            <a:r>
              <a:rPr lang="en-US" sz="2400"/>
              <a:t>I</a:t>
            </a:r>
            <a:r>
              <a:rPr lang="tr-TR" sz="2400"/>
              <a:t>nclude</a:t>
            </a:r>
            <a:r>
              <a:rPr lang="en-US" sz="2400"/>
              <a:t>:</a:t>
            </a:r>
            <a:endParaRPr lang="tr-TR" sz="2400"/>
          </a:p>
          <a:p>
            <a:pPr>
              <a:lnSpc>
                <a:spcPct val="80000"/>
              </a:lnSpc>
            </a:pPr>
            <a:r>
              <a:rPr lang="en-US" sz="2400" b="1"/>
              <a:t>E</a:t>
            </a:r>
            <a:r>
              <a:rPr lang="tr-TR" sz="2400" b="1"/>
              <a:t>arthquake analysis </a:t>
            </a:r>
          </a:p>
          <a:p>
            <a:pPr>
              <a:lnSpc>
                <a:spcPct val="80000"/>
              </a:lnSpc>
            </a:pPr>
            <a:r>
              <a:rPr lang="en-US" sz="2400" b="1"/>
              <a:t>S</a:t>
            </a:r>
            <a:r>
              <a:rPr lang="tr-TR" sz="2400" b="1"/>
              <a:t>cen</a:t>
            </a:r>
            <a:r>
              <a:rPr lang="en-US" sz="2400" b="1"/>
              <a:t>a</a:t>
            </a:r>
            <a:r>
              <a:rPr lang="tr-TR" sz="2400" b="1"/>
              <a:t>rio studies</a:t>
            </a:r>
          </a:p>
          <a:p>
            <a:pPr>
              <a:lnSpc>
                <a:spcPct val="80000"/>
              </a:lnSpc>
            </a:pPr>
            <a:r>
              <a:rPr lang="tr-TR" sz="2400" b="1"/>
              <a:t>DM issues</a:t>
            </a:r>
          </a:p>
          <a:p>
            <a:pPr>
              <a:lnSpc>
                <a:spcPct val="80000"/>
              </a:lnSpc>
            </a:pPr>
            <a:r>
              <a:rPr lang="en-US" sz="2400" b="1"/>
              <a:t>D</a:t>
            </a:r>
            <a:r>
              <a:rPr lang="tr-TR" sz="2400" b="1"/>
              <a:t>amages and causalties </a:t>
            </a:r>
          </a:p>
          <a:p>
            <a:pPr>
              <a:lnSpc>
                <a:spcPct val="80000"/>
              </a:lnSpc>
            </a:pPr>
            <a:r>
              <a:rPr lang="en-US" sz="2400" b="1"/>
              <a:t>U</a:t>
            </a:r>
            <a:r>
              <a:rPr lang="tr-TR" sz="2400" b="1"/>
              <a:t>rban vulnerability </a:t>
            </a:r>
          </a:p>
          <a:p>
            <a:pPr>
              <a:lnSpc>
                <a:spcPct val="80000"/>
              </a:lnSpc>
            </a:pPr>
            <a:r>
              <a:rPr lang="en-US" sz="2400" b="1"/>
              <a:t>P</a:t>
            </a:r>
            <a:r>
              <a:rPr lang="tr-TR" sz="2400" b="1"/>
              <a:t>reparedness</a:t>
            </a:r>
            <a:endParaRPr lang="tr-TR" sz="24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4"/>
          <p:cNvSpPr>
            <a:spLocks noGrp="1"/>
          </p:cNvSpPr>
          <p:nvPr>
            <p:ph type="sldNum" sz="quarter" idx="12"/>
          </p:nvPr>
        </p:nvSpPr>
        <p:spPr/>
        <p:txBody>
          <a:bodyPr/>
          <a:lstStyle/>
          <a:p>
            <a:fld id="{AC59C1D1-2559-4A9B-92B5-4312A4441252}" type="slidenum">
              <a:rPr lang="tr-TR"/>
              <a:pPr/>
              <a:t>21</a:t>
            </a:fld>
            <a:endParaRPr lang="tr-TR"/>
          </a:p>
        </p:txBody>
      </p:sp>
      <p:grpSp>
        <p:nvGrpSpPr>
          <p:cNvPr id="82946" name="Group 2"/>
          <p:cNvGrpSpPr>
            <a:grpSpLocks/>
          </p:cNvGrpSpPr>
          <p:nvPr/>
        </p:nvGrpSpPr>
        <p:grpSpPr bwMode="auto">
          <a:xfrm>
            <a:off x="539750" y="1412875"/>
            <a:ext cx="8280400" cy="3887788"/>
            <a:chOff x="295" y="1389"/>
            <a:chExt cx="5216" cy="2449"/>
          </a:xfrm>
        </p:grpSpPr>
        <p:sp>
          <p:nvSpPr>
            <p:cNvPr id="82947" name="Rectangle 3"/>
            <p:cNvSpPr>
              <a:spLocks noChangeArrowheads="1"/>
            </p:cNvSpPr>
            <p:nvPr/>
          </p:nvSpPr>
          <p:spPr bwMode="auto">
            <a:xfrm>
              <a:off x="1156" y="1389"/>
              <a:ext cx="3266" cy="363"/>
            </a:xfrm>
            <a:prstGeom prst="rect">
              <a:avLst/>
            </a:prstGeom>
            <a:noFill/>
            <a:ln w="38100" algn="ctr">
              <a:solidFill>
                <a:srgbClr val="FF9900"/>
              </a:solidFill>
              <a:miter lim="800000"/>
              <a:headEnd/>
              <a:tailEnd/>
            </a:ln>
            <a:effectLst/>
          </p:spPr>
          <p:txBody>
            <a:bodyPr wrap="none" anchor="ctr"/>
            <a:lstStyle/>
            <a:p>
              <a:pPr algn="ctr" eaLnBrk="0" hangingPunct="0"/>
              <a:r>
                <a:rPr lang="tr-TR" sz="2800" b="1">
                  <a:effectLst>
                    <a:outerShdw blurRad="38100" dist="38100" dir="2700000" algn="tl">
                      <a:srgbClr val="C0C0C0"/>
                    </a:outerShdw>
                  </a:effectLst>
                  <a:latin typeface="Verdana" pitchFamily="34" charset="0"/>
                </a:rPr>
                <a:t>I E M P components</a:t>
              </a:r>
              <a:endParaRPr lang="en-US" sz="2800" b="1">
                <a:effectLst>
                  <a:outerShdw blurRad="38100" dist="38100" dir="2700000" algn="tl">
                    <a:srgbClr val="C0C0C0"/>
                  </a:outerShdw>
                </a:effectLst>
                <a:latin typeface="Verdana" pitchFamily="34" charset="0"/>
              </a:endParaRPr>
            </a:p>
          </p:txBody>
        </p:sp>
        <p:sp>
          <p:nvSpPr>
            <p:cNvPr id="82948" name="Rectangle 4"/>
            <p:cNvSpPr>
              <a:spLocks noChangeArrowheads="1"/>
            </p:cNvSpPr>
            <p:nvPr/>
          </p:nvSpPr>
          <p:spPr bwMode="auto">
            <a:xfrm>
              <a:off x="295" y="1933"/>
              <a:ext cx="1496" cy="1905"/>
            </a:xfrm>
            <a:prstGeom prst="rect">
              <a:avLst/>
            </a:prstGeom>
            <a:noFill/>
            <a:ln w="25400" algn="ctr">
              <a:solidFill>
                <a:srgbClr val="FF9900"/>
              </a:solidFill>
              <a:miter lim="800000"/>
              <a:headEnd/>
              <a:tailEnd/>
            </a:ln>
            <a:effectLst/>
          </p:spPr>
          <p:txBody>
            <a:bodyPr wrap="none" anchor="ctr"/>
            <a:lstStyle/>
            <a:p>
              <a:pPr eaLnBrk="0" hangingPunct="0"/>
              <a:r>
                <a:rPr lang="tr-TR" b="1">
                  <a:effectLst>
                    <a:outerShdw blurRad="38100" dist="38100" dir="2700000" algn="tl">
                      <a:srgbClr val="C0C0C0"/>
                    </a:outerShdw>
                  </a:effectLst>
                </a:rPr>
                <a:t>RISK SECTORS</a:t>
              </a:r>
            </a:p>
            <a:p>
              <a:pPr eaLnBrk="0" hangingPunct="0"/>
              <a:endParaRPr lang="tr-TR" b="1"/>
            </a:p>
            <a:p>
              <a:pPr eaLnBrk="0" hangingPunct="0"/>
              <a:endParaRPr lang="tr-TR"/>
            </a:p>
            <a:p>
              <a:pPr eaLnBrk="0" hangingPunct="0">
                <a:buFontTx/>
                <a:buChar char="•"/>
              </a:pPr>
              <a:r>
                <a:rPr lang="tr-TR"/>
                <a:t> </a:t>
              </a:r>
              <a:r>
                <a:rPr lang="en-US"/>
                <a:t>I</a:t>
              </a:r>
              <a:r>
                <a:rPr lang="tr-TR"/>
                <a:t>nfrastructural </a:t>
              </a:r>
            </a:p>
            <a:p>
              <a:pPr eaLnBrk="0" hangingPunct="0"/>
              <a:r>
                <a:rPr lang="tr-TR"/>
                <a:t>  systems</a:t>
              </a:r>
            </a:p>
            <a:p>
              <a:pPr eaLnBrk="0" hangingPunct="0">
                <a:buFontTx/>
                <a:buChar char="•"/>
              </a:pPr>
              <a:r>
                <a:rPr lang="tr-TR"/>
                <a:t> </a:t>
              </a:r>
              <a:r>
                <a:rPr lang="en-US"/>
                <a:t>B</a:t>
              </a:r>
              <a:r>
                <a:rPr lang="tr-TR"/>
                <a:t>uilding stock</a:t>
              </a:r>
            </a:p>
            <a:p>
              <a:pPr eaLnBrk="0" hangingPunct="0">
                <a:buFontTx/>
                <a:buChar char="•"/>
              </a:pPr>
              <a:r>
                <a:rPr lang="tr-TR"/>
                <a:t> </a:t>
              </a:r>
              <a:r>
                <a:rPr lang="en-US"/>
                <a:t>D</a:t>
              </a:r>
              <a:r>
                <a:rPr lang="tr-TR"/>
                <a:t>angerous uses </a:t>
              </a:r>
            </a:p>
            <a:p>
              <a:pPr eaLnBrk="0" hangingPunct="0">
                <a:buFontTx/>
                <a:buChar char="•"/>
              </a:pPr>
              <a:r>
                <a:rPr lang="tr-TR"/>
                <a:t> </a:t>
              </a:r>
              <a:r>
                <a:rPr lang="en-US"/>
                <a:t>E</a:t>
              </a:r>
              <a:r>
                <a:rPr lang="tr-TR"/>
                <a:t>mergency uses</a:t>
              </a:r>
            </a:p>
            <a:p>
              <a:pPr eaLnBrk="0" hangingPunct="0">
                <a:buFontTx/>
                <a:buChar char="•"/>
              </a:pPr>
              <a:r>
                <a:rPr lang="tr-TR"/>
                <a:t> </a:t>
              </a:r>
              <a:r>
                <a:rPr lang="en-US"/>
                <a:t>S</a:t>
              </a:r>
              <a:r>
                <a:rPr lang="tr-TR"/>
                <a:t>pecial areas</a:t>
              </a:r>
            </a:p>
            <a:p>
              <a:pPr eaLnBrk="0" hangingPunct="0">
                <a:buFontTx/>
                <a:buChar char="•"/>
              </a:pPr>
              <a:endParaRPr lang="en-US"/>
            </a:p>
          </p:txBody>
        </p:sp>
        <p:sp>
          <p:nvSpPr>
            <p:cNvPr id="82949" name="Rectangle 5"/>
            <p:cNvSpPr>
              <a:spLocks noChangeArrowheads="1"/>
            </p:cNvSpPr>
            <p:nvPr/>
          </p:nvSpPr>
          <p:spPr bwMode="auto">
            <a:xfrm>
              <a:off x="1882" y="1933"/>
              <a:ext cx="1678" cy="1905"/>
            </a:xfrm>
            <a:prstGeom prst="rect">
              <a:avLst/>
            </a:prstGeom>
            <a:noFill/>
            <a:ln w="25400" algn="ctr">
              <a:solidFill>
                <a:srgbClr val="FF9900"/>
              </a:solidFill>
              <a:miter lim="800000"/>
              <a:headEnd/>
              <a:tailEnd/>
            </a:ln>
            <a:effectLst/>
          </p:spPr>
          <p:txBody>
            <a:bodyPr wrap="none" anchor="ctr"/>
            <a:lstStyle/>
            <a:p>
              <a:pPr eaLnBrk="0" hangingPunct="0"/>
              <a:endParaRPr lang="tr-TR" b="1"/>
            </a:p>
            <a:p>
              <a:pPr eaLnBrk="0" hangingPunct="0"/>
              <a:r>
                <a:rPr lang="tr-TR" b="1">
                  <a:effectLst>
                    <a:outerShdw blurRad="38100" dist="38100" dir="2700000" algn="tl">
                      <a:srgbClr val="C0C0C0"/>
                    </a:outerShdw>
                  </a:effectLst>
                </a:rPr>
                <a:t>LOCAL ACTION </a:t>
              </a:r>
            </a:p>
            <a:p>
              <a:pPr eaLnBrk="0" hangingPunct="0"/>
              <a:r>
                <a:rPr lang="tr-TR" b="1">
                  <a:effectLst>
                    <a:outerShdw blurRad="38100" dist="38100" dir="2700000" algn="tl">
                      <a:srgbClr val="C0C0C0"/>
                    </a:outerShdw>
                  </a:effectLst>
                </a:rPr>
                <a:t>PROGRAMS</a:t>
              </a:r>
            </a:p>
            <a:p>
              <a:pPr eaLnBrk="0" hangingPunct="0"/>
              <a:endParaRPr lang="tr-TR" b="1"/>
            </a:p>
            <a:p>
              <a:pPr eaLnBrk="0" hangingPunct="0">
                <a:buFontTx/>
                <a:buChar char="•"/>
              </a:pPr>
              <a:r>
                <a:rPr lang="tr-TR"/>
                <a:t> </a:t>
              </a:r>
              <a:r>
                <a:rPr lang="en-US"/>
                <a:t>P</a:t>
              </a:r>
              <a:r>
                <a:rPr lang="tr-TR"/>
                <a:t>hysical transformation</a:t>
              </a:r>
            </a:p>
            <a:p>
              <a:pPr eaLnBrk="0" hangingPunct="0">
                <a:buFontTx/>
                <a:buChar char="•"/>
              </a:pPr>
              <a:r>
                <a:rPr lang="tr-TR"/>
                <a:t> </a:t>
              </a:r>
              <a:r>
                <a:rPr lang="en-US"/>
                <a:t>D</a:t>
              </a:r>
              <a:r>
                <a:rPr lang="tr-TR"/>
                <a:t>ensity reduction</a:t>
              </a:r>
            </a:p>
            <a:p>
              <a:pPr eaLnBrk="0" hangingPunct="0">
                <a:buFontTx/>
                <a:buChar char="•"/>
              </a:pPr>
              <a:r>
                <a:rPr lang="tr-TR"/>
                <a:t> </a:t>
              </a:r>
              <a:r>
                <a:rPr lang="en-US"/>
                <a:t>R</a:t>
              </a:r>
              <a:r>
                <a:rPr lang="tr-TR"/>
                <a:t>etrofitting of buildings</a:t>
              </a:r>
            </a:p>
            <a:p>
              <a:pPr eaLnBrk="0" hangingPunct="0">
                <a:buFontTx/>
                <a:buChar char="•"/>
              </a:pPr>
              <a:r>
                <a:rPr lang="tr-TR"/>
                <a:t> </a:t>
              </a:r>
              <a:r>
                <a:rPr lang="en-US"/>
                <a:t>C</a:t>
              </a:r>
              <a:r>
                <a:rPr lang="tr-TR"/>
                <a:t>ommunity organization</a:t>
              </a:r>
            </a:p>
            <a:p>
              <a:pPr eaLnBrk="0" hangingPunct="0">
                <a:buFontTx/>
                <a:buChar char="•"/>
              </a:pPr>
              <a:r>
                <a:rPr lang="tr-TR"/>
                <a:t> </a:t>
              </a:r>
              <a:r>
                <a:rPr lang="en-US"/>
                <a:t>I</a:t>
              </a:r>
              <a:r>
                <a:rPr lang="tr-TR"/>
                <a:t>nvestment Programs</a:t>
              </a:r>
            </a:p>
            <a:p>
              <a:pPr eaLnBrk="0" hangingPunct="0"/>
              <a:endParaRPr lang="en-US"/>
            </a:p>
          </p:txBody>
        </p:sp>
        <p:sp>
          <p:nvSpPr>
            <p:cNvPr id="82950" name="Rectangle 6"/>
            <p:cNvSpPr>
              <a:spLocks noChangeArrowheads="1"/>
            </p:cNvSpPr>
            <p:nvPr/>
          </p:nvSpPr>
          <p:spPr bwMode="auto">
            <a:xfrm>
              <a:off x="3651" y="1933"/>
              <a:ext cx="1860" cy="1905"/>
            </a:xfrm>
            <a:prstGeom prst="rect">
              <a:avLst/>
            </a:prstGeom>
            <a:noFill/>
            <a:ln w="25400" algn="ctr">
              <a:solidFill>
                <a:srgbClr val="FF9900"/>
              </a:solidFill>
              <a:miter lim="800000"/>
              <a:headEnd/>
              <a:tailEnd/>
            </a:ln>
            <a:effectLst/>
          </p:spPr>
          <p:txBody>
            <a:bodyPr wrap="none" anchor="ctr"/>
            <a:lstStyle/>
            <a:p>
              <a:pPr eaLnBrk="0" hangingPunct="0"/>
              <a:r>
                <a:rPr lang="tr-TR" b="1">
                  <a:effectLst>
                    <a:outerShdw blurRad="38100" dist="38100" dir="2700000" algn="tl">
                      <a:srgbClr val="C0C0C0"/>
                    </a:outerShdw>
                  </a:effectLst>
                </a:rPr>
                <a:t>SUPPORT - RESEARCH</a:t>
              </a:r>
            </a:p>
            <a:p>
              <a:pPr eaLnBrk="0" hangingPunct="0"/>
              <a:endParaRPr lang="tr-TR" sz="1600" b="1"/>
            </a:p>
            <a:p>
              <a:pPr eaLnBrk="0" hangingPunct="0"/>
              <a:endParaRPr lang="tr-TR" b="1"/>
            </a:p>
            <a:p>
              <a:pPr eaLnBrk="0" hangingPunct="0">
                <a:buFontTx/>
                <a:buChar char="•"/>
              </a:pPr>
              <a:r>
                <a:rPr lang="tr-TR"/>
                <a:t> </a:t>
              </a:r>
              <a:r>
                <a:rPr lang="en-US"/>
                <a:t>P</a:t>
              </a:r>
              <a:r>
                <a:rPr lang="tr-TR"/>
                <a:t>ublic relations</a:t>
              </a:r>
            </a:p>
            <a:p>
              <a:pPr eaLnBrk="0" hangingPunct="0">
                <a:buFontTx/>
                <a:buChar char="•"/>
              </a:pPr>
              <a:r>
                <a:rPr lang="tr-TR"/>
                <a:t> </a:t>
              </a:r>
              <a:r>
                <a:rPr lang="en-US"/>
                <a:t>F</a:t>
              </a:r>
              <a:r>
                <a:rPr lang="tr-TR"/>
                <a:t>inanc</a:t>
              </a:r>
              <a:r>
                <a:rPr lang="en-US"/>
                <a:t>ial</a:t>
              </a:r>
              <a:r>
                <a:rPr lang="tr-TR"/>
                <a:t> resources</a:t>
              </a:r>
            </a:p>
            <a:p>
              <a:pPr eaLnBrk="0" hangingPunct="0">
                <a:buFontTx/>
                <a:buChar char="•"/>
              </a:pPr>
              <a:r>
                <a:rPr lang="tr-TR"/>
                <a:t> </a:t>
              </a:r>
              <a:r>
                <a:rPr lang="en-US"/>
                <a:t>L</a:t>
              </a:r>
              <a:r>
                <a:rPr lang="tr-TR"/>
                <a:t>egal arrangements</a:t>
              </a:r>
            </a:p>
            <a:p>
              <a:pPr eaLnBrk="0" hangingPunct="0">
                <a:buFontTx/>
                <a:buChar char="•"/>
              </a:pPr>
              <a:r>
                <a:rPr lang="tr-TR"/>
                <a:t> </a:t>
              </a:r>
              <a:r>
                <a:rPr lang="en-US"/>
                <a:t>A</a:t>
              </a:r>
              <a:r>
                <a:rPr lang="tr-TR"/>
                <a:t>dministrative alternatives</a:t>
              </a:r>
            </a:p>
            <a:p>
              <a:pPr eaLnBrk="0" hangingPunct="0">
                <a:buFontTx/>
                <a:buChar char="•"/>
              </a:pPr>
              <a:r>
                <a:rPr lang="tr-TR"/>
                <a:t> </a:t>
              </a:r>
              <a:r>
                <a:rPr lang="en-US"/>
                <a:t>I</a:t>
              </a:r>
              <a:r>
                <a:rPr lang="tr-TR"/>
                <a:t>nfo engineering</a:t>
              </a:r>
            </a:p>
            <a:p>
              <a:pPr eaLnBrk="0" hangingPunct="0">
                <a:buFontTx/>
                <a:buChar char="•"/>
              </a:pPr>
              <a:r>
                <a:rPr lang="tr-TR"/>
                <a:t> </a:t>
              </a:r>
              <a:r>
                <a:rPr lang="en-US"/>
                <a:t>S</a:t>
              </a:r>
              <a:r>
                <a:rPr lang="tr-TR"/>
                <a:t>cientific/technical </a:t>
              </a:r>
            </a:p>
            <a:p>
              <a:pPr eaLnBrk="0" hangingPunct="0"/>
              <a:r>
                <a:rPr lang="tr-TR"/>
                <a:t>  research</a:t>
              </a:r>
              <a:endParaRPr lang="en-US"/>
            </a:p>
          </p:txBody>
        </p:sp>
        <p:sp>
          <p:nvSpPr>
            <p:cNvPr id="82951" name="Line 7"/>
            <p:cNvSpPr>
              <a:spLocks noChangeShapeType="1"/>
            </p:cNvSpPr>
            <p:nvPr/>
          </p:nvSpPr>
          <p:spPr bwMode="auto">
            <a:xfrm>
              <a:off x="1610" y="1752"/>
              <a:ext cx="0" cy="181"/>
            </a:xfrm>
            <a:prstGeom prst="line">
              <a:avLst/>
            </a:prstGeom>
            <a:noFill/>
            <a:ln w="38100">
              <a:solidFill>
                <a:srgbClr val="FF9900"/>
              </a:solidFill>
              <a:round/>
              <a:headEnd/>
              <a:tailEnd/>
            </a:ln>
            <a:effectLst/>
          </p:spPr>
          <p:txBody>
            <a:bodyPr/>
            <a:lstStyle/>
            <a:p>
              <a:endParaRPr lang="en-US"/>
            </a:p>
          </p:txBody>
        </p:sp>
        <p:sp>
          <p:nvSpPr>
            <p:cNvPr id="82952" name="Line 8"/>
            <p:cNvSpPr>
              <a:spLocks noChangeShapeType="1"/>
            </p:cNvSpPr>
            <p:nvPr/>
          </p:nvSpPr>
          <p:spPr bwMode="auto">
            <a:xfrm>
              <a:off x="2744" y="1752"/>
              <a:ext cx="0" cy="181"/>
            </a:xfrm>
            <a:prstGeom prst="line">
              <a:avLst/>
            </a:prstGeom>
            <a:noFill/>
            <a:ln w="38100">
              <a:solidFill>
                <a:srgbClr val="FF9900"/>
              </a:solidFill>
              <a:round/>
              <a:headEnd/>
              <a:tailEnd/>
            </a:ln>
            <a:effectLst/>
          </p:spPr>
          <p:txBody>
            <a:bodyPr/>
            <a:lstStyle/>
            <a:p>
              <a:endParaRPr lang="en-US"/>
            </a:p>
          </p:txBody>
        </p:sp>
        <p:sp>
          <p:nvSpPr>
            <p:cNvPr id="82953" name="Line 9"/>
            <p:cNvSpPr>
              <a:spLocks noChangeShapeType="1"/>
            </p:cNvSpPr>
            <p:nvPr/>
          </p:nvSpPr>
          <p:spPr bwMode="auto">
            <a:xfrm>
              <a:off x="3969" y="1752"/>
              <a:ext cx="0" cy="181"/>
            </a:xfrm>
            <a:prstGeom prst="line">
              <a:avLst/>
            </a:prstGeom>
            <a:noFill/>
            <a:ln w="38100">
              <a:solidFill>
                <a:srgbClr val="FF9900"/>
              </a:solidFill>
              <a:round/>
              <a:headEnd/>
              <a:tailEnd/>
            </a:ln>
            <a:effectLst/>
          </p:spPr>
          <p:txBody>
            <a:bodyPr/>
            <a:lstStyle/>
            <a:p>
              <a:endParaRPr lang="en-US"/>
            </a:p>
          </p:txBody>
        </p:sp>
      </p:grpSp>
      <p:sp>
        <p:nvSpPr>
          <p:cNvPr id="82955" name="Rectangle 11"/>
          <p:cNvSpPr>
            <a:spLocks noGrp="1" noChangeArrowheads="1"/>
          </p:cNvSpPr>
          <p:nvPr>
            <p:ph type="title"/>
          </p:nvPr>
        </p:nvSpPr>
        <p:spPr/>
        <p:txBody>
          <a:bodyPr/>
          <a:lstStyle/>
          <a:p>
            <a:r>
              <a:rPr lang="tr-TR" sz="3600" b="1"/>
              <a:t>2- Istanbul Earthquake Master Plan</a:t>
            </a:r>
            <a:endParaRPr lang="en-US" sz="3600" b="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C14A156-1C60-439E-A842-0AB2191DA4B9}" type="slidenum">
              <a:rPr lang="tr-TR"/>
              <a:pPr/>
              <a:t>22</a:t>
            </a:fld>
            <a:endParaRPr lang="tr-TR"/>
          </a:p>
        </p:txBody>
      </p:sp>
      <p:sp>
        <p:nvSpPr>
          <p:cNvPr id="68610" name="Rectangle 2"/>
          <p:cNvSpPr>
            <a:spLocks noGrp="1" noChangeArrowheads="1"/>
          </p:cNvSpPr>
          <p:nvPr>
            <p:ph type="title"/>
          </p:nvPr>
        </p:nvSpPr>
        <p:spPr>
          <a:xfrm>
            <a:off x="457200" y="701675"/>
            <a:ext cx="8229600" cy="1143000"/>
          </a:xfrm>
        </p:spPr>
        <p:txBody>
          <a:bodyPr/>
          <a:lstStyle/>
          <a:p>
            <a:r>
              <a:rPr lang="tr-TR" sz="3600" b="1">
                <a:solidFill>
                  <a:schemeClr val="tx1"/>
                </a:solidFill>
              </a:rPr>
              <a:t>Lesson 5</a:t>
            </a:r>
            <a:br>
              <a:rPr lang="tr-TR" sz="3600" b="1">
                <a:solidFill>
                  <a:schemeClr val="tx1"/>
                </a:solidFill>
              </a:rPr>
            </a:br>
            <a:r>
              <a:rPr lang="tr-TR" sz="3600" b="1">
                <a:solidFill>
                  <a:schemeClr val="tx1"/>
                </a:solidFill>
              </a:rPr>
              <a:t>Lack of Mitigation/</a:t>
            </a:r>
            <a:r>
              <a:rPr lang="en-US" sz="3600" b="1">
                <a:solidFill>
                  <a:schemeClr val="tx1"/>
                </a:solidFill>
              </a:rPr>
              <a:t>P</a:t>
            </a:r>
            <a:r>
              <a:rPr lang="tr-TR" sz="3600" b="1">
                <a:solidFill>
                  <a:schemeClr val="tx1"/>
                </a:solidFill>
              </a:rPr>
              <a:t>reparedness</a:t>
            </a:r>
            <a:br>
              <a:rPr lang="tr-TR" sz="3600" b="1">
                <a:solidFill>
                  <a:schemeClr val="tx1"/>
                </a:solidFill>
              </a:rPr>
            </a:br>
            <a:endParaRPr lang="tr-TR" sz="3600" b="1">
              <a:solidFill>
                <a:schemeClr val="tx1"/>
              </a:solidFill>
            </a:endParaRPr>
          </a:p>
        </p:txBody>
      </p:sp>
      <p:sp>
        <p:nvSpPr>
          <p:cNvPr id="68611" name="Rectangle 3"/>
          <p:cNvSpPr>
            <a:spLocks noChangeArrowheads="1"/>
          </p:cNvSpPr>
          <p:nvPr/>
        </p:nvSpPr>
        <p:spPr bwMode="auto">
          <a:xfrm>
            <a:off x="990600" y="1828800"/>
            <a:ext cx="7250113" cy="4362450"/>
          </a:xfrm>
          <a:prstGeom prst="rect">
            <a:avLst/>
          </a:prstGeom>
          <a:noFill/>
          <a:ln w="9525">
            <a:noFill/>
            <a:miter lim="800000"/>
            <a:headEnd/>
            <a:tailEnd/>
          </a:ln>
          <a:effectLst/>
        </p:spPr>
        <p:txBody>
          <a:bodyPr>
            <a:spAutoFit/>
          </a:bodyPr>
          <a:lstStyle/>
          <a:p>
            <a:pPr marL="179388" indent="-179388">
              <a:buFontTx/>
              <a:buChar char="•"/>
            </a:pPr>
            <a:r>
              <a:rPr lang="en-US" sz="2800"/>
              <a:t>No local</a:t>
            </a:r>
            <a:r>
              <a:rPr lang="tr-TR" sz="2800"/>
              <a:t>/district-level</a:t>
            </a:r>
            <a:r>
              <a:rPr lang="en-US" sz="2800"/>
              <a:t> risk analysis</a:t>
            </a:r>
            <a:r>
              <a:rPr lang="tr-TR" sz="2800"/>
              <a:t>,</a:t>
            </a:r>
            <a:r>
              <a:rPr lang="en-US" sz="2800"/>
              <a:t> mitigation planning and emergency-operation planning</a:t>
            </a:r>
            <a:endParaRPr lang="tr-TR" sz="2800"/>
          </a:p>
          <a:p>
            <a:pPr marL="179388" indent="-179388">
              <a:buFontTx/>
              <a:buChar char="•"/>
            </a:pPr>
            <a:r>
              <a:rPr lang="en-US" sz="2800"/>
              <a:t>Weak public awareness </a:t>
            </a:r>
            <a:r>
              <a:rPr lang="tr-TR" sz="2800"/>
              <a:t>about</a:t>
            </a:r>
            <a:r>
              <a:rPr lang="en-US" sz="2800"/>
              <a:t> mitigation activities</a:t>
            </a:r>
          </a:p>
          <a:p>
            <a:pPr marL="179388" indent="-179388"/>
            <a:endParaRPr lang="en-US" sz="2800"/>
          </a:p>
          <a:p>
            <a:pPr marL="179388" indent="-179388">
              <a:buFontTx/>
              <a:buChar char="•"/>
            </a:pPr>
            <a:r>
              <a:rPr lang="en-US" sz="2800"/>
              <a:t>No local debris management strategy</a:t>
            </a:r>
          </a:p>
          <a:p>
            <a:pPr marL="179388" indent="-179388">
              <a:buFontTx/>
              <a:buChar char="•"/>
            </a:pPr>
            <a:r>
              <a:rPr lang="en-US" sz="2800"/>
              <a:t>No local donation management</a:t>
            </a:r>
          </a:p>
          <a:p>
            <a:pPr marL="179388" indent="-179388">
              <a:buFontTx/>
              <a:buChar char="•"/>
            </a:pPr>
            <a:r>
              <a:rPr lang="en-US" sz="2800"/>
              <a:t>Lack of training and exercising in DM </a:t>
            </a:r>
            <a:r>
              <a:rPr lang="tr-TR" sz="2800"/>
              <a:t>issues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13989AF9-AB69-4A7E-BCFD-532302BBE61D}" type="slidenum">
              <a:rPr lang="tr-TR"/>
              <a:pPr/>
              <a:t>23</a:t>
            </a:fld>
            <a:endParaRPr lang="tr-TR"/>
          </a:p>
        </p:txBody>
      </p:sp>
      <p:sp>
        <p:nvSpPr>
          <p:cNvPr id="69634" name="Rectangle 2"/>
          <p:cNvSpPr>
            <a:spLocks noGrp="1" noChangeArrowheads="1"/>
          </p:cNvSpPr>
          <p:nvPr>
            <p:ph type="title"/>
          </p:nvPr>
        </p:nvSpPr>
        <p:spPr/>
        <p:txBody>
          <a:bodyPr/>
          <a:lstStyle/>
          <a:p>
            <a:r>
              <a:rPr lang="tr-TR" sz="4000" b="1"/>
              <a:t>Countermeasures 5</a:t>
            </a:r>
            <a:br>
              <a:rPr lang="tr-TR" sz="4000" b="1"/>
            </a:br>
            <a:r>
              <a:rPr lang="tr-TR" sz="4000" b="1"/>
              <a:t>Mitigation Projects for Istanbul </a:t>
            </a:r>
          </a:p>
        </p:txBody>
      </p:sp>
      <p:sp>
        <p:nvSpPr>
          <p:cNvPr id="69635" name="Rectangle 3"/>
          <p:cNvSpPr>
            <a:spLocks noGrp="1" noChangeArrowheads="1"/>
          </p:cNvSpPr>
          <p:nvPr>
            <p:ph type="body" idx="1"/>
          </p:nvPr>
        </p:nvSpPr>
        <p:spPr/>
        <p:txBody>
          <a:bodyPr/>
          <a:lstStyle/>
          <a:p>
            <a:pPr marL="609600" indent="-609600">
              <a:buFontTx/>
              <a:buNone/>
            </a:pPr>
            <a:r>
              <a:rPr lang="tr-TR"/>
              <a:t> </a:t>
            </a:r>
          </a:p>
          <a:p>
            <a:pPr marL="609600" indent="-609600"/>
            <a:r>
              <a:rPr lang="tr-TR"/>
              <a:t>Imm-zeytinburnu pilot project</a:t>
            </a:r>
          </a:p>
          <a:p>
            <a:pPr marL="609600" indent="-609600"/>
            <a:r>
              <a:rPr lang="tr-TR"/>
              <a:t>Seismic retrofit of viaducts and bridges</a:t>
            </a:r>
          </a:p>
          <a:p>
            <a:pPr marL="609600" indent="-609600"/>
            <a:r>
              <a:rPr lang="tr-TR"/>
              <a:t>Wb-supported mitigation projects</a:t>
            </a:r>
          </a:p>
          <a:p>
            <a:pPr marL="990600" lvl="1" indent="-533400"/>
            <a:r>
              <a:rPr lang="tr-TR"/>
              <a:t>Erl, meer, ısmep</a:t>
            </a:r>
          </a:p>
          <a:p>
            <a:pPr marL="609600" indent="-609600"/>
            <a:r>
              <a:rPr lang="tr-TR"/>
              <a:t>Istanbul seismic risk mitigation and emergency prepredress project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8DFC383-1D3A-4710-BA25-116BFB3182A5}" type="slidenum">
              <a:rPr lang="tr-TR"/>
              <a:pPr/>
              <a:t>24</a:t>
            </a:fld>
            <a:endParaRPr lang="tr-TR"/>
          </a:p>
        </p:txBody>
      </p:sp>
      <p:sp>
        <p:nvSpPr>
          <p:cNvPr id="55298" name="Rectangle 2"/>
          <p:cNvSpPr>
            <a:spLocks noGrp="1" noChangeArrowheads="1"/>
          </p:cNvSpPr>
          <p:nvPr>
            <p:ph type="title"/>
          </p:nvPr>
        </p:nvSpPr>
        <p:spPr/>
        <p:txBody>
          <a:bodyPr/>
          <a:lstStyle/>
          <a:p>
            <a:r>
              <a:rPr lang="tr-TR" sz="4000" b="1"/>
              <a:t>Imm-zetinburnu Pilot Project</a:t>
            </a:r>
            <a:br>
              <a:rPr lang="tr-TR" sz="4000" b="1"/>
            </a:br>
            <a:r>
              <a:rPr lang="tr-TR" sz="4000" b="1"/>
              <a:t>2003-2010</a:t>
            </a:r>
          </a:p>
        </p:txBody>
      </p:sp>
      <p:sp>
        <p:nvSpPr>
          <p:cNvPr id="55299" name="Rectangle 3"/>
          <p:cNvSpPr>
            <a:spLocks noGrp="1" noChangeArrowheads="1"/>
          </p:cNvSpPr>
          <p:nvPr>
            <p:ph type="body" idx="1"/>
          </p:nvPr>
        </p:nvSpPr>
        <p:spPr/>
        <p:txBody>
          <a:bodyPr/>
          <a:lstStyle/>
          <a:p>
            <a:pPr>
              <a:lnSpc>
                <a:spcPct val="80000"/>
              </a:lnSpc>
              <a:buFontTx/>
              <a:buNone/>
            </a:pPr>
            <a:endParaRPr lang="tr-TR" sz="2000"/>
          </a:p>
          <a:p>
            <a:pPr>
              <a:lnSpc>
                <a:spcPct val="80000"/>
              </a:lnSpc>
            </a:pPr>
            <a:r>
              <a:rPr lang="en-US" sz="2000" b="1"/>
              <a:t>I</a:t>
            </a:r>
            <a:r>
              <a:rPr lang="tr-TR" sz="2000" b="1"/>
              <a:t>dentify buildings under the high risk</a:t>
            </a:r>
          </a:p>
          <a:p>
            <a:pPr>
              <a:lnSpc>
                <a:spcPct val="80000"/>
              </a:lnSpc>
            </a:pPr>
            <a:r>
              <a:rPr lang="en-US" sz="2000" b="1"/>
              <a:t>D</a:t>
            </a:r>
            <a:r>
              <a:rPr lang="tr-TR" sz="2000" b="1"/>
              <a:t>evelop strategies for seismic hazard reduction</a:t>
            </a:r>
            <a:endParaRPr lang="tr-TR" sz="2000"/>
          </a:p>
          <a:p>
            <a:pPr>
              <a:lnSpc>
                <a:spcPct val="80000"/>
              </a:lnSpc>
            </a:pPr>
            <a:r>
              <a:rPr lang="en-US" sz="2000" b="1"/>
              <a:t>F</a:t>
            </a:r>
            <a:r>
              <a:rPr lang="tr-TR" sz="2000" b="1"/>
              <a:t>ocus is on a joint development platform where public and private actors can work together</a:t>
            </a:r>
          </a:p>
          <a:p>
            <a:pPr>
              <a:lnSpc>
                <a:spcPct val="80000"/>
              </a:lnSpc>
            </a:pPr>
            <a:r>
              <a:rPr lang="tr-TR" sz="2000" b="1"/>
              <a:t>Istanbul Metropolitan Planning and Urban Design Center.</a:t>
            </a:r>
            <a:endParaRPr lang="tr-TR" sz="2000"/>
          </a:p>
          <a:p>
            <a:pPr>
              <a:lnSpc>
                <a:spcPct val="80000"/>
              </a:lnSpc>
            </a:pPr>
            <a:r>
              <a:rPr lang="en-US" sz="2000"/>
              <a:t>S</a:t>
            </a:r>
            <a:r>
              <a:rPr lang="tr-TR" sz="2000"/>
              <a:t>everal stages that encompass</a:t>
            </a:r>
            <a:r>
              <a:rPr lang="en-US" sz="2000"/>
              <a:t>:</a:t>
            </a:r>
            <a:r>
              <a:rPr lang="tr-TR" sz="2000"/>
              <a:t> </a:t>
            </a:r>
          </a:p>
          <a:p>
            <a:pPr lvl="1">
              <a:lnSpc>
                <a:spcPct val="80000"/>
              </a:lnSpc>
            </a:pPr>
            <a:r>
              <a:rPr lang="en-US" sz="1800"/>
              <a:t>D</a:t>
            </a:r>
            <a:r>
              <a:rPr lang="tr-TR" sz="1800"/>
              <a:t>emolishing the buildings at risk </a:t>
            </a:r>
          </a:p>
          <a:p>
            <a:pPr lvl="1">
              <a:lnSpc>
                <a:spcPct val="80000"/>
              </a:lnSpc>
            </a:pPr>
            <a:r>
              <a:rPr lang="en-US" sz="1800"/>
              <a:t>W</a:t>
            </a:r>
            <a:r>
              <a:rPr lang="tr-TR" sz="1800"/>
              <a:t>idening streets, opening evacuation corridors and gathering areas </a:t>
            </a:r>
          </a:p>
          <a:p>
            <a:pPr lvl="1">
              <a:lnSpc>
                <a:spcPct val="80000"/>
              </a:lnSpc>
            </a:pPr>
            <a:r>
              <a:rPr lang="en-US" sz="1800"/>
              <a:t>E</a:t>
            </a:r>
            <a:r>
              <a:rPr lang="tr-TR" sz="1800"/>
              <a:t>stablishment of community centers </a:t>
            </a:r>
          </a:p>
          <a:p>
            <a:pPr lvl="1">
              <a:lnSpc>
                <a:spcPct val="80000"/>
              </a:lnSpc>
            </a:pPr>
            <a:r>
              <a:rPr lang="en-US" sz="1800"/>
              <a:t>S</a:t>
            </a:r>
            <a:r>
              <a:rPr lang="tr-TR" sz="1800"/>
              <a:t>trengthening public infrastructure </a:t>
            </a:r>
          </a:p>
          <a:p>
            <a:pPr lvl="1">
              <a:lnSpc>
                <a:spcPct val="80000"/>
              </a:lnSpc>
            </a:pPr>
            <a:r>
              <a:rPr lang="en-US" sz="1800"/>
              <a:t>R</a:t>
            </a:r>
            <a:r>
              <a:rPr lang="tr-TR" sz="1800"/>
              <a:t>egeneration of housing areas in high priority risk areas, </a:t>
            </a:r>
          </a:p>
          <a:p>
            <a:pPr lvl="1">
              <a:lnSpc>
                <a:spcPct val="80000"/>
              </a:lnSpc>
            </a:pPr>
            <a:r>
              <a:rPr lang="en-US" sz="1800"/>
              <a:t>R</a:t>
            </a:r>
            <a:r>
              <a:rPr lang="tr-TR" sz="1800"/>
              <a:t>emoval of the industries from the district and/or transformation of industry into trade and service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375F3A7-5544-448B-B897-E573E9F02F99}" type="slidenum">
              <a:rPr lang="tr-TR"/>
              <a:pPr/>
              <a:t>25</a:t>
            </a:fld>
            <a:endParaRPr lang="tr-TR"/>
          </a:p>
        </p:txBody>
      </p:sp>
      <p:sp>
        <p:nvSpPr>
          <p:cNvPr id="87042" name="Rectangle 2"/>
          <p:cNvSpPr>
            <a:spLocks noGrp="1" noChangeArrowheads="1"/>
          </p:cNvSpPr>
          <p:nvPr>
            <p:ph type="title"/>
          </p:nvPr>
        </p:nvSpPr>
        <p:spPr>
          <a:xfrm>
            <a:off x="457200" y="198438"/>
            <a:ext cx="8229600" cy="1143000"/>
          </a:xfrm>
        </p:spPr>
        <p:txBody>
          <a:bodyPr/>
          <a:lstStyle/>
          <a:p>
            <a:r>
              <a:rPr lang="tr-TR" sz="3600" b="1"/>
              <a:t>The Vulnerability of the </a:t>
            </a:r>
            <a:br>
              <a:rPr lang="tr-TR" sz="3600" b="1"/>
            </a:br>
            <a:r>
              <a:rPr lang="tr-TR" sz="3600" b="1"/>
              <a:t>Istanbul Buildings</a:t>
            </a:r>
            <a:endParaRPr lang="en-US" sz="3600" b="1"/>
          </a:p>
        </p:txBody>
      </p:sp>
      <p:sp>
        <p:nvSpPr>
          <p:cNvPr id="87043" name="Rectangle 3"/>
          <p:cNvSpPr>
            <a:spLocks noGrp="1" noChangeArrowheads="1"/>
          </p:cNvSpPr>
          <p:nvPr>
            <p:ph type="body" idx="1"/>
          </p:nvPr>
        </p:nvSpPr>
        <p:spPr>
          <a:xfrm>
            <a:off x="663575" y="1844675"/>
            <a:ext cx="8229600" cy="4321175"/>
          </a:xfrm>
        </p:spPr>
        <p:txBody>
          <a:bodyPr/>
          <a:lstStyle/>
          <a:p>
            <a:pPr>
              <a:lnSpc>
                <a:spcPct val="90000"/>
              </a:lnSpc>
            </a:pPr>
            <a:r>
              <a:rPr lang="en-US" sz="2000"/>
              <a:t>Much higher than in most developed countries</a:t>
            </a:r>
          </a:p>
          <a:p>
            <a:pPr>
              <a:lnSpc>
                <a:spcPct val="90000"/>
              </a:lnSpc>
            </a:pPr>
            <a:r>
              <a:rPr lang="en-US" sz="2000"/>
              <a:t>Absence of a public housing program</a:t>
            </a:r>
          </a:p>
          <a:p>
            <a:pPr>
              <a:lnSpc>
                <a:spcPct val="90000"/>
              </a:lnSpc>
            </a:pPr>
            <a:r>
              <a:rPr lang="en-US" sz="2000"/>
              <a:t>Poor </a:t>
            </a:r>
            <a:r>
              <a:rPr lang="tr-TR" sz="2000"/>
              <a:t>building material and</a:t>
            </a:r>
            <a:r>
              <a:rPr lang="en-US" sz="2000"/>
              <a:t> construction resulted from illegal housing</a:t>
            </a:r>
            <a:r>
              <a:rPr lang="tr-TR" sz="2000"/>
              <a:t>-</a:t>
            </a:r>
            <a:r>
              <a:rPr lang="en-US" sz="2000"/>
              <a:t>ringed with settlements</a:t>
            </a:r>
            <a:r>
              <a:rPr lang="tr-TR" sz="2000"/>
              <a:t>: ”</a:t>
            </a:r>
            <a:r>
              <a:rPr lang="en-US" sz="2000"/>
              <a:t>gecekondu</a:t>
            </a:r>
            <a:r>
              <a:rPr lang="tr-TR" sz="2000"/>
              <a:t>”</a:t>
            </a:r>
            <a:endParaRPr lang="en-US" sz="2000"/>
          </a:p>
          <a:p>
            <a:pPr lvl="1">
              <a:lnSpc>
                <a:spcPct val="90000"/>
              </a:lnSpc>
            </a:pPr>
            <a:r>
              <a:rPr lang="en-US" sz="2000"/>
              <a:t>Large-scale development and industrialization</a:t>
            </a:r>
            <a:endParaRPr lang="tr-TR" sz="2000"/>
          </a:p>
          <a:p>
            <a:pPr lvl="1">
              <a:lnSpc>
                <a:spcPct val="90000"/>
              </a:lnSpc>
            </a:pPr>
            <a:r>
              <a:rPr lang="en-US" sz="2000"/>
              <a:t>High rate of urbanization which created the demand for inexpensive housing</a:t>
            </a:r>
          </a:p>
          <a:p>
            <a:pPr>
              <a:lnSpc>
                <a:spcPct val="90000"/>
              </a:lnSpc>
            </a:pPr>
            <a:r>
              <a:rPr lang="en-US" sz="2000"/>
              <a:t>Ineffective control of design and construction</a:t>
            </a:r>
          </a:p>
          <a:p>
            <a:pPr lvl="1">
              <a:lnSpc>
                <a:spcPct val="90000"/>
              </a:lnSpc>
            </a:pPr>
            <a:r>
              <a:rPr lang="en-US" sz="2000"/>
              <a:t>poor inspection contributes to the problem</a:t>
            </a:r>
          </a:p>
          <a:p>
            <a:pPr>
              <a:lnSpc>
                <a:spcPct val="90000"/>
              </a:lnSpc>
            </a:pPr>
            <a:r>
              <a:rPr lang="en-US" sz="2000"/>
              <a:t>Modern buildings</a:t>
            </a:r>
            <a:r>
              <a:rPr lang="tr-TR" sz="2000"/>
              <a:t>,</a:t>
            </a:r>
            <a:r>
              <a:rPr lang="en-US" sz="2000"/>
              <a:t> resea</a:t>
            </a:r>
            <a:r>
              <a:rPr lang="tr-TR" sz="2000"/>
              <a:t>r</a:t>
            </a:r>
            <a:r>
              <a:rPr lang="en-US" sz="2000"/>
              <a:t>ch laboratories, hospitals and offices, museums and art galleries</a:t>
            </a:r>
            <a:r>
              <a:rPr lang="tr-TR" sz="2000"/>
              <a:t> </a:t>
            </a:r>
          </a:p>
          <a:p>
            <a:pPr lvl="1">
              <a:lnSpc>
                <a:spcPct val="90000"/>
              </a:lnSpc>
            </a:pPr>
            <a:r>
              <a:rPr lang="en-US" sz="2000"/>
              <a:t>Damage to the unbolted </a:t>
            </a:r>
            <a:r>
              <a:rPr lang="tr-TR" sz="2000"/>
              <a:t>expensive </a:t>
            </a:r>
            <a:r>
              <a:rPr lang="en-US" sz="2000"/>
              <a:t>equipment</a:t>
            </a:r>
            <a:r>
              <a:rPr lang="tr-TR" sz="2000"/>
              <a:t>,</a:t>
            </a:r>
            <a:r>
              <a:rPr lang="en-US" sz="2000"/>
              <a:t> furniture</a:t>
            </a:r>
            <a:r>
              <a:rPr lang="tr-TR" sz="2000"/>
              <a:t> and </a:t>
            </a:r>
            <a:r>
              <a:rPr lang="en-US" sz="2000"/>
              <a:t>exhibited pieces </a:t>
            </a:r>
          </a:p>
          <a:p>
            <a:pPr lvl="1">
              <a:lnSpc>
                <a:spcPct val="90000"/>
              </a:lnSpc>
              <a:buFontTx/>
              <a:buNone/>
            </a:pPr>
            <a:endParaRPr lang="en-US" sz="200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A9F34C2-BC53-47FE-AFBE-E3ED75A50FCC}" type="slidenum">
              <a:rPr lang="tr-TR"/>
              <a:pPr/>
              <a:t>26</a:t>
            </a:fld>
            <a:endParaRPr lang="tr-TR"/>
          </a:p>
        </p:txBody>
      </p:sp>
      <p:sp>
        <p:nvSpPr>
          <p:cNvPr id="63490" name="Rectangle 2"/>
          <p:cNvSpPr>
            <a:spLocks noGrp="1" noChangeArrowheads="1"/>
          </p:cNvSpPr>
          <p:nvPr>
            <p:ph type="title"/>
          </p:nvPr>
        </p:nvSpPr>
        <p:spPr/>
        <p:txBody>
          <a:bodyPr/>
          <a:lstStyle/>
          <a:p>
            <a:r>
              <a:rPr lang="tr-TR" sz="3200" b="1">
                <a:solidFill>
                  <a:schemeClr val="tx1"/>
                </a:solidFill>
              </a:rPr>
              <a:t>Investigating Risk Mitigation</a:t>
            </a:r>
            <a:br>
              <a:rPr lang="tr-TR" sz="3200" b="1">
                <a:solidFill>
                  <a:schemeClr val="tx1"/>
                </a:solidFill>
              </a:rPr>
            </a:br>
            <a:r>
              <a:rPr lang="tr-TR" sz="3200" b="1">
                <a:solidFill>
                  <a:schemeClr val="tx1"/>
                </a:solidFill>
              </a:rPr>
              <a:t>in Istanbul-ısmep Project (2005)</a:t>
            </a:r>
          </a:p>
        </p:txBody>
      </p:sp>
      <p:sp>
        <p:nvSpPr>
          <p:cNvPr id="63491" name="Rectangle 3"/>
          <p:cNvSpPr>
            <a:spLocks noGrp="1" noChangeArrowheads="1"/>
          </p:cNvSpPr>
          <p:nvPr>
            <p:ph type="body" idx="1"/>
          </p:nvPr>
        </p:nvSpPr>
        <p:spPr>
          <a:xfrm>
            <a:off x="533400" y="1447800"/>
            <a:ext cx="8229600" cy="4824413"/>
          </a:xfrm>
        </p:spPr>
        <p:txBody>
          <a:bodyPr/>
          <a:lstStyle/>
          <a:p>
            <a:pPr marL="609600" indent="-609600">
              <a:lnSpc>
                <a:spcPct val="80000"/>
              </a:lnSpc>
              <a:buFontTx/>
              <a:buNone/>
            </a:pPr>
            <a:r>
              <a:rPr lang="en-US" sz="2000"/>
              <a:t>U</a:t>
            </a:r>
            <a:r>
              <a:rPr lang="tr-TR" sz="2000"/>
              <a:t>nder the Governorship of Istanbul</a:t>
            </a:r>
          </a:p>
          <a:p>
            <a:pPr marL="609600" indent="-609600">
              <a:lnSpc>
                <a:spcPct val="80000"/>
              </a:lnSpc>
              <a:buFontTx/>
              <a:buNone/>
            </a:pPr>
            <a:r>
              <a:rPr lang="tr-TR" sz="1800" b="1"/>
              <a:t>Istanbul Special Provincial Administration/ Istanbul Project Coordination Unit </a:t>
            </a:r>
          </a:p>
          <a:p>
            <a:pPr marL="609600" indent="-609600">
              <a:lnSpc>
                <a:spcPct val="80000"/>
              </a:lnSpc>
              <a:buFontTx/>
              <a:buAutoNum type="arabicPeriod"/>
            </a:pPr>
            <a:r>
              <a:rPr lang="en-US" sz="2000" b="1"/>
              <a:t>I</a:t>
            </a:r>
            <a:r>
              <a:rPr lang="tr-TR" sz="2000" b="1"/>
              <a:t>ncreasing emergency preparedness</a:t>
            </a:r>
          </a:p>
          <a:p>
            <a:pPr marL="990600" lvl="1" indent="-266700">
              <a:lnSpc>
                <a:spcPct val="80000"/>
              </a:lnSpc>
            </a:pPr>
            <a:r>
              <a:rPr lang="en-US" sz="1800"/>
              <a:t>E</a:t>
            </a:r>
            <a:r>
              <a:rPr lang="tr-TR" sz="1800"/>
              <a:t>mergency communication systems</a:t>
            </a:r>
          </a:p>
          <a:p>
            <a:pPr marL="990600" lvl="1" indent="-266700">
              <a:lnSpc>
                <a:spcPct val="80000"/>
              </a:lnSpc>
            </a:pPr>
            <a:r>
              <a:rPr lang="en-US" sz="1800"/>
              <a:t>E</a:t>
            </a:r>
            <a:r>
              <a:rPr lang="tr-TR" sz="1800"/>
              <a:t>mergency management information system</a:t>
            </a:r>
          </a:p>
          <a:p>
            <a:pPr marL="990600" lvl="1" indent="-266700">
              <a:lnSpc>
                <a:spcPct val="80000"/>
              </a:lnSpc>
            </a:pPr>
            <a:r>
              <a:rPr lang="en-US" sz="1800"/>
              <a:t>U</a:t>
            </a:r>
            <a:r>
              <a:rPr lang="tr-TR" sz="1800"/>
              <a:t>pgrading emergency response capacity</a:t>
            </a:r>
          </a:p>
          <a:p>
            <a:pPr marL="990600" lvl="1" indent="-266700">
              <a:lnSpc>
                <a:spcPct val="80000"/>
              </a:lnSpc>
            </a:pPr>
            <a:r>
              <a:rPr lang="tr-TR" sz="1800"/>
              <a:t>Public awareness: Support to community volunteer groups</a:t>
            </a:r>
          </a:p>
          <a:p>
            <a:pPr marL="609600" indent="-609600">
              <a:lnSpc>
                <a:spcPct val="80000"/>
              </a:lnSpc>
              <a:buFontTx/>
              <a:buAutoNum type="arabicPeriod"/>
            </a:pPr>
            <a:r>
              <a:rPr lang="en-US" sz="2000" b="1"/>
              <a:t>S</a:t>
            </a:r>
            <a:r>
              <a:rPr lang="tr-TR" sz="2000" b="1"/>
              <a:t>eismic risk mitigation/retrofitting of critical public facilities</a:t>
            </a:r>
          </a:p>
          <a:p>
            <a:pPr marL="990600" lvl="1" indent="-266700">
              <a:lnSpc>
                <a:spcPct val="80000"/>
              </a:lnSpc>
              <a:buFontTx/>
              <a:buChar char="•"/>
            </a:pPr>
            <a:r>
              <a:rPr lang="en-US" sz="1800"/>
              <a:t>S</a:t>
            </a:r>
            <a:r>
              <a:rPr lang="tr-TR" sz="1800"/>
              <a:t>trengthening/reconstruction of hospitals, schools, dormitories, public administration buildings</a:t>
            </a:r>
          </a:p>
          <a:p>
            <a:pPr marL="990600" lvl="1" indent="-266700">
              <a:lnSpc>
                <a:spcPct val="80000"/>
              </a:lnSpc>
              <a:buFontTx/>
              <a:buChar char="•"/>
            </a:pPr>
            <a:r>
              <a:rPr lang="en-US" sz="1800"/>
              <a:t>L</a:t>
            </a:r>
            <a:r>
              <a:rPr lang="tr-TR" sz="1800"/>
              <a:t>ifelines and vital infrastructure</a:t>
            </a:r>
          </a:p>
          <a:p>
            <a:pPr marL="990600" lvl="1" indent="-266700">
              <a:lnSpc>
                <a:spcPct val="80000"/>
              </a:lnSpc>
              <a:buFontTx/>
              <a:buChar char="•"/>
            </a:pPr>
            <a:r>
              <a:rPr lang="en-US" sz="1800"/>
              <a:t>C</a:t>
            </a:r>
            <a:r>
              <a:rPr lang="tr-TR" sz="1800"/>
              <a:t>ultural heritage buildings </a:t>
            </a:r>
          </a:p>
          <a:p>
            <a:pPr marL="609600" indent="-609600">
              <a:lnSpc>
                <a:spcPct val="80000"/>
              </a:lnSpc>
              <a:buFontTx/>
              <a:buAutoNum type="arabicPeriod"/>
            </a:pPr>
            <a:r>
              <a:rPr lang="en-US" sz="2000" b="1"/>
              <a:t>E</a:t>
            </a:r>
            <a:r>
              <a:rPr lang="tr-TR" sz="2000" b="1"/>
              <a:t>nforcement of building codes and land-use plans</a:t>
            </a:r>
          </a:p>
          <a:p>
            <a:pPr marL="990600" lvl="1" indent="-266700">
              <a:lnSpc>
                <a:spcPct val="80000"/>
              </a:lnSpc>
            </a:pPr>
            <a:r>
              <a:rPr lang="en-US" sz="1800"/>
              <a:t>P</a:t>
            </a:r>
            <a:r>
              <a:rPr lang="tr-TR" sz="1800"/>
              <a:t>ublic awareness campaigns</a:t>
            </a:r>
          </a:p>
          <a:p>
            <a:pPr marL="990600" lvl="1" indent="-266700">
              <a:lnSpc>
                <a:spcPct val="80000"/>
              </a:lnSpc>
            </a:pPr>
            <a:r>
              <a:rPr lang="en-US" sz="1800"/>
              <a:t>D</a:t>
            </a:r>
            <a:r>
              <a:rPr lang="tr-TR" sz="1800"/>
              <a:t>evelopment of regulatory framework</a:t>
            </a:r>
          </a:p>
          <a:p>
            <a:pPr marL="990600" lvl="1" indent="-266700">
              <a:lnSpc>
                <a:spcPct val="80000"/>
              </a:lnSpc>
            </a:pPr>
            <a:r>
              <a:rPr lang="en-US" sz="1800"/>
              <a:t>A</a:t>
            </a:r>
            <a:r>
              <a:rPr lang="tr-TR" sz="1800"/>
              <a:t>ccreditation program for engineers</a:t>
            </a:r>
          </a:p>
          <a:p>
            <a:pPr marL="990600" lvl="1" indent="-266700">
              <a:lnSpc>
                <a:spcPct val="80000"/>
              </a:lnSpc>
            </a:pPr>
            <a:r>
              <a:rPr lang="en-US" sz="1800"/>
              <a:t>I</a:t>
            </a:r>
            <a:r>
              <a:rPr lang="tr-TR" sz="1800"/>
              <a:t>mprovements in building permits issuance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7C7C05F4-6C64-44C3-9BDF-9AFC9A1ED88C}" type="slidenum">
              <a:rPr lang="tr-TR"/>
              <a:pPr/>
              <a:t>27</a:t>
            </a:fld>
            <a:endParaRPr lang="tr-TR"/>
          </a:p>
        </p:txBody>
      </p:sp>
      <p:sp>
        <p:nvSpPr>
          <p:cNvPr id="77826" name="Rectangle 2"/>
          <p:cNvSpPr>
            <a:spLocks noGrp="1" noChangeArrowheads="1"/>
          </p:cNvSpPr>
          <p:nvPr>
            <p:ph type="title"/>
          </p:nvPr>
        </p:nvSpPr>
        <p:spPr>
          <a:xfrm>
            <a:off x="457200" y="44450"/>
            <a:ext cx="8229600" cy="1143000"/>
          </a:xfrm>
        </p:spPr>
        <p:txBody>
          <a:bodyPr/>
          <a:lstStyle/>
          <a:p>
            <a:r>
              <a:rPr lang="tr-TR" sz="3600" b="1"/>
              <a:t>Challengıng Issues</a:t>
            </a:r>
          </a:p>
        </p:txBody>
      </p:sp>
      <p:sp>
        <p:nvSpPr>
          <p:cNvPr id="77827" name="Rectangle 3"/>
          <p:cNvSpPr>
            <a:spLocks noGrp="1" noChangeArrowheads="1"/>
          </p:cNvSpPr>
          <p:nvPr>
            <p:ph type="body" idx="1"/>
          </p:nvPr>
        </p:nvSpPr>
        <p:spPr>
          <a:xfrm>
            <a:off x="806450" y="1268413"/>
            <a:ext cx="8229600" cy="4525962"/>
          </a:xfrm>
        </p:spPr>
        <p:txBody>
          <a:bodyPr/>
          <a:lstStyle/>
          <a:p>
            <a:pPr>
              <a:lnSpc>
                <a:spcPct val="80000"/>
              </a:lnSpc>
            </a:pPr>
            <a:r>
              <a:rPr lang="tr-TR" sz="1800" b="1"/>
              <a:t>Regulatory Issues:</a:t>
            </a:r>
          </a:p>
          <a:p>
            <a:pPr lvl="1">
              <a:lnSpc>
                <a:spcPct val="80000"/>
              </a:lnSpc>
            </a:pPr>
            <a:r>
              <a:rPr lang="tr-TR" sz="1800"/>
              <a:t>Disaster Law</a:t>
            </a:r>
          </a:p>
          <a:p>
            <a:pPr lvl="1">
              <a:lnSpc>
                <a:spcPct val="80000"/>
              </a:lnSpc>
            </a:pPr>
            <a:r>
              <a:rPr lang="tr-TR" sz="1800"/>
              <a:t>Construction Law </a:t>
            </a:r>
            <a:r>
              <a:rPr lang="tr-TR" sz="1600"/>
              <a:t>(Building Design Code)</a:t>
            </a:r>
            <a:endParaRPr lang="tr-TR" sz="1800"/>
          </a:p>
          <a:p>
            <a:pPr lvl="1">
              <a:lnSpc>
                <a:spcPct val="80000"/>
              </a:lnSpc>
            </a:pPr>
            <a:r>
              <a:rPr lang="tr-TR" sz="1800"/>
              <a:t>Retrofitting Regulation</a:t>
            </a:r>
          </a:p>
          <a:p>
            <a:pPr lvl="1">
              <a:lnSpc>
                <a:spcPct val="80000"/>
              </a:lnSpc>
            </a:pPr>
            <a:r>
              <a:rPr lang="tr-TR" sz="1800"/>
              <a:t>Building Inspection Law</a:t>
            </a:r>
          </a:p>
          <a:p>
            <a:pPr lvl="1">
              <a:lnSpc>
                <a:spcPct val="80000"/>
              </a:lnSpc>
            </a:pPr>
            <a:r>
              <a:rPr lang="tr-TR" sz="1800"/>
              <a:t>Laws and Regulations concerning finance</a:t>
            </a:r>
          </a:p>
          <a:p>
            <a:pPr lvl="2">
              <a:lnSpc>
                <a:spcPct val="80000"/>
              </a:lnSpc>
            </a:pPr>
            <a:r>
              <a:rPr lang="tr-TR" sz="1600"/>
              <a:t>Enlarging the risk insurance base</a:t>
            </a:r>
          </a:p>
          <a:p>
            <a:pPr>
              <a:lnSpc>
                <a:spcPct val="80000"/>
              </a:lnSpc>
            </a:pPr>
            <a:r>
              <a:rPr lang="en-US" sz="1800" b="1"/>
              <a:t>F</a:t>
            </a:r>
            <a:r>
              <a:rPr lang="tr-TR" sz="1800" b="1"/>
              <a:t>inalizing reorganization of disaster management functions:</a:t>
            </a:r>
          </a:p>
          <a:p>
            <a:pPr lvl="1">
              <a:lnSpc>
                <a:spcPct val="80000"/>
              </a:lnSpc>
            </a:pPr>
            <a:r>
              <a:rPr lang="tr-TR" sz="1600" b="1"/>
              <a:t> </a:t>
            </a:r>
            <a:r>
              <a:rPr lang="en-US" sz="1600"/>
              <a:t>B</a:t>
            </a:r>
            <a:r>
              <a:rPr lang="tr-TR" sz="1600"/>
              <a:t>etween Prime Ministry and Ministries</a:t>
            </a:r>
          </a:p>
          <a:p>
            <a:pPr lvl="1">
              <a:lnSpc>
                <a:spcPct val="80000"/>
              </a:lnSpc>
            </a:pPr>
            <a:r>
              <a:rPr lang="tr-TR" sz="1600"/>
              <a:t> </a:t>
            </a:r>
            <a:r>
              <a:rPr lang="en-US" sz="1600"/>
              <a:t>A</a:t>
            </a:r>
            <a:r>
              <a:rPr lang="tr-TR" sz="1600"/>
              <a:t>t central-local government levels</a:t>
            </a:r>
          </a:p>
          <a:p>
            <a:pPr>
              <a:lnSpc>
                <a:spcPct val="80000"/>
              </a:lnSpc>
            </a:pPr>
            <a:r>
              <a:rPr lang="en-US" sz="1800" b="1"/>
              <a:t>A</a:t>
            </a:r>
            <a:r>
              <a:rPr lang="tr-TR" sz="1800" b="1"/>
              <a:t>wareness raising</a:t>
            </a:r>
          </a:p>
          <a:p>
            <a:pPr lvl="1">
              <a:lnSpc>
                <a:spcPct val="80000"/>
              </a:lnSpc>
            </a:pPr>
            <a:r>
              <a:rPr lang="en-US" sz="1800"/>
              <a:t>C</a:t>
            </a:r>
            <a:r>
              <a:rPr lang="tr-TR" sz="1800"/>
              <a:t>apacity building in all organizations </a:t>
            </a:r>
          </a:p>
          <a:p>
            <a:pPr lvl="1">
              <a:lnSpc>
                <a:spcPct val="80000"/>
              </a:lnSpc>
            </a:pPr>
            <a:r>
              <a:rPr lang="en-US" sz="1800"/>
              <a:t>P</a:t>
            </a:r>
            <a:r>
              <a:rPr lang="tr-TR" sz="1800"/>
              <a:t>ublic/private/citizen partnerships</a:t>
            </a:r>
          </a:p>
          <a:p>
            <a:pPr lvl="1">
              <a:lnSpc>
                <a:spcPct val="80000"/>
              </a:lnSpc>
            </a:pPr>
            <a:r>
              <a:rPr lang="en-US" sz="1800"/>
              <a:t>D</a:t>
            </a:r>
            <a:r>
              <a:rPr lang="tr-TR" sz="1800"/>
              <a:t>istrict-level public preparedness</a:t>
            </a:r>
          </a:p>
          <a:p>
            <a:pPr>
              <a:lnSpc>
                <a:spcPct val="80000"/>
              </a:lnSpc>
            </a:pPr>
            <a:r>
              <a:rPr lang="en-US" sz="1800" b="1"/>
              <a:t>Retrofitting of existing buildings</a:t>
            </a:r>
            <a:r>
              <a:rPr lang="en-US" sz="2400"/>
              <a:t> </a:t>
            </a:r>
          </a:p>
          <a:p>
            <a:pPr lvl="1">
              <a:lnSpc>
                <a:spcPct val="80000"/>
              </a:lnSpc>
            </a:pPr>
            <a:r>
              <a:rPr lang="en-US" sz="1800"/>
              <a:t>I</a:t>
            </a:r>
            <a:r>
              <a:rPr lang="tr-TR" sz="1800"/>
              <a:t>mplementing city rehabilitation projects</a:t>
            </a:r>
          </a:p>
          <a:p>
            <a:pPr lvl="2">
              <a:lnSpc>
                <a:spcPct val="80000"/>
              </a:lnSpc>
              <a:buFontTx/>
              <a:buNone/>
            </a:pPr>
            <a:r>
              <a:rPr lang="tr-TR" sz="1600"/>
              <a:t>technically feasible, financially affordable, economically justifiable, socially acceptable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fld id="{16FBC0E6-D36D-4A34-9456-0D925516511F}" type="slidenum">
              <a:rPr lang="tr-TR"/>
              <a:pPr/>
              <a:t>28</a:t>
            </a:fld>
            <a:endParaRPr lang="tr-TR"/>
          </a:p>
        </p:txBody>
      </p:sp>
      <p:sp>
        <p:nvSpPr>
          <p:cNvPr id="76802" name="Rectangle 2"/>
          <p:cNvSpPr>
            <a:spLocks noGrp="1" noChangeArrowheads="1"/>
          </p:cNvSpPr>
          <p:nvPr>
            <p:ph type="title"/>
          </p:nvPr>
        </p:nvSpPr>
        <p:spPr/>
        <p:txBody>
          <a:bodyPr/>
          <a:lstStyle/>
          <a:p>
            <a:r>
              <a:rPr lang="en-US" b="1"/>
              <a:t>C</a:t>
            </a:r>
            <a:r>
              <a:rPr lang="tr-TR" b="1"/>
              <a:t>onclusions</a:t>
            </a:r>
            <a:endParaRPr lang="en-US" b="1"/>
          </a:p>
        </p:txBody>
      </p:sp>
      <p:sp>
        <p:nvSpPr>
          <p:cNvPr id="76803" name="Rectangle 3"/>
          <p:cNvSpPr>
            <a:spLocks noGrp="1" noChangeArrowheads="1"/>
          </p:cNvSpPr>
          <p:nvPr>
            <p:ph type="body" sz="half" idx="1"/>
          </p:nvPr>
        </p:nvSpPr>
        <p:spPr/>
        <p:txBody>
          <a:bodyPr/>
          <a:lstStyle/>
          <a:p>
            <a:r>
              <a:rPr lang="en-US" sz="2400"/>
              <a:t>Risk mitigation is not only a technical issue but mostly a legal and socio-political issue</a:t>
            </a:r>
          </a:p>
          <a:p>
            <a:r>
              <a:rPr lang="en-US" sz="2400"/>
              <a:t>The reduction of disaster risk is an endless challenge:</a:t>
            </a:r>
          </a:p>
          <a:p>
            <a:pPr lvl="1"/>
            <a:r>
              <a:rPr lang="en-US" sz="2000"/>
              <a:t>It raises difficult legal, institutional, social and financial issues</a:t>
            </a:r>
            <a:r>
              <a:rPr lang="tr-TR" sz="2000"/>
              <a:t> </a:t>
            </a:r>
            <a:endParaRPr lang="en-US" sz="2000"/>
          </a:p>
        </p:txBody>
      </p:sp>
      <p:sp>
        <p:nvSpPr>
          <p:cNvPr id="76804" name="Rectangle 4"/>
          <p:cNvSpPr>
            <a:spLocks noGrp="1" noChangeArrowheads="1"/>
          </p:cNvSpPr>
          <p:nvPr>
            <p:ph type="body" sz="half" idx="2"/>
          </p:nvPr>
        </p:nvSpPr>
        <p:spPr/>
        <p:txBody>
          <a:bodyPr/>
          <a:lstStyle/>
          <a:p>
            <a:pPr>
              <a:lnSpc>
                <a:spcPct val="80000"/>
              </a:lnSpc>
            </a:pPr>
            <a:r>
              <a:rPr lang="tr-TR" sz="2000"/>
              <a:t>Legal and institutional issues need to be clarified</a:t>
            </a:r>
          </a:p>
          <a:p>
            <a:pPr>
              <a:lnSpc>
                <a:spcPct val="80000"/>
              </a:lnSpc>
            </a:pPr>
            <a:r>
              <a:rPr lang="en-US" sz="2000"/>
              <a:t>B</a:t>
            </a:r>
            <a:r>
              <a:rPr lang="tr-TR" sz="2000"/>
              <a:t>etter understanding of the gaps and needs</a:t>
            </a:r>
          </a:p>
          <a:p>
            <a:pPr>
              <a:lnSpc>
                <a:spcPct val="80000"/>
              </a:lnSpc>
            </a:pPr>
            <a:r>
              <a:rPr lang="en-US" sz="2000"/>
              <a:t>B</a:t>
            </a:r>
            <a:r>
              <a:rPr lang="tr-TR" sz="2000"/>
              <a:t>etter understanding of the resource</a:t>
            </a:r>
            <a:r>
              <a:rPr lang="en-US" sz="2000"/>
              <a:t> needs</a:t>
            </a:r>
            <a:endParaRPr lang="tr-TR" sz="2000"/>
          </a:p>
          <a:p>
            <a:pPr>
              <a:lnSpc>
                <a:spcPct val="80000"/>
              </a:lnSpc>
            </a:pPr>
            <a:r>
              <a:rPr lang="en-US" sz="2000"/>
              <a:t>B</a:t>
            </a:r>
            <a:r>
              <a:rPr lang="tr-TR" sz="2000"/>
              <a:t>etter understanding </a:t>
            </a:r>
            <a:r>
              <a:rPr lang="en-US" sz="2000"/>
              <a:t>of the </a:t>
            </a:r>
            <a:r>
              <a:rPr lang="tr-TR" sz="2000"/>
              <a:t>role of the stakeholders</a:t>
            </a:r>
          </a:p>
          <a:p>
            <a:pPr>
              <a:lnSpc>
                <a:spcPct val="80000"/>
              </a:lnSpc>
            </a:pPr>
            <a:r>
              <a:rPr lang="tr-TR" sz="2000"/>
              <a:t>An overall plan that adresses all the issues </a:t>
            </a:r>
          </a:p>
          <a:p>
            <a:r>
              <a:rPr lang="en-US" sz="2000"/>
              <a:t>T</a:t>
            </a:r>
            <a:r>
              <a:rPr lang="tr-TR" sz="2000"/>
              <a:t>he ultimate goal is to </a:t>
            </a:r>
            <a:r>
              <a:rPr lang="tr-TR" sz="2000" b="1"/>
              <a:t>build </a:t>
            </a:r>
            <a:r>
              <a:rPr lang="en-US" sz="2000" b="1"/>
              <a:t>a </a:t>
            </a:r>
            <a:r>
              <a:rPr lang="tr-TR" sz="2000" b="1"/>
              <a:t>disaster</a:t>
            </a:r>
            <a:r>
              <a:rPr lang="en-US" sz="2000" b="1"/>
              <a:t>-</a:t>
            </a:r>
            <a:r>
              <a:rPr lang="tr-TR" sz="2000" b="1"/>
              <a:t>resilient community in Istanbul</a:t>
            </a:r>
            <a:r>
              <a:rPr lang="tr-TR" sz="2000"/>
              <a:t> by creating a culture of prevention</a:t>
            </a:r>
            <a:endParaRPr lang="en-US" sz="20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82009672-EA8A-4FE5-A584-893575007431}" type="slidenum">
              <a:rPr lang="tr-TR"/>
              <a:pPr/>
              <a:t>3</a:t>
            </a:fld>
            <a:endParaRPr lang="tr-TR"/>
          </a:p>
        </p:txBody>
      </p:sp>
      <p:sp>
        <p:nvSpPr>
          <p:cNvPr id="8194" name="Rectangle 2"/>
          <p:cNvSpPr>
            <a:spLocks noGrp="1" noChangeArrowheads="1"/>
          </p:cNvSpPr>
          <p:nvPr>
            <p:ph type="title"/>
          </p:nvPr>
        </p:nvSpPr>
        <p:spPr>
          <a:xfrm>
            <a:off x="457200" y="533400"/>
            <a:ext cx="8229600" cy="1143000"/>
          </a:xfrm>
        </p:spPr>
        <p:txBody>
          <a:bodyPr/>
          <a:lstStyle/>
          <a:p>
            <a:r>
              <a:rPr lang="tr-TR" sz="4000" b="1">
                <a:solidFill>
                  <a:schemeClr val="tx1"/>
                </a:solidFill>
              </a:rPr>
              <a:t>I</a:t>
            </a:r>
            <a:r>
              <a:rPr lang="en-US" sz="4000" b="1">
                <a:solidFill>
                  <a:schemeClr val="tx1"/>
                </a:solidFill>
              </a:rPr>
              <a:t>STANBUL:</a:t>
            </a:r>
            <a:br>
              <a:rPr lang="en-US" sz="4000" b="1">
                <a:solidFill>
                  <a:schemeClr val="tx1"/>
                </a:solidFill>
              </a:rPr>
            </a:br>
            <a:r>
              <a:rPr lang="en-US" sz="4000" b="1">
                <a:solidFill>
                  <a:schemeClr val="tx1"/>
                </a:solidFill>
              </a:rPr>
              <a:t>a high-risk megacity</a:t>
            </a:r>
          </a:p>
        </p:txBody>
      </p:sp>
      <p:sp>
        <p:nvSpPr>
          <p:cNvPr id="8196" name="Rectangle 4"/>
          <p:cNvSpPr>
            <a:spLocks noGrp="1" noChangeArrowheads="1"/>
          </p:cNvSpPr>
          <p:nvPr>
            <p:ph type="body" idx="1"/>
          </p:nvPr>
        </p:nvSpPr>
        <p:spPr>
          <a:xfrm>
            <a:off x="762000" y="2133600"/>
            <a:ext cx="8382000" cy="4608513"/>
          </a:xfrm>
          <a:noFill/>
          <a:ln/>
        </p:spPr>
        <p:txBody>
          <a:bodyPr/>
          <a:lstStyle/>
          <a:p>
            <a:pPr>
              <a:lnSpc>
                <a:spcPct val="90000"/>
              </a:lnSpc>
            </a:pPr>
            <a:r>
              <a:rPr lang="en-US" sz="2800"/>
              <a:t>13-14 million people</a:t>
            </a:r>
          </a:p>
          <a:p>
            <a:pPr>
              <a:lnSpc>
                <a:spcPct val="90000"/>
              </a:lnSpc>
            </a:pPr>
            <a:r>
              <a:rPr lang="en-US" sz="2800"/>
              <a:t>Increase rate 35%</a:t>
            </a:r>
          </a:p>
          <a:p>
            <a:pPr lvl="1">
              <a:lnSpc>
                <a:spcPct val="90000"/>
              </a:lnSpc>
            </a:pPr>
            <a:r>
              <a:rPr lang="en-US"/>
              <a:t>High annual internal migration: 500.000</a:t>
            </a:r>
          </a:p>
          <a:p>
            <a:pPr lvl="1">
              <a:lnSpc>
                <a:spcPct val="90000"/>
              </a:lnSpc>
            </a:pPr>
            <a:r>
              <a:rPr lang="en-US"/>
              <a:t>High annual growth rate: 3.5%</a:t>
            </a:r>
          </a:p>
          <a:p>
            <a:pPr lvl="1">
              <a:lnSpc>
                <a:spcPct val="90000"/>
              </a:lnSpc>
            </a:pPr>
            <a:r>
              <a:rPr lang="en-US"/>
              <a:t>High concentration of informal settlements: 60%</a:t>
            </a:r>
          </a:p>
          <a:p>
            <a:pPr lvl="1">
              <a:lnSpc>
                <a:spcPct val="90000"/>
              </a:lnSpc>
            </a:pPr>
            <a:r>
              <a:rPr lang="en-US"/>
              <a:t>High population density: </a:t>
            </a:r>
            <a:endParaRPr lang="tr-TR"/>
          </a:p>
          <a:p>
            <a:pPr lvl="2">
              <a:lnSpc>
                <a:spcPct val="90000"/>
              </a:lnSpc>
            </a:pPr>
            <a:r>
              <a:rPr lang="en-US"/>
              <a:t>1750 persons/km</a:t>
            </a:r>
            <a:r>
              <a:rPr lang="en-US" baseline="30000"/>
              <a:t>2</a:t>
            </a:r>
            <a:r>
              <a:rPr lang="en-US"/>
              <a:t> vs Turkey: 81 persons/km</a:t>
            </a:r>
            <a:r>
              <a:rPr lang="en-US" baseline="30000"/>
              <a:t>2</a:t>
            </a:r>
            <a:endParaRPr lang="en-US"/>
          </a:p>
          <a:p>
            <a:pPr>
              <a:lnSpc>
                <a:spcPct val="90000"/>
              </a:lnSpc>
            </a:pPr>
            <a:r>
              <a:rPr lang="en-US" sz="2800"/>
              <a:t>20% of Turkey’s population live</a:t>
            </a:r>
            <a:r>
              <a:rPr lang="tr-TR" sz="2800"/>
              <a:t>s</a:t>
            </a:r>
            <a:r>
              <a:rPr lang="en-US" sz="2800"/>
              <a:t> in </a:t>
            </a:r>
            <a:r>
              <a:rPr lang="tr-TR" sz="2800"/>
              <a:t>I</a:t>
            </a:r>
            <a:r>
              <a:rPr lang="en-US" sz="2800"/>
              <a:t>stanbul</a:t>
            </a:r>
          </a:p>
          <a:p>
            <a:pPr>
              <a:lnSpc>
                <a:spcPct val="90000"/>
              </a:lnSpc>
            </a:pPr>
            <a:endParaRPr lang="en-US" sz="2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11982C1C-018D-40BC-B204-0BD726269BDA}" type="slidenum">
              <a:rPr lang="tr-TR"/>
              <a:pPr/>
              <a:t>4</a:t>
            </a:fld>
            <a:endParaRPr lang="tr-TR"/>
          </a:p>
        </p:txBody>
      </p:sp>
      <p:sp>
        <p:nvSpPr>
          <p:cNvPr id="10242" name="Rectangle 2"/>
          <p:cNvSpPr>
            <a:spLocks noGrp="1" noChangeArrowheads="1"/>
          </p:cNvSpPr>
          <p:nvPr>
            <p:ph type="title"/>
          </p:nvPr>
        </p:nvSpPr>
        <p:spPr>
          <a:xfrm>
            <a:off x="457200" y="269875"/>
            <a:ext cx="8229600" cy="1143000"/>
          </a:xfrm>
        </p:spPr>
        <p:txBody>
          <a:bodyPr/>
          <a:lstStyle/>
          <a:p>
            <a:r>
              <a:rPr lang="tr-TR" sz="4000" b="1">
                <a:solidFill>
                  <a:schemeClr val="tx1"/>
                </a:solidFill>
              </a:rPr>
              <a:t>Legistation:</a:t>
            </a:r>
            <a:br>
              <a:rPr lang="tr-TR" sz="4000" b="1">
                <a:solidFill>
                  <a:schemeClr val="tx1"/>
                </a:solidFill>
              </a:rPr>
            </a:br>
            <a:r>
              <a:rPr lang="tr-TR" sz="3600" b="1">
                <a:solidFill>
                  <a:schemeClr val="tx1"/>
                </a:solidFill>
              </a:rPr>
              <a:t>a Dual Organization</a:t>
            </a:r>
          </a:p>
        </p:txBody>
      </p:sp>
      <p:sp>
        <p:nvSpPr>
          <p:cNvPr id="10243" name="Rectangle 3"/>
          <p:cNvSpPr>
            <a:spLocks noGrp="1" noChangeArrowheads="1"/>
          </p:cNvSpPr>
          <p:nvPr>
            <p:ph type="body" idx="1"/>
          </p:nvPr>
        </p:nvSpPr>
        <p:spPr>
          <a:xfrm>
            <a:off x="609600" y="1371600"/>
            <a:ext cx="8229600" cy="4525963"/>
          </a:xfrm>
        </p:spPr>
        <p:txBody>
          <a:bodyPr/>
          <a:lstStyle/>
          <a:p>
            <a:pPr>
              <a:lnSpc>
                <a:spcPct val="80000"/>
              </a:lnSpc>
            </a:pPr>
            <a:endParaRPr lang="tr-TR" sz="1400" b="1"/>
          </a:p>
          <a:p>
            <a:pPr>
              <a:lnSpc>
                <a:spcPct val="80000"/>
              </a:lnSpc>
              <a:buFontTx/>
              <a:buNone/>
            </a:pPr>
            <a:r>
              <a:rPr lang="en-US" sz="2400" b="1"/>
              <a:t>A</a:t>
            </a:r>
            <a:r>
              <a:rPr lang="tr-TR" sz="2400" b="1"/>
              <a:t>n appointed G</a:t>
            </a:r>
            <a:r>
              <a:rPr lang="en-US" sz="2400" b="1"/>
              <a:t>overnor</a:t>
            </a:r>
            <a:endParaRPr lang="en-US" sz="2400"/>
          </a:p>
          <a:p>
            <a:pPr lvl="1">
              <a:lnSpc>
                <a:spcPct val="80000"/>
              </a:lnSpc>
            </a:pPr>
            <a:r>
              <a:rPr lang="en-US" sz="2400"/>
              <a:t>Conduct</a:t>
            </a:r>
            <a:r>
              <a:rPr lang="tr-TR" sz="2400"/>
              <a:t>s</a:t>
            </a:r>
            <a:r>
              <a:rPr lang="en-US" sz="2400"/>
              <a:t> pro-active role in managing emergency situations</a:t>
            </a:r>
            <a:r>
              <a:rPr lang="tr-TR" sz="2400"/>
              <a:t> and response</a:t>
            </a:r>
            <a:r>
              <a:rPr lang="en-US" sz="2400"/>
              <a:t> (Disaster Law) </a:t>
            </a:r>
            <a:endParaRPr lang="tr-TR" sz="2400"/>
          </a:p>
          <a:p>
            <a:pPr lvl="1">
              <a:lnSpc>
                <a:spcPct val="80000"/>
              </a:lnSpc>
            </a:pPr>
            <a:r>
              <a:rPr lang="en-US" sz="2400"/>
              <a:t>C</a:t>
            </a:r>
            <a:r>
              <a:rPr lang="tr-TR" sz="2400"/>
              <a:t>ivil protection, public safety, schools, hospitals, and telecommunication etc.</a:t>
            </a:r>
          </a:p>
          <a:p>
            <a:pPr lvl="1">
              <a:lnSpc>
                <a:spcPct val="80000"/>
              </a:lnSpc>
              <a:buFontTx/>
              <a:buNone/>
            </a:pPr>
            <a:endParaRPr lang="en-US" sz="2400"/>
          </a:p>
          <a:p>
            <a:pPr>
              <a:lnSpc>
                <a:spcPct val="80000"/>
              </a:lnSpc>
              <a:buFontTx/>
              <a:buNone/>
            </a:pPr>
            <a:r>
              <a:rPr lang="en-US" sz="2400" b="1"/>
              <a:t>A</a:t>
            </a:r>
            <a:r>
              <a:rPr lang="tr-TR" sz="2400" b="1"/>
              <a:t>n elected M</a:t>
            </a:r>
            <a:r>
              <a:rPr lang="en-US" sz="2400" b="1"/>
              <a:t>ayor</a:t>
            </a:r>
            <a:r>
              <a:rPr lang="en-US" sz="2400"/>
              <a:t> and </a:t>
            </a:r>
            <a:r>
              <a:rPr lang="tr-TR" sz="2400"/>
              <a:t>District Mayors</a:t>
            </a:r>
            <a:r>
              <a:rPr lang="tr-TR" sz="2400" b="1"/>
              <a:t> </a:t>
            </a:r>
          </a:p>
          <a:p>
            <a:pPr lvl="1">
              <a:lnSpc>
                <a:spcPct val="80000"/>
              </a:lnSpc>
            </a:pPr>
            <a:r>
              <a:rPr lang="en-US" sz="2400" b="1"/>
              <a:t>W</a:t>
            </a:r>
            <a:r>
              <a:rPr lang="tr-TR" sz="2400" b="1"/>
              <a:t>ith city council and </a:t>
            </a:r>
            <a:r>
              <a:rPr lang="en-US" sz="2400" b="1"/>
              <a:t>municipal organizations</a:t>
            </a:r>
            <a:r>
              <a:rPr lang="en-US" sz="2400"/>
              <a:t> </a:t>
            </a:r>
          </a:p>
          <a:p>
            <a:pPr lvl="1">
              <a:lnSpc>
                <a:spcPct val="80000"/>
              </a:lnSpc>
            </a:pPr>
            <a:r>
              <a:rPr lang="en-US" sz="2400"/>
              <a:t>Under the authority of the governor in the emergency  </a:t>
            </a:r>
          </a:p>
          <a:p>
            <a:pPr lvl="1">
              <a:lnSpc>
                <a:spcPct val="80000"/>
              </a:lnSpc>
            </a:pPr>
            <a:r>
              <a:rPr lang="en-US" sz="2400"/>
              <a:t>Administrate land-use planning and building constructions</a:t>
            </a:r>
            <a:r>
              <a:rPr lang="tr-TR" sz="2400"/>
              <a:t>, mitigation</a:t>
            </a:r>
            <a:r>
              <a:rPr lang="en-US" sz="2400"/>
              <a:t> (Development Law)</a:t>
            </a:r>
            <a:endParaRPr lang="tr-TR" sz="2400" b="1"/>
          </a:p>
          <a:p>
            <a:pPr lvl="1">
              <a:lnSpc>
                <a:spcPct val="80000"/>
              </a:lnSpc>
            </a:pPr>
            <a:r>
              <a:rPr lang="tr-TR" sz="2400"/>
              <a:t>Municipality-owned entreprises: </a:t>
            </a:r>
          </a:p>
          <a:p>
            <a:pPr lvl="2">
              <a:lnSpc>
                <a:spcPct val="80000"/>
              </a:lnSpc>
            </a:pPr>
            <a:r>
              <a:rPr lang="en-US"/>
              <a:t>I</a:t>
            </a:r>
            <a:r>
              <a:rPr lang="tr-TR"/>
              <a:t>ncluding gas, water, transportation companies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607AE83-C5D0-44BF-8CA8-79EC4531FF3B}" type="slidenum">
              <a:rPr lang="tr-TR"/>
              <a:pPr/>
              <a:t>5</a:t>
            </a:fld>
            <a:endParaRPr lang="tr-TR"/>
          </a:p>
        </p:txBody>
      </p:sp>
      <p:sp>
        <p:nvSpPr>
          <p:cNvPr id="12290" name="Rectangle 2"/>
          <p:cNvSpPr>
            <a:spLocks noChangeArrowheads="1"/>
          </p:cNvSpPr>
          <p:nvPr/>
        </p:nvSpPr>
        <p:spPr bwMode="auto">
          <a:xfrm>
            <a:off x="3563938" y="2743200"/>
            <a:ext cx="5616575" cy="1343025"/>
          </a:xfrm>
          <a:prstGeom prst="rect">
            <a:avLst/>
          </a:prstGeom>
          <a:noFill/>
          <a:ln w="9525">
            <a:solidFill>
              <a:schemeClr val="tx1"/>
            </a:solidFill>
            <a:miter lim="800000"/>
            <a:headEnd/>
            <a:tailEnd/>
          </a:ln>
          <a:effectLst/>
        </p:spPr>
        <p:txBody>
          <a:bodyPr>
            <a:spAutoFit/>
          </a:bodyPr>
          <a:lstStyle/>
          <a:p>
            <a:pPr>
              <a:spcBef>
                <a:spcPct val="20000"/>
              </a:spcBef>
              <a:buFontTx/>
              <a:buChar char="•"/>
            </a:pPr>
            <a:r>
              <a:rPr lang="tr-TR" sz="2400"/>
              <a:t> </a:t>
            </a:r>
            <a:r>
              <a:rPr lang="en-US" sz="2400"/>
              <a:t>M</a:t>
            </a:r>
            <a:r>
              <a:rPr lang="tr-TR" sz="2400"/>
              <a:t>ore than 17</a:t>
            </a:r>
            <a:r>
              <a:rPr lang="en-US" sz="2400"/>
              <a:t>,000</a:t>
            </a:r>
            <a:r>
              <a:rPr lang="tr-TR" sz="2400"/>
              <a:t> dead</a:t>
            </a:r>
          </a:p>
          <a:p>
            <a:pPr>
              <a:spcBef>
                <a:spcPct val="20000"/>
              </a:spcBef>
              <a:buFontTx/>
              <a:buChar char="•"/>
            </a:pPr>
            <a:r>
              <a:rPr lang="tr-TR" sz="2400"/>
              <a:t> 70</a:t>
            </a:r>
            <a:r>
              <a:rPr lang="en-US" sz="2400"/>
              <a:t>,000 </a:t>
            </a:r>
            <a:r>
              <a:rPr lang="tr-TR" sz="2400"/>
              <a:t>in</a:t>
            </a:r>
            <a:r>
              <a:rPr lang="en-US" sz="2400"/>
              <a:t>j</a:t>
            </a:r>
            <a:r>
              <a:rPr lang="tr-TR" sz="2400"/>
              <a:t>ured </a:t>
            </a:r>
          </a:p>
          <a:p>
            <a:pPr>
              <a:spcBef>
                <a:spcPct val="20000"/>
              </a:spcBef>
              <a:buFontTx/>
              <a:buChar char="•"/>
            </a:pPr>
            <a:r>
              <a:rPr lang="tr-TR" sz="2400"/>
              <a:t> 600</a:t>
            </a:r>
            <a:r>
              <a:rPr lang="en-US" sz="2400"/>
              <a:t>,000</a:t>
            </a:r>
            <a:r>
              <a:rPr lang="tr-TR" sz="2400"/>
              <a:t> </a:t>
            </a:r>
            <a:r>
              <a:rPr lang="en-US" sz="2400"/>
              <a:t>made </a:t>
            </a:r>
            <a:r>
              <a:rPr lang="tr-TR" sz="2400"/>
              <a:t>homeless</a:t>
            </a:r>
          </a:p>
        </p:txBody>
      </p:sp>
      <p:sp>
        <p:nvSpPr>
          <p:cNvPr id="12291" name="Rectangle 3"/>
          <p:cNvSpPr>
            <a:spLocks noGrp="1" noChangeArrowheads="1"/>
          </p:cNvSpPr>
          <p:nvPr>
            <p:ph type="title"/>
          </p:nvPr>
        </p:nvSpPr>
        <p:spPr>
          <a:xfrm>
            <a:off x="3492500" y="917575"/>
            <a:ext cx="5122863" cy="1431925"/>
          </a:xfrm>
          <a:noFill/>
          <a:ln/>
        </p:spPr>
        <p:txBody>
          <a:bodyPr>
            <a:spAutoFit/>
          </a:bodyPr>
          <a:lstStyle/>
          <a:p>
            <a:pPr algn="r"/>
            <a:r>
              <a:rPr lang="tr-TR" b="1">
                <a:solidFill>
                  <a:schemeClr val="tx1"/>
                </a:solidFill>
              </a:rPr>
              <a:t>1999 Marmara </a:t>
            </a:r>
            <a:br>
              <a:rPr lang="tr-TR" b="1">
                <a:solidFill>
                  <a:schemeClr val="tx1"/>
                </a:solidFill>
              </a:rPr>
            </a:br>
            <a:r>
              <a:rPr lang="tr-TR" b="1">
                <a:solidFill>
                  <a:schemeClr val="tx1"/>
                </a:solidFill>
              </a:rPr>
              <a:t>Earthquakes</a:t>
            </a:r>
            <a:endParaRPr lang="en-US" b="1">
              <a:solidFill>
                <a:schemeClr val="tx1"/>
              </a:solidFill>
            </a:endParaRPr>
          </a:p>
        </p:txBody>
      </p:sp>
      <p:sp>
        <p:nvSpPr>
          <p:cNvPr id="12293" name="Rectangle 5"/>
          <p:cNvSpPr>
            <a:spLocks noChangeArrowheads="1"/>
          </p:cNvSpPr>
          <p:nvPr/>
        </p:nvSpPr>
        <p:spPr bwMode="auto">
          <a:xfrm>
            <a:off x="2424113" y="4405313"/>
            <a:ext cx="5387975" cy="904875"/>
          </a:xfrm>
          <a:prstGeom prst="rect">
            <a:avLst/>
          </a:prstGeom>
          <a:noFill/>
          <a:ln w="9525">
            <a:solidFill>
              <a:schemeClr val="tx1"/>
            </a:solidFill>
            <a:miter lim="800000"/>
            <a:headEnd/>
            <a:tailEnd/>
          </a:ln>
          <a:effectLst/>
        </p:spPr>
        <p:txBody>
          <a:bodyPr>
            <a:spAutoFit/>
          </a:bodyPr>
          <a:lstStyle/>
          <a:p>
            <a:pPr>
              <a:spcBef>
                <a:spcPct val="20000"/>
              </a:spcBef>
              <a:buFontTx/>
              <a:buChar char="•"/>
            </a:pPr>
            <a:r>
              <a:rPr lang="tr-TR" sz="2400"/>
              <a:t> 113</a:t>
            </a:r>
            <a:r>
              <a:rPr lang="en-US" sz="2400"/>
              <a:t>,000 </a:t>
            </a:r>
            <a:r>
              <a:rPr lang="tr-TR" sz="2400"/>
              <a:t>buildings collapsed </a:t>
            </a:r>
          </a:p>
          <a:p>
            <a:pPr>
              <a:spcBef>
                <a:spcPct val="20000"/>
              </a:spcBef>
              <a:buFontTx/>
              <a:buChar char="•"/>
            </a:pPr>
            <a:r>
              <a:rPr lang="tr-TR" sz="2400"/>
              <a:t> 254</a:t>
            </a:r>
            <a:r>
              <a:rPr lang="en-US" sz="2400"/>
              <a:t>,000</a:t>
            </a:r>
            <a:r>
              <a:rPr lang="tr-TR" sz="2400"/>
              <a:t> various damages</a:t>
            </a:r>
          </a:p>
        </p:txBody>
      </p:sp>
      <p:sp>
        <p:nvSpPr>
          <p:cNvPr id="12294" name="Rectangle 6"/>
          <p:cNvSpPr>
            <a:spLocks noChangeArrowheads="1"/>
          </p:cNvSpPr>
          <p:nvPr/>
        </p:nvSpPr>
        <p:spPr bwMode="auto">
          <a:xfrm>
            <a:off x="3576638" y="5564188"/>
            <a:ext cx="5387975" cy="466725"/>
          </a:xfrm>
          <a:prstGeom prst="rect">
            <a:avLst/>
          </a:prstGeom>
          <a:noFill/>
          <a:ln w="9525">
            <a:solidFill>
              <a:schemeClr val="tx1"/>
            </a:solidFill>
            <a:miter lim="800000"/>
            <a:headEnd/>
            <a:tailEnd/>
          </a:ln>
          <a:effectLst/>
        </p:spPr>
        <p:txBody>
          <a:bodyPr>
            <a:spAutoFit/>
          </a:bodyPr>
          <a:lstStyle/>
          <a:p>
            <a:pPr>
              <a:spcBef>
                <a:spcPct val="20000"/>
              </a:spcBef>
              <a:buFontTx/>
              <a:buChar char="•"/>
            </a:pPr>
            <a:r>
              <a:rPr lang="tr-TR" sz="2400"/>
              <a:t> 10-15 </a:t>
            </a:r>
            <a:r>
              <a:rPr lang="en-US" sz="2400"/>
              <a:t>b</a:t>
            </a:r>
            <a:r>
              <a:rPr lang="tr-TR" sz="2400"/>
              <a:t>illion US$ loss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6"/>
          <p:cNvSpPr>
            <a:spLocks noGrp="1"/>
          </p:cNvSpPr>
          <p:nvPr>
            <p:ph type="sldNum" sz="quarter" idx="12"/>
          </p:nvPr>
        </p:nvSpPr>
        <p:spPr/>
        <p:txBody>
          <a:bodyPr/>
          <a:lstStyle/>
          <a:p>
            <a:fld id="{3861DE40-3DCB-4E6B-B2F9-A1C6957DA0B2}" type="slidenum">
              <a:rPr lang="tr-TR"/>
              <a:pPr/>
              <a:t>6</a:t>
            </a:fld>
            <a:endParaRPr lang="tr-TR"/>
          </a:p>
        </p:txBody>
      </p:sp>
      <p:sp>
        <p:nvSpPr>
          <p:cNvPr id="14338" name="Rectangle 2"/>
          <p:cNvSpPr>
            <a:spLocks noGrp="1" noChangeArrowheads="1"/>
          </p:cNvSpPr>
          <p:nvPr>
            <p:ph type="title"/>
          </p:nvPr>
        </p:nvSpPr>
        <p:spPr/>
        <p:txBody>
          <a:bodyPr/>
          <a:lstStyle/>
          <a:p>
            <a:r>
              <a:rPr lang="tr-TR" sz="3600" b="1"/>
              <a:t>Lessons From the Recent Disaster</a:t>
            </a:r>
            <a:r>
              <a:rPr lang="tr-TR"/>
              <a:t> </a:t>
            </a:r>
          </a:p>
        </p:txBody>
      </p:sp>
      <p:sp>
        <p:nvSpPr>
          <p:cNvPr id="14339" name="Rectangle 3"/>
          <p:cNvSpPr>
            <a:spLocks noGrp="1" noChangeArrowheads="1"/>
          </p:cNvSpPr>
          <p:nvPr>
            <p:ph type="body" sz="half" idx="1"/>
          </p:nvPr>
        </p:nvSpPr>
        <p:spPr>
          <a:xfrm>
            <a:off x="1608138" y="1671638"/>
            <a:ext cx="6780212" cy="3989387"/>
          </a:xfrm>
        </p:spPr>
        <p:txBody>
          <a:bodyPr/>
          <a:lstStyle/>
          <a:p>
            <a:pPr marL="609600" indent="-609600">
              <a:buFontTx/>
              <a:buAutoNum type="arabicPeriod"/>
            </a:pPr>
            <a:r>
              <a:rPr lang="en-US" sz="2800"/>
              <a:t>D</a:t>
            </a:r>
            <a:r>
              <a:rPr lang="tr-TR" sz="2800"/>
              <a:t>elay of first response</a:t>
            </a:r>
          </a:p>
          <a:p>
            <a:pPr marL="609600" indent="-609600">
              <a:buFontTx/>
              <a:buAutoNum type="arabicPeriod"/>
            </a:pPr>
            <a:r>
              <a:rPr lang="en-US" sz="2800"/>
              <a:t>Weaknesses in Turkish DMS</a:t>
            </a:r>
            <a:endParaRPr lang="tr-TR" sz="2800"/>
          </a:p>
          <a:p>
            <a:pPr marL="609600" indent="-609600">
              <a:buFontTx/>
              <a:buAutoNum type="arabicPeriod"/>
            </a:pPr>
            <a:r>
              <a:rPr lang="en-US" sz="2800"/>
              <a:t>L</a:t>
            </a:r>
            <a:r>
              <a:rPr lang="tr-TR" sz="2800"/>
              <a:t>osses and damages </a:t>
            </a:r>
          </a:p>
          <a:p>
            <a:pPr marL="609600" indent="-609600">
              <a:buFontTx/>
              <a:buAutoNum type="arabicPeriod"/>
            </a:pPr>
            <a:r>
              <a:rPr lang="en-US" sz="2800"/>
              <a:t>R</a:t>
            </a:r>
            <a:r>
              <a:rPr lang="tr-TR" sz="2800"/>
              <a:t>esource gap</a:t>
            </a:r>
          </a:p>
          <a:p>
            <a:pPr marL="609600" indent="-609600">
              <a:buFontTx/>
              <a:buAutoNum type="arabicPeriod"/>
            </a:pPr>
            <a:r>
              <a:rPr lang="en-US" sz="2800"/>
              <a:t>L</a:t>
            </a:r>
            <a:r>
              <a:rPr lang="tr-TR" sz="2800"/>
              <a:t>ack of knowledge: assessment of needs</a:t>
            </a:r>
          </a:p>
          <a:p>
            <a:pPr marL="609600" indent="-609600">
              <a:buFontTx/>
              <a:buAutoNum type="arabicPeriod"/>
            </a:pPr>
            <a:r>
              <a:rPr lang="en-US" sz="2800"/>
              <a:t>L</a:t>
            </a:r>
            <a:r>
              <a:rPr lang="tr-TR" sz="2800"/>
              <a:t>ack of preparedness and mitigation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0044A82-0A90-4668-A250-954938E63A51}" type="slidenum">
              <a:rPr lang="tr-TR"/>
              <a:pPr/>
              <a:t>7</a:t>
            </a:fld>
            <a:endParaRPr lang="tr-TR"/>
          </a:p>
        </p:txBody>
      </p:sp>
      <p:sp>
        <p:nvSpPr>
          <p:cNvPr id="16386" name="Rectangle 2"/>
          <p:cNvSpPr>
            <a:spLocks noGrp="1" noChangeArrowheads="1"/>
          </p:cNvSpPr>
          <p:nvPr>
            <p:ph type="title"/>
          </p:nvPr>
        </p:nvSpPr>
        <p:spPr>
          <a:xfrm>
            <a:off x="457200" y="404813"/>
            <a:ext cx="8229600" cy="1143000"/>
          </a:xfrm>
        </p:spPr>
        <p:txBody>
          <a:bodyPr/>
          <a:lstStyle/>
          <a:p>
            <a:r>
              <a:rPr lang="tr-TR" sz="3200" b="1">
                <a:solidFill>
                  <a:srgbClr val="FF0000"/>
                </a:solidFill>
              </a:rPr>
              <a:t/>
            </a:r>
            <a:br>
              <a:rPr lang="tr-TR" sz="3200" b="1">
                <a:solidFill>
                  <a:srgbClr val="FF0000"/>
                </a:solidFill>
              </a:rPr>
            </a:br>
            <a:r>
              <a:rPr lang="tr-TR" sz="3200" b="1">
                <a:solidFill>
                  <a:schemeClr val="tx1"/>
                </a:solidFill>
              </a:rPr>
              <a:t>Lesson 1</a:t>
            </a:r>
            <a:br>
              <a:rPr lang="tr-TR" sz="3200" b="1">
                <a:solidFill>
                  <a:schemeClr val="tx1"/>
                </a:solidFill>
              </a:rPr>
            </a:br>
            <a:r>
              <a:rPr lang="tr-TR" sz="3200" b="1">
                <a:solidFill>
                  <a:schemeClr val="tx1"/>
                </a:solidFill>
              </a:rPr>
              <a:t>Delay of First Response</a:t>
            </a:r>
            <a:r>
              <a:rPr lang="tr-TR" sz="3200" b="1">
                <a:solidFill>
                  <a:srgbClr val="FF0000"/>
                </a:solidFill>
              </a:rPr>
              <a:t/>
            </a:r>
            <a:br>
              <a:rPr lang="tr-TR" sz="3200" b="1">
                <a:solidFill>
                  <a:srgbClr val="FF0000"/>
                </a:solidFill>
              </a:rPr>
            </a:br>
            <a:r>
              <a:rPr lang="tr-TR" sz="3200" b="1">
                <a:solidFill>
                  <a:srgbClr val="FF0000"/>
                </a:solidFill>
              </a:rPr>
              <a:t/>
            </a:r>
            <a:br>
              <a:rPr lang="tr-TR" sz="3200" b="1">
                <a:solidFill>
                  <a:srgbClr val="FF0000"/>
                </a:solidFill>
              </a:rPr>
            </a:br>
            <a:endParaRPr lang="tr-TR" sz="3200" b="1">
              <a:solidFill>
                <a:srgbClr val="FF0000"/>
              </a:solidFill>
            </a:endParaRPr>
          </a:p>
        </p:txBody>
      </p:sp>
      <p:sp>
        <p:nvSpPr>
          <p:cNvPr id="16387" name="Rectangle 3"/>
          <p:cNvSpPr>
            <a:spLocks noGrp="1" noChangeArrowheads="1"/>
          </p:cNvSpPr>
          <p:nvPr>
            <p:ph type="body" idx="1"/>
          </p:nvPr>
        </p:nvSpPr>
        <p:spPr>
          <a:xfrm>
            <a:off x="762000" y="1219200"/>
            <a:ext cx="7848600" cy="5019675"/>
          </a:xfrm>
        </p:spPr>
        <p:txBody>
          <a:bodyPr/>
          <a:lstStyle/>
          <a:p>
            <a:pPr marL="381000" indent="-381000">
              <a:lnSpc>
                <a:spcPct val="80000"/>
              </a:lnSpc>
              <a:buFontTx/>
              <a:buNone/>
            </a:pPr>
            <a:endParaRPr lang="tr-TR" sz="1400" b="1" u="sng"/>
          </a:p>
          <a:p>
            <a:pPr marL="381000" indent="-381000">
              <a:lnSpc>
                <a:spcPct val="80000"/>
              </a:lnSpc>
              <a:buFontTx/>
              <a:buNone/>
            </a:pPr>
            <a:r>
              <a:rPr lang="en-US" sz="2000" b="1" u="sng"/>
              <a:t>Communication</a:t>
            </a:r>
          </a:p>
          <a:p>
            <a:pPr marL="381000" indent="-381000">
              <a:lnSpc>
                <a:spcPct val="80000"/>
              </a:lnSpc>
            </a:pPr>
            <a:r>
              <a:rPr lang="en-US" sz="2000"/>
              <a:t>Communication failed, mobiles did not function</a:t>
            </a:r>
          </a:p>
          <a:p>
            <a:pPr marL="381000" indent="-381000">
              <a:lnSpc>
                <a:spcPct val="80000"/>
              </a:lnSpc>
            </a:pPr>
            <a:r>
              <a:rPr lang="en-US" sz="2000"/>
              <a:t>Telephone lines were out of order in first 48 hours</a:t>
            </a:r>
          </a:p>
          <a:p>
            <a:pPr marL="381000" indent="-381000">
              <a:lnSpc>
                <a:spcPct val="80000"/>
              </a:lnSpc>
              <a:buFontTx/>
              <a:buNone/>
            </a:pPr>
            <a:endParaRPr lang="en-US" sz="2000" b="1" u="sng"/>
          </a:p>
          <a:p>
            <a:pPr marL="381000" indent="-381000">
              <a:lnSpc>
                <a:spcPct val="80000"/>
              </a:lnSpc>
              <a:buFontTx/>
              <a:buNone/>
            </a:pPr>
            <a:r>
              <a:rPr lang="en-US" sz="2000" b="1" u="sng"/>
              <a:t>First Aid &amp; Rescue</a:t>
            </a:r>
          </a:p>
          <a:p>
            <a:pPr marL="381000" indent="-381000">
              <a:lnSpc>
                <a:spcPct val="80000"/>
              </a:lnSpc>
            </a:pPr>
            <a:r>
              <a:rPr lang="en-US" sz="2000"/>
              <a:t>Lack of organization + coordination in search &amp; rescue activities</a:t>
            </a:r>
          </a:p>
          <a:p>
            <a:pPr marL="381000" indent="-381000">
              <a:lnSpc>
                <a:spcPct val="80000"/>
              </a:lnSpc>
            </a:pPr>
            <a:r>
              <a:rPr lang="en-US" sz="2000"/>
              <a:t>Emergency services failed</a:t>
            </a:r>
          </a:p>
          <a:p>
            <a:pPr marL="381000" indent="-381000">
              <a:lnSpc>
                <a:spcPct val="80000"/>
              </a:lnSpc>
            </a:pPr>
            <a:r>
              <a:rPr lang="en-US" sz="2000"/>
              <a:t>Almost entire traffic system destroyed</a:t>
            </a:r>
          </a:p>
          <a:p>
            <a:pPr marL="381000" indent="-381000">
              <a:lnSpc>
                <a:spcPct val="80000"/>
              </a:lnSpc>
            </a:pPr>
            <a:r>
              <a:rPr lang="en-US" sz="2000"/>
              <a:t>Chaotic situation</a:t>
            </a:r>
          </a:p>
          <a:p>
            <a:pPr marL="381000" indent="-381000">
              <a:lnSpc>
                <a:spcPct val="80000"/>
              </a:lnSpc>
            </a:pPr>
            <a:r>
              <a:rPr lang="en-US" sz="2000"/>
              <a:t>Bureaucracy inhibiting efficiency and effectiveness</a:t>
            </a:r>
            <a:endParaRPr lang="en-US" altLang="ja-JP" sz="2000">
              <a:ea typeface="MS PGothic" pitchFamily="34" charset="-128"/>
            </a:endParaRPr>
          </a:p>
          <a:p>
            <a:pPr marL="381000" indent="-381000">
              <a:lnSpc>
                <a:spcPct val="80000"/>
              </a:lnSpc>
            </a:pPr>
            <a:r>
              <a:rPr lang="en-US" altLang="ja-JP" sz="2000">
                <a:ea typeface="MS PGothic" pitchFamily="34" charset="-128"/>
              </a:rPr>
              <a:t>Insufficient logistic support</a:t>
            </a:r>
          </a:p>
          <a:p>
            <a:pPr marL="381000" indent="-381000">
              <a:lnSpc>
                <a:spcPct val="80000"/>
              </a:lnSpc>
            </a:pPr>
            <a:r>
              <a:rPr lang="en-US" altLang="ja-JP" sz="2000">
                <a:ea typeface="MS PGothic" pitchFamily="34" charset="-128"/>
              </a:rPr>
              <a:t>Voluntary personnel were not trained and organized</a:t>
            </a:r>
            <a:endParaRPr lang="en-US" sz="2000"/>
          </a:p>
          <a:p>
            <a:pPr marL="381000" indent="-381000">
              <a:lnSpc>
                <a:spcPct val="80000"/>
              </a:lnSpc>
            </a:pPr>
            <a:endParaRPr lang="en-US" sz="2000">
              <a:solidFill>
                <a:srgbClr val="FF0000"/>
              </a:solidFill>
            </a:endParaRPr>
          </a:p>
          <a:p>
            <a:pPr marL="381000" indent="-381000">
              <a:lnSpc>
                <a:spcPct val="80000"/>
              </a:lnSpc>
              <a:buFontTx/>
              <a:buNone/>
            </a:pPr>
            <a:r>
              <a:rPr lang="en-US" sz="2000" b="1" u="sng"/>
              <a:t>Government and Municipality not prepared for a major disaster</a:t>
            </a:r>
          </a:p>
          <a:p>
            <a:pPr marL="381000" indent="-381000">
              <a:lnSpc>
                <a:spcPct val="80000"/>
              </a:lnSpc>
            </a:pPr>
            <a:r>
              <a:rPr lang="en-US" sz="2000"/>
              <a:t>Coordination among sectoral institutions</a:t>
            </a:r>
          </a:p>
          <a:p>
            <a:pPr marL="381000" indent="-381000">
              <a:lnSpc>
                <a:spcPct val="80000"/>
              </a:lnSpc>
            </a:pPr>
            <a:r>
              <a:rPr lang="en-US" sz="2000"/>
              <a:t>Participation, partnerships </a:t>
            </a:r>
            <a:r>
              <a:rPr lang="tr-TR" sz="2000"/>
              <a:t>and </a:t>
            </a:r>
            <a:r>
              <a:rPr lang="en-US" sz="2000"/>
              <a:t>communication</a:t>
            </a:r>
          </a:p>
          <a:p>
            <a:pPr marL="381000" indent="-381000">
              <a:lnSpc>
                <a:spcPct val="80000"/>
              </a:lnSpc>
            </a:pPr>
            <a:endParaRPr lang="en-US" sz="2000">
              <a:solidFill>
                <a:srgbClr val="FF0000"/>
              </a:solidFill>
            </a:endParaRPr>
          </a:p>
          <a:p>
            <a:pPr marL="381000" indent="-381000">
              <a:lnSpc>
                <a:spcPct val="80000"/>
              </a:lnSpc>
            </a:pPr>
            <a:endParaRPr lang="en-US" sz="1400">
              <a:solidFill>
                <a:srgbClr val="FF0000"/>
              </a:solidFill>
            </a:endParaRPr>
          </a:p>
          <a:p>
            <a:pPr marL="381000" indent="-381000">
              <a:lnSpc>
                <a:spcPct val="80000"/>
              </a:lnSpc>
            </a:pPr>
            <a:endParaRPr lang="en-US" sz="140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30BAEE5-ECC6-4CA0-9D1C-4C4284074C2A}" type="slidenum">
              <a:rPr lang="tr-TR"/>
              <a:pPr/>
              <a:t>8</a:t>
            </a:fld>
            <a:endParaRPr lang="tr-TR"/>
          </a:p>
        </p:txBody>
      </p:sp>
      <p:sp>
        <p:nvSpPr>
          <p:cNvPr id="19458" name="Rectangle 2"/>
          <p:cNvSpPr>
            <a:spLocks noGrp="1" noChangeArrowheads="1"/>
          </p:cNvSpPr>
          <p:nvPr>
            <p:ph type="title"/>
          </p:nvPr>
        </p:nvSpPr>
        <p:spPr>
          <a:xfrm>
            <a:off x="457200" y="485775"/>
            <a:ext cx="8229600" cy="1143000"/>
          </a:xfrm>
        </p:spPr>
        <p:txBody>
          <a:bodyPr/>
          <a:lstStyle/>
          <a:p>
            <a:r>
              <a:rPr lang="tr-TR" sz="4000" b="1"/>
              <a:t>Countermeasure 1</a:t>
            </a:r>
            <a:r>
              <a:rPr lang="tr-TR" sz="3600"/>
              <a:t> </a:t>
            </a:r>
            <a:br>
              <a:rPr lang="tr-TR" sz="3600"/>
            </a:br>
            <a:endParaRPr lang="tr-TR" sz="3600"/>
          </a:p>
        </p:txBody>
      </p:sp>
      <p:sp>
        <p:nvSpPr>
          <p:cNvPr id="19459" name="Rectangle 3"/>
          <p:cNvSpPr>
            <a:spLocks noGrp="1" noChangeArrowheads="1"/>
          </p:cNvSpPr>
          <p:nvPr>
            <p:ph type="body" idx="1"/>
          </p:nvPr>
        </p:nvSpPr>
        <p:spPr>
          <a:xfrm>
            <a:off x="838200" y="1524000"/>
            <a:ext cx="7786688" cy="3744913"/>
          </a:xfrm>
        </p:spPr>
        <p:txBody>
          <a:bodyPr/>
          <a:lstStyle/>
          <a:p>
            <a:pPr>
              <a:lnSpc>
                <a:spcPct val="90000"/>
              </a:lnSpc>
            </a:pPr>
            <a:r>
              <a:rPr lang="en-US" sz="2800"/>
              <a:t>E</a:t>
            </a:r>
            <a:r>
              <a:rPr lang="tr-TR" sz="2800"/>
              <a:t>stablishment of </a:t>
            </a:r>
            <a:r>
              <a:rPr lang="tr-TR" sz="2800" i="1"/>
              <a:t>Istanbul Disaster Coordination Center</a:t>
            </a:r>
            <a:r>
              <a:rPr lang="tr-TR" sz="2800"/>
              <a:t> and </a:t>
            </a:r>
            <a:r>
              <a:rPr lang="tr-TR" sz="2800" i="1"/>
              <a:t>Istanbul Disaster Management Center </a:t>
            </a:r>
          </a:p>
          <a:p>
            <a:pPr>
              <a:lnSpc>
                <a:spcPct val="90000"/>
              </a:lnSpc>
            </a:pPr>
            <a:r>
              <a:rPr lang="en-US" sz="2800"/>
              <a:t>C</a:t>
            </a:r>
            <a:r>
              <a:rPr lang="tr-TR" sz="2800"/>
              <a:t>ommunication, coordination and cooperation</a:t>
            </a:r>
          </a:p>
          <a:p>
            <a:pPr>
              <a:lnSpc>
                <a:spcPct val="90000"/>
              </a:lnSpc>
            </a:pPr>
            <a:r>
              <a:rPr lang="en-US" sz="2800"/>
              <a:t>B</a:t>
            </a:r>
            <a:r>
              <a:rPr lang="tr-TR" sz="2800"/>
              <a:t>uild, train and  prepare search &amp; rescue teams</a:t>
            </a:r>
          </a:p>
          <a:p>
            <a:pPr>
              <a:lnSpc>
                <a:spcPct val="90000"/>
              </a:lnSpc>
            </a:pPr>
            <a:r>
              <a:rPr lang="en-US" sz="2800"/>
              <a:t>U</a:t>
            </a:r>
            <a:r>
              <a:rPr lang="tr-TR" sz="2800"/>
              <a:t>pdate rescue vehicle, equipment, network</a:t>
            </a:r>
          </a:p>
          <a:p>
            <a:pPr>
              <a:lnSpc>
                <a:spcPct val="90000"/>
              </a:lnSpc>
            </a:pPr>
            <a:r>
              <a:rPr lang="en-US" sz="2800"/>
              <a:t>C</a:t>
            </a:r>
            <a:r>
              <a:rPr lang="tr-TR" sz="2800"/>
              <a:t>ontinously determine, observe, monitor risks and collect </a:t>
            </a:r>
            <a:r>
              <a:rPr lang="en-US" sz="2800"/>
              <a:t>and </a:t>
            </a:r>
            <a:r>
              <a:rPr lang="tr-TR" sz="2800"/>
              <a:t>update geological and geophysical data and report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02A3C30-EE81-49B6-9CDE-73195543DE26}" type="slidenum">
              <a:rPr lang="tr-TR"/>
              <a:pPr/>
              <a:t>9</a:t>
            </a:fld>
            <a:endParaRPr lang="tr-TR"/>
          </a:p>
        </p:txBody>
      </p:sp>
      <p:sp>
        <p:nvSpPr>
          <p:cNvPr id="21506" name="Rectangle 2"/>
          <p:cNvSpPr>
            <a:spLocks noGrp="1" noChangeArrowheads="1"/>
          </p:cNvSpPr>
          <p:nvPr>
            <p:ph type="body" idx="1"/>
          </p:nvPr>
        </p:nvSpPr>
        <p:spPr>
          <a:xfrm>
            <a:off x="609600" y="1773238"/>
            <a:ext cx="8229600" cy="5084762"/>
          </a:xfrm>
        </p:spPr>
        <p:txBody>
          <a:bodyPr/>
          <a:lstStyle/>
          <a:p>
            <a:pPr>
              <a:lnSpc>
                <a:spcPct val="90000"/>
              </a:lnSpc>
              <a:buFontTx/>
              <a:buNone/>
            </a:pPr>
            <a:r>
              <a:rPr lang="tr-TR" b="1"/>
              <a:t>	</a:t>
            </a:r>
            <a:endParaRPr lang="tr-TR"/>
          </a:p>
          <a:p>
            <a:pPr lvl="1">
              <a:lnSpc>
                <a:spcPct val="90000"/>
              </a:lnSpc>
            </a:pPr>
            <a:r>
              <a:rPr lang="en-US"/>
              <a:t>Legal insufficiency for management</a:t>
            </a:r>
            <a:endParaRPr lang="tr-TR"/>
          </a:p>
          <a:p>
            <a:pPr lvl="1">
              <a:lnSpc>
                <a:spcPct val="90000"/>
              </a:lnSpc>
            </a:pPr>
            <a:r>
              <a:rPr lang="en-US"/>
              <a:t>Lack of implementation for sustainable disaster management activities</a:t>
            </a:r>
            <a:endParaRPr lang="tr-TR"/>
          </a:p>
          <a:p>
            <a:pPr lvl="1">
              <a:lnSpc>
                <a:spcPct val="90000"/>
              </a:lnSpc>
            </a:pPr>
            <a:r>
              <a:rPr lang="en-US"/>
              <a:t>Lack of coordination, cooperation and communication </a:t>
            </a:r>
            <a:endParaRPr lang="tr-TR"/>
          </a:p>
          <a:p>
            <a:pPr lvl="2">
              <a:lnSpc>
                <a:spcPct val="90000"/>
              </a:lnSpc>
            </a:pPr>
            <a:r>
              <a:rPr lang="en-US"/>
              <a:t>Duplication of efforts and responsibilities of various agencies</a:t>
            </a:r>
            <a:endParaRPr lang="tr-TR"/>
          </a:p>
          <a:p>
            <a:pPr lvl="1">
              <a:lnSpc>
                <a:spcPct val="90000"/>
              </a:lnSpc>
            </a:pPr>
            <a:r>
              <a:rPr lang="en-US"/>
              <a:t>No national mitigation strategy and mitigation planning </a:t>
            </a:r>
            <a:endParaRPr lang="tr-TR"/>
          </a:p>
          <a:p>
            <a:pPr lvl="2">
              <a:lnSpc>
                <a:spcPct val="90000"/>
              </a:lnSpc>
            </a:pPr>
            <a:r>
              <a:rPr lang="en-US"/>
              <a:t>Short </a:t>
            </a:r>
            <a:r>
              <a:rPr lang="tr-TR"/>
              <a:t>&amp;</a:t>
            </a:r>
            <a:r>
              <a:rPr lang="en-US"/>
              <a:t> long-ter</a:t>
            </a:r>
            <a:r>
              <a:rPr lang="tr-TR"/>
              <a:t>m</a:t>
            </a:r>
          </a:p>
          <a:p>
            <a:pPr>
              <a:lnSpc>
                <a:spcPct val="90000"/>
              </a:lnSpc>
            </a:pPr>
            <a:endParaRPr lang="tr-TR"/>
          </a:p>
        </p:txBody>
      </p:sp>
      <p:sp>
        <p:nvSpPr>
          <p:cNvPr id="21507" name="Rectangle 3"/>
          <p:cNvSpPr>
            <a:spLocks noGrp="1" noChangeArrowheads="1"/>
          </p:cNvSpPr>
          <p:nvPr>
            <p:ph type="title"/>
          </p:nvPr>
        </p:nvSpPr>
        <p:spPr>
          <a:xfrm>
            <a:off x="457200" y="457200"/>
            <a:ext cx="8229600" cy="1143000"/>
          </a:xfrm>
        </p:spPr>
        <p:txBody>
          <a:bodyPr/>
          <a:lstStyle/>
          <a:p>
            <a:r>
              <a:rPr lang="tr-TR" sz="3600" b="1">
                <a:solidFill>
                  <a:schemeClr val="tx1"/>
                </a:solidFill>
              </a:rPr>
              <a:t>Lesson 2</a:t>
            </a:r>
            <a:br>
              <a:rPr lang="tr-TR" sz="3600" b="1">
                <a:solidFill>
                  <a:schemeClr val="tx1"/>
                </a:solidFill>
              </a:rPr>
            </a:br>
            <a:r>
              <a:rPr lang="tr-TR" sz="3600" b="1">
                <a:solidFill>
                  <a:schemeClr val="tx1"/>
                </a:solidFill>
              </a:rPr>
              <a:t> </a:t>
            </a:r>
            <a:r>
              <a:rPr lang="en-US" sz="3600" b="1"/>
              <a:t>Considerable Weaknesses </a:t>
            </a:r>
            <a:r>
              <a:rPr lang="tr-TR" sz="3600" b="1"/>
              <a:t/>
            </a:r>
            <a:br>
              <a:rPr lang="tr-TR" sz="3600" b="1"/>
            </a:br>
            <a:r>
              <a:rPr lang="en-US" sz="3600" b="1"/>
              <a:t>in Turkish DMS</a:t>
            </a:r>
            <a:endParaRPr lang="tr-TR" sz="3600" b="1"/>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829</TotalTime>
  <Words>5033</Words>
  <Application>Microsoft Office PowerPoint</Application>
  <PresentationFormat>On-screen Show (4:3)</PresentationFormat>
  <Paragraphs>666</Paragraphs>
  <Slides>28</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Georgia</vt:lpstr>
      <vt:lpstr>Batang</vt:lpstr>
      <vt:lpstr>Verdana</vt:lpstr>
      <vt:lpstr>MS PGothic</vt:lpstr>
      <vt:lpstr>Wingdings</vt:lpstr>
      <vt:lpstr>Default Design</vt:lpstr>
      <vt:lpstr>How Istanbul has Prepared Itself in Response to the Threat of Earthquakes </vt:lpstr>
      <vt:lpstr>Outline</vt:lpstr>
      <vt:lpstr>ISTANBUL: a high-risk megacity</vt:lpstr>
      <vt:lpstr>Legistation: a Dual Organization</vt:lpstr>
      <vt:lpstr>1999 Marmara  Earthquakes</vt:lpstr>
      <vt:lpstr>Lessons From the Recent Disaster </vt:lpstr>
      <vt:lpstr> Lesson 1 Delay of First Response  </vt:lpstr>
      <vt:lpstr>Countermeasure 1  </vt:lpstr>
      <vt:lpstr>Lesson 2  Considerable Weaknesses  in Turkish DMS</vt:lpstr>
      <vt:lpstr>Countermeasure 2</vt:lpstr>
      <vt:lpstr>Slide 11</vt:lpstr>
      <vt:lpstr>Legislative Changes  for Mitigation Activities </vt:lpstr>
      <vt:lpstr>2- Compulsory Earthquake Insurance (1999) </vt:lpstr>
      <vt:lpstr>3- The Law of “Greater City Municipalities” (2004) </vt:lpstr>
      <vt:lpstr>Lesson 3 Losses and Damages</vt:lpstr>
      <vt:lpstr>Countermeasure 3 After the ‘99 disasters Turkey  showed some progress</vt:lpstr>
      <vt:lpstr>Lesson 4 Financial Losses and Resource Gap</vt:lpstr>
      <vt:lpstr>Procurement of Resources</vt:lpstr>
      <vt:lpstr>Countermeasure 4 Improving of Knowledge for Istanbul </vt:lpstr>
      <vt:lpstr>1- Istanbul Microzonation and  Seismic Risk Assessment Study (2002)</vt:lpstr>
      <vt:lpstr>2- Istanbul Earthquake Master Plan</vt:lpstr>
      <vt:lpstr>Lesson 5 Lack of Mitigation/Preparedness </vt:lpstr>
      <vt:lpstr>Countermeasures 5 Mitigation Projects for Istanbul </vt:lpstr>
      <vt:lpstr>Imm-zetinburnu Pilot Project 2003-2010</vt:lpstr>
      <vt:lpstr>The Vulnerability of the  Istanbul Buildings</vt:lpstr>
      <vt:lpstr>Investigating Risk Mitigation in Istanbul-ısmep Project (2005)</vt:lpstr>
      <vt:lpstr>Challengıng Issues</vt:lpstr>
      <vt:lpstr>Conclusions</vt:lpstr>
    </vt:vector>
  </TitlesOfParts>
  <Company>ITU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Istanbul has prepared itself in response to the threat of earthquakes </dc:title>
  <dc:creator>Nilgun Okay</dc:creator>
  <cp:lastModifiedBy>anarod</cp:lastModifiedBy>
  <cp:revision>212</cp:revision>
  <dcterms:created xsi:type="dcterms:W3CDTF">2007-04-12T21:40:43Z</dcterms:created>
  <dcterms:modified xsi:type="dcterms:W3CDTF">2010-07-13T12:42:10Z</dcterms:modified>
</cp:coreProperties>
</file>