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 saveSubsetFonts="1">
  <p:sldMasterIdLst>
    <p:sldMasterId id="2147483649" r:id="rId1"/>
    <p:sldMasterId id="2147483650" r:id="rId2"/>
  </p:sldMasterIdLst>
  <p:notesMasterIdLst>
    <p:notesMasterId r:id="rId23"/>
  </p:notesMasterIdLst>
  <p:handoutMasterIdLst>
    <p:handoutMasterId r:id="rId24"/>
  </p:handoutMasterIdLst>
  <p:sldIdLst>
    <p:sldId id="256" r:id="rId3"/>
    <p:sldId id="262" r:id="rId4"/>
    <p:sldId id="410" r:id="rId5"/>
    <p:sldId id="417" r:id="rId6"/>
    <p:sldId id="418" r:id="rId7"/>
    <p:sldId id="419" r:id="rId8"/>
    <p:sldId id="420" r:id="rId9"/>
    <p:sldId id="421" r:id="rId10"/>
    <p:sldId id="433" r:id="rId11"/>
    <p:sldId id="422" r:id="rId12"/>
    <p:sldId id="423" r:id="rId13"/>
    <p:sldId id="434" r:id="rId14"/>
    <p:sldId id="429" r:id="rId15"/>
    <p:sldId id="425" r:id="rId16"/>
    <p:sldId id="426" r:id="rId17"/>
    <p:sldId id="427" r:id="rId18"/>
    <p:sldId id="428" r:id="rId19"/>
    <p:sldId id="430" r:id="rId20"/>
    <p:sldId id="431" r:id="rId21"/>
    <p:sldId id="432" r:id="rId22"/>
  </p:sldIdLst>
  <p:sldSz cx="9144000" cy="6858000" type="screen4x3"/>
  <p:notesSz cx="7026275" cy="9312275"/>
  <p:embeddedFontLst>
    <p:embeddedFont>
      <p:font typeface="MS PGothic" pitchFamily="34" charset="-128"/>
      <p:regular r:id="rId25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00"/>
    <a:srgbClr val="ED9D79"/>
    <a:srgbClr val="EB9067"/>
    <a:srgbClr val="ED6231"/>
    <a:srgbClr val="F74A27"/>
    <a:srgbClr val="F86244"/>
    <a:srgbClr val="FF3399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56" autoAdjust="0"/>
    <p:restoredTop sz="91278" autoAdjust="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1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238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835" tIns="46417" rIns="92835" bIns="46417" numCol="1" anchor="t" anchorCtr="0" compatLnSpc="1">
            <a:prstTxWarp prst="textNoShape">
              <a:avLst/>
            </a:prstTxWarp>
          </a:bodyPr>
          <a:lstStyle>
            <a:lvl1pPr defTabSz="927100">
              <a:defRPr sz="1200"/>
            </a:lvl1pPr>
          </a:lstStyle>
          <a:p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84625" y="0"/>
            <a:ext cx="30416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835" tIns="46417" rIns="92835" bIns="46417" numCol="1" anchor="t" anchorCtr="0" compatLnSpc="1">
            <a:prstTxWarp prst="textNoShape">
              <a:avLst/>
            </a:prstTxWarp>
          </a:bodyPr>
          <a:lstStyle>
            <a:lvl1pPr algn="r" defTabSz="927100">
              <a:defRPr sz="1200"/>
            </a:lvl1pPr>
          </a:lstStyle>
          <a:p>
            <a:endParaRPr 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3963"/>
            <a:ext cx="3043238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835" tIns="46417" rIns="92835" bIns="46417" numCol="1" anchor="b" anchorCtr="0" compatLnSpc="1">
            <a:prstTxWarp prst="textNoShape">
              <a:avLst/>
            </a:prstTxWarp>
          </a:bodyPr>
          <a:lstStyle>
            <a:lvl1pPr defTabSz="927100">
              <a:defRPr sz="1200"/>
            </a:lvl1pPr>
          </a:lstStyle>
          <a:p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84625" y="8843963"/>
            <a:ext cx="3041650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835" tIns="46417" rIns="92835" bIns="46417" numCol="1" anchor="b" anchorCtr="0" compatLnSpc="1">
            <a:prstTxWarp prst="textNoShape">
              <a:avLst/>
            </a:prstTxWarp>
          </a:bodyPr>
          <a:lstStyle>
            <a:lvl1pPr algn="r" defTabSz="927100">
              <a:defRPr sz="1200"/>
            </a:lvl1pPr>
          </a:lstStyle>
          <a:p>
            <a:fld id="{64FC1077-1F70-4D8B-B2ED-A28D981F9AD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24" tIns="45912" rIns="91824" bIns="45912" numCol="1" anchor="t" anchorCtr="0" compatLnSpc="1">
            <a:prstTxWarp prst="textNoShape">
              <a:avLst/>
            </a:prstTxWarp>
          </a:bodyPr>
          <a:lstStyle>
            <a:lvl1pPr defTabSz="917575">
              <a:defRPr sz="1200"/>
            </a:lvl1pPr>
          </a:lstStyle>
          <a:p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2125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24" tIns="45912" rIns="91824" bIns="45912" numCol="1" anchor="t" anchorCtr="0" compatLnSpc="1">
            <a:prstTxWarp prst="textNoShape">
              <a:avLst/>
            </a:prstTxWarp>
          </a:bodyPr>
          <a:lstStyle>
            <a:lvl1pPr algn="r" defTabSz="917575">
              <a:defRPr sz="1200"/>
            </a:lvl1pPr>
          </a:lstStyle>
          <a:p>
            <a:endParaRPr lang="en-U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7288" y="685800"/>
            <a:ext cx="4684712" cy="35131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3450" y="4429125"/>
            <a:ext cx="5135563" cy="419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24" tIns="45912" rIns="91824" bIns="459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53488"/>
            <a:ext cx="303212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24" tIns="45912" rIns="91824" bIns="45912" numCol="1" anchor="b" anchorCtr="0" compatLnSpc="1">
            <a:prstTxWarp prst="textNoShape">
              <a:avLst/>
            </a:prstTxWarp>
          </a:bodyPr>
          <a:lstStyle>
            <a:lvl1pPr defTabSz="917575">
              <a:defRPr sz="1200"/>
            </a:lvl1pPr>
          </a:lstStyle>
          <a:p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53488"/>
            <a:ext cx="303212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24" tIns="45912" rIns="91824" bIns="45912" numCol="1" anchor="b" anchorCtr="0" compatLnSpc="1">
            <a:prstTxWarp prst="textNoShape">
              <a:avLst/>
            </a:prstTxWarp>
          </a:bodyPr>
          <a:lstStyle>
            <a:lvl1pPr algn="r" defTabSz="917575">
              <a:defRPr sz="1200"/>
            </a:lvl1pPr>
          </a:lstStyle>
          <a:p>
            <a:fld id="{0BE52FB3-55EA-4A91-9D65-2F8EE925586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997FBF-D32F-4D17-9A70-CF4950536B53}" type="slidenum">
              <a:rPr lang="en-US"/>
              <a:pPr/>
              <a:t>0</a:t>
            </a:fld>
            <a:endParaRPr lang="en-US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 txBox="1">
            <a:spLocks noGrp="1" noChangeArrowheads="1"/>
          </p:cNvSpPr>
          <p:nvPr/>
        </p:nvSpPr>
        <p:spPr bwMode="auto">
          <a:xfrm>
            <a:off x="3970338" y="8853488"/>
            <a:ext cx="303212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824" tIns="45912" rIns="91824" bIns="45912" anchor="b"/>
          <a:lstStyle/>
          <a:p>
            <a:pPr algn="r" defTabSz="917575"/>
            <a:fld id="{D0D43688-5181-4492-96F6-540FF5A79561}" type="slidenum">
              <a:rPr lang="en-US" sz="1200"/>
              <a:pPr algn="r" defTabSz="917575"/>
              <a:t>10</a:t>
            </a:fld>
            <a:endParaRPr lang="en-US" sz="120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 txBox="1">
            <a:spLocks noGrp="1" noChangeArrowheads="1"/>
          </p:cNvSpPr>
          <p:nvPr/>
        </p:nvSpPr>
        <p:spPr bwMode="auto">
          <a:xfrm>
            <a:off x="3970338" y="8853488"/>
            <a:ext cx="303212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824" tIns="45912" rIns="91824" bIns="45912" anchor="b"/>
          <a:lstStyle/>
          <a:p>
            <a:pPr algn="r" defTabSz="917575"/>
            <a:fld id="{38529D31-9149-4226-B64F-5BC137530EE1}" type="slidenum">
              <a:rPr lang="en-US" sz="1200"/>
              <a:pPr algn="r" defTabSz="917575"/>
              <a:t>11</a:t>
            </a:fld>
            <a:endParaRPr lang="en-US" sz="1200"/>
          </a:p>
        </p:txBody>
      </p:sp>
      <p:sp>
        <p:nvSpPr>
          <p:cNvPr id="134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 txBox="1">
            <a:spLocks noGrp="1" noChangeArrowheads="1"/>
          </p:cNvSpPr>
          <p:nvPr/>
        </p:nvSpPr>
        <p:spPr bwMode="auto">
          <a:xfrm>
            <a:off x="3970338" y="8853488"/>
            <a:ext cx="303212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824" tIns="45912" rIns="91824" bIns="45912" anchor="b"/>
          <a:lstStyle/>
          <a:p>
            <a:pPr algn="r" defTabSz="917575"/>
            <a:fld id="{05A6EB53-90BA-42D3-8FEA-2AD72BF10E06}" type="slidenum">
              <a:rPr lang="en-US" sz="1200"/>
              <a:pPr algn="r" defTabSz="917575"/>
              <a:t>12</a:t>
            </a:fld>
            <a:endParaRPr lang="en-US" sz="1200"/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 txBox="1">
            <a:spLocks noGrp="1" noChangeArrowheads="1"/>
          </p:cNvSpPr>
          <p:nvPr/>
        </p:nvSpPr>
        <p:spPr bwMode="auto">
          <a:xfrm>
            <a:off x="3970338" y="8853488"/>
            <a:ext cx="303212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824" tIns="45912" rIns="91824" bIns="45912" anchor="b"/>
          <a:lstStyle/>
          <a:p>
            <a:pPr algn="r" defTabSz="917575"/>
            <a:fld id="{7386C2A6-EB23-4FD2-ABD3-1B896000C9BE}" type="slidenum">
              <a:rPr lang="en-US" sz="1200"/>
              <a:pPr algn="r" defTabSz="917575"/>
              <a:t>13</a:t>
            </a:fld>
            <a:endParaRPr lang="en-US" sz="1200"/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 txBox="1">
            <a:spLocks noGrp="1" noChangeArrowheads="1"/>
          </p:cNvSpPr>
          <p:nvPr/>
        </p:nvSpPr>
        <p:spPr bwMode="auto">
          <a:xfrm>
            <a:off x="3970338" y="8853488"/>
            <a:ext cx="303212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824" tIns="45912" rIns="91824" bIns="45912" anchor="b"/>
          <a:lstStyle/>
          <a:p>
            <a:pPr algn="r" defTabSz="917575"/>
            <a:fld id="{2F853C34-BC13-4330-A18F-F8A402980BE4}" type="slidenum">
              <a:rPr lang="en-US" sz="1200"/>
              <a:pPr algn="r" defTabSz="917575"/>
              <a:t>14</a:t>
            </a:fld>
            <a:endParaRPr lang="en-US" sz="1200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 txBox="1">
            <a:spLocks noGrp="1" noChangeArrowheads="1"/>
          </p:cNvSpPr>
          <p:nvPr/>
        </p:nvSpPr>
        <p:spPr bwMode="auto">
          <a:xfrm>
            <a:off x="3970338" y="8853488"/>
            <a:ext cx="303212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824" tIns="45912" rIns="91824" bIns="45912" anchor="b"/>
          <a:lstStyle/>
          <a:p>
            <a:pPr algn="r" defTabSz="917575"/>
            <a:fld id="{8D610189-6000-48E5-8BF3-7A72B81C1BC4}" type="slidenum">
              <a:rPr lang="en-US" sz="1200"/>
              <a:pPr algn="r" defTabSz="917575"/>
              <a:t>15</a:t>
            </a:fld>
            <a:endParaRPr lang="en-US" sz="1200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 txBox="1">
            <a:spLocks noGrp="1" noChangeArrowheads="1"/>
          </p:cNvSpPr>
          <p:nvPr/>
        </p:nvSpPr>
        <p:spPr bwMode="auto">
          <a:xfrm>
            <a:off x="3970338" y="8853488"/>
            <a:ext cx="303212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824" tIns="45912" rIns="91824" bIns="45912" anchor="b"/>
          <a:lstStyle/>
          <a:p>
            <a:pPr algn="r" defTabSz="917575"/>
            <a:fld id="{AF60723C-C0F3-4303-B6DE-86D217C24EA4}" type="slidenum">
              <a:rPr lang="en-US" sz="1200"/>
              <a:pPr algn="r" defTabSz="917575"/>
              <a:t>16</a:t>
            </a:fld>
            <a:endParaRPr lang="en-US" sz="1200"/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 txBox="1">
            <a:spLocks noGrp="1" noChangeArrowheads="1"/>
          </p:cNvSpPr>
          <p:nvPr/>
        </p:nvSpPr>
        <p:spPr bwMode="auto">
          <a:xfrm>
            <a:off x="3970338" y="8853488"/>
            <a:ext cx="303212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824" tIns="45912" rIns="91824" bIns="45912" anchor="b"/>
          <a:lstStyle/>
          <a:p>
            <a:pPr algn="r" defTabSz="917575"/>
            <a:fld id="{D9E82F92-9EBF-4B1B-8152-40AD1CD6FDD7}" type="slidenum">
              <a:rPr lang="en-US" sz="1200"/>
              <a:pPr algn="r" defTabSz="917575"/>
              <a:t>17</a:t>
            </a:fld>
            <a:endParaRPr lang="en-US" sz="120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 txBox="1">
            <a:spLocks noGrp="1" noChangeArrowheads="1"/>
          </p:cNvSpPr>
          <p:nvPr/>
        </p:nvSpPr>
        <p:spPr bwMode="auto">
          <a:xfrm>
            <a:off x="3970338" y="8853488"/>
            <a:ext cx="303212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824" tIns="45912" rIns="91824" bIns="45912" anchor="b"/>
          <a:lstStyle/>
          <a:p>
            <a:pPr algn="r" defTabSz="917575"/>
            <a:fld id="{325DEB32-DB46-432D-B1F1-8F5D9AE54913}" type="slidenum">
              <a:rPr lang="en-US" sz="1200"/>
              <a:pPr algn="r" defTabSz="917575"/>
              <a:t>18</a:t>
            </a:fld>
            <a:endParaRPr lang="en-US" sz="1200"/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 txBox="1">
            <a:spLocks noGrp="1" noChangeArrowheads="1"/>
          </p:cNvSpPr>
          <p:nvPr/>
        </p:nvSpPr>
        <p:spPr bwMode="auto">
          <a:xfrm>
            <a:off x="3970338" y="8853488"/>
            <a:ext cx="303212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824" tIns="45912" rIns="91824" bIns="45912" anchor="b"/>
          <a:lstStyle/>
          <a:p>
            <a:pPr algn="r" defTabSz="917575"/>
            <a:fld id="{8A6E9998-3D2F-4754-BA9D-91152EBCE6D4}" type="slidenum">
              <a:rPr lang="en-US" sz="1200"/>
              <a:pPr algn="r" defTabSz="917575"/>
              <a:t>19</a:t>
            </a:fld>
            <a:endParaRPr lang="en-US" sz="1200"/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DD6ABB-4915-47CE-AEF6-081E8FE4B10E}" type="slidenum">
              <a:rPr lang="en-US"/>
              <a:pPr/>
              <a:t>1</a:t>
            </a:fld>
            <a:endParaRPr lang="en-US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 txBox="1">
            <a:spLocks noGrp="1" noChangeArrowheads="1"/>
          </p:cNvSpPr>
          <p:nvPr/>
        </p:nvSpPr>
        <p:spPr bwMode="auto">
          <a:xfrm>
            <a:off x="3970338" y="8853488"/>
            <a:ext cx="303212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824" tIns="45912" rIns="91824" bIns="45912" anchor="b"/>
          <a:lstStyle/>
          <a:p>
            <a:pPr algn="r" defTabSz="917575"/>
            <a:fld id="{EF16CE63-5AE2-4ABC-AF7E-4B0D7D83361F}" type="slidenum">
              <a:rPr lang="en-US" sz="1200"/>
              <a:pPr algn="r" defTabSz="917575"/>
              <a:t>3</a:t>
            </a:fld>
            <a:endParaRPr lang="en-US" sz="1200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 txBox="1">
            <a:spLocks noGrp="1" noChangeArrowheads="1"/>
          </p:cNvSpPr>
          <p:nvPr/>
        </p:nvSpPr>
        <p:spPr bwMode="auto">
          <a:xfrm>
            <a:off x="3970338" y="8853488"/>
            <a:ext cx="303212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824" tIns="45912" rIns="91824" bIns="45912" anchor="b"/>
          <a:lstStyle/>
          <a:p>
            <a:pPr algn="r" defTabSz="917575"/>
            <a:fld id="{F8A6705C-9366-4F0A-A812-5D9B0083E7BA}" type="slidenum">
              <a:rPr lang="en-US" sz="1200"/>
              <a:pPr algn="r" defTabSz="917575"/>
              <a:t>4</a:t>
            </a:fld>
            <a:endParaRPr lang="en-US" sz="120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 txBox="1">
            <a:spLocks noGrp="1" noChangeArrowheads="1"/>
          </p:cNvSpPr>
          <p:nvPr/>
        </p:nvSpPr>
        <p:spPr bwMode="auto">
          <a:xfrm>
            <a:off x="3970338" y="8853488"/>
            <a:ext cx="303212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824" tIns="45912" rIns="91824" bIns="45912" anchor="b"/>
          <a:lstStyle/>
          <a:p>
            <a:pPr algn="r" defTabSz="917575"/>
            <a:fld id="{12F86721-F30A-43A3-AD45-8C528CC0B7B4}" type="slidenum">
              <a:rPr lang="en-US" sz="1200"/>
              <a:pPr algn="r" defTabSz="917575"/>
              <a:t>5</a:t>
            </a:fld>
            <a:endParaRPr lang="en-US" sz="1200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b="1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 txBox="1">
            <a:spLocks noGrp="1" noChangeArrowheads="1"/>
          </p:cNvSpPr>
          <p:nvPr/>
        </p:nvSpPr>
        <p:spPr bwMode="auto">
          <a:xfrm>
            <a:off x="3970338" y="8853488"/>
            <a:ext cx="303212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824" tIns="45912" rIns="91824" bIns="45912" anchor="b"/>
          <a:lstStyle/>
          <a:p>
            <a:pPr algn="r" defTabSz="917575"/>
            <a:fld id="{00780240-6D18-4775-87BD-B607395E5617}" type="slidenum">
              <a:rPr lang="en-US" sz="1200"/>
              <a:pPr algn="r" defTabSz="917575"/>
              <a:t>6</a:t>
            </a:fld>
            <a:endParaRPr lang="en-US" sz="1200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 txBox="1">
            <a:spLocks noGrp="1" noChangeArrowheads="1"/>
          </p:cNvSpPr>
          <p:nvPr/>
        </p:nvSpPr>
        <p:spPr bwMode="auto">
          <a:xfrm>
            <a:off x="3970338" y="8853488"/>
            <a:ext cx="303212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824" tIns="45912" rIns="91824" bIns="45912" anchor="b"/>
          <a:lstStyle/>
          <a:p>
            <a:pPr algn="r" defTabSz="917575"/>
            <a:fld id="{F7F4B9C3-0077-46C0-A89A-519DE9146C31}" type="slidenum">
              <a:rPr lang="en-US" sz="1200"/>
              <a:pPr algn="r" defTabSz="917575"/>
              <a:t>7</a:t>
            </a:fld>
            <a:endParaRPr lang="en-US" sz="1200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 txBox="1">
            <a:spLocks noGrp="1" noChangeArrowheads="1"/>
          </p:cNvSpPr>
          <p:nvPr/>
        </p:nvSpPr>
        <p:spPr bwMode="auto">
          <a:xfrm>
            <a:off x="3970338" y="8853488"/>
            <a:ext cx="303212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824" tIns="45912" rIns="91824" bIns="45912" anchor="b"/>
          <a:lstStyle/>
          <a:p>
            <a:pPr algn="r" defTabSz="917575"/>
            <a:fld id="{70920179-AFDA-4729-9A4B-103C111425A2}" type="slidenum">
              <a:rPr lang="en-US" sz="1200"/>
              <a:pPr algn="r" defTabSz="917575"/>
              <a:t>8</a:t>
            </a:fld>
            <a:endParaRPr lang="en-US" sz="1200"/>
          </a:p>
        </p:txBody>
      </p:sp>
      <p:sp>
        <p:nvSpPr>
          <p:cNvPr id="132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1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 txBox="1">
            <a:spLocks noGrp="1" noChangeArrowheads="1"/>
          </p:cNvSpPr>
          <p:nvPr/>
        </p:nvSpPr>
        <p:spPr bwMode="auto">
          <a:xfrm>
            <a:off x="3970338" y="8853488"/>
            <a:ext cx="3032125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824" tIns="45912" rIns="91824" bIns="45912" anchor="b"/>
          <a:lstStyle/>
          <a:p>
            <a:pPr algn="r" defTabSz="917575"/>
            <a:fld id="{9D390FAA-FB37-43E3-BFC3-E9A8C2706468}" type="slidenum">
              <a:rPr lang="en-US" sz="1200"/>
              <a:pPr algn="r" defTabSz="917575"/>
              <a:t>9</a:t>
            </a:fld>
            <a:endParaRPr lang="en-US" sz="1200"/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buFontTx/>
              <a:buChar char="•"/>
            </a:pPr>
            <a:endParaRPr lang="en-US" smtClean="0"/>
          </a:p>
          <a:p>
            <a:pPr eaLnBrk="1" hangingPunct="1">
              <a:buFontTx/>
              <a:buChar char="•"/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477000" y="152400"/>
            <a:ext cx="2057400" cy="59436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019800" cy="59436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3810000"/>
            <a:ext cx="3810000" cy="228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3810000"/>
            <a:ext cx="3810000" cy="228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file:///C:\Documents%20and%20Settings\jgarciaalba\Local%20Settings\Temporary%20Internet%20Files\OLK119\MIFlogocolorALE.gif" TargetMode="Externa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4" name="Rectangle 8"/>
          <p:cNvSpPr>
            <a:spLocks noChangeArrowheads="1"/>
          </p:cNvSpPr>
          <p:nvPr/>
        </p:nvSpPr>
        <p:spPr bwMode="auto">
          <a:xfrm>
            <a:off x="0" y="0"/>
            <a:ext cx="9144000" cy="3276600"/>
          </a:xfrm>
          <a:prstGeom prst="rect">
            <a:avLst/>
          </a:prstGeom>
          <a:solidFill>
            <a:srgbClr val="6699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3810000"/>
            <a:ext cx="7772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60" name="Rectangle 4"/>
          <p:cNvSpPr>
            <a:spLocks noChangeArrowheads="1"/>
          </p:cNvSpPr>
          <p:nvPr/>
        </p:nvSpPr>
        <p:spPr bwMode="auto">
          <a:xfrm>
            <a:off x="314325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en-US" sz="1400">
              <a:latin typeface="Arial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ChangeArrowheads="1"/>
          </p:cNvSpPr>
          <p:nvPr/>
        </p:nvSpPr>
        <p:spPr bwMode="auto">
          <a:xfrm>
            <a:off x="0" y="0"/>
            <a:ext cx="9144000" cy="1447800"/>
          </a:xfrm>
          <a:prstGeom prst="rect">
            <a:avLst/>
          </a:prstGeom>
          <a:solidFill>
            <a:srgbClr val="6699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49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4933" name="Rectangle 5"/>
          <p:cNvSpPr>
            <a:spLocks noChangeArrowheads="1"/>
          </p:cNvSpPr>
          <p:nvPr/>
        </p:nvSpPr>
        <p:spPr bwMode="auto">
          <a:xfrm>
            <a:off x="314325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en-US" sz="1400">
              <a:latin typeface="Arial" charset="0"/>
              <a:cs typeface="Times New Roman" pitchFamily="18" charset="0"/>
            </a:endParaRPr>
          </a:p>
        </p:txBody>
      </p:sp>
      <p:sp>
        <p:nvSpPr>
          <p:cNvPr id="124935" name="Rectangle 7"/>
          <p:cNvSpPr>
            <a:spLocks noChangeArrowheads="1"/>
          </p:cNvSpPr>
          <p:nvPr/>
        </p:nvSpPr>
        <p:spPr bwMode="auto">
          <a:xfrm>
            <a:off x="4572000" y="6477000"/>
            <a:ext cx="4572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fld id="{88228AD2-22DE-4390-8177-46C174812928}" type="slidenum">
              <a:rPr lang="en-US" sz="1200" b="1">
                <a:solidFill>
                  <a:schemeClr val="hlink"/>
                </a:solidFill>
                <a:latin typeface="Arial" charset="0"/>
                <a:cs typeface="+mn-cs"/>
              </a:rPr>
              <a:pPr algn="r">
                <a:defRPr/>
              </a:pPr>
              <a:t>‹#›</a:t>
            </a:fld>
            <a:endParaRPr lang="en-US" sz="1200" b="1">
              <a:solidFill>
                <a:schemeClr val="hlink"/>
              </a:solidFill>
              <a:latin typeface="Arial" charset="0"/>
              <a:cs typeface="+mn-cs"/>
            </a:endParaRPr>
          </a:p>
        </p:txBody>
      </p:sp>
      <p:sp>
        <p:nvSpPr>
          <p:cNvPr id="3079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3080" name="Picture 9" descr="C:\Documents and Settings\jgarciaalba\Local Settings\Temporary Internet Files\OLK119\MIFlogocolorALE.gif"/>
          <p:cNvPicPr>
            <a:picLocks noChangeAspect="1" noChangeArrowheads="1"/>
          </p:cNvPicPr>
          <p:nvPr/>
        </p:nvPicPr>
        <p:blipFill>
          <a:blip r:embed="rId14" r:link="rId15" cstate="print"/>
          <a:srcRect/>
          <a:stretch>
            <a:fillRect/>
          </a:stretch>
        </p:blipFill>
        <p:spPr bwMode="auto">
          <a:xfrm>
            <a:off x="8229600" y="285750"/>
            <a:ext cx="768350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 descr="IDB logo COLOR ILLUST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381000"/>
            <a:ext cx="700088" cy="8382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file:///C:\Documents%20and%20Settings\jgarciaalba\Local%20Settings\Temporary%20Internet%20Files\OLK119\MIFlogocolorALE.gif" TargetMode="Externa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ppp.comunidadfomin.org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ppp.comunidadfomin.org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ppp.comunidadfomin.org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ppp.comunidadfomin.org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22" descr="logo"/>
          <p:cNvPicPr>
            <a:picLocks noChangeAspect="1" noChangeArrowheads="1"/>
          </p:cNvPicPr>
          <p:nvPr/>
        </p:nvPicPr>
        <p:blipFill>
          <a:blip r:embed="rId3" cstate="print">
            <a:lum bright="70000" contrast="-58000"/>
          </a:blip>
          <a:srcRect/>
          <a:stretch>
            <a:fillRect/>
          </a:stretch>
        </p:blipFill>
        <p:spPr bwMode="auto">
          <a:xfrm>
            <a:off x="2743200" y="3352800"/>
            <a:ext cx="35814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2054" descr="C:\Documents and Settings\jgarciaalba\Local Settings\Temporary Internet Files\OLK119\MIFlogocolorALE.gif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8299450" y="3429000"/>
            <a:ext cx="768350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2057"/>
          <p:cNvSpPr>
            <a:spLocks noChangeArrowheads="1"/>
          </p:cNvSpPr>
          <p:nvPr/>
        </p:nvSpPr>
        <p:spPr bwMode="auto">
          <a:xfrm>
            <a:off x="3233738" y="2835275"/>
            <a:ext cx="55165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MULTILATERAL INVESTMENT FUND</a:t>
            </a:r>
          </a:p>
          <a:p>
            <a:pPr algn="ctr"/>
            <a:endParaRPr lang="en-US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101" name="Rectangle 2062"/>
          <p:cNvSpPr>
            <a:spLocks noChangeArrowheads="1"/>
          </p:cNvSpPr>
          <p:nvPr/>
        </p:nvSpPr>
        <p:spPr bwMode="auto">
          <a:xfrm>
            <a:off x="533400" y="3963988"/>
            <a:ext cx="7772400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3200" b="1" i="1">
                <a:solidFill>
                  <a:srgbClr val="844D26"/>
                </a:solidFill>
                <a:latin typeface="Arial" pitchFamily="34" charset="0"/>
              </a:rPr>
              <a:t>Forming a Learning Community for the </a:t>
            </a:r>
          </a:p>
          <a:p>
            <a:pPr algn="ctr"/>
            <a:r>
              <a:rPr lang="en-US" sz="3200" b="1" i="1">
                <a:solidFill>
                  <a:srgbClr val="844D26"/>
                </a:solidFill>
                <a:latin typeface="Arial" pitchFamily="34" charset="0"/>
              </a:rPr>
              <a:t>PPP Cluster</a:t>
            </a:r>
          </a:p>
        </p:txBody>
      </p:sp>
      <p:sp>
        <p:nvSpPr>
          <p:cNvPr id="4102" name="Rectangle 2063"/>
          <p:cNvSpPr>
            <a:spLocks noChangeArrowheads="1"/>
          </p:cNvSpPr>
          <p:nvPr/>
        </p:nvSpPr>
        <p:spPr bwMode="auto">
          <a:xfrm>
            <a:off x="0" y="5713413"/>
            <a:ext cx="9067800" cy="9159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800" b="1" i="1">
                <a:solidFill>
                  <a:srgbClr val="844D26"/>
                </a:solidFill>
                <a:latin typeface="Arial" pitchFamily="34" charset="0"/>
              </a:rPr>
              <a:t>Norah Sullivan – Innovation and Knowledge Management </a:t>
            </a:r>
          </a:p>
          <a:p>
            <a:pPr algn="ctr"/>
            <a:r>
              <a:rPr lang="en-US" sz="1800" b="1" i="1">
                <a:solidFill>
                  <a:srgbClr val="844D26"/>
                </a:solidFill>
                <a:latin typeface="Arial" pitchFamily="34" charset="0"/>
              </a:rPr>
              <a:t>First MIF PPP Cluster Meeting </a:t>
            </a:r>
          </a:p>
          <a:p>
            <a:pPr algn="ctr"/>
            <a:r>
              <a:rPr lang="en-US" sz="1800" b="1" i="1">
                <a:solidFill>
                  <a:srgbClr val="844D26"/>
                </a:solidFill>
                <a:latin typeface="Arial" pitchFamily="34" charset="0"/>
              </a:rPr>
              <a:t>Washington, DC</a:t>
            </a:r>
            <a:r>
              <a:rPr lang="es-ES_tradnl" sz="1800" b="1" i="1">
                <a:solidFill>
                  <a:srgbClr val="844D26"/>
                </a:solidFill>
                <a:latin typeface="Arial" pitchFamily="34" charset="0"/>
              </a:rPr>
              <a:t> - </a:t>
            </a:r>
            <a:r>
              <a:rPr lang="en-US" sz="1800" b="1" i="1">
                <a:solidFill>
                  <a:srgbClr val="844D26"/>
                </a:solidFill>
                <a:latin typeface="Arial" pitchFamily="34" charset="0"/>
              </a:rPr>
              <a:t>October 15, 2008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134"/>
          <p:cNvSpPr>
            <a:spLocks noChangeArrowheads="1"/>
          </p:cNvSpPr>
          <p:nvPr/>
        </p:nvSpPr>
        <p:spPr bwMode="auto">
          <a:xfrm>
            <a:off x="1063625" y="815975"/>
            <a:ext cx="5621338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800" b="1" i="1">
                <a:solidFill>
                  <a:schemeClr val="bg1"/>
                </a:solidFill>
                <a:latin typeface="Arial" pitchFamily="34" charset="0"/>
              </a:rPr>
              <a:t>What is a Learning Community?</a:t>
            </a:r>
          </a:p>
        </p:txBody>
      </p:sp>
      <p:sp>
        <p:nvSpPr>
          <p:cNvPr id="20" name="19 Rectángulo"/>
          <p:cNvSpPr/>
          <p:nvPr/>
        </p:nvSpPr>
        <p:spPr>
          <a:xfrm>
            <a:off x="1447800" y="1771650"/>
            <a:ext cx="7696200" cy="62484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/>
            <a:endParaRPr lang="en-US" sz="2000" b="1">
              <a:latin typeface="Arial" pitchFamily="34" charset="0"/>
            </a:endParaRPr>
          </a:p>
          <a:p>
            <a:pPr marL="457200" indent="-457200"/>
            <a:r>
              <a:rPr lang="en-US" b="1">
                <a:latin typeface="Arial" pitchFamily="34" charset="0"/>
              </a:rPr>
              <a:t>What is a Learning Community?</a:t>
            </a:r>
            <a:r>
              <a:rPr lang="en-US" sz="2000" b="1">
                <a:latin typeface="Arial" pitchFamily="34" charset="0"/>
              </a:rPr>
              <a:t> </a:t>
            </a:r>
          </a:p>
          <a:p>
            <a:pPr marL="457200" indent="-457200"/>
            <a:endParaRPr lang="en-US" sz="2000" b="1">
              <a:latin typeface="Arial" pitchFamily="34" charset="0"/>
            </a:endParaRPr>
          </a:p>
          <a:p>
            <a:pPr marL="457200" indent="-457200"/>
            <a:r>
              <a:rPr lang="en-US" sz="2000" b="1">
                <a:latin typeface="Arial" pitchFamily="34" charset="0"/>
              </a:rPr>
              <a:t>It’s a group of people who:</a:t>
            </a:r>
            <a:endParaRPr lang="en-US" sz="2000">
              <a:latin typeface="Arial" pitchFamily="34" charset="0"/>
            </a:endParaRPr>
          </a:p>
          <a:p>
            <a:pPr marL="457200" indent="-457200"/>
            <a:endParaRPr lang="en-US" sz="2000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Share doubts, problems and passion for a topic.</a:t>
            </a:r>
          </a:p>
          <a:p>
            <a:pPr marL="457200" indent="-457200">
              <a:buFontTx/>
              <a:buChar char="•"/>
            </a:pPr>
            <a:endParaRPr lang="en-US" sz="2000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Deepen their knowledge and experience in an area, interacting periodically.</a:t>
            </a:r>
          </a:p>
          <a:p>
            <a:pPr marL="457200" indent="-457200">
              <a:buFontTx/>
              <a:buChar char="•"/>
            </a:pPr>
            <a:endParaRPr lang="en-US" sz="2000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Share what they know and have learned from their respective experiences.</a:t>
            </a:r>
          </a:p>
          <a:p>
            <a:pPr marL="457200" indent="-457200">
              <a:buFontTx/>
              <a:buChar char="•"/>
            </a:pPr>
            <a:endParaRPr lang="en-US" sz="2000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For MIF, a Learning Community is for its executing agency partners – we provide the platform, but it is up to you to bring it to life.</a:t>
            </a:r>
          </a:p>
          <a:p>
            <a:pPr marL="457200" indent="-457200">
              <a:buFontTx/>
              <a:buChar char="•"/>
            </a:pPr>
            <a:endParaRPr lang="en-US" sz="2000">
              <a:latin typeface="Arial" pitchFamily="34" charset="0"/>
            </a:endParaRPr>
          </a:p>
          <a:p>
            <a:pPr marL="457200" indent="-457200"/>
            <a:endParaRPr lang="en-US" sz="2000" b="1">
              <a:solidFill>
                <a:srgbClr val="E47200"/>
              </a:solidFill>
              <a:latin typeface="Arial" pitchFamily="34" charset="0"/>
            </a:endParaRPr>
          </a:p>
          <a:p>
            <a:pPr marL="457200" indent="-457200"/>
            <a:r>
              <a:rPr lang="en-US" sz="2000">
                <a:latin typeface="Arial" pitchFamily="34" charset="0"/>
              </a:rPr>
              <a:t>  </a:t>
            </a:r>
          </a:p>
          <a:p>
            <a:pPr marL="457200" indent="-457200">
              <a:buFontTx/>
              <a:buChar char="•"/>
            </a:pPr>
            <a:endParaRPr lang="en-US" sz="2000">
              <a:latin typeface="Arial" pitchFamily="34" charset="0"/>
            </a:endParaRPr>
          </a:p>
        </p:txBody>
      </p:sp>
      <p:sp>
        <p:nvSpPr>
          <p:cNvPr id="21" name="Oval 15"/>
          <p:cNvSpPr>
            <a:spLocks noChangeArrowheads="1"/>
          </p:cNvSpPr>
          <p:nvPr/>
        </p:nvSpPr>
        <p:spPr bwMode="auto">
          <a:xfrm>
            <a:off x="307336" y="1906012"/>
            <a:ext cx="1122476" cy="972701"/>
          </a:xfrm>
          <a:prstGeom prst="ellipse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 anchor="ctr"/>
          <a:lstStyle/>
          <a:p>
            <a:pPr algn="ctr"/>
            <a:r>
              <a:rPr lang="en-US" sz="1400" b="1">
                <a:solidFill>
                  <a:schemeClr val="bg1"/>
                </a:solidFill>
                <a:latin typeface="Arial" pitchFamily="34" charset="0"/>
              </a:rPr>
              <a:t>Learning</a:t>
            </a:r>
          </a:p>
          <a:p>
            <a:pPr algn="ctr"/>
            <a:r>
              <a:rPr lang="en-US" sz="1400" b="1">
                <a:solidFill>
                  <a:schemeClr val="bg1"/>
                </a:solidFill>
                <a:latin typeface="Arial" pitchFamily="34" charset="0"/>
              </a:rPr>
              <a:t>Community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134"/>
          <p:cNvSpPr>
            <a:spLocks noChangeArrowheads="1"/>
          </p:cNvSpPr>
          <p:nvPr/>
        </p:nvSpPr>
        <p:spPr bwMode="auto">
          <a:xfrm>
            <a:off x="1063625" y="815975"/>
            <a:ext cx="6416675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800" b="1" i="1">
                <a:solidFill>
                  <a:schemeClr val="bg1"/>
                </a:solidFill>
                <a:latin typeface="Arial" pitchFamily="34" charset="0"/>
              </a:rPr>
              <a:t>Learning Community Characteristics</a:t>
            </a:r>
          </a:p>
        </p:txBody>
      </p:sp>
      <p:sp>
        <p:nvSpPr>
          <p:cNvPr id="20" name="19 Rectángulo"/>
          <p:cNvSpPr/>
          <p:nvPr/>
        </p:nvSpPr>
        <p:spPr>
          <a:xfrm>
            <a:off x="1295400" y="1771650"/>
            <a:ext cx="8001000" cy="55784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/>
            <a:endParaRPr lang="en-US" sz="2000" b="1">
              <a:latin typeface="Arial" pitchFamily="34" charset="0"/>
            </a:endParaRPr>
          </a:p>
          <a:p>
            <a:pPr marL="457200" indent="-457200"/>
            <a:r>
              <a:rPr lang="en-US" sz="2000" b="1">
                <a:latin typeface="Arial" pitchFamily="34" charset="0"/>
              </a:rPr>
              <a:t>What are the characteristics of Learning Communities? </a:t>
            </a:r>
          </a:p>
          <a:p>
            <a:pPr marL="457200" indent="-457200"/>
            <a:endParaRPr lang="en-US" sz="2000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Organize </a:t>
            </a:r>
            <a:r>
              <a:rPr lang="en-US" sz="2000" b="1">
                <a:latin typeface="Arial" pitchFamily="34" charset="0"/>
              </a:rPr>
              <a:t>activities</a:t>
            </a:r>
            <a:r>
              <a:rPr lang="en-US" sz="2000">
                <a:latin typeface="Arial" pitchFamily="34" charset="0"/>
              </a:rPr>
              <a:t> and </a:t>
            </a:r>
            <a:r>
              <a:rPr lang="en-US" sz="2000" b="1">
                <a:latin typeface="Arial" pitchFamily="34" charset="0"/>
              </a:rPr>
              <a:t>events</a:t>
            </a:r>
            <a:r>
              <a:rPr lang="en-US" sz="2000">
                <a:latin typeface="Arial" pitchFamily="34" charset="0"/>
              </a:rPr>
              <a:t> and foster </a:t>
            </a:r>
            <a:r>
              <a:rPr lang="en-US" sz="2000" b="1">
                <a:latin typeface="Arial" pitchFamily="34" charset="0"/>
              </a:rPr>
              <a:t>relationships</a:t>
            </a:r>
            <a:r>
              <a:rPr lang="en-US" sz="2000">
                <a:latin typeface="Arial" pitchFamily="34" charset="0"/>
              </a:rPr>
              <a:t> that help to develop their full potential</a:t>
            </a:r>
          </a:p>
          <a:p>
            <a:pPr marL="457200" indent="-457200"/>
            <a:endParaRPr lang="en-US" sz="2000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US" sz="2000" b="1">
                <a:latin typeface="Arial" pitchFamily="34" charset="0"/>
              </a:rPr>
              <a:t>Explore </a:t>
            </a:r>
            <a:r>
              <a:rPr lang="en-US" sz="2000">
                <a:latin typeface="Arial" pitchFamily="34" charset="0"/>
              </a:rPr>
              <a:t>both</a:t>
            </a:r>
            <a:r>
              <a:rPr lang="en-US" sz="2000" b="1">
                <a:latin typeface="Arial" pitchFamily="34" charset="0"/>
              </a:rPr>
              <a:t> existing knowledge </a:t>
            </a:r>
            <a:r>
              <a:rPr lang="en-US" sz="2000">
                <a:latin typeface="Arial" pitchFamily="34" charset="0"/>
              </a:rPr>
              <a:t>and the</a:t>
            </a:r>
            <a:r>
              <a:rPr lang="en-US" sz="2000" b="1">
                <a:latin typeface="Arial" pitchFamily="34" charset="0"/>
              </a:rPr>
              <a:t> latest advances </a:t>
            </a:r>
            <a:r>
              <a:rPr lang="en-US" sz="2000">
                <a:latin typeface="Arial" pitchFamily="34" charset="0"/>
              </a:rPr>
              <a:t>in a particular topic </a:t>
            </a:r>
          </a:p>
          <a:p>
            <a:pPr marL="457200" indent="-457200"/>
            <a:endParaRPr lang="en-US" sz="2000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US" sz="2000" b="1">
                <a:latin typeface="Arial" pitchFamily="34" charset="0"/>
              </a:rPr>
              <a:t>Neutral space</a:t>
            </a:r>
            <a:r>
              <a:rPr lang="en-US" sz="2000">
                <a:latin typeface="Arial" pitchFamily="34" charset="0"/>
              </a:rPr>
              <a:t> to share knowledge </a:t>
            </a:r>
            <a:r>
              <a:rPr lang="en-US" sz="2000" b="1">
                <a:latin typeface="Arial" pitchFamily="34" charset="0"/>
              </a:rPr>
              <a:t>without hierarchy</a:t>
            </a:r>
          </a:p>
          <a:p>
            <a:pPr marL="457200" indent="-457200">
              <a:buFontTx/>
              <a:buChar char="•"/>
            </a:pPr>
            <a:endParaRPr lang="en-US" sz="2000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Participation is </a:t>
            </a:r>
            <a:r>
              <a:rPr lang="en-US" sz="2000" b="1">
                <a:latin typeface="Arial" pitchFamily="34" charset="0"/>
              </a:rPr>
              <a:t>voluntary</a:t>
            </a:r>
          </a:p>
          <a:p>
            <a:pPr marL="457200" indent="-457200">
              <a:buFontTx/>
              <a:buChar char="•"/>
            </a:pPr>
            <a:endParaRPr lang="en-US" sz="2000" b="1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The most important factor to the success of a Learning  Community is the </a:t>
            </a:r>
            <a:r>
              <a:rPr lang="en-US" sz="2000" b="1" i="1">
                <a:latin typeface="Arial" pitchFamily="34" charset="0"/>
              </a:rPr>
              <a:t>active participation of its members</a:t>
            </a:r>
            <a:r>
              <a:rPr lang="en-US" sz="2000">
                <a:latin typeface="Arial" pitchFamily="34" charset="0"/>
              </a:rPr>
              <a:t>. </a:t>
            </a:r>
          </a:p>
          <a:p>
            <a:pPr marL="457200" indent="-457200"/>
            <a:endParaRPr lang="en-US" sz="2000">
              <a:latin typeface="Arial" pitchFamily="34" charset="0"/>
            </a:endParaRPr>
          </a:p>
          <a:p>
            <a:pPr marL="457200" indent="-457200"/>
            <a:r>
              <a:rPr lang="en-US" sz="2000">
                <a:latin typeface="Arial" pitchFamily="34" charset="0"/>
              </a:rPr>
              <a:t>  </a:t>
            </a:r>
          </a:p>
          <a:p>
            <a:pPr marL="457200" indent="-457200">
              <a:buFontTx/>
              <a:buChar char="•"/>
            </a:pPr>
            <a:endParaRPr lang="en-US" sz="2000">
              <a:latin typeface="Arial" pitchFamily="34" charset="0"/>
            </a:endParaRPr>
          </a:p>
        </p:txBody>
      </p:sp>
      <p:sp>
        <p:nvSpPr>
          <p:cNvPr id="21" name="Oval 15"/>
          <p:cNvSpPr>
            <a:spLocks noChangeArrowheads="1"/>
          </p:cNvSpPr>
          <p:nvPr/>
        </p:nvSpPr>
        <p:spPr bwMode="auto">
          <a:xfrm>
            <a:off x="173986" y="1906012"/>
            <a:ext cx="1122476" cy="972701"/>
          </a:xfrm>
          <a:prstGeom prst="ellipse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 anchor="ctr"/>
          <a:lstStyle/>
          <a:p>
            <a:pPr algn="ctr"/>
            <a:r>
              <a:rPr lang="en-US" sz="1200" b="1">
                <a:solidFill>
                  <a:schemeClr val="bg1"/>
                </a:solidFill>
                <a:latin typeface="Arial" pitchFamily="34" charset="0"/>
              </a:rPr>
              <a:t>Characteristics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134"/>
          <p:cNvSpPr>
            <a:spLocks noChangeArrowheads="1"/>
          </p:cNvSpPr>
          <p:nvPr/>
        </p:nvSpPr>
        <p:spPr bwMode="auto">
          <a:xfrm>
            <a:off x="1063625" y="815975"/>
            <a:ext cx="4613275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800" b="1" i="1">
                <a:solidFill>
                  <a:schemeClr val="bg1"/>
                </a:solidFill>
                <a:latin typeface="Arial" pitchFamily="34" charset="0"/>
              </a:rPr>
              <a:t>Learning Community Role</a:t>
            </a:r>
          </a:p>
        </p:txBody>
      </p:sp>
      <p:sp>
        <p:nvSpPr>
          <p:cNvPr id="20" name="19 Rectángulo"/>
          <p:cNvSpPr/>
          <p:nvPr/>
        </p:nvSpPr>
        <p:spPr>
          <a:xfrm>
            <a:off x="1295400" y="1771650"/>
            <a:ext cx="8001000" cy="53943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/>
            <a:endParaRPr lang="en-US" sz="2000" b="1">
              <a:latin typeface="Arial" pitchFamily="34" charset="0"/>
            </a:endParaRPr>
          </a:p>
          <a:p>
            <a:pPr marL="457200" indent="-457200"/>
            <a:r>
              <a:rPr lang="en-US" b="1">
                <a:latin typeface="Arial" pitchFamily="34" charset="0"/>
              </a:rPr>
              <a:t>What is the role of the PPP Learning Community? </a:t>
            </a:r>
          </a:p>
          <a:p>
            <a:pPr marL="457200" indent="-457200"/>
            <a:endParaRPr lang="en-US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Foster communication among executing agency partners</a:t>
            </a:r>
          </a:p>
          <a:p>
            <a:pPr marL="457200" indent="-457200"/>
            <a:endParaRPr lang="en-US" sz="2000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Provide collective support </a:t>
            </a:r>
          </a:p>
          <a:p>
            <a:pPr marL="457200" indent="-457200">
              <a:buFontTx/>
              <a:buChar char="•"/>
            </a:pPr>
            <a:endParaRPr lang="en-US" sz="2000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Generate </a:t>
            </a:r>
            <a:r>
              <a:rPr lang="en-US" sz="2000" b="1">
                <a:latin typeface="Arial" pitchFamily="34" charset="0"/>
              </a:rPr>
              <a:t>new knowledge</a:t>
            </a:r>
            <a:r>
              <a:rPr lang="en-US" sz="2000">
                <a:latin typeface="Arial" pitchFamily="34" charset="0"/>
              </a:rPr>
              <a:t> through </a:t>
            </a:r>
            <a:r>
              <a:rPr lang="en-US" sz="2000" b="1">
                <a:latin typeface="Arial" pitchFamily="34" charset="0"/>
              </a:rPr>
              <a:t>interaction</a:t>
            </a:r>
          </a:p>
          <a:p>
            <a:pPr marL="457200" indent="-457200">
              <a:buFontTx/>
              <a:buChar char="•"/>
            </a:pPr>
            <a:endParaRPr lang="en-US" sz="2000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Manage knowledge</a:t>
            </a:r>
          </a:p>
          <a:p>
            <a:pPr marL="457200" indent="-457200">
              <a:buFontTx/>
              <a:buChar char="•"/>
            </a:pPr>
            <a:endParaRPr lang="en-US" sz="2000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Develop best practices</a:t>
            </a:r>
          </a:p>
          <a:p>
            <a:pPr marL="457200" indent="-457200">
              <a:buFontTx/>
              <a:buChar char="•"/>
            </a:pPr>
            <a:endParaRPr lang="en-US" sz="2000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Stimulate innovation within the area of PPPs</a:t>
            </a:r>
            <a:endParaRPr lang="en-US" sz="2000" b="1">
              <a:latin typeface="Arial" pitchFamily="34" charset="0"/>
            </a:endParaRPr>
          </a:p>
          <a:p>
            <a:pPr marL="457200" indent="-457200"/>
            <a:endParaRPr lang="en-US" sz="2000" b="1">
              <a:latin typeface="Arial" pitchFamily="34" charset="0"/>
            </a:endParaRPr>
          </a:p>
          <a:p>
            <a:pPr marL="457200" indent="-457200"/>
            <a:r>
              <a:rPr lang="es-ES" sz="2000">
                <a:latin typeface="Arial" pitchFamily="34" charset="0"/>
              </a:rPr>
              <a:t>  </a:t>
            </a:r>
            <a:r>
              <a:rPr lang="en-US" sz="2000">
                <a:latin typeface="Arial" pitchFamily="34" charset="0"/>
              </a:rPr>
              <a:t>  </a:t>
            </a:r>
          </a:p>
          <a:p>
            <a:pPr marL="457200" indent="-457200">
              <a:buFontTx/>
              <a:buChar char="•"/>
            </a:pPr>
            <a:endParaRPr lang="en-US" sz="2000">
              <a:latin typeface="Arial" pitchFamily="34" charset="0"/>
            </a:endParaRPr>
          </a:p>
        </p:txBody>
      </p:sp>
      <p:sp>
        <p:nvSpPr>
          <p:cNvPr id="21" name="Oval 15"/>
          <p:cNvSpPr>
            <a:spLocks noChangeArrowheads="1"/>
          </p:cNvSpPr>
          <p:nvPr/>
        </p:nvSpPr>
        <p:spPr bwMode="auto">
          <a:xfrm>
            <a:off x="304800" y="1905000"/>
            <a:ext cx="990600" cy="914400"/>
          </a:xfrm>
          <a:prstGeom prst="ellipse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 anchor="ctr"/>
          <a:lstStyle/>
          <a:p>
            <a:pPr algn="ctr"/>
            <a:r>
              <a:rPr lang="en-US" sz="1400" b="1">
                <a:solidFill>
                  <a:schemeClr val="bg1"/>
                </a:solidFill>
                <a:latin typeface="Arial" pitchFamily="34" charset="0"/>
              </a:rPr>
              <a:t>Role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134"/>
          <p:cNvSpPr>
            <a:spLocks noChangeArrowheads="1"/>
          </p:cNvSpPr>
          <p:nvPr/>
        </p:nvSpPr>
        <p:spPr bwMode="auto">
          <a:xfrm>
            <a:off x="1063625" y="814388"/>
            <a:ext cx="7013575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 b="1" i="1">
                <a:solidFill>
                  <a:schemeClr val="bg1"/>
                </a:solidFill>
                <a:latin typeface="Arial" pitchFamily="34" charset="0"/>
              </a:rPr>
              <a:t>Learning Community Benefits</a:t>
            </a:r>
          </a:p>
        </p:txBody>
      </p:sp>
      <p:sp>
        <p:nvSpPr>
          <p:cNvPr id="20" name="19 Rectángulo"/>
          <p:cNvSpPr/>
          <p:nvPr/>
        </p:nvSpPr>
        <p:spPr>
          <a:xfrm>
            <a:off x="1295400" y="1771650"/>
            <a:ext cx="7848600" cy="50895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/>
            <a:endParaRPr lang="en-US" sz="2000" b="1">
              <a:latin typeface="Arial" pitchFamily="34" charset="0"/>
            </a:endParaRPr>
          </a:p>
          <a:p>
            <a:pPr marL="457200" indent="-457200"/>
            <a:r>
              <a:rPr lang="en-US" b="1">
                <a:latin typeface="Arial" pitchFamily="34" charset="0"/>
              </a:rPr>
              <a:t>What are the benefits to you, PPP cluster members?</a:t>
            </a:r>
          </a:p>
          <a:p>
            <a:pPr marL="457200" indent="-457200"/>
            <a:endParaRPr lang="en-US" b="1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More recently approved MIF projects can learn from projects already in implementation</a:t>
            </a:r>
          </a:p>
          <a:p>
            <a:pPr marL="457200" indent="-457200"/>
            <a:endParaRPr lang="en-US" sz="2000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Interaction with cluster members in between annual meetings</a:t>
            </a:r>
          </a:p>
          <a:p>
            <a:pPr marL="457200" indent="-457200"/>
            <a:endParaRPr lang="en-US" sz="2000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Share cross-country experiences with PPPs</a:t>
            </a:r>
          </a:p>
          <a:p>
            <a:pPr marL="457200" indent="-457200"/>
            <a:endParaRPr lang="en-US" sz="2000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Consolidate PPP cluster information, best practices and lessons learned in one place</a:t>
            </a:r>
          </a:p>
          <a:p>
            <a:pPr marL="457200" indent="-457200"/>
            <a:endParaRPr lang="en-US" sz="2000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Links to other institutional partners, larger PPP networks and global knowledge in PPPs</a:t>
            </a:r>
          </a:p>
          <a:p>
            <a:pPr marL="457200" indent="-457200"/>
            <a:r>
              <a:rPr lang="en-US" sz="2000">
                <a:latin typeface="Arial" pitchFamily="34" charset="0"/>
              </a:rPr>
              <a:t>  </a:t>
            </a:r>
          </a:p>
        </p:txBody>
      </p:sp>
      <p:sp>
        <p:nvSpPr>
          <p:cNvPr id="21" name="Oval 15"/>
          <p:cNvSpPr>
            <a:spLocks noChangeArrowheads="1"/>
          </p:cNvSpPr>
          <p:nvPr/>
        </p:nvSpPr>
        <p:spPr bwMode="auto">
          <a:xfrm>
            <a:off x="304800" y="1905000"/>
            <a:ext cx="990600" cy="914400"/>
          </a:xfrm>
          <a:prstGeom prst="ellipse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 anchor="ctr"/>
          <a:lstStyle/>
          <a:p>
            <a:pPr algn="ctr"/>
            <a:r>
              <a:rPr lang="en-US" sz="1400" b="1">
                <a:solidFill>
                  <a:schemeClr val="bg1"/>
                </a:solidFill>
                <a:latin typeface="Arial" pitchFamily="34" charset="0"/>
              </a:rPr>
              <a:t>Benefits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134"/>
          <p:cNvSpPr>
            <a:spLocks noChangeArrowheads="1"/>
          </p:cNvSpPr>
          <p:nvPr/>
        </p:nvSpPr>
        <p:spPr bwMode="auto">
          <a:xfrm>
            <a:off x="1063625" y="815975"/>
            <a:ext cx="6791325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800" b="1" i="1">
                <a:solidFill>
                  <a:schemeClr val="bg1"/>
                </a:solidFill>
                <a:latin typeface="Arial" pitchFamily="34" charset="0"/>
              </a:rPr>
              <a:t>Steps to create a Learning Community </a:t>
            </a:r>
          </a:p>
        </p:txBody>
      </p:sp>
      <p:sp>
        <p:nvSpPr>
          <p:cNvPr id="20" name="19 Rectángulo"/>
          <p:cNvSpPr/>
          <p:nvPr/>
        </p:nvSpPr>
        <p:spPr>
          <a:xfrm>
            <a:off x="1295400" y="1771650"/>
            <a:ext cx="8001000" cy="44196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/>
            <a:endParaRPr lang="en-US" sz="2000" b="1">
              <a:latin typeface="Arial" pitchFamily="34" charset="0"/>
            </a:endParaRPr>
          </a:p>
          <a:p>
            <a:pPr marL="457200" indent="-457200"/>
            <a:r>
              <a:rPr lang="en-US" b="1">
                <a:latin typeface="Arial" pitchFamily="34" charset="0"/>
              </a:rPr>
              <a:t>Steps to create a Learning Community:</a:t>
            </a:r>
          </a:p>
          <a:p>
            <a:pPr marL="457200" indent="-457200"/>
            <a:endParaRPr lang="en-US" sz="2000">
              <a:latin typeface="Arial" pitchFamily="34" charset="0"/>
            </a:endParaRPr>
          </a:p>
          <a:p>
            <a:pPr marL="457200" indent="-457200"/>
            <a:r>
              <a:rPr lang="en-US" sz="2000">
                <a:latin typeface="Arial" pitchFamily="34" charset="0"/>
              </a:rPr>
              <a:t>1. Identify a </a:t>
            </a:r>
            <a:r>
              <a:rPr lang="en-US" sz="2000" b="1">
                <a:latin typeface="Arial" pitchFamily="34" charset="0"/>
              </a:rPr>
              <a:t>common agenda for the PPP Cluster</a:t>
            </a:r>
          </a:p>
          <a:p>
            <a:pPr marL="457200" indent="-457200">
              <a:buFontTx/>
              <a:buAutoNum type="arabicPeriod"/>
            </a:pPr>
            <a:endParaRPr lang="en-US" sz="2000" b="1">
              <a:latin typeface="Arial" pitchFamily="34" charset="0"/>
            </a:endParaRPr>
          </a:p>
          <a:p>
            <a:pPr marL="457200" indent="-457200"/>
            <a:r>
              <a:rPr lang="en-US" sz="2000">
                <a:latin typeface="Arial" pitchFamily="34" charset="0"/>
              </a:rPr>
              <a:t>2. Build </a:t>
            </a:r>
            <a:r>
              <a:rPr lang="en-US" sz="2000" b="1">
                <a:latin typeface="Arial" pitchFamily="34" charset="0"/>
              </a:rPr>
              <a:t>trust</a:t>
            </a:r>
            <a:r>
              <a:rPr lang="en-US" sz="2000">
                <a:latin typeface="Arial" pitchFamily="34" charset="0"/>
              </a:rPr>
              <a:t> and make </a:t>
            </a:r>
            <a:r>
              <a:rPr lang="en-US" sz="2000" b="1">
                <a:latin typeface="Arial" pitchFamily="34" charset="0"/>
              </a:rPr>
              <a:t>commitments</a:t>
            </a:r>
          </a:p>
          <a:p>
            <a:pPr marL="457200" indent="-457200"/>
            <a:endParaRPr lang="en-US" sz="2000">
              <a:latin typeface="Arial" pitchFamily="34" charset="0"/>
            </a:endParaRPr>
          </a:p>
          <a:p>
            <a:pPr marL="457200" indent="-457200"/>
            <a:r>
              <a:rPr lang="en-US" sz="2000">
                <a:latin typeface="Arial" pitchFamily="34" charset="0"/>
              </a:rPr>
              <a:t>3. Work together: </a:t>
            </a:r>
            <a:r>
              <a:rPr lang="en-US" sz="2000" b="1">
                <a:latin typeface="Arial" pitchFamily="34" charset="0"/>
              </a:rPr>
              <a:t>Can we work together and do we want to?</a:t>
            </a:r>
          </a:p>
          <a:p>
            <a:pPr marL="457200" indent="-457200"/>
            <a:endParaRPr lang="en-US" sz="2000" b="1">
              <a:latin typeface="Arial" pitchFamily="34" charset="0"/>
            </a:endParaRPr>
          </a:p>
          <a:p>
            <a:pPr marL="457200" indent="-457200"/>
            <a:r>
              <a:rPr lang="en-US" sz="2000">
                <a:latin typeface="Arial" pitchFamily="34" charset="0"/>
              </a:rPr>
              <a:t>4. Set </a:t>
            </a:r>
            <a:r>
              <a:rPr lang="en-US" sz="2000" b="1">
                <a:latin typeface="Arial" pitchFamily="34" charset="0"/>
              </a:rPr>
              <a:t>modest objectives</a:t>
            </a:r>
            <a:r>
              <a:rPr lang="en-US" sz="2000">
                <a:latin typeface="Arial" pitchFamily="34" charset="0"/>
              </a:rPr>
              <a:t> at first</a:t>
            </a:r>
            <a:endParaRPr lang="en-US" sz="2000" b="1">
              <a:latin typeface="Arial" pitchFamily="34" charset="0"/>
            </a:endParaRPr>
          </a:p>
          <a:p>
            <a:pPr marL="457200" indent="-457200"/>
            <a:endParaRPr lang="en-US" sz="2000">
              <a:latin typeface="Arial" pitchFamily="34" charset="0"/>
            </a:endParaRPr>
          </a:p>
          <a:p>
            <a:pPr marL="457200" indent="-457200"/>
            <a:endParaRPr lang="en-US" sz="2000" b="1">
              <a:latin typeface="Arial" pitchFamily="34" charset="0"/>
            </a:endParaRPr>
          </a:p>
          <a:p>
            <a:pPr marL="457200" indent="-457200"/>
            <a:r>
              <a:rPr lang="en-US" sz="2000">
                <a:latin typeface="Arial" pitchFamily="34" charset="0"/>
              </a:rPr>
              <a:t>    </a:t>
            </a:r>
          </a:p>
          <a:p>
            <a:pPr marL="457200" indent="-457200">
              <a:buFontTx/>
              <a:buChar char="•"/>
            </a:pPr>
            <a:endParaRPr lang="en-US" sz="2000">
              <a:latin typeface="Arial" pitchFamily="34" charset="0"/>
            </a:endParaRPr>
          </a:p>
        </p:txBody>
      </p:sp>
      <p:sp>
        <p:nvSpPr>
          <p:cNvPr id="21" name="Oval 15"/>
          <p:cNvSpPr>
            <a:spLocks noChangeArrowheads="1"/>
          </p:cNvSpPr>
          <p:nvPr/>
        </p:nvSpPr>
        <p:spPr bwMode="auto">
          <a:xfrm>
            <a:off x="304800" y="1905000"/>
            <a:ext cx="990600" cy="914400"/>
          </a:xfrm>
          <a:prstGeom prst="ellipse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 anchor="ctr"/>
          <a:lstStyle/>
          <a:p>
            <a:pPr algn="ctr"/>
            <a:r>
              <a:rPr lang="en-US" sz="1400" b="1">
                <a:solidFill>
                  <a:schemeClr val="bg1"/>
                </a:solidFill>
                <a:latin typeface="Arial" pitchFamily="34" charset="0"/>
              </a:rPr>
              <a:t>Steps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134"/>
          <p:cNvSpPr>
            <a:spLocks noChangeArrowheads="1"/>
          </p:cNvSpPr>
          <p:nvPr/>
        </p:nvSpPr>
        <p:spPr bwMode="auto">
          <a:xfrm>
            <a:off x="1063625" y="815975"/>
            <a:ext cx="4713288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800" b="1" i="1">
                <a:solidFill>
                  <a:schemeClr val="bg1"/>
                </a:solidFill>
                <a:latin typeface="Arial" pitchFamily="34" charset="0"/>
              </a:rPr>
              <a:t>Setting a common agenda </a:t>
            </a:r>
          </a:p>
        </p:txBody>
      </p:sp>
      <p:sp>
        <p:nvSpPr>
          <p:cNvPr id="20" name="19 Rectángulo"/>
          <p:cNvSpPr/>
          <p:nvPr/>
        </p:nvSpPr>
        <p:spPr>
          <a:xfrm>
            <a:off x="1295400" y="1771650"/>
            <a:ext cx="7620000" cy="50895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/>
            <a:endParaRPr lang="en-US" sz="2000" b="1">
              <a:latin typeface="Arial" pitchFamily="34" charset="0"/>
            </a:endParaRPr>
          </a:p>
          <a:p>
            <a:pPr marL="457200" indent="-457200"/>
            <a:r>
              <a:rPr lang="en-US" b="1">
                <a:latin typeface="Arial" pitchFamily="34" charset="0"/>
              </a:rPr>
              <a:t>Setting a common agenda for your Community: </a:t>
            </a:r>
          </a:p>
          <a:p>
            <a:pPr marL="457200" indent="-457200"/>
            <a:endParaRPr lang="en-US" b="1">
              <a:latin typeface="Arial" pitchFamily="34" charset="0"/>
            </a:endParaRPr>
          </a:p>
          <a:p>
            <a:pPr marL="457200" indent="-457200">
              <a:buFontTx/>
              <a:buAutoNum type="arabicPeriod"/>
            </a:pPr>
            <a:r>
              <a:rPr lang="en-US" sz="2000" b="1">
                <a:latin typeface="Arial" pitchFamily="34" charset="0"/>
              </a:rPr>
              <a:t>Share proposed objectives:</a:t>
            </a:r>
            <a:r>
              <a:rPr lang="en-US" sz="2000">
                <a:latin typeface="Arial" pitchFamily="34" charset="0"/>
              </a:rPr>
              <a:t> Understand the situation, needs and desires of other members.  </a:t>
            </a:r>
          </a:p>
          <a:p>
            <a:pPr marL="457200" indent="-457200">
              <a:buFontTx/>
              <a:buAutoNum type="arabicPeriod"/>
            </a:pPr>
            <a:endParaRPr lang="en-US" sz="2000" i="1">
              <a:latin typeface="Arial" pitchFamily="34" charset="0"/>
            </a:endParaRPr>
          </a:p>
          <a:p>
            <a:pPr marL="457200" indent="-457200"/>
            <a:r>
              <a:rPr lang="en-US" sz="2000">
                <a:latin typeface="Arial" pitchFamily="34" charset="0"/>
              </a:rPr>
              <a:t>2.   </a:t>
            </a:r>
            <a:r>
              <a:rPr lang="en-US" sz="2000" b="1">
                <a:latin typeface="Arial" pitchFamily="34" charset="0"/>
              </a:rPr>
              <a:t>Define critical aspects and interests:</a:t>
            </a:r>
            <a:r>
              <a:rPr lang="en-US" sz="2000">
                <a:latin typeface="Arial" pitchFamily="34" charset="0"/>
              </a:rPr>
              <a:t> Clarify the topics to be discussed in the community –</a:t>
            </a:r>
            <a:r>
              <a:rPr lang="en-US" sz="2000" i="1">
                <a:latin typeface="Arial" pitchFamily="34" charset="0"/>
              </a:rPr>
              <a:t> what do we want to focus on? </a:t>
            </a:r>
          </a:p>
          <a:p>
            <a:pPr marL="457200" indent="-457200"/>
            <a:endParaRPr lang="en-US" sz="2000" i="1">
              <a:latin typeface="Arial" pitchFamily="34" charset="0"/>
            </a:endParaRPr>
          </a:p>
          <a:p>
            <a:pPr marL="457200" indent="-457200"/>
            <a:r>
              <a:rPr lang="en-US" sz="2000">
                <a:latin typeface="Arial" pitchFamily="34" charset="0"/>
              </a:rPr>
              <a:t>3.</a:t>
            </a:r>
            <a:r>
              <a:rPr lang="en-US" sz="2000" b="1">
                <a:latin typeface="Arial" pitchFamily="34" charset="0"/>
              </a:rPr>
              <a:t>   Develop objective criteria</a:t>
            </a:r>
            <a:r>
              <a:rPr lang="en-US" sz="2000">
                <a:latin typeface="Arial" pitchFamily="34" charset="0"/>
              </a:rPr>
              <a:t> for the selection of topics to be addressed according to the interests of all members</a:t>
            </a:r>
          </a:p>
          <a:p>
            <a:pPr marL="457200" indent="-457200"/>
            <a:endParaRPr lang="en-US" sz="2000">
              <a:latin typeface="Arial" pitchFamily="34" charset="0"/>
            </a:endParaRPr>
          </a:p>
          <a:p>
            <a:pPr marL="457200" indent="-457200"/>
            <a:r>
              <a:rPr lang="en-US" sz="2000">
                <a:latin typeface="Arial" pitchFamily="34" charset="0"/>
              </a:rPr>
              <a:t>4.   </a:t>
            </a:r>
            <a:r>
              <a:rPr lang="en-US" sz="2000" b="1">
                <a:latin typeface="Arial" pitchFamily="34" charset="0"/>
              </a:rPr>
              <a:t>Evaluate all options</a:t>
            </a:r>
            <a:r>
              <a:rPr lang="en-US" sz="2000">
                <a:latin typeface="Arial" pitchFamily="34" charset="0"/>
              </a:rPr>
              <a:t> and reach agreements.</a:t>
            </a:r>
          </a:p>
          <a:p>
            <a:pPr marL="457200" indent="-457200"/>
            <a:endParaRPr lang="en-US" sz="2000">
              <a:latin typeface="Arial" pitchFamily="34" charset="0"/>
            </a:endParaRPr>
          </a:p>
          <a:p>
            <a:pPr marL="457200" indent="-457200"/>
            <a:r>
              <a:rPr lang="en-US" sz="2000">
                <a:latin typeface="Arial" pitchFamily="34" charset="0"/>
              </a:rPr>
              <a:t>    </a:t>
            </a:r>
          </a:p>
          <a:p>
            <a:pPr marL="457200" indent="-457200">
              <a:buFontTx/>
              <a:buChar char="•"/>
            </a:pPr>
            <a:endParaRPr lang="en-US" sz="2000">
              <a:latin typeface="Arial" pitchFamily="34" charset="0"/>
            </a:endParaRPr>
          </a:p>
        </p:txBody>
      </p:sp>
      <p:sp>
        <p:nvSpPr>
          <p:cNvPr id="21" name="Oval 15"/>
          <p:cNvSpPr>
            <a:spLocks noChangeArrowheads="1"/>
          </p:cNvSpPr>
          <p:nvPr/>
        </p:nvSpPr>
        <p:spPr bwMode="auto">
          <a:xfrm>
            <a:off x="304800" y="1905000"/>
            <a:ext cx="990600" cy="914400"/>
          </a:xfrm>
          <a:prstGeom prst="ellipse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 anchor="ctr"/>
          <a:lstStyle/>
          <a:p>
            <a:pPr algn="ctr"/>
            <a:r>
              <a:rPr lang="en-US" sz="1400" b="1">
                <a:solidFill>
                  <a:schemeClr val="bg1"/>
                </a:solidFill>
                <a:latin typeface="Arial" pitchFamily="34" charset="0"/>
              </a:rPr>
              <a:t>Setting </a:t>
            </a:r>
          </a:p>
          <a:p>
            <a:pPr algn="ctr"/>
            <a:r>
              <a:rPr lang="en-US" sz="1400" b="1">
                <a:solidFill>
                  <a:schemeClr val="bg1"/>
                </a:solidFill>
                <a:latin typeface="Arial" pitchFamily="34" charset="0"/>
              </a:rPr>
              <a:t>Agenda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134"/>
          <p:cNvSpPr>
            <a:spLocks noChangeArrowheads="1"/>
          </p:cNvSpPr>
          <p:nvPr/>
        </p:nvSpPr>
        <p:spPr bwMode="auto">
          <a:xfrm>
            <a:off x="1063625" y="814388"/>
            <a:ext cx="6175375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 b="1" i="1">
                <a:solidFill>
                  <a:schemeClr val="bg1"/>
                </a:solidFill>
                <a:latin typeface="Arial" pitchFamily="34" charset="0"/>
              </a:rPr>
              <a:t>What can we identify together?</a:t>
            </a:r>
          </a:p>
        </p:txBody>
      </p:sp>
      <p:sp>
        <p:nvSpPr>
          <p:cNvPr id="20" name="19 Rectángulo"/>
          <p:cNvSpPr/>
          <p:nvPr/>
        </p:nvSpPr>
        <p:spPr>
          <a:xfrm>
            <a:off x="1295400" y="1771650"/>
            <a:ext cx="7620000" cy="42354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/>
            <a:endParaRPr lang="en-US" sz="2000" b="1">
              <a:latin typeface="Arial" pitchFamily="34" charset="0"/>
            </a:endParaRPr>
          </a:p>
          <a:p>
            <a:pPr marL="457200" indent="-457200"/>
            <a:r>
              <a:rPr lang="en-US" b="1">
                <a:latin typeface="Arial" pitchFamily="34" charset="0"/>
              </a:rPr>
              <a:t>We can determine…  </a:t>
            </a:r>
          </a:p>
          <a:p>
            <a:pPr marL="457200" indent="-457200"/>
            <a:endParaRPr lang="en-US" b="1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s-ES"/>
              <a:t>  </a:t>
            </a:r>
            <a:r>
              <a:rPr lang="en-US" sz="2000">
                <a:latin typeface="Arial" pitchFamily="34" charset="0"/>
              </a:rPr>
              <a:t>What knowledge we have</a:t>
            </a:r>
          </a:p>
          <a:p>
            <a:pPr marL="457200" indent="-457200">
              <a:buFontTx/>
              <a:buChar char="•"/>
            </a:pPr>
            <a:endParaRPr lang="en-US" sz="2000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  Who possesses this knowledge</a:t>
            </a:r>
          </a:p>
          <a:p>
            <a:pPr marL="457200" indent="-457200">
              <a:buFontTx/>
              <a:buChar char="•"/>
            </a:pPr>
            <a:endParaRPr lang="en-US" sz="2000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  How we can share this knowledge</a:t>
            </a:r>
          </a:p>
          <a:p>
            <a:pPr marL="457200" indent="-457200">
              <a:buFontTx/>
              <a:buChar char="•"/>
            </a:pPr>
            <a:endParaRPr lang="en-US" sz="2000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  Where other knowledge is generated (institutional partners)</a:t>
            </a:r>
          </a:p>
          <a:p>
            <a:pPr marL="457200" indent="-457200">
              <a:buFontTx/>
              <a:buChar char="•"/>
            </a:pPr>
            <a:endParaRPr lang="en-US" sz="2000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  And much more….</a:t>
            </a:r>
          </a:p>
          <a:p>
            <a:pPr marL="457200" indent="-457200"/>
            <a:r>
              <a:rPr lang="en-US" sz="2000">
                <a:latin typeface="Arial" pitchFamily="34" charset="0"/>
              </a:rPr>
              <a:t>  </a:t>
            </a:r>
          </a:p>
        </p:txBody>
      </p:sp>
      <p:sp>
        <p:nvSpPr>
          <p:cNvPr id="21" name="Oval 15"/>
          <p:cNvSpPr>
            <a:spLocks noChangeArrowheads="1"/>
          </p:cNvSpPr>
          <p:nvPr/>
        </p:nvSpPr>
        <p:spPr bwMode="auto">
          <a:xfrm>
            <a:off x="304800" y="1905000"/>
            <a:ext cx="990600" cy="914400"/>
          </a:xfrm>
          <a:prstGeom prst="ellipse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 anchor="ctr"/>
          <a:lstStyle/>
          <a:p>
            <a:pPr algn="ctr"/>
            <a:r>
              <a:rPr lang="en-US" sz="1400" b="1">
                <a:solidFill>
                  <a:schemeClr val="bg1"/>
                </a:solidFill>
                <a:latin typeface="Arial" pitchFamily="34" charset="0"/>
              </a:rPr>
              <a:t>Together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134"/>
          <p:cNvSpPr>
            <a:spLocks noChangeArrowheads="1"/>
          </p:cNvSpPr>
          <p:nvPr/>
        </p:nvSpPr>
        <p:spPr bwMode="auto">
          <a:xfrm>
            <a:off x="1063625" y="814388"/>
            <a:ext cx="6175375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 b="1" i="1">
                <a:solidFill>
                  <a:schemeClr val="bg1"/>
                </a:solidFill>
                <a:latin typeface="Arial" pitchFamily="34" charset="0"/>
              </a:rPr>
              <a:t>Learning Community Platform</a:t>
            </a:r>
          </a:p>
        </p:txBody>
      </p:sp>
      <p:sp>
        <p:nvSpPr>
          <p:cNvPr id="20" name="19 Rectángulo"/>
          <p:cNvSpPr/>
          <p:nvPr/>
        </p:nvSpPr>
        <p:spPr>
          <a:xfrm>
            <a:off x="1295400" y="1771650"/>
            <a:ext cx="7620000" cy="54546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/>
            <a:endParaRPr lang="en-US" b="1">
              <a:latin typeface="Arial" pitchFamily="34" charset="0"/>
            </a:endParaRPr>
          </a:p>
          <a:p>
            <a:pPr marL="457200" indent="-457200"/>
            <a:r>
              <a:rPr lang="en-US" sz="2000" b="1">
                <a:latin typeface="Arial" pitchFamily="34" charset="0"/>
              </a:rPr>
              <a:t>Your virtual Learning Community platform allows you to:</a:t>
            </a:r>
          </a:p>
          <a:p>
            <a:pPr marL="457200" indent="-457200"/>
            <a:endParaRPr lang="en-US" sz="2000" b="1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Access information about MIF project execution (documents, report templates, guidelines, etc.)</a:t>
            </a:r>
          </a:p>
          <a:p>
            <a:pPr marL="457200" indent="-457200">
              <a:buFontTx/>
              <a:buChar char="•"/>
            </a:pPr>
            <a:endParaRPr lang="en-US" sz="2000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Share best practices, papers, key documents, photos, links, consultant contact information, etc.  </a:t>
            </a:r>
          </a:p>
          <a:p>
            <a:pPr marL="457200" indent="-457200">
              <a:buFontTx/>
              <a:buChar char="•"/>
            </a:pPr>
            <a:endParaRPr lang="en-US" sz="2000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Hold virtual debates and discussion forums</a:t>
            </a:r>
          </a:p>
          <a:p>
            <a:pPr marL="457200" indent="-457200">
              <a:buFontTx/>
              <a:buChar char="•"/>
            </a:pPr>
            <a:endParaRPr lang="en-US" sz="2000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Share information about events and activities of interest</a:t>
            </a:r>
          </a:p>
          <a:p>
            <a:pPr marL="457200" indent="-457200">
              <a:buFontTx/>
              <a:buChar char="•"/>
            </a:pPr>
            <a:endParaRPr lang="en-US" sz="2000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Among many other uses…</a:t>
            </a:r>
          </a:p>
          <a:p>
            <a:pPr marL="457200" indent="-457200">
              <a:buFontTx/>
              <a:buChar char="•"/>
            </a:pPr>
            <a:endParaRPr lang="en-US" sz="2000">
              <a:latin typeface="Arial" pitchFamily="34" charset="0"/>
            </a:endParaRPr>
          </a:p>
          <a:p>
            <a:pPr marL="457200" indent="-457200"/>
            <a:r>
              <a:rPr lang="en-US" b="1" i="1">
                <a:solidFill>
                  <a:srgbClr val="CC3300"/>
                </a:solidFill>
                <a:latin typeface="Arial" pitchFamily="34" charset="0"/>
                <a:hlinkClick r:id="rId3"/>
              </a:rPr>
              <a:t>http://ppp.comunidadfomin.org</a:t>
            </a:r>
            <a:endParaRPr lang="en-US" b="1" i="1">
              <a:solidFill>
                <a:srgbClr val="CC3300"/>
              </a:solidFill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endParaRPr lang="en-US" b="1">
              <a:latin typeface="Arial" pitchFamily="34" charset="0"/>
            </a:endParaRPr>
          </a:p>
        </p:txBody>
      </p:sp>
      <p:sp>
        <p:nvSpPr>
          <p:cNvPr id="21" name="Oval 15"/>
          <p:cNvSpPr>
            <a:spLocks noChangeArrowheads="1"/>
          </p:cNvSpPr>
          <p:nvPr/>
        </p:nvSpPr>
        <p:spPr bwMode="auto">
          <a:xfrm>
            <a:off x="304800" y="1905000"/>
            <a:ext cx="990600" cy="914400"/>
          </a:xfrm>
          <a:prstGeom prst="ellipse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 anchor="ctr"/>
          <a:lstStyle/>
          <a:p>
            <a:pPr algn="ctr"/>
            <a:r>
              <a:rPr lang="en-US" sz="1400" b="1">
                <a:solidFill>
                  <a:schemeClr val="bg1"/>
                </a:solidFill>
                <a:latin typeface="Arial" pitchFamily="34" charset="0"/>
              </a:rPr>
              <a:t>Virtual</a:t>
            </a:r>
          </a:p>
          <a:p>
            <a:pPr algn="ctr"/>
            <a:r>
              <a:rPr lang="en-US" sz="1400" b="1">
                <a:solidFill>
                  <a:schemeClr val="bg1"/>
                </a:solidFill>
                <a:latin typeface="Arial" pitchFamily="34" charset="0"/>
              </a:rPr>
              <a:t>Platform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134"/>
          <p:cNvSpPr>
            <a:spLocks noChangeArrowheads="1"/>
          </p:cNvSpPr>
          <p:nvPr/>
        </p:nvSpPr>
        <p:spPr bwMode="auto">
          <a:xfrm>
            <a:off x="1063625" y="814388"/>
            <a:ext cx="6175375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 b="1" i="1">
                <a:solidFill>
                  <a:schemeClr val="bg1"/>
                </a:solidFill>
                <a:latin typeface="Arial" pitchFamily="34" charset="0"/>
              </a:rPr>
              <a:t>Learning Community Platform</a:t>
            </a:r>
          </a:p>
        </p:txBody>
      </p:sp>
      <p:sp>
        <p:nvSpPr>
          <p:cNvPr id="20" name="19 Rectángulo"/>
          <p:cNvSpPr/>
          <p:nvPr/>
        </p:nvSpPr>
        <p:spPr>
          <a:xfrm>
            <a:off x="1295400" y="1771650"/>
            <a:ext cx="7620000" cy="39306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/>
            <a:endParaRPr lang="en-US" b="1">
              <a:latin typeface="Arial" pitchFamily="34" charset="0"/>
            </a:endParaRPr>
          </a:p>
          <a:p>
            <a:pPr marL="457200" indent="-457200"/>
            <a:r>
              <a:rPr lang="en-US" sz="2000" b="1">
                <a:latin typeface="Arial" pitchFamily="34" charset="0"/>
              </a:rPr>
              <a:t>Also, this platform will provide a space to:</a:t>
            </a:r>
          </a:p>
          <a:p>
            <a:pPr marL="457200" indent="-457200"/>
            <a:endParaRPr lang="en-US" sz="2000" b="1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Analyze, discuss and validate the </a:t>
            </a:r>
            <a:r>
              <a:rPr lang="en-US" sz="2000" b="1">
                <a:latin typeface="Arial" pitchFamily="34" charset="0"/>
              </a:rPr>
              <a:t>global PPP learning course materials</a:t>
            </a:r>
            <a:r>
              <a:rPr lang="en-US" sz="2000">
                <a:latin typeface="Arial" pitchFamily="34" charset="0"/>
              </a:rPr>
              <a:t> as they are developed </a:t>
            </a:r>
          </a:p>
          <a:p>
            <a:pPr marL="457200" indent="-457200"/>
            <a:endParaRPr lang="en-US" sz="2000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Gather </a:t>
            </a:r>
            <a:r>
              <a:rPr lang="en-US" sz="2000" b="1">
                <a:latin typeface="Arial" pitchFamily="34" charset="0"/>
              </a:rPr>
              <a:t>vital input from MIF partners</a:t>
            </a:r>
            <a:r>
              <a:rPr lang="en-US" sz="2000">
                <a:latin typeface="Arial" pitchFamily="34" charset="0"/>
              </a:rPr>
              <a:t>, who are also the audience of these global learning materials  </a:t>
            </a:r>
          </a:p>
          <a:p>
            <a:pPr marL="457200" indent="-457200"/>
            <a:endParaRPr lang="en-US" sz="2000">
              <a:latin typeface="Arial" pitchFamily="34" charset="0"/>
            </a:endParaRPr>
          </a:p>
          <a:p>
            <a:pPr marL="457200" indent="-457200"/>
            <a:endParaRPr lang="en-US" b="1" i="1">
              <a:solidFill>
                <a:srgbClr val="CC3300"/>
              </a:solidFill>
              <a:latin typeface="Arial" pitchFamily="34" charset="0"/>
            </a:endParaRPr>
          </a:p>
          <a:p>
            <a:pPr marL="457200" indent="-457200"/>
            <a:r>
              <a:rPr lang="en-US" b="1" i="1">
                <a:solidFill>
                  <a:srgbClr val="CC3300"/>
                </a:solidFill>
                <a:latin typeface="Arial" pitchFamily="34" charset="0"/>
                <a:hlinkClick r:id="rId3"/>
              </a:rPr>
              <a:t>http://ppp.comunidadfomin.org</a:t>
            </a:r>
            <a:endParaRPr lang="en-US" b="1" i="1">
              <a:solidFill>
                <a:srgbClr val="CC3300"/>
              </a:solidFill>
              <a:latin typeface="Arial" pitchFamily="34" charset="0"/>
            </a:endParaRPr>
          </a:p>
          <a:p>
            <a:pPr marL="457200" indent="-457200"/>
            <a:endParaRPr lang="en-US" sz="2000">
              <a:latin typeface="Arial" pitchFamily="34" charset="0"/>
            </a:endParaRPr>
          </a:p>
        </p:txBody>
      </p:sp>
      <p:sp>
        <p:nvSpPr>
          <p:cNvPr id="21" name="Oval 15"/>
          <p:cNvSpPr>
            <a:spLocks noChangeArrowheads="1"/>
          </p:cNvSpPr>
          <p:nvPr/>
        </p:nvSpPr>
        <p:spPr bwMode="auto">
          <a:xfrm>
            <a:off x="304800" y="1905000"/>
            <a:ext cx="990600" cy="914400"/>
          </a:xfrm>
          <a:prstGeom prst="ellipse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 anchor="ctr"/>
          <a:lstStyle/>
          <a:p>
            <a:pPr algn="ctr"/>
            <a:r>
              <a:rPr lang="en-US" sz="1400" b="1">
                <a:solidFill>
                  <a:schemeClr val="bg1"/>
                </a:solidFill>
                <a:latin typeface="Arial" pitchFamily="34" charset="0"/>
              </a:rPr>
              <a:t>Virtual</a:t>
            </a:r>
          </a:p>
          <a:p>
            <a:pPr algn="ctr"/>
            <a:r>
              <a:rPr lang="en-US" sz="1400" b="1">
                <a:solidFill>
                  <a:schemeClr val="bg1"/>
                </a:solidFill>
                <a:latin typeface="Arial" pitchFamily="34" charset="0"/>
              </a:rPr>
              <a:t>Platform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134"/>
          <p:cNvSpPr>
            <a:spLocks noChangeArrowheads="1"/>
          </p:cNvSpPr>
          <p:nvPr/>
        </p:nvSpPr>
        <p:spPr bwMode="auto">
          <a:xfrm>
            <a:off x="1063625" y="814388"/>
            <a:ext cx="6175375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 b="1" i="1">
                <a:solidFill>
                  <a:schemeClr val="bg1"/>
                </a:solidFill>
                <a:latin typeface="Arial" pitchFamily="34" charset="0"/>
              </a:rPr>
              <a:t>Next Steps</a:t>
            </a:r>
          </a:p>
        </p:txBody>
      </p:sp>
      <p:sp>
        <p:nvSpPr>
          <p:cNvPr id="20" name="19 Rectángulo"/>
          <p:cNvSpPr/>
          <p:nvPr/>
        </p:nvSpPr>
        <p:spPr>
          <a:xfrm>
            <a:off x="1295400" y="1771650"/>
            <a:ext cx="7620000" cy="53340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/>
            <a:endParaRPr lang="en-US" sz="2000" b="1">
              <a:latin typeface="Arial" pitchFamily="34" charset="0"/>
            </a:endParaRPr>
          </a:p>
          <a:p>
            <a:pPr marL="457200" indent="-457200">
              <a:buFontTx/>
              <a:buAutoNum type="arabicPeriod"/>
            </a:pPr>
            <a:r>
              <a:rPr lang="en-US" sz="2000">
                <a:latin typeface="Arial" pitchFamily="34" charset="0"/>
              </a:rPr>
              <a:t>The moderator will be sending you an invitation to join the community</a:t>
            </a:r>
          </a:p>
          <a:p>
            <a:pPr marL="457200" indent="-457200"/>
            <a:endParaRPr lang="en-US" sz="2000">
              <a:latin typeface="Arial" pitchFamily="34" charset="0"/>
            </a:endParaRPr>
          </a:p>
          <a:p>
            <a:pPr marL="457200" indent="-457200">
              <a:buFontTx/>
              <a:buAutoNum type="arabicPeriod" startAt="2"/>
            </a:pPr>
            <a:r>
              <a:rPr lang="en-US" sz="2000">
                <a:latin typeface="Arial" pitchFamily="34" charset="0"/>
              </a:rPr>
              <a:t>Register as a community member</a:t>
            </a:r>
          </a:p>
          <a:p>
            <a:pPr marL="457200" indent="-457200"/>
            <a:endParaRPr lang="en-US" sz="2000">
              <a:latin typeface="Arial" pitchFamily="34" charset="0"/>
            </a:endParaRPr>
          </a:p>
          <a:p>
            <a:pPr marL="457200" indent="-457200">
              <a:buFontTx/>
              <a:buAutoNum type="arabicPeriod" startAt="3"/>
            </a:pPr>
            <a:r>
              <a:rPr lang="en-US" sz="2000">
                <a:latin typeface="Arial" pitchFamily="34" charset="0"/>
              </a:rPr>
              <a:t>First objective can be to set the agenda together – what topics to focus on at first?</a:t>
            </a:r>
          </a:p>
          <a:p>
            <a:pPr marL="457200" indent="-457200"/>
            <a:r>
              <a:rPr lang="en-US" sz="2000">
                <a:latin typeface="Arial" pitchFamily="34" charset="0"/>
              </a:rPr>
              <a:t> </a:t>
            </a:r>
          </a:p>
          <a:p>
            <a:pPr marL="914400" lvl="1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Markets for PPPs in LAC</a:t>
            </a:r>
          </a:p>
          <a:p>
            <a:pPr marL="914400" lvl="1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Legal and regulatory frameworks</a:t>
            </a:r>
          </a:p>
          <a:p>
            <a:pPr marL="914400" lvl="1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Global best practices, etc. </a:t>
            </a:r>
          </a:p>
          <a:p>
            <a:pPr marL="457200" indent="-457200"/>
            <a:endParaRPr lang="en-US" sz="2000">
              <a:latin typeface="Arial" pitchFamily="34" charset="0"/>
            </a:endParaRPr>
          </a:p>
          <a:p>
            <a:pPr marL="457200" indent="-457200">
              <a:buFontTx/>
              <a:buAutoNum type="arabicPeriod" startAt="4"/>
            </a:pPr>
            <a:r>
              <a:rPr lang="en-US" sz="2000">
                <a:latin typeface="Arial" pitchFamily="34" charset="0"/>
              </a:rPr>
              <a:t>Visit the community and post comments and information </a:t>
            </a:r>
          </a:p>
          <a:p>
            <a:pPr marL="457200" indent="-457200"/>
            <a:endParaRPr lang="en-US" sz="2000">
              <a:latin typeface="Arial" pitchFamily="34" charset="0"/>
            </a:endParaRPr>
          </a:p>
          <a:p>
            <a:pPr marL="457200" indent="-457200"/>
            <a:r>
              <a:rPr lang="en-US" b="1" i="1">
                <a:solidFill>
                  <a:srgbClr val="CC3300"/>
                </a:solidFill>
                <a:latin typeface="Arial" pitchFamily="34" charset="0"/>
                <a:hlinkClick r:id="rId3"/>
              </a:rPr>
              <a:t>http://ppp.comunidadfomin.org</a:t>
            </a:r>
            <a:endParaRPr lang="en-US" b="1" i="1">
              <a:solidFill>
                <a:srgbClr val="CC3300"/>
              </a:solidFill>
              <a:latin typeface="Arial" pitchFamily="34" charset="0"/>
            </a:endParaRPr>
          </a:p>
          <a:p>
            <a:pPr marL="457200" indent="-457200"/>
            <a:endParaRPr lang="en-US" sz="2000">
              <a:latin typeface="Arial" pitchFamily="34" charset="0"/>
            </a:endParaRPr>
          </a:p>
        </p:txBody>
      </p:sp>
      <p:sp>
        <p:nvSpPr>
          <p:cNvPr id="21" name="Oval 15"/>
          <p:cNvSpPr>
            <a:spLocks noChangeArrowheads="1"/>
          </p:cNvSpPr>
          <p:nvPr/>
        </p:nvSpPr>
        <p:spPr bwMode="auto">
          <a:xfrm>
            <a:off x="304800" y="1905000"/>
            <a:ext cx="990600" cy="914400"/>
          </a:xfrm>
          <a:prstGeom prst="ellipse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 anchor="ctr"/>
          <a:lstStyle/>
          <a:p>
            <a:pPr algn="ctr"/>
            <a:r>
              <a:rPr lang="en-US" sz="1400" b="1">
                <a:solidFill>
                  <a:schemeClr val="bg1"/>
                </a:solidFill>
                <a:latin typeface="Arial" pitchFamily="34" charset="0"/>
              </a:rPr>
              <a:t>Next </a:t>
            </a:r>
          </a:p>
          <a:p>
            <a:pPr algn="ctr"/>
            <a:r>
              <a:rPr lang="en-US" sz="1400" b="1">
                <a:solidFill>
                  <a:schemeClr val="bg1"/>
                </a:solidFill>
                <a:latin typeface="Arial" pitchFamily="34" charset="0"/>
              </a:rPr>
              <a:t>Steps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134"/>
          <p:cNvSpPr>
            <a:spLocks noChangeArrowheads="1"/>
          </p:cNvSpPr>
          <p:nvPr/>
        </p:nvSpPr>
        <p:spPr bwMode="auto">
          <a:xfrm>
            <a:off x="1063625" y="815975"/>
            <a:ext cx="1490663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800" b="1" i="1">
                <a:solidFill>
                  <a:schemeClr val="bg1"/>
                </a:solidFill>
                <a:latin typeface="Arial" pitchFamily="34" charset="0"/>
              </a:rPr>
              <a:t>Agenda</a:t>
            </a:r>
          </a:p>
        </p:txBody>
      </p:sp>
      <p:sp>
        <p:nvSpPr>
          <p:cNvPr id="20" name="19 Rectángulo"/>
          <p:cNvSpPr/>
          <p:nvPr/>
        </p:nvSpPr>
        <p:spPr>
          <a:xfrm>
            <a:off x="1447800" y="1771650"/>
            <a:ext cx="7696200" cy="2865438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s-ES" sz="2000" b="1">
              <a:latin typeface="Arial" pitchFamily="34" charset="0"/>
            </a:endParaRPr>
          </a:p>
          <a:p>
            <a:r>
              <a:rPr lang="en-US" sz="2000">
                <a:latin typeface="Arial" pitchFamily="34" charset="0"/>
              </a:rPr>
              <a:t>1. Context: MIF Knowledge Management Initiative (</a:t>
            </a:r>
            <a:r>
              <a:rPr lang="en-US" sz="2000" b="1" i="1">
                <a:latin typeface="Arial" pitchFamily="34" charset="0"/>
              </a:rPr>
              <a:t>K2Practice</a:t>
            </a:r>
            <a:r>
              <a:rPr lang="en-US" sz="2000" i="1">
                <a:latin typeface="Arial" pitchFamily="34" charset="0"/>
              </a:rPr>
              <a:t>)</a:t>
            </a:r>
            <a:endParaRPr lang="en-US" sz="2000">
              <a:latin typeface="Arial" pitchFamily="34" charset="0"/>
            </a:endParaRPr>
          </a:p>
          <a:p>
            <a:endParaRPr lang="en-US" sz="2000">
              <a:latin typeface="Arial" pitchFamily="34" charset="0"/>
            </a:endParaRPr>
          </a:p>
          <a:p>
            <a:r>
              <a:rPr lang="en-US" sz="2000">
                <a:latin typeface="Arial" pitchFamily="34" charset="0"/>
              </a:rPr>
              <a:t>2. Supporting knowledge-sharing with our partners</a:t>
            </a:r>
            <a:endParaRPr lang="en-US" sz="2000" i="1">
              <a:latin typeface="Arial" pitchFamily="34" charset="0"/>
            </a:endParaRPr>
          </a:p>
          <a:p>
            <a:endParaRPr lang="en-US" sz="2000">
              <a:latin typeface="Arial" pitchFamily="34" charset="0"/>
            </a:endParaRPr>
          </a:p>
          <a:p>
            <a:r>
              <a:rPr lang="en-US" sz="2000">
                <a:latin typeface="Arial" pitchFamily="34" charset="0"/>
              </a:rPr>
              <a:t>3. What is a Learning Community?</a:t>
            </a:r>
          </a:p>
          <a:p>
            <a:endParaRPr lang="en-US" sz="2000">
              <a:latin typeface="Arial" pitchFamily="34" charset="0"/>
            </a:endParaRPr>
          </a:p>
          <a:p>
            <a:r>
              <a:rPr lang="en-US" sz="2000">
                <a:latin typeface="Arial" pitchFamily="34" charset="0"/>
              </a:rPr>
              <a:t>4. A tour through the PPP Learning Community Platform</a:t>
            </a:r>
          </a:p>
          <a:p>
            <a:pPr algn="just">
              <a:lnSpc>
                <a:spcPct val="110000"/>
              </a:lnSpc>
              <a:buFontTx/>
              <a:buAutoNum type="arabicPeriod"/>
            </a:pPr>
            <a:endParaRPr lang="en-US" sz="2000">
              <a:latin typeface="Arial" pitchFamily="34" charset="0"/>
            </a:endParaRPr>
          </a:p>
        </p:txBody>
      </p:sp>
      <p:sp>
        <p:nvSpPr>
          <p:cNvPr id="21" name="Oval 15"/>
          <p:cNvSpPr>
            <a:spLocks noChangeArrowheads="1"/>
          </p:cNvSpPr>
          <p:nvPr/>
        </p:nvSpPr>
        <p:spPr bwMode="auto">
          <a:xfrm>
            <a:off x="304800" y="1905000"/>
            <a:ext cx="990600" cy="914400"/>
          </a:xfrm>
          <a:prstGeom prst="ellipse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 anchor="ctr"/>
          <a:lstStyle/>
          <a:p>
            <a:pPr algn="ctr"/>
            <a:r>
              <a:rPr lang="en-US" sz="1400" b="1">
                <a:solidFill>
                  <a:schemeClr val="bg1"/>
                </a:solidFill>
                <a:latin typeface="Arial" pitchFamily="34" charset="0"/>
              </a:rPr>
              <a:t>Agenda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134"/>
          <p:cNvSpPr>
            <a:spLocks noChangeArrowheads="1"/>
          </p:cNvSpPr>
          <p:nvPr/>
        </p:nvSpPr>
        <p:spPr bwMode="auto">
          <a:xfrm>
            <a:off x="1063625" y="814388"/>
            <a:ext cx="6175375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 b="1" i="1">
                <a:solidFill>
                  <a:schemeClr val="bg1"/>
                </a:solidFill>
                <a:latin typeface="Arial" pitchFamily="34" charset="0"/>
              </a:rPr>
              <a:t>Next Steps</a:t>
            </a:r>
          </a:p>
        </p:txBody>
      </p:sp>
      <p:sp>
        <p:nvSpPr>
          <p:cNvPr id="20" name="19 Rectángulo"/>
          <p:cNvSpPr/>
          <p:nvPr/>
        </p:nvSpPr>
        <p:spPr>
          <a:xfrm>
            <a:off x="1295400" y="1771650"/>
            <a:ext cx="7620000" cy="50831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/>
            <a:r>
              <a:rPr lang="en-US" b="1" i="1">
                <a:solidFill>
                  <a:srgbClr val="CC3300"/>
                </a:solidFill>
              </a:rPr>
              <a:t>	      </a:t>
            </a:r>
            <a:r>
              <a:rPr lang="en-US" b="1" i="1">
                <a:solidFill>
                  <a:srgbClr val="CC3300"/>
                </a:solidFill>
                <a:latin typeface="Arial" pitchFamily="34" charset="0"/>
                <a:hlinkClick r:id="rId3"/>
              </a:rPr>
              <a:t>http://ppp.comunidadfomin.org</a:t>
            </a:r>
            <a:endParaRPr lang="en-US" b="1" i="1">
              <a:solidFill>
                <a:srgbClr val="CC3300"/>
              </a:solidFill>
              <a:latin typeface="Arial" pitchFamily="34" charset="0"/>
            </a:endParaRPr>
          </a:p>
          <a:p>
            <a:pPr marL="457200" indent="-457200"/>
            <a:endParaRPr lang="en-US" sz="2000">
              <a:solidFill>
                <a:srgbClr val="CC3300"/>
              </a:solidFill>
              <a:latin typeface="Arial" pitchFamily="34" charset="0"/>
            </a:endParaRPr>
          </a:p>
          <a:p>
            <a:pPr marL="457200" indent="-457200"/>
            <a:r>
              <a:rPr lang="en-US" b="1" i="1">
                <a:solidFill>
                  <a:srgbClr val="CC3300"/>
                </a:solidFill>
                <a:latin typeface="Arial" pitchFamily="34" charset="0"/>
              </a:rPr>
              <a:t>                  </a:t>
            </a:r>
          </a:p>
          <a:p>
            <a:pPr marL="457200" indent="-457200"/>
            <a:endParaRPr lang="en-US" b="1" i="1">
              <a:solidFill>
                <a:srgbClr val="CC3300"/>
              </a:solidFill>
              <a:latin typeface="Arial" pitchFamily="34" charset="0"/>
            </a:endParaRPr>
          </a:p>
          <a:p>
            <a:pPr marL="457200" indent="-457200"/>
            <a:endParaRPr lang="en-US" b="1" i="1">
              <a:solidFill>
                <a:srgbClr val="CC3300"/>
              </a:solidFill>
              <a:latin typeface="Arial" pitchFamily="34" charset="0"/>
            </a:endParaRPr>
          </a:p>
          <a:p>
            <a:pPr marL="457200" indent="-457200"/>
            <a:endParaRPr lang="en-US" b="1" i="1">
              <a:solidFill>
                <a:srgbClr val="CC3300"/>
              </a:solidFill>
              <a:latin typeface="Arial" pitchFamily="34" charset="0"/>
            </a:endParaRPr>
          </a:p>
          <a:p>
            <a:pPr marL="457200" indent="-457200"/>
            <a:endParaRPr lang="en-US" b="1" i="1">
              <a:solidFill>
                <a:srgbClr val="CC3300"/>
              </a:solidFill>
              <a:latin typeface="Arial" pitchFamily="34" charset="0"/>
            </a:endParaRPr>
          </a:p>
          <a:p>
            <a:pPr marL="457200" indent="-457200"/>
            <a:endParaRPr lang="en-US" b="1" i="1">
              <a:solidFill>
                <a:srgbClr val="CC3300"/>
              </a:solidFill>
              <a:latin typeface="Arial" pitchFamily="34" charset="0"/>
            </a:endParaRPr>
          </a:p>
          <a:p>
            <a:pPr marL="457200" indent="-457200"/>
            <a:endParaRPr lang="en-US" b="1" i="1">
              <a:solidFill>
                <a:srgbClr val="CC3300"/>
              </a:solidFill>
              <a:latin typeface="Arial" pitchFamily="34" charset="0"/>
            </a:endParaRPr>
          </a:p>
          <a:p>
            <a:pPr marL="457200" indent="-457200"/>
            <a:endParaRPr lang="en-US" b="1" i="1">
              <a:solidFill>
                <a:srgbClr val="CC3300"/>
              </a:solidFill>
              <a:latin typeface="Arial" pitchFamily="34" charset="0"/>
            </a:endParaRPr>
          </a:p>
          <a:p>
            <a:pPr marL="457200" indent="-457200"/>
            <a:endParaRPr lang="en-US" b="1" i="1">
              <a:solidFill>
                <a:srgbClr val="CC3300"/>
              </a:solidFill>
              <a:latin typeface="Arial" pitchFamily="34" charset="0"/>
            </a:endParaRPr>
          </a:p>
          <a:p>
            <a:pPr marL="457200" indent="-457200"/>
            <a:endParaRPr lang="en-US" b="1" i="1">
              <a:solidFill>
                <a:srgbClr val="CC3300"/>
              </a:solidFill>
              <a:latin typeface="Arial" pitchFamily="34" charset="0"/>
            </a:endParaRPr>
          </a:p>
          <a:p>
            <a:pPr marL="457200" indent="-457200"/>
            <a:endParaRPr lang="en-US" b="1" i="1">
              <a:solidFill>
                <a:srgbClr val="CC3300"/>
              </a:solidFill>
              <a:latin typeface="Arial" pitchFamily="34" charset="0"/>
            </a:endParaRPr>
          </a:p>
          <a:p>
            <a:pPr marL="457200" indent="-457200"/>
            <a:endParaRPr lang="en-US" sz="2000">
              <a:latin typeface="Arial" pitchFamily="34" charset="0"/>
            </a:endParaRPr>
          </a:p>
        </p:txBody>
      </p:sp>
      <p:sp>
        <p:nvSpPr>
          <p:cNvPr id="21" name="Oval 15"/>
          <p:cNvSpPr>
            <a:spLocks noChangeArrowheads="1"/>
          </p:cNvSpPr>
          <p:nvPr/>
        </p:nvSpPr>
        <p:spPr bwMode="auto">
          <a:xfrm>
            <a:off x="337356" y="2006770"/>
            <a:ext cx="1692914" cy="1472860"/>
          </a:xfrm>
          <a:prstGeom prst="ellipse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 anchor="ctr"/>
          <a:lstStyle/>
          <a:p>
            <a:pPr algn="ctr"/>
            <a:r>
              <a:rPr lang="en-US" sz="1800" b="1">
                <a:solidFill>
                  <a:schemeClr val="bg1"/>
                </a:solidFill>
                <a:latin typeface="Arial" pitchFamily="34" charset="0"/>
              </a:rPr>
              <a:t>Thank</a:t>
            </a:r>
          </a:p>
          <a:p>
            <a:pPr algn="ctr"/>
            <a:r>
              <a:rPr lang="en-US" sz="1800" b="1">
                <a:solidFill>
                  <a:schemeClr val="bg1"/>
                </a:solidFill>
                <a:latin typeface="Arial" pitchFamily="34" charset="0"/>
              </a:rPr>
              <a:t>You!</a:t>
            </a:r>
          </a:p>
        </p:txBody>
      </p:sp>
      <p:pic>
        <p:nvPicPr>
          <p:cNvPr id="128007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2270125"/>
            <a:ext cx="6457950" cy="451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       </a:t>
            </a:r>
            <a:r>
              <a:rPr lang="en-US" b="1" i="1" smtClean="0"/>
              <a:t>Knowledge Management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3450" y="1666875"/>
            <a:ext cx="7677150" cy="4276725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smtClean="0"/>
              <a:t>     </a:t>
            </a:r>
            <a:r>
              <a:rPr lang="en-US" sz="2000" b="1" smtClean="0"/>
              <a:t>K2Practice Initiative (Knowledge to Practice)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000" smtClean="0"/>
              <a:t>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smtClean="0"/>
              <a:t>	MIF knowledge management initiative presented to the Donors Committee in May 2007</a:t>
            </a:r>
            <a:r>
              <a:rPr lang="en-US" altLang="ja-JP" sz="2000" smtClean="0">
                <a:ea typeface="MS PGothic" pitchFamily="34" charset="-128"/>
                <a:cs typeface="Arial" pitchFamily="34" charset="0"/>
              </a:rPr>
              <a:t>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ja-JP" sz="2000" smtClean="0">
              <a:ea typeface="MS PGothic" pitchFamily="34" charset="-128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ja-JP" sz="2000" smtClean="0">
              <a:ea typeface="MS PGothic" pitchFamily="34" charset="-128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cs typeface="Arial" pitchFamily="34" charset="0"/>
              </a:rPr>
              <a:t>	Create, identify and share internal and external knowledge in order to have a positive impact in achieving MIF II objectives.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smtClean="0"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smtClean="0"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cs typeface="Arial" pitchFamily="34" charset="0"/>
              </a:rPr>
              <a:t>	Through the development of a system capable of identifying, organizing, validating and disseminating knowledge. </a:t>
            </a:r>
            <a:endParaRPr lang="en-US" sz="20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smtClean="0"/>
          </a:p>
          <a:p>
            <a:pPr lvl="1">
              <a:lnSpc>
                <a:spcPct val="80000"/>
              </a:lnSpc>
            </a:pPr>
            <a:endParaRPr lang="en-US" sz="2000" smtClean="0"/>
          </a:p>
          <a:p>
            <a:pPr lvl="1">
              <a:lnSpc>
                <a:spcPct val="80000"/>
              </a:lnSpc>
            </a:pPr>
            <a:endParaRPr lang="en-US" sz="2000" smtClean="0"/>
          </a:p>
        </p:txBody>
      </p:sp>
      <p:grpSp>
        <p:nvGrpSpPr>
          <p:cNvPr id="2" name="8 Rectángulo redondeado"/>
          <p:cNvGrpSpPr>
            <a:grpSpLocks/>
          </p:cNvGrpSpPr>
          <p:nvPr/>
        </p:nvGrpSpPr>
        <p:grpSpPr bwMode="auto">
          <a:xfrm rot="-5400000">
            <a:off x="4183856" y="-2897981"/>
            <a:ext cx="700088" cy="9525000"/>
            <a:chOff x="2826" y="1816"/>
            <a:chExt cx="1552" cy="2562"/>
          </a:xfrm>
        </p:grpSpPr>
        <p:pic>
          <p:nvPicPr>
            <p:cNvPr id="81928" name="8 Rectángulo redondeado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26" y="1816"/>
              <a:ext cx="1552" cy="2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1929" name="Text Box 33"/>
            <p:cNvSpPr txBox="1">
              <a:spLocks noChangeArrowheads="1"/>
            </p:cNvSpPr>
            <p:nvPr/>
          </p:nvSpPr>
          <p:spPr bwMode="auto">
            <a:xfrm>
              <a:off x="2994" y="1986"/>
              <a:ext cx="1212" cy="2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/>
              <a:endParaRPr lang="en-US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  <p:sp>
        <p:nvSpPr>
          <p:cNvPr id="21" name="Oval 15"/>
          <p:cNvSpPr>
            <a:spLocks noChangeArrowheads="1"/>
          </p:cNvSpPr>
          <p:nvPr/>
        </p:nvSpPr>
        <p:spPr bwMode="auto">
          <a:xfrm>
            <a:off x="136525" y="2301875"/>
            <a:ext cx="990600" cy="914400"/>
          </a:xfrm>
          <a:prstGeom prst="ellipse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 anchor="ctr"/>
          <a:lstStyle/>
          <a:p>
            <a:pPr algn="ctr"/>
            <a:r>
              <a:rPr lang="en-US" sz="1400" b="1">
                <a:solidFill>
                  <a:schemeClr val="bg1"/>
                </a:solidFill>
                <a:latin typeface="Arial" pitchFamily="34" charset="0"/>
              </a:rPr>
              <a:t>What is it?</a:t>
            </a:r>
          </a:p>
        </p:txBody>
      </p:sp>
      <p:sp>
        <p:nvSpPr>
          <p:cNvPr id="3" name="Oval 15"/>
          <p:cNvSpPr>
            <a:spLocks noChangeArrowheads="1"/>
          </p:cNvSpPr>
          <p:nvPr/>
        </p:nvSpPr>
        <p:spPr bwMode="auto">
          <a:xfrm>
            <a:off x="171450" y="4708525"/>
            <a:ext cx="990600" cy="914400"/>
          </a:xfrm>
          <a:prstGeom prst="ellipse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 anchor="ctr"/>
          <a:lstStyle/>
          <a:p>
            <a:pPr algn="ctr"/>
            <a:r>
              <a:rPr lang="en-US" sz="1400" b="1">
                <a:solidFill>
                  <a:schemeClr val="bg1"/>
                </a:solidFill>
                <a:latin typeface="Arial" pitchFamily="34" charset="0"/>
              </a:rPr>
              <a:t>How?</a:t>
            </a:r>
          </a:p>
        </p:txBody>
      </p:sp>
      <p:sp>
        <p:nvSpPr>
          <p:cNvPr id="4" name="Oval 15"/>
          <p:cNvSpPr>
            <a:spLocks noChangeArrowheads="1"/>
          </p:cNvSpPr>
          <p:nvPr/>
        </p:nvSpPr>
        <p:spPr bwMode="auto">
          <a:xfrm>
            <a:off x="171450" y="3489325"/>
            <a:ext cx="990600" cy="914400"/>
          </a:xfrm>
          <a:prstGeom prst="ellipse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 anchor="ctr"/>
          <a:lstStyle/>
          <a:p>
            <a:pPr algn="ctr"/>
            <a:r>
              <a:rPr lang="en-US" sz="1400" b="1">
                <a:solidFill>
                  <a:schemeClr val="bg1"/>
                </a:solidFill>
                <a:latin typeface="Arial" pitchFamily="34" charset="0"/>
              </a:rPr>
              <a:t>Objective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134"/>
          <p:cNvSpPr>
            <a:spLocks noChangeArrowheads="1"/>
          </p:cNvSpPr>
          <p:nvPr/>
        </p:nvSpPr>
        <p:spPr bwMode="auto">
          <a:xfrm>
            <a:off x="1063625" y="815975"/>
            <a:ext cx="4359275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800" b="1" i="1">
                <a:solidFill>
                  <a:schemeClr val="bg1"/>
                </a:solidFill>
                <a:latin typeface="Arial" pitchFamily="34" charset="0"/>
              </a:rPr>
              <a:t>Knowledge Management</a:t>
            </a:r>
          </a:p>
        </p:txBody>
      </p:sp>
      <p:sp>
        <p:nvSpPr>
          <p:cNvPr id="20" name="19 Rectángulo"/>
          <p:cNvSpPr/>
          <p:nvPr/>
        </p:nvSpPr>
        <p:spPr>
          <a:xfrm>
            <a:off x="1447800" y="1771650"/>
            <a:ext cx="7696200" cy="35956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/>
            <a:endParaRPr lang="es-ES" sz="2000" b="1">
              <a:latin typeface="Arial" pitchFamily="34" charset="0"/>
            </a:endParaRPr>
          </a:p>
          <a:p>
            <a:pPr marL="457200" indent="-457200"/>
            <a:r>
              <a:rPr lang="en-US" b="1" i="1">
                <a:latin typeface="Arial" pitchFamily="34" charset="0"/>
              </a:rPr>
              <a:t>K2Practice Initiative </a:t>
            </a:r>
            <a:r>
              <a:rPr lang="en-US" b="1">
                <a:latin typeface="Arial" pitchFamily="34" charset="0"/>
              </a:rPr>
              <a:t>has four components:</a:t>
            </a:r>
          </a:p>
          <a:p>
            <a:pPr marL="457200" indent="-457200"/>
            <a:endParaRPr lang="en-US" b="1">
              <a:latin typeface="Arial" pitchFamily="34" charset="0"/>
            </a:endParaRPr>
          </a:p>
          <a:p>
            <a:pPr marL="457200" indent="-457200"/>
            <a:r>
              <a:rPr lang="en-US" sz="2000">
                <a:latin typeface="Arial" pitchFamily="34" charset="0"/>
              </a:rPr>
              <a:t>1. Information repository</a:t>
            </a:r>
          </a:p>
          <a:p>
            <a:pPr marL="457200" indent="-457200"/>
            <a:endParaRPr lang="en-US" sz="2000">
              <a:latin typeface="Arial" pitchFamily="34" charset="0"/>
            </a:endParaRPr>
          </a:p>
          <a:p>
            <a:pPr marL="457200" indent="-457200"/>
            <a:r>
              <a:rPr lang="en-US" sz="2000" b="1">
                <a:solidFill>
                  <a:schemeClr val="hlink"/>
                </a:solidFill>
                <a:latin typeface="Arial" pitchFamily="34" charset="0"/>
              </a:rPr>
              <a:t>2. Learning Communities (clusters and countries)</a:t>
            </a:r>
          </a:p>
          <a:p>
            <a:pPr marL="457200" indent="-457200"/>
            <a:endParaRPr lang="en-US" sz="2000" b="1">
              <a:solidFill>
                <a:schemeClr val="hlink"/>
              </a:solidFill>
              <a:latin typeface="Arial" pitchFamily="34" charset="0"/>
            </a:endParaRPr>
          </a:p>
          <a:p>
            <a:pPr marL="457200" indent="-457200"/>
            <a:r>
              <a:rPr lang="en-US" sz="2000">
                <a:latin typeface="Arial" pitchFamily="34" charset="0"/>
              </a:rPr>
              <a:t>3. Lessons learned and experiences for replicability</a:t>
            </a:r>
          </a:p>
          <a:p>
            <a:pPr marL="457200" indent="-457200"/>
            <a:endParaRPr lang="en-US" sz="2000">
              <a:latin typeface="Arial" pitchFamily="34" charset="0"/>
            </a:endParaRPr>
          </a:p>
          <a:p>
            <a:pPr marL="457200" indent="-457200"/>
            <a:r>
              <a:rPr lang="en-US" sz="2000">
                <a:latin typeface="Arial" pitchFamily="34" charset="0"/>
              </a:rPr>
              <a:t>4. MIF Organizational Change</a:t>
            </a:r>
          </a:p>
          <a:p>
            <a:pPr marL="457200" indent="-457200" algn="just">
              <a:lnSpc>
                <a:spcPct val="110000"/>
              </a:lnSpc>
              <a:buFontTx/>
              <a:buAutoNum type="arabicPeriod"/>
            </a:pPr>
            <a:endParaRPr lang="en-US" sz="2000">
              <a:latin typeface="Arial" pitchFamily="34" charset="0"/>
            </a:endParaRPr>
          </a:p>
        </p:txBody>
      </p:sp>
      <p:sp>
        <p:nvSpPr>
          <p:cNvPr id="21" name="Oval 15"/>
          <p:cNvSpPr>
            <a:spLocks noChangeArrowheads="1"/>
          </p:cNvSpPr>
          <p:nvPr/>
        </p:nvSpPr>
        <p:spPr bwMode="auto">
          <a:xfrm>
            <a:off x="304800" y="1905000"/>
            <a:ext cx="990600" cy="914400"/>
          </a:xfrm>
          <a:prstGeom prst="ellipse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 anchor="ctr"/>
          <a:lstStyle/>
          <a:p>
            <a:pPr algn="ctr"/>
            <a:r>
              <a:rPr lang="en-US" sz="1400" b="1">
                <a:solidFill>
                  <a:schemeClr val="bg1"/>
                </a:solidFill>
                <a:latin typeface="Arial" pitchFamily="34" charset="0"/>
              </a:rPr>
              <a:t>K2Practice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134"/>
          <p:cNvSpPr>
            <a:spLocks noChangeArrowheads="1"/>
          </p:cNvSpPr>
          <p:nvPr/>
        </p:nvSpPr>
        <p:spPr bwMode="auto">
          <a:xfrm>
            <a:off x="1063625" y="815975"/>
            <a:ext cx="4359275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800" b="1" i="1">
                <a:solidFill>
                  <a:schemeClr val="bg1"/>
                </a:solidFill>
                <a:latin typeface="Arial" pitchFamily="34" charset="0"/>
              </a:rPr>
              <a:t>Knowledge Management</a:t>
            </a:r>
          </a:p>
        </p:txBody>
      </p:sp>
      <p:sp>
        <p:nvSpPr>
          <p:cNvPr id="20" name="19 Rectángulo"/>
          <p:cNvSpPr/>
          <p:nvPr/>
        </p:nvSpPr>
        <p:spPr>
          <a:xfrm>
            <a:off x="1447800" y="1771650"/>
            <a:ext cx="7696200" cy="41751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/>
            <a:endParaRPr lang="es-ES" sz="2000" b="1">
              <a:latin typeface="Arial" pitchFamily="34" charset="0"/>
            </a:endParaRPr>
          </a:p>
          <a:p>
            <a:pPr marL="457200" indent="-457200"/>
            <a:r>
              <a:rPr lang="en-US" b="1">
                <a:latin typeface="Arial" pitchFamily="34" charset="0"/>
              </a:rPr>
              <a:t>Why did MIF adopt </a:t>
            </a:r>
            <a:r>
              <a:rPr lang="en-US" b="1" i="1">
                <a:latin typeface="Arial" pitchFamily="34" charset="0"/>
              </a:rPr>
              <a:t>K2Practice? </a:t>
            </a:r>
            <a:r>
              <a:rPr lang="en-US" b="1">
                <a:latin typeface="Arial" pitchFamily="34" charset="0"/>
              </a:rPr>
              <a:t>(I)</a:t>
            </a:r>
            <a:endParaRPr lang="en-US">
              <a:latin typeface="Arial" pitchFamily="34" charset="0"/>
            </a:endParaRPr>
          </a:p>
          <a:p>
            <a:pPr marL="457200" indent="-457200"/>
            <a:endParaRPr lang="en-US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15 years of experience through </a:t>
            </a:r>
            <a:r>
              <a:rPr lang="en-US" sz="2000" b="1">
                <a:latin typeface="Arial" pitchFamily="34" charset="0"/>
              </a:rPr>
              <a:t>over 1,000 projects</a:t>
            </a:r>
            <a:r>
              <a:rPr lang="en-US" sz="2000">
                <a:latin typeface="Arial" pitchFamily="34" charset="0"/>
              </a:rPr>
              <a:t> and </a:t>
            </a:r>
            <a:r>
              <a:rPr lang="en-US" sz="2000" b="1">
                <a:latin typeface="Arial" pitchFamily="34" charset="0"/>
              </a:rPr>
              <a:t>$1.2 billion</a:t>
            </a:r>
            <a:r>
              <a:rPr lang="en-US" sz="2000">
                <a:latin typeface="Arial" pitchFamily="34" charset="0"/>
              </a:rPr>
              <a:t> in approvals. </a:t>
            </a:r>
          </a:p>
          <a:p>
            <a:pPr marL="457200" indent="-457200"/>
            <a:endParaRPr lang="en-US" sz="2000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We’ve worked with </a:t>
            </a:r>
            <a:r>
              <a:rPr lang="en-US" sz="2000" b="1">
                <a:latin typeface="Arial" pitchFamily="34" charset="0"/>
              </a:rPr>
              <a:t>over 900 partners</a:t>
            </a:r>
            <a:r>
              <a:rPr lang="en-US" sz="2000">
                <a:latin typeface="Arial" pitchFamily="34" charset="0"/>
              </a:rPr>
              <a:t> that promote economic growth and poverty reduction through private sector development.</a:t>
            </a:r>
          </a:p>
          <a:p>
            <a:pPr marL="457200" indent="-457200"/>
            <a:endParaRPr lang="en-US" sz="2000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We are a laboratory of ideas, promoting </a:t>
            </a:r>
            <a:r>
              <a:rPr lang="en-US" sz="2000" b="1">
                <a:latin typeface="Arial" pitchFamily="34" charset="0"/>
              </a:rPr>
              <a:t>innovation, replication </a:t>
            </a:r>
            <a:r>
              <a:rPr lang="en-US" sz="2000">
                <a:latin typeface="Arial" pitchFamily="34" charset="0"/>
              </a:rPr>
              <a:t>and the</a:t>
            </a:r>
            <a:r>
              <a:rPr lang="en-US" sz="2000" b="1">
                <a:latin typeface="Arial" pitchFamily="34" charset="0"/>
              </a:rPr>
              <a:t> scaling up</a:t>
            </a:r>
            <a:r>
              <a:rPr lang="en-US" sz="2000">
                <a:latin typeface="Arial" pitchFamily="34" charset="0"/>
              </a:rPr>
              <a:t> of project successes in other contexts.</a:t>
            </a:r>
          </a:p>
        </p:txBody>
      </p:sp>
      <p:sp>
        <p:nvSpPr>
          <p:cNvPr id="21" name="Oval 15"/>
          <p:cNvSpPr>
            <a:spLocks noChangeArrowheads="1"/>
          </p:cNvSpPr>
          <p:nvPr/>
        </p:nvSpPr>
        <p:spPr bwMode="auto">
          <a:xfrm>
            <a:off x="304800" y="1905000"/>
            <a:ext cx="990600" cy="914400"/>
          </a:xfrm>
          <a:prstGeom prst="ellipse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 anchor="ctr"/>
          <a:lstStyle/>
          <a:p>
            <a:pPr algn="ctr"/>
            <a:r>
              <a:rPr lang="en-US" sz="1400" b="1">
                <a:solidFill>
                  <a:schemeClr val="bg1"/>
                </a:solidFill>
                <a:latin typeface="Arial" pitchFamily="34" charset="0"/>
              </a:rPr>
              <a:t>K2Practice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134"/>
          <p:cNvSpPr>
            <a:spLocks noChangeArrowheads="1"/>
          </p:cNvSpPr>
          <p:nvPr/>
        </p:nvSpPr>
        <p:spPr bwMode="auto">
          <a:xfrm>
            <a:off x="1063625" y="815975"/>
            <a:ext cx="4359275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800" b="1" i="1">
                <a:solidFill>
                  <a:schemeClr val="bg1"/>
                </a:solidFill>
                <a:latin typeface="Arial" pitchFamily="34" charset="0"/>
              </a:rPr>
              <a:t>Knowledge Management</a:t>
            </a:r>
          </a:p>
        </p:txBody>
      </p:sp>
      <p:sp>
        <p:nvSpPr>
          <p:cNvPr id="20" name="19 Rectángulo"/>
          <p:cNvSpPr/>
          <p:nvPr/>
        </p:nvSpPr>
        <p:spPr>
          <a:xfrm>
            <a:off x="1447800" y="1771650"/>
            <a:ext cx="7696200" cy="32004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/>
            <a:endParaRPr lang="es-ES" sz="2000" b="1">
              <a:latin typeface="Arial" pitchFamily="34" charset="0"/>
            </a:endParaRPr>
          </a:p>
          <a:p>
            <a:pPr marL="457200" indent="-457200"/>
            <a:r>
              <a:rPr lang="en-US" b="1">
                <a:latin typeface="Arial" pitchFamily="34" charset="0"/>
              </a:rPr>
              <a:t>Why did MIF adopt </a:t>
            </a:r>
            <a:r>
              <a:rPr lang="en-US" b="1" i="1">
                <a:latin typeface="Arial" pitchFamily="34" charset="0"/>
              </a:rPr>
              <a:t>K2Practice? </a:t>
            </a:r>
            <a:r>
              <a:rPr lang="en-US" b="1">
                <a:latin typeface="Arial" pitchFamily="34" charset="0"/>
              </a:rPr>
              <a:t>(II)</a:t>
            </a:r>
          </a:p>
          <a:p>
            <a:pPr marL="457200" indent="-457200"/>
            <a:endParaRPr lang="en-US" sz="2000">
              <a:latin typeface="Arial" pitchFamily="34" charset="0"/>
            </a:endParaRPr>
          </a:p>
          <a:p>
            <a:pPr marL="457200" indent="-457200"/>
            <a:r>
              <a:rPr lang="en-US" sz="2000">
                <a:latin typeface="Arial" pitchFamily="34" charset="0"/>
              </a:rPr>
              <a:t>To promote knowledge sharing as a way to enhance the impact of MIF projects with </a:t>
            </a:r>
          </a:p>
          <a:p>
            <a:pPr marL="457200" indent="-457200"/>
            <a:endParaRPr lang="en-US" sz="2000">
              <a:latin typeface="Arial" pitchFamily="34" charset="0"/>
            </a:endParaRPr>
          </a:p>
          <a:p>
            <a:pPr marL="457200" indent="-457200"/>
            <a:endParaRPr lang="en-US" sz="2000" b="1" i="1">
              <a:solidFill>
                <a:srgbClr val="CC3300"/>
              </a:solidFill>
              <a:latin typeface="Arial" pitchFamily="34" charset="0"/>
            </a:endParaRPr>
          </a:p>
          <a:p>
            <a:pPr marL="457200" indent="-457200"/>
            <a:endParaRPr lang="en-US" sz="2000" b="1" i="1">
              <a:solidFill>
                <a:srgbClr val="CC3300"/>
              </a:solidFill>
              <a:latin typeface="Arial" pitchFamily="34" charset="0"/>
            </a:endParaRPr>
          </a:p>
          <a:p>
            <a:pPr marL="457200" indent="-457200"/>
            <a:r>
              <a:rPr lang="en-US" sz="2000">
                <a:latin typeface="Arial" pitchFamily="34" charset="0"/>
              </a:rPr>
              <a:t>              </a:t>
            </a:r>
          </a:p>
          <a:p>
            <a:pPr marL="457200" indent="-457200"/>
            <a:r>
              <a:rPr lang="en-US" sz="2000">
                <a:latin typeface="Arial" pitchFamily="34" charset="0"/>
              </a:rPr>
              <a:t>              </a:t>
            </a:r>
            <a:r>
              <a:rPr lang="en-US" sz="2000" b="1">
                <a:latin typeface="Arial" pitchFamily="34" charset="0"/>
              </a:rPr>
              <a:t>You, our executing agency partners</a:t>
            </a:r>
            <a:r>
              <a:rPr lang="en-US" sz="2000">
                <a:latin typeface="Arial" pitchFamily="34" charset="0"/>
              </a:rPr>
              <a:t>.</a:t>
            </a:r>
          </a:p>
        </p:txBody>
      </p:sp>
      <p:sp>
        <p:nvSpPr>
          <p:cNvPr id="21" name="Oval 15"/>
          <p:cNvSpPr>
            <a:spLocks noChangeArrowheads="1"/>
          </p:cNvSpPr>
          <p:nvPr/>
        </p:nvSpPr>
        <p:spPr bwMode="auto">
          <a:xfrm>
            <a:off x="304800" y="1905000"/>
            <a:ext cx="990600" cy="914400"/>
          </a:xfrm>
          <a:prstGeom prst="ellipse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 anchor="ctr"/>
          <a:lstStyle/>
          <a:p>
            <a:pPr algn="ctr"/>
            <a:r>
              <a:rPr lang="en-US" sz="1400" b="1">
                <a:solidFill>
                  <a:schemeClr val="bg1"/>
                </a:solidFill>
                <a:latin typeface="Arial" pitchFamily="34" charset="0"/>
              </a:rPr>
              <a:t>K2Practice</a:t>
            </a:r>
          </a:p>
        </p:txBody>
      </p:sp>
      <p:sp>
        <p:nvSpPr>
          <p:cNvPr id="101383" name="AutoShape 7"/>
          <p:cNvSpPr>
            <a:spLocks noChangeArrowheads="1"/>
          </p:cNvSpPr>
          <p:nvPr/>
        </p:nvSpPr>
        <p:spPr bwMode="auto">
          <a:xfrm>
            <a:off x="4343400" y="3505200"/>
            <a:ext cx="609600" cy="685800"/>
          </a:xfrm>
          <a:prstGeom prst="downArrow">
            <a:avLst>
              <a:gd name="adj1" fmla="val 50000"/>
              <a:gd name="adj2" fmla="val 28125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CC33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134"/>
          <p:cNvSpPr>
            <a:spLocks noChangeArrowheads="1"/>
          </p:cNvSpPr>
          <p:nvPr/>
        </p:nvSpPr>
        <p:spPr bwMode="auto">
          <a:xfrm>
            <a:off x="1063625" y="815975"/>
            <a:ext cx="1628775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800" b="1" i="1">
                <a:solidFill>
                  <a:schemeClr val="bg1"/>
                </a:solidFill>
                <a:latin typeface="Arial" pitchFamily="34" charset="0"/>
              </a:rPr>
              <a:t>Partners</a:t>
            </a:r>
          </a:p>
        </p:txBody>
      </p:sp>
      <p:sp>
        <p:nvSpPr>
          <p:cNvPr id="20" name="19 Rectángulo"/>
          <p:cNvSpPr/>
          <p:nvPr/>
        </p:nvSpPr>
        <p:spPr>
          <a:xfrm>
            <a:off x="1447800" y="1771650"/>
            <a:ext cx="7696200" cy="25908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/>
            <a:endParaRPr lang="es-ES" sz="2000" b="1">
              <a:latin typeface="Arial" pitchFamily="34" charset="0"/>
            </a:endParaRPr>
          </a:p>
          <a:p>
            <a:pPr marL="457200" indent="-457200"/>
            <a:r>
              <a:rPr lang="en-US" b="1">
                <a:latin typeface="Arial" pitchFamily="34" charset="0"/>
              </a:rPr>
              <a:t>Why You as knowledge partners? (I)</a:t>
            </a:r>
            <a:endParaRPr lang="en-US">
              <a:solidFill>
                <a:srgbClr val="CC3300"/>
              </a:solidFill>
              <a:latin typeface="Arial" pitchFamily="34" charset="0"/>
            </a:endParaRPr>
          </a:p>
          <a:p>
            <a:pPr marL="457200" indent="-457200"/>
            <a:endParaRPr lang="en-US" sz="2000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Much of the </a:t>
            </a:r>
            <a:r>
              <a:rPr lang="en-US" sz="2000" b="1">
                <a:latin typeface="Arial" pitchFamily="34" charset="0"/>
              </a:rPr>
              <a:t>knowledge accumulated</a:t>
            </a:r>
            <a:r>
              <a:rPr lang="en-US" sz="2000">
                <a:latin typeface="Arial" pitchFamily="34" charset="0"/>
              </a:rPr>
              <a:t> through MIF projects is </a:t>
            </a:r>
            <a:r>
              <a:rPr lang="en-US" sz="2000" b="1">
                <a:latin typeface="Arial" pitchFamily="34" charset="0"/>
              </a:rPr>
              <a:t>tacit</a:t>
            </a:r>
            <a:r>
              <a:rPr lang="en-US" sz="2000">
                <a:latin typeface="Arial" pitchFamily="34" charset="0"/>
              </a:rPr>
              <a:t>, residing locally within its partner organizations.</a:t>
            </a:r>
            <a:endParaRPr lang="en-US" sz="2000" b="1">
              <a:solidFill>
                <a:srgbClr val="CC3300"/>
              </a:solidFill>
              <a:latin typeface="Arial" pitchFamily="34" charset="0"/>
            </a:endParaRPr>
          </a:p>
          <a:p>
            <a:pPr marL="457200" indent="-457200"/>
            <a:endParaRPr lang="en-US" sz="2000" b="1">
              <a:solidFill>
                <a:srgbClr val="CC3300"/>
              </a:solidFill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This knowledge is a </a:t>
            </a:r>
            <a:r>
              <a:rPr lang="en-US" sz="2000" b="1">
                <a:latin typeface="Arial" pitchFamily="34" charset="0"/>
              </a:rPr>
              <a:t>public good</a:t>
            </a:r>
            <a:r>
              <a:rPr lang="en-US" sz="2000">
                <a:latin typeface="Arial" pitchFamily="34" charset="0"/>
              </a:rPr>
              <a:t>: it should be disseminated in order to benefit the MIF community as a whole.</a:t>
            </a:r>
          </a:p>
        </p:txBody>
      </p:sp>
      <p:sp>
        <p:nvSpPr>
          <p:cNvPr id="21" name="Oval 15"/>
          <p:cNvSpPr>
            <a:spLocks noChangeArrowheads="1"/>
          </p:cNvSpPr>
          <p:nvPr/>
        </p:nvSpPr>
        <p:spPr bwMode="auto">
          <a:xfrm>
            <a:off x="304800" y="1905000"/>
            <a:ext cx="990600" cy="914400"/>
          </a:xfrm>
          <a:prstGeom prst="ellipse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 anchor="ctr"/>
          <a:lstStyle/>
          <a:p>
            <a:pPr algn="ctr"/>
            <a:r>
              <a:rPr lang="en-US" sz="1400" b="1">
                <a:solidFill>
                  <a:schemeClr val="bg1"/>
                </a:solidFill>
                <a:latin typeface="Arial" pitchFamily="34" charset="0"/>
              </a:rPr>
              <a:t>Partners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134"/>
          <p:cNvSpPr>
            <a:spLocks noChangeArrowheads="1"/>
          </p:cNvSpPr>
          <p:nvPr/>
        </p:nvSpPr>
        <p:spPr bwMode="auto">
          <a:xfrm>
            <a:off x="1063625" y="815975"/>
            <a:ext cx="1628775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800" b="1" i="1">
                <a:solidFill>
                  <a:schemeClr val="bg1"/>
                </a:solidFill>
                <a:latin typeface="Arial" pitchFamily="34" charset="0"/>
              </a:rPr>
              <a:t>Partners</a:t>
            </a:r>
          </a:p>
        </p:txBody>
      </p:sp>
      <p:sp>
        <p:nvSpPr>
          <p:cNvPr id="20" name="19 Rectángulo"/>
          <p:cNvSpPr/>
          <p:nvPr/>
        </p:nvSpPr>
        <p:spPr>
          <a:xfrm>
            <a:off x="1447800" y="1771650"/>
            <a:ext cx="7696200" cy="53340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/>
            <a:endParaRPr lang="es-ES" sz="2000" b="1">
              <a:latin typeface="Arial" pitchFamily="34" charset="0"/>
            </a:endParaRPr>
          </a:p>
          <a:p>
            <a:pPr marL="457200" indent="-457200"/>
            <a:r>
              <a:rPr lang="en-US" b="1">
                <a:latin typeface="Arial" pitchFamily="34" charset="0"/>
              </a:rPr>
              <a:t>Why You as knowledge partners? (II)</a:t>
            </a:r>
            <a:endParaRPr lang="en-US">
              <a:solidFill>
                <a:srgbClr val="CC3300"/>
              </a:solidFill>
              <a:latin typeface="Arial" pitchFamily="34" charset="0"/>
            </a:endParaRPr>
          </a:p>
          <a:p>
            <a:pPr marL="457200" indent="-457200"/>
            <a:endParaRPr lang="en-US" sz="2000">
              <a:latin typeface="Arial" pitchFamily="34" charset="0"/>
            </a:endParaRPr>
          </a:p>
          <a:p>
            <a:pPr marL="457200" indent="-457200"/>
            <a:r>
              <a:rPr lang="en-US" sz="2000" b="1" i="1">
                <a:latin typeface="Arial" pitchFamily="34" charset="0"/>
              </a:rPr>
              <a:t>Public-Private Partnerships (PPP)</a:t>
            </a:r>
          </a:p>
          <a:p>
            <a:pPr marL="457200" indent="-457200"/>
            <a:endParaRPr lang="en-US" sz="2000" i="1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  Important area for private sector development in LAC</a:t>
            </a:r>
          </a:p>
          <a:p>
            <a:pPr marL="457200" indent="-457200"/>
            <a:endParaRPr lang="en-US" sz="2000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  Growing number of projects in the PPP Cluster</a:t>
            </a:r>
          </a:p>
          <a:p>
            <a:pPr marL="457200" indent="-457200">
              <a:buFontTx/>
              <a:buChar char="•"/>
            </a:pPr>
            <a:endParaRPr lang="en-US" sz="2000">
              <a:latin typeface="Arial" pitchFamily="34" charset="0"/>
            </a:endParaRPr>
          </a:p>
          <a:p>
            <a:pPr marL="457200" indent="-457200"/>
            <a:r>
              <a:rPr lang="en-US" sz="2000" b="1">
                <a:latin typeface="Arial" pitchFamily="34" charset="0"/>
              </a:rPr>
              <a:t>Together we can:</a:t>
            </a:r>
          </a:p>
          <a:p>
            <a:pPr marL="457200" indent="-457200"/>
            <a:endParaRPr lang="en-US" sz="2000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  Enhance the </a:t>
            </a:r>
            <a:r>
              <a:rPr lang="en-US" sz="2000" b="1">
                <a:latin typeface="Arial" pitchFamily="34" charset="0"/>
              </a:rPr>
              <a:t>impact of current and future PPP projects</a:t>
            </a:r>
          </a:p>
          <a:p>
            <a:pPr marL="457200" indent="-457200">
              <a:buFontTx/>
              <a:buChar char="•"/>
            </a:pPr>
            <a:endParaRPr lang="en-US" sz="2000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  Take </a:t>
            </a:r>
            <a:r>
              <a:rPr lang="en-US" sz="2000" b="1">
                <a:latin typeface="Arial" pitchFamily="34" charset="0"/>
              </a:rPr>
              <a:t>shared responsibility</a:t>
            </a:r>
            <a:r>
              <a:rPr lang="en-US" sz="2000">
                <a:latin typeface="Arial" pitchFamily="34" charset="0"/>
              </a:rPr>
              <a:t> in private sector development</a:t>
            </a:r>
          </a:p>
          <a:p>
            <a:pPr marL="457200" indent="-457200">
              <a:buFontTx/>
              <a:buChar char="•"/>
            </a:pPr>
            <a:endParaRPr lang="en-US" sz="2000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  Promote project </a:t>
            </a:r>
            <a:r>
              <a:rPr lang="en-US" sz="2000" b="1">
                <a:latin typeface="Arial" pitchFamily="34" charset="0"/>
              </a:rPr>
              <a:t>replication</a:t>
            </a:r>
            <a:r>
              <a:rPr lang="en-US" sz="2000">
                <a:latin typeface="Arial" pitchFamily="34" charset="0"/>
              </a:rPr>
              <a:t> and </a:t>
            </a:r>
            <a:r>
              <a:rPr lang="en-US" sz="2000" b="1">
                <a:latin typeface="Arial" pitchFamily="34" charset="0"/>
              </a:rPr>
              <a:t>scaling up</a:t>
            </a:r>
          </a:p>
          <a:p>
            <a:pPr marL="457200" indent="-457200">
              <a:buFontTx/>
              <a:buChar char="•"/>
            </a:pPr>
            <a:endParaRPr lang="en-US" sz="2000">
              <a:latin typeface="Arial" pitchFamily="34" charset="0"/>
            </a:endParaRPr>
          </a:p>
        </p:txBody>
      </p:sp>
      <p:sp>
        <p:nvSpPr>
          <p:cNvPr id="21" name="Oval 15"/>
          <p:cNvSpPr>
            <a:spLocks noChangeArrowheads="1"/>
          </p:cNvSpPr>
          <p:nvPr/>
        </p:nvSpPr>
        <p:spPr bwMode="auto">
          <a:xfrm>
            <a:off x="304800" y="1905000"/>
            <a:ext cx="990600" cy="914400"/>
          </a:xfrm>
          <a:prstGeom prst="ellipse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 anchor="ctr"/>
          <a:lstStyle/>
          <a:p>
            <a:pPr algn="ctr"/>
            <a:r>
              <a:rPr lang="en-US" sz="1400" b="1">
                <a:solidFill>
                  <a:schemeClr val="bg1"/>
                </a:solidFill>
                <a:latin typeface="Arial" pitchFamily="34" charset="0"/>
              </a:rPr>
              <a:t>Partners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134"/>
          <p:cNvSpPr>
            <a:spLocks noChangeArrowheads="1"/>
          </p:cNvSpPr>
          <p:nvPr/>
        </p:nvSpPr>
        <p:spPr bwMode="auto">
          <a:xfrm>
            <a:off x="1063625" y="815975"/>
            <a:ext cx="3744913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800" b="1" i="1">
                <a:solidFill>
                  <a:schemeClr val="bg1"/>
                </a:solidFill>
                <a:latin typeface="Arial" pitchFamily="34" charset="0"/>
              </a:rPr>
              <a:t>Institutional Partners</a:t>
            </a:r>
          </a:p>
        </p:txBody>
      </p:sp>
      <p:sp>
        <p:nvSpPr>
          <p:cNvPr id="20" name="19 Rectángulo"/>
          <p:cNvSpPr/>
          <p:nvPr/>
        </p:nvSpPr>
        <p:spPr>
          <a:xfrm>
            <a:off x="1447800" y="1771650"/>
            <a:ext cx="7696200" cy="39306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/>
            <a:endParaRPr lang="es-ES" sz="2000" b="1">
              <a:latin typeface="Arial" pitchFamily="34" charset="0"/>
            </a:endParaRPr>
          </a:p>
          <a:p>
            <a:pPr marL="457200" indent="-457200"/>
            <a:r>
              <a:rPr lang="en-US" b="1">
                <a:latin typeface="Arial" pitchFamily="34" charset="0"/>
              </a:rPr>
              <a:t>We can also have institutional partners as part of the PPP Learning Community to:</a:t>
            </a:r>
          </a:p>
          <a:p>
            <a:pPr marL="457200" indent="-457200"/>
            <a:endParaRPr lang="en-US" b="1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Take advantage of existing PPP global networks</a:t>
            </a:r>
          </a:p>
          <a:p>
            <a:pPr marL="457200" indent="-457200">
              <a:buFontTx/>
              <a:buChar char="•"/>
            </a:pPr>
            <a:endParaRPr lang="en-US" sz="2000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Explore areas where MIF executing agencies can share knowledge with other PPP practitioners</a:t>
            </a:r>
          </a:p>
          <a:p>
            <a:pPr marL="457200" indent="-457200">
              <a:buFontTx/>
              <a:buChar char="•"/>
            </a:pPr>
            <a:endParaRPr lang="en-US" sz="2000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r>
              <a:rPr lang="en-US" sz="2000">
                <a:latin typeface="Arial" pitchFamily="34" charset="0"/>
              </a:rPr>
              <a:t>Share experience with PPPs from different regions</a:t>
            </a:r>
          </a:p>
          <a:p>
            <a:pPr marL="457200" indent="-457200">
              <a:buFontTx/>
              <a:buChar char="•"/>
            </a:pPr>
            <a:endParaRPr lang="en-US" sz="2000">
              <a:latin typeface="Arial" pitchFamily="34" charset="0"/>
            </a:endParaRPr>
          </a:p>
          <a:p>
            <a:pPr marL="457200" indent="-457200">
              <a:buFontTx/>
              <a:buChar char="•"/>
            </a:pPr>
            <a:endParaRPr lang="en-US" sz="2000">
              <a:latin typeface="Arial" pitchFamily="34" charset="0"/>
            </a:endParaRPr>
          </a:p>
        </p:txBody>
      </p:sp>
      <p:sp>
        <p:nvSpPr>
          <p:cNvPr id="21" name="Oval 15"/>
          <p:cNvSpPr>
            <a:spLocks noChangeArrowheads="1"/>
          </p:cNvSpPr>
          <p:nvPr/>
        </p:nvSpPr>
        <p:spPr bwMode="auto">
          <a:xfrm>
            <a:off x="304800" y="1905000"/>
            <a:ext cx="990600" cy="914400"/>
          </a:xfrm>
          <a:prstGeom prst="ellipse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 anchor="ctr"/>
          <a:lstStyle/>
          <a:p>
            <a:pPr algn="ctr"/>
            <a:r>
              <a:rPr lang="en-US" sz="1400" b="1">
                <a:solidFill>
                  <a:schemeClr val="bg1"/>
                </a:solidFill>
                <a:latin typeface="Arial" pitchFamily="34" charset="0"/>
              </a:rPr>
              <a:t>Partners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66FF"/>
      </a:hlink>
      <a:folHlink>
        <a:srgbClr val="3366FF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66FF"/>
      </a:hlink>
      <a:folHlink>
        <a:srgbClr val="3366FF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20508</TotalTime>
  <Words>1041</Words>
  <Application>Microsoft Office PowerPoint</Application>
  <PresentationFormat>On-screen Show (4:3)</PresentationFormat>
  <Paragraphs>292</Paragraphs>
  <Slides>20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Times New Roman</vt:lpstr>
      <vt:lpstr>Arial</vt:lpstr>
      <vt:lpstr>MS PGothic</vt:lpstr>
      <vt:lpstr>1_Default Design</vt:lpstr>
      <vt:lpstr>2_Default Design</vt:lpstr>
      <vt:lpstr>Slide 0</vt:lpstr>
      <vt:lpstr>Slide 1</vt:lpstr>
      <vt:lpstr>       Knowledge Management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Company>Inter-American Development Bank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JESUSF</dc:creator>
  <cp:lastModifiedBy>anarod</cp:lastModifiedBy>
  <cp:revision>412</cp:revision>
  <dcterms:created xsi:type="dcterms:W3CDTF">2007-07-03T15:35:09Z</dcterms:created>
  <dcterms:modified xsi:type="dcterms:W3CDTF">2010-07-13T06:18:14Z</dcterms:modified>
</cp:coreProperties>
</file>