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50" r:id="rId1"/>
  </p:sldMasterIdLst>
  <p:notesMasterIdLst>
    <p:notesMasterId r:id="rId23"/>
  </p:notesMasterIdLst>
  <p:handoutMasterIdLst>
    <p:handoutMasterId r:id="rId24"/>
  </p:handoutMasterIdLst>
  <p:sldIdLst>
    <p:sldId id="623" r:id="rId2"/>
    <p:sldId id="742" r:id="rId3"/>
    <p:sldId id="624" r:id="rId4"/>
    <p:sldId id="760" r:id="rId5"/>
    <p:sldId id="803" r:id="rId6"/>
    <p:sldId id="804" r:id="rId7"/>
    <p:sldId id="764" r:id="rId8"/>
    <p:sldId id="798" r:id="rId9"/>
    <p:sldId id="802" r:id="rId10"/>
    <p:sldId id="805" r:id="rId11"/>
    <p:sldId id="815" r:id="rId12"/>
    <p:sldId id="814" r:id="rId13"/>
    <p:sldId id="813" r:id="rId14"/>
    <p:sldId id="816" r:id="rId15"/>
    <p:sldId id="817" r:id="rId16"/>
    <p:sldId id="807" r:id="rId17"/>
    <p:sldId id="808" r:id="rId18"/>
    <p:sldId id="810" r:id="rId19"/>
    <p:sldId id="772" r:id="rId20"/>
    <p:sldId id="812" r:id="rId21"/>
    <p:sldId id="796" r:id="rId22"/>
  </p:sldIdLst>
  <p:sldSz cx="9144000" cy="6858000" type="screen4x3"/>
  <p:notesSz cx="6881813" cy="9296400"/>
  <p:embeddedFontLst>
    <p:embeddedFont>
      <p:font typeface="Comic Sans MS" pitchFamily="66" charset="0"/>
      <p:regular r:id="rId25"/>
      <p:bold r:id="rId26"/>
    </p:embeddedFont>
  </p:embeddedFontLst>
  <p:defaultTextStyle>
    <a:defPPr>
      <a:defRPr lang="es-ES_tradnl"/>
    </a:defPPr>
    <a:lvl1pPr algn="ctr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120D5D"/>
    <a:srgbClr val="FF9900"/>
    <a:srgbClr val="CC9900"/>
    <a:srgbClr val="CCCC00"/>
    <a:srgbClr val="CBCBCB"/>
    <a:srgbClr val="071DBF"/>
    <a:srgbClr val="3D0ABC"/>
    <a:srgbClr val="BA180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84" autoAdjust="0"/>
    <p:restoredTop sz="96959" autoAdjust="0"/>
  </p:normalViewPr>
  <p:slideViewPr>
    <p:cSldViewPr snapToGrid="0">
      <p:cViewPr varScale="1">
        <p:scale>
          <a:sx n="66" d="100"/>
          <a:sy n="66" d="100"/>
        </p:scale>
        <p:origin x="-3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22"/>
    </p:cViewPr>
  </p:sorterViewPr>
  <p:notesViewPr>
    <p:cSldViewPr snapToGrid="0">
      <p:cViewPr varScale="1">
        <p:scale>
          <a:sx n="60" d="100"/>
          <a:sy n="60" d="100"/>
        </p:scale>
        <p:origin x="-1698" y="-66"/>
      </p:cViewPr>
      <p:guideLst>
        <p:guide orient="horz" pos="2057"/>
        <p:guide pos="288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8.xml"/><Relationship Id="rId1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2700"/>
            <a:ext cx="29829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>
              <a:defRPr kumimoji="0" sz="1000" b="0" i="1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s-ES_trad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900" y="12700"/>
            <a:ext cx="29829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kumimoji="0" sz="1000" b="0" i="1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s-ES_tradnl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8725"/>
            <a:ext cx="29829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>
              <a:defRPr kumimoji="0" sz="1000" b="0" i="1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s-ES_tradnl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900" y="8848725"/>
            <a:ext cx="29829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kumimoji="0" sz="1000" b="0" i="1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571E65FF-833C-41C1-9383-3566A8EFE040}" type="slidenum">
              <a:rPr lang="es-ES_tradnl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2700"/>
            <a:ext cx="29829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762000">
              <a:defRPr kumimoji="0" sz="1000" b="0" i="1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900" y="12700"/>
            <a:ext cx="29829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762000">
              <a:defRPr kumimoji="0" sz="1000" b="0" i="1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8725"/>
            <a:ext cx="29829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762000">
              <a:defRPr kumimoji="0" sz="1000" b="0" i="1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900" y="8848725"/>
            <a:ext cx="298291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762000">
              <a:defRPr kumimoji="0" sz="1000" b="0" i="1">
                <a:solidFill>
                  <a:schemeClr val="tx1"/>
                </a:solidFill>
              </a:defRPr>
            </a:lvl1pPr>
          </a:lstStyle>
          <a:p>
            <a:fld id="{81DF9590-388A-400B-8978-8D53C0F56B15}" type="slidenum">
              <a:rPr lang="es-ES_tradnl"/>
              <a:pPr/>
              <a:t>‹#›</a:t>
            </a:fld>
            <a:endParaRPr lang="es-ES_tradnl"/>
          </a:p>
        </p:txBody>
      </p:sp>
      <p:sp>
        <p:nvSpPr>
          <p:cNvPr id="2054" name="Rectangle 6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19163" y="817563"/>
            <a:ext cx="5218112" cy="39131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5" name="Rectangl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74650" y="5340350"/>
            <a:ext cx="60071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2D20B3-AB8D-4EDE-8FC2-297EF856639E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78029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76350" y="817563"/>
            <a:ext cx="4330700" cy="3248025"/>
          </a:xfrm>
          <a:ln/>
        </p:spPr>
      </p:sp>
      <p:sp>
        <p:nvSpPr>
          <p:cNvPr id="78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418013"/>
            <a:ext cx="5048250" cy="3910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C9BC38-6E14-4339-90CE-6B3A07C206E7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107929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0750" y="817563"/>
            <a:ext cx="5218113" cy="3913187"/>
          </a:xfrm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33" tIns="45717" rIns="91433" bIns="45717"/>
          <a:lstStyle/>
          <a:p>
            <a:r>
              <a:rPr lang="en-US"/>
              <a:t>There is a difference of 37 point of GDP between gross debt and the “fiscal net debt”. Which is the good number?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F82BEC-44CE-4E25-8D8F-4952B2B2FE2C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10844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0750" y="817563"/>
            <a:ext cx="5218113" cy="3913187"/>
          </a:xfrm>
          <a:ln/>
        </p:spPr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433" tIns="45717" rIns="91433" bIns="45717"/>
          <a:lstStyle/>
          <a:p>
            <a:r>
              <a:rPr lang="en-US"/>
              <a:t>There is a difference of 37 point of GDP between gross debt and the “fiscal net debt”. Which is the good number?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3CD99-D17C-4CE8-9B30-DF979DF4C691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1077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BD63C9-078B-4DE2-9CD8-0D41F848EC5B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105369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76350" y="817563"/>
            <a:ext cx="4330700" cy="3248025"/>
          </a:xfrm>
          <a:ln/>
        </p:spPr>
      </p:sp>
      <p:sp>
        <p:nvSpPr>
          <p:cNvPr id="1053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418013"/>
            <a:ext cx="5048250" cy="39100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Freeform 2"/>
          <p:cNvSpPr>
            <a:spLocks/>
          </p:cNvSpPr>
          <p:nvPr/>
        </p:nvSpPr>
        <p:spPr bwMode="gray">
          <a:xfrm>
            <a:off x="690563" y="3340100"/>
            <a:ext cx="7653337" cy="485775"/>
          </a:xfrm>
          <a:custGeom>
            <a:avLst/>
            <a:gdLst/>
            <a:ahLst/>
            <a:cxnLst>
              <a:cxn ang="0">
                <a:pos x="163" y="200"/>
              </a:cxn>
              <a:cxn ang="0">
                <a:pos x="4128" y="200"/>
              </a:cxn>
              <a:cxn ang="0">
                <a:pos x="4128" y="429"/>
              </a:cxn>
              <a:cxn ang="0">
                <a:pos x="0" y="441"/>
              </a:cxn>
              <a:cxn ang="0">
                <a:pos x="163" y="200"/>
              </a:cxn>
            </a:cxnLst>
            <a:rect l="0" t="0" r="r" b="b"/>
            <a:pathLst>
              <a:path w="4128" h="479">
                <a:moveTo>
                  <a:pt x="163" y="200"/>
                </a:moveTo>
                <a:cubicBezTo>
                  <a:pt x="163" y="200"/>
                  <a:pt x="2054" y="0"/>
                  <a:pt x="4128" y="200"/>
                </a:cubicBezTo>
                <a:cubicBezTo>
                  <a:pt x="4128" y="200"/>
                  <a:pt x="4128" y="314"/>
                  <a:pt x="4128" y="429"/>
                </a:cubicBezTo>
                <a:cubicBezTo>
                  <a:pt x="2371" y="200"/>
                  <a:pt x="688" y="479"/>
                  <a:pt x="0" y="441"/>
                </a:cubicBezTo>
                <a:lnTo>
                  <a:pt x="163" y="200"/>
                </a:lnTo>
                <a:close/>
              </a:path>
            </a:pathLst>
          </a:custGeom>
          <a:solidFill>
            <a:schemeClr val="hlink"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702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578963"/>
                </a:solidFill>
              </a:defRPr>
            </a:lvl1pPr>
          </a:lstStyle>
          <a:p>
            <a:endParaRPr lang="en-US"/>
          </a:p>
        </p:txBody>
      </p:sp>
      <p:sp>
        <p:nvSpPr>
          <p:cNvPr id="25703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578963"/>
                </a:solidFill>
              </a:defRPr>
            </a:lvl1pPr>
          </a:lstStyle>
          <a:p>
            <a:endParaRPr lang="en-US"/>
          </a:p>
        </p:txBody>
      </p:sp>
      <p:sp>
        <p:nvSpPr>
          <p:cNvPr id="25703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578963"/>
                </a:solidFill>
              </a:defRPr>
            </a:lvl1pPr>
          </a:lstStyle>
          <a:p>
            <a:fld id="{3228C96E-42A9-41AE-BBE0-328F6F5970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CFBD7-AB32-4309-94F9-25E7193839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A2FCF-BBE8-4B96-B6DC-1C23FDCBF4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3ADF365-D7C1-4774-AA0C-8FA458D967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A805777-14D6-4885-81F4-EB9FAB5AA0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482F4-AB43-46CF-8A6E-0991E53DEC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1CD74-4FB0-47B4-BA48-211C6D72B8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20957-3C5C-4181-B704-C38115563C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607D6-7002-49CC-8B9C-7346C5850A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3BB53-F5E7-4169-B517-C55E1613A8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E2F50-B65B-4AE1-B9D0-76F0CC87C7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25BDB-5B51-4D31-B5E3-51384DD996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AE5F4-E3A8-4CB1-AEF2-C931AFDAB4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kumimoji="0" sz="1400" b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56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kumimoji="0" sz="1400" b="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56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kumimoji="0" sz="1400" b="0">
                <a:solidFill>
                  <a:schemeClr val="bg2"/>
                </a:solidFill>
              </a:defRPr>
            </a:lvl1pPr>
          </a:lstStyle>
          <a:p>
            <a:fld id="{15764591-390B-470E-B342-354289A00FB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Monotype Sorts" pitchFamily="2" charset="2"/>
        <a:buChar char="§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50000"/>
        <a:buFont typeface="Monotype Sort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4.doc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Word_97_-_2003_Document5.doc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6.doc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7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8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17F0A-DB14-4691-BE79-F2640EC28433}" type="slidenum">
              <a:rPr lang="en-US"/>
              <a:pPr/>
              <a:t>1</a:t>
            </a:fld>
            <a:endParaRPr lang="en-US"/>
          </a:p>
        </p:txBody>
      </p:sp>
      <p:pic>
        <p:nvPicPr>
          <p:cNvPr id="779266" name="Picture 2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/>
          <a:stretch>
            <a:fillRect/>
          </a:stretch>
        </p:blipFill>
        <p:spPr bwMode="auto">
          <a:xfrm>
            <a:off x="928688" y="1166813"/>
            <a:ext cx="7056437" cy="4908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779270" name="Rectangle 6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9271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908300"/>
            <a:ext cx="8686800" cy="1244600"/>
          </a:xfrm>
          <a:noFill/>
          <a:ln/>
        </p:spPr>
        <p:txBody>
          <a:bodyPr lIns="92075" tIns="46038" rIns="92075" bIns="46038" anchor="ctr"/>
          <a:lstStyle/>
          <a:p>
            <a:pPr algn="ctr" defTabSz="917575"/>
            <a:r>
              <a:rPr lang="es-ES_tradnl" sz="2800" b="1">
                <a:solidFill>
                  <a:srgbClr val="071DBF"/>
                </a:solidFill>
              </a:rPr>
              <a:t/>
            </a:r>
            <a:br>
              <a:rPr lang="es-ES_tradnl" sz="2800" b="1">
                <a:solidFill>
                  <a:srgbClr val="071DBF"/>
                </a:solidFill>
              </a:rPr>
            </a:br>
            <a:r>
              <a:rPr lang="es-ES_tradnl" sz="2800" b="1">
                <a:solidFill>
                  <a:srgbClr val="071DBF"/>
                </a:solidFill>
              </a:rPr>
              <a:t>Fiscal Indicators in Latin America and the Caribbean</a:t>
            </a:r>
          </a:p>
        </p:txBody>
      </p:sp>
      <p:sp>
        <p:nvSpPr>
          <p:cNvPr id="779272" name="Rectangle 8"/>
          <p:cNvSpPr>
            <a:spLocks noChangeArrowheads="1"/>
          </p:cNvSpPr>
          <p:nvPr/>
        </p:nvSpPr>
        <p:spPr bwMode="auto">
          <a:xfrm>
            <a:off x="4741863" y="5359400"/>
            <a:ext cx="434498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l"/>
            <a:r>
              <a:rPr kumimoji="0" lang="es-ES_tradnl" sz="2000" b="0">
                <a:solidFill>
                  <a:schemeClr val="tx1"/>
                </a:solidFill>
              </a:rPr>
              <a:t>Ricardo Martner</a:t>
            </a:r>
          </a:p>
          <a:p>
            <a:pPr algn="l"/>
            <a:r>
              <a:rPr kumimoji="0" lang="es-ES_tradnl" sz="2000" b="0">
                <a:solidFill>
                  <a:schemeClr val="tx1"/>
                </a:solidFill>
              </a:rPr>
              <a:t>Area of Budgeting and Public Management, </a:t>
            </a:r>
          </a:p>
          <a:p>
            <a:pPr algn="l"/>
            <a:r>
              <a:rPr kumimoji="0" lang="es-ES_tradnl" sz="2000" b="0">
                <a:solidFill>
                  <a:schemeClr val="tx1"/>
                </a:solidFill>
              </a:rPr>
              <a:t>ILPES, CEPAL, United Nations</a:t>
            </a:r>
          </a:p>
          <a:p>
            <a:pPr algn="l"/>
            <a:endParaRPr kumimoji="0" lang="es-ES_tradnl" sz="2400" b="0">
              <a:solidFill>
                <a:schemeClr val="tx1"/>
              </a:solidFill>
            </a:endParaRPr>
          </a:p>
        </p:txBody>
      </p:sp>
      <p:sp>
        <p:nvSpPr>
          <p:cNvPr id="779273" name="Rectangle 9"/>
          <p:cNvSpPr>
            <a:spLocks noChangeArrowheads="1"/>
          </p:cNvSpPr>
          <p:nvPr/>
        </p:nvSpPr>
        <p:spPr bwMode="auto">
          <a:xfrm>
            <a:off x="0" y="42863"/>
            <a:ext cx="84455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1600">
                <a:solidFill>
                  <a:srgbClr val="000000"/>
                </a:solidFill>
                <a:latin typeface="Tms Rmn"/>
              </a:rPr>
              <a:t>Meeting of the Public Policy Management and Transparency Network:</a:t>
            </a:r>
          </a:p>
          <a:p>
            <a:pPr algn="l"/>
            <a:r>
              <a:rPr lang="en-US" sz="1600">
                <a:solidFill>
                  <a:srgbClr val="000000"/>
                </a:solidFill>
                <a:latin typeface="Tms Rmn"/>
              </a:rPr>
              <a:t>IDB</a:t>
            </a:r>
            <a:r>
              <a:rPr lang="es-CL" sz="1600">
                <a:solidFill>
                  <a:srgbClr val="000000"/>
                </a:solidFill>
                <a:latin typeface="Tms Rmn"/>
              </a:rPr>
              <a:t>, Washington,  23- 24 may 2005</a:t>
            </a:r>
            <a:endParaRPr lang="en-US" sz="1600">
              <a:solidFill>
                <a:srgbClr val="000000"/>
              </a:solidFill>
              <a:latin typeface="Tms Rmn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A669A-1394-48F4-B347-D19AD9AA22C6}" type="slidenum">
              <a:rPr lang="en-US"/>
              <a:pPr/>
              <a:t>10</a:t>
            </a:fld>
            <a:endParaRPr lang="en-US"/>
          </a:p>
        </p:txBody>
      </p:sp>
      <p:sp>
        <p:nvSpPr>
          <p:cNvPr id="106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31838" y="0"/>
            <a:ext cx="7772400" cy="1143000"/>
          </a:xfrm>
        </p:spPr>
        <p:txBody>
          <a:bodyPr/>
          <a:lstStyle/>
          <a:p>
            <a:r>
              <a:rPr lang="en-US" sz="3200">
                <a:solidFill>
                  <a:srgbClr val="071DBF"/>
                </a:solidFill>
                <a:latin typeface="Comic Sans MS" pitchFamily="66" charset="0"/>
              </a:rPr>
              <a:t>I. La cobertura de las operaciones fiscales</a:t>
            </a:r>
          </a:p>
        </p:txBody>
      </p:sp>
      <p:sp>
        <p:nvSpPr>
          <p:cNvPr id="1068035" name="Text Box 3"/>
          <p:cNvSpPr txBox="1">
            <a:spLocks noChangeArrowheads="1"/>
          </p:cNvSpPr>
          <p:nvPr/>
        </p:nvSpPr>
        <p:spPr bwMode="auto">
          <a:xfrm>
            <a:off x="4913313" y="1422400"/>
            <a:ext cx="4038600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kumimoji="0" lang="en-US" sz="1600">
                <a:solidFill>
                  <a:schemeClr val="tx1"/>
                </a:solidFill>
              </a:rPr>
              <a:t> FISCAL STATISTICS INSTITUTIONAL COVERAGE IN IMF STAFF REPORTS</a:t>
            </a:r>
          </a:p>
          <a:p>
            <a:pPr algn="l" eaLnBrk="1" hangingPunct="1">
              <a:spcBef>
                <a:spcPct val="50000"/>
              </a:spcBef>
            </a:pPr>
            <a:r>
              <a:rPr kumimoji="0" lang="en-US" sz="1600">
                <a:solidFill>
                  <a:schemeClr val="tx1"/>
                </a:solidFill>
              </a:rPr>
              <a:t>(as % in each group of countries)</a:t>
            </a:r>
          </a:p>
        </p:txBody>
      </p:sp>
      <p:sp>
        <p:nvSpPr>
          <p:cNvPr id="1068036" name="Rectangle 4"/>
          <p:cNvSpPr>
            <a:spLocks noChangeArrowheads="1"/>
          </p:cNvSpPr>
          <p:nvPr/>
        </p:nvSpPr>
        <p:spPr bwMode="auto">
          <a:xfrm>
            <a:off x="215900" y="2432050"/>
            <a:ext cx="434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r>
              <a:rPr lang="en-US" sz="2000" b="0">
                <a:solidFill>
                  <a:schemeClr val="tx1"/>
                </a:solidFill>
              </a:rPr>
              <a:t>There is a bias towards NFPS in Latin American countries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r>
              <a:rPr lang="en-US" sz="2000" b="0">
                <a:solidFill>
                  <a:schemeClr val="tx1"/>
                </a:solidFill>
              </a:rPr>
              <a:t>IMF proposal to exclude “commercially run enterprises”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r>
              <a:rPr lang="en-US" sz="2000" b="0">
                <a:solidFill>
                  <a:schemeClr val="tx1"/>
                </a:solidFill>
              </a:rPr>
              <a:t>Fiscal targets cover the General government in the EU, Chile and other countries. So does the IMF Manual 2001. 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endParaRPr lang="en-US" sz="2000" b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endParaRPr lang="en-US" sz="2000" b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endParaRPr lang="en-US" sz="2000" b="0">
              <a:solidFill>
                <a:schemeClr val="tx1"/>
              </a:solidFill>
            </a:endParaRPr>
          </a:p>
        </p:txBody>
      </p:sp>
      <p:pic>
        <p:nvPicPr>
          <p:cNvPr id="1068037" name="Picture 5"/>
          <p:cNvPicPr>
            <a:picLocks noChangeAspect="1" noChangeArrowheads="1"/>
          </p:cNvPicPr>
          <p:nvPr>
            <p:ph type="chart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86200" y="2209800"/>
            <a:ext cx="5064125" cy="3276600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431EF-C87F-4025-9B4D-A7079D4513E5}" type="slidenum">
              <a:rPr lang="en-US"/>
              <a:pPr/>
              <a:t>11</a:t>
            </a:fld>
            <a:endParaRPr lang="en-US"/>
          </a:p>
        </p:txBody>
      </p:sp>
      <p:sp>
        <p:nvSpPr>
          <p:cNvPr id="1082370" name="Rectangle 2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237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44488"/>
            <a:ext cx="7772400" cy="1143000"/>
          </a:xfrm>
          <a:noFill/>
          <a:ln/>
        </p:spPr>
        <p:txBody>
          <a:bodyPr lIns="92075" tIns="46038" rIns="92075" bIns="46038" anchor="ctr"/>
          <a:lstStyle/>
          <a:p>
            <a:pPr algn="ctr"/>
            <a:r>
              <a:rPr lang="es-ES_tradnl" sz="3200">
                <a:solidFill>
                  <a:srgbClr val="071DBF"/>
                </a:solidFill>
              </a:rPr>
              <a:t>II. Examples of “creative indicators”</a:t>
            </a:r>
            <a:br>
              <a:rPr lang="es-ES_tradnl" sz="3200">
                <a:solidFill>
                  <a:srgbClr val="071DBF"/>
                </a:solidFill>
              </a:rPr>
            </a:br>
            <a:endParaRPr lang="es-ES_tradnl" sz="3200">
              <a:solidFill>
                <a:srgbClr val="071DBF"/>
              </a:solidFill>
            </a:endParaRPr>
          </a:p>
        </p:txBody>
      </p:sp>
      <p:sp>
        <p:nvSpPr>
          <p:cNvPr id="10823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2263" y="1341438"/>
            <a:ext cx="8478837" cy="1657350"/>
          </a:xfrm>
          <a:noFill/>
          <a:ln/>
        </p:spPr>
        <p:txBody>
          <a:bodyPr lIns="92075" tIns="46038" rIns="92075" bIns="46038"/>
          <a:lstStyle/>
          <a:p>
            <a:pPr marL="1168400" lvl="1" indent="-711200">
              <a:lnSpc>
                <a:spcPct val="80000"/>
              </a:lnSpc>
              <a:spcBef>
                <a:spcPct val="0"/>
              </a:spcBef>
              <a:buSzPct val="120000"/>
              <a:buFontTx/>
              <a:buNone/>
            </a:pPr>
            <a:r>
              <a:rPr lang="es-ES_tradnl" sz="2400"/>
              <a:t>As opposed to creative accounting, these indicator of “good practices” aim at conducting fiscal policy. </a:t>
            </a:r>
          </a:p>
          <a:p>
            <a:pPr marL="1168400" lvl="1" indent="-711200">
              <a:lnSpc>
                <a:spcPct val="80000"/>
              </a:lnSpc>
              <a:spcBef>
                <a:spcPct val="0"/>
              </a:spcBef>
              <a:buSzPct val="120000"/>
              <a:buFontTx/>
              <a:buChar char="-"/>
            </a:pPr>
            <a:endParaRPr lang="es-ES_tradnl" sz="2400"/>
          </a:p>
          <a:p>
            <a:pPr marL="1168400" lvl="1" indent="-711200">
              <a:lnSpc>
                <a:spcPct val="80000"/>
              </a:lnSpc>
              <a:spcBef>
                <a:spcPct val="0"/>
              </a:spcBef>
              <a:buSzPct val="120000"/>
              <a:buFontTx/>
              <a:buChar char="-"/>
            </a:pPr>
            <a:r>
              <a:rPr lang="es-ES_tradnl" sz="2400"/>
              <a:t>Chile: structural balance and new accounting framework</a:t>
            </a:r>
          </a:p>
          <a:p>
            <a:pPr marL="1168400" lvl="1" indent="-711200">
              <a:lnSpc>
                <a:spcPct val="80000"/>
              </a:lnSpc>
              <a:spcBef>
                <a:spcPct val="0"/>
              </a:spcBef>
              <a:buSzPct val="120000"/>
              <a:buFontTx/>
              <a:buChar char="-"/>
            </a:pPr>
            <a:r>
              <a:rPr lang="es-ES_tradnl" sz="2400"/>
              <a:t>México: traditional balance and public private partnerships</a:t>
            </a:r>
          </a:p>
          <a:p>
            <a:pPr marL="1168400" lvl="1" indent="-711200">
              <a:lnSpc>
                <a:spcPct val="80000"/>
              </a:lnSpc>
              <a:spcBef>
                <a:spcPct val="0"/>
              </a:spcBef>
              <a:buSzPct val="120000"/>
              <a:buFontTx/>
              <a:buChar char="-"/>
            </a:pPr>
            <a:r>
              <a:rPr lang="es-ES_tradnl" sz="2400"/>
              <a:t>Public debt in Brazil</a:t>
            </a:r>
          </a:p>
          <a:p>
            <a:pPr marL="1168400" lvl="1" indent="-711200">
              <a:lnSpc>
                <a:spcPct val="80000"/>
              </a:lnSpc>
              <a:spcBef>
                <a:spcPct val="0"/>
              </a:spcBef>
              <a:buSzPct val="120000"/>
              <a:buFontTx/>
              <a:buChar char="-"/>
            </a:pPr>
            <a:endParaRPr lang="es-ES_tradnl" sz="2400"/>
          </a:p>
          <a:p>
            <a:pPr marL="1168400" lvl="1" indent="-711200">
              <a:lnSpc>
                <a:spcPct val="80000"/>
              </a:lnSpc>
              <a:spcBef>
                <a:spcPct val="0"/>
              </a:spcBef>
              <a:buSzPct val="120000"/>
              <a:buFontTx/>
              <a:buChar char="-"/>
            </a:pPr>
            <a:endParaRPr lang="es-ES_tradnl" sz="2400"/>
          </a:p>
          <a:p>
            <a:pPr marL="812800" indent="-812800">
              <a:lnSpc>
                <a:spcPct val="80000"/>
              </a:lnSpc>
              <a:spcBef>
                <a:spcPct val="0"/>
              </a:spcBef>
              <a:buSzPct val="120000"/>
              <a:buFont typeface="Monotype Sorts" pitchFamily="2" charset="2"/>
              <a:buNone/>
            </a:pPr>
            <a:endParaRPr lang="es-ES_tradnl" sz="2400"/>
          </a:p>
          <a:p>
            <a:pPr marL="812800" indent="-812800">
              <a:lnSpc>
                <a:spcPct val="80000"/>
              </a:lnSpc>
              <a:spcBef>
                <a:spcPct val="0"/>
              </a:spcBef>
              <a:buSzPct val="120000"/>
              <a:buFont typeface="Monotype Sorts" pitchFamily="2" charset="2"/>
              <a:buNone/>
            </a:pPr>
            <a:endParaRPr lang="es-ES_tradnl" sz="2400"/>
          </a:p>
          <a:p>
            <a:pPr marL="812800" indent="-812800">
              <a:lnSpc>
                <a:spcPct val="80000"/>
              </a:lnSpc>
              <a:spcBef>
                <a:spcPct val="0"/>
              </a:spcBef>
              <a:buSzPct val="120000"/>
              <a:buFont typeface="Monotype Sorts" pitchFamily="2" charset="2"/>
              <a:buNone/>
            </a:pPr>
            <a:endParaRPr lang="es-ES_tradnl" sz="2400">
              <a:solidFill>
                <a:srgbClr val="020580"/>
              </a:solidFill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5F5FC-CADE-467B-80A3-775112112443}" type="slidenum">
              <a:rPr lang="en-US"/>
              <a:pPr/>
              <a:t>12</a:t>
            </a:fld>
            <a:endParaRPr lang="en-US"/>
          </a:p>
        </p:txBody>
      </p:sp>
      <p:sp>
        <p:nvSpPr>
          <p:cNvPr id="108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733425" y="147638"/>
            <a:ext cx="7772400" cy="1143000"/>
          </a:xfrm>
        </p:spPr>
        <p:txBody>
          <a:bodyPr/>
          <a:lstStyle/>
          <a:p>
            <a:r>
              <a:rPr lang="en-US" sz="3200">
                <a:solidFill>
                  <a:srgbClr val="071DBF"/>
                </a:solidFill>
              </a:rPr>
              <a:t>II.Cyclical component of Budget in Chile</a:t>
            </a:r>
          </a:p>
        </p:txBody>
      </p:sp>
      <p:graphicFrame>
        <p:nvGraphicFramePr>
          <p:cNvPr id="1080323" name="Object 3"/>
          <p:cNvGraphicFramePr>
            <a:graphicFrameLocks noChangeAspect="1"/>
          </p:cNvGraphicFramePr>
          <p:nvPr>
            <p:ph type="body" idx="4294967295"/>
          </p:nvPr>
        </p:nvGraphicFramePr>
        <p:xfrm>
          <a:off x="522288" y="1535113"/>
          <a:ext cx="8002587" cy="2743200"/>
        </p:xfrm>
        <a:graphic>
          <a:graphicData uri="http://schemas.openxmlformats.org/presentationml/2006/ole">
            <p:oleObj spid="_x0000_s1080323" name="Chart" r:id="rId3" imgW="7248754" imgH="5077054" progId="Excel.Chart.8">
              <p:embed/>
            </p:oleObj>
          </a:graphicData>
        </a:graphic>
      </p:graphicFrame>
      <p:graphicFrame>
        <p:nvGraphicFramePr>
          <p:cNvPr id="1080325" name="Object 5"/>
          <p:cNvGraphicFramePr>
            <a:graphicFrameLocks noChangeAspect="1"/>
          </p:cNvGraphicFramePr>
          <p:nvPr>
            <p:ph idx="1"/>
          </p:nvPr>
        </p:nvGraphicFramePr>
        <p:xfrm>
          <a:off x="-22225" y="4516438"/>
          <a:ext cx="8705850" cy="1778000"/>
        </p:xfrm>
        <a:graphic>
          <a:graphicData uri="http://schemas.openxmlformats.org/presentationml/2006/ole">
            <p:oleObj spid="_x0000_s1080325" name="Documento" r:id="rId4" imgW="5961389" imgH="1217104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D77DA-E3F3-490E-AF17-F793C902A616}" type="slidenum">
              <a:rPr lang="en-US"/>
              <a:pPr/>
              <a:t>13</a:t>
            </a:fld>
            <a:endParaRPr lang="en-US"/>
          </a:p>
        </p:txBody>
      </p:sp>
      <p:sp>
        <p:nvSpPr>
          <p:cNvPr id="1078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12750" y="0"/>
            <a:ext cx="7772400" cy="1143000"/>
          </a:xfrm>
        </p:spPr>
        <p:txBody>
          <a:bodyPr/>
          <a:lstStyle/>
          <a:p>
            <a:r>
              <a:rPr lang="en-US" sz="3200">
                <a:solidFill>
                  <a:srgbClr val="071DBF"/>
                </a:solidFill>
              </a:rPr>
              <a:t>Public debt in Brazil</a:t>
            </a:r>
          </a:p>
        </p:txBody>
      </p:sp>
      <p:graphicFrame>
        <p:nvGraphicFramePr>
          <p:cNvPr id="1079079" name="Object 807"/>
          <p:cNvGraphicFramePr>
            <a:graphicFrameLocks noChangeAspect="1"/>
          </p:cNvGraphicFramePr>
          <p:nvPr>
            <p:ph idx="1"/>
          </p:nvPr>
        </p:nvGraphicFramePr>
        <p:xfrm>
          <a:off x="0" y="1423988"/>
          <a:ext cx="9126538" cy="4852987"/>
        </p:xfrm>
        <a:graphic>
          <a:graphicData uri="http://schemas.openxmlformats.org/presentationml/2006/ole">
            <p:oleObj spid="_x0000_s1079079" name="Documento" r:id="rId4" imgW="6085209" imgH="3234793" progId="Word.Document.8">
              <p:embed/>
            </p:oleObj>
          </a:graphicData>
        </a:graphic>
      </p:graphicFrame>
    </p:spTree>
  </p:cSld>
  <p:clrMapOvr>
    <a:masterClrMapping/>
  </p:clrMapOvr>
  <p:transition spd="med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CD2-B09E-46B0-86A9-FC00675F39C0}" type="slidenum">
              <a:rPr lang="en-US"/>
              <a:pPr/>
              <a:t>14</a:t>
            </a:fld>
            <a:endParaRPr lang="en-US"/>
          </a:p>
        </p:txBody>
      </p:sp>
      <p:sp>
        <p:nvSpPr>
          <p:cNvPr id="108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solidFill>
                  <a:srgbClr val="071DBF"/>
                </a:solidFill>
              </a:rPr>
              <a:t>Financial requirements in México</a:t>
            </a:r>
          </a:p>
        </p:txBody>
      </p:sp>
      <p:graphicFrame>
        <p:nvGraphicFramePr>
          <p:cNvPr id="1083587" name="Object 195"/>
          <p:cNvGraphicFramePr>
            <a:graphicFrameLocks noChangeAspect="1"/>
          </p:cNvGraphicFramePr>
          <p:nvPr>
            <p:ph idx="1"/>
          </p:nvPr>
        </p:nvGraphicFramePr>
        <p:xfrm>
          <a:off x="0" y="2443163"/>
          <a:ext cx="9151938" cy="3076575"/>
        </p:xfrm>
        <a:graphic>
          <a:graphicData uri="http://schemas.openxmlformats.org/presentationml/2006/ole">
            <p:oleObj spid="_x0000_s1083587" name="Documento" r:id="rId4" imgW="6098527" imgH="2051587" progId="Word.Document.8">
              <p:embed/>
            </p:oleObj>
          </a:graphicData>
        </a:graphic>
      </p:graphicFrame>
    </p:spTree>
  </p:cSld>
  <p:clrMapOvr>
    <a:masterClrMapping/>
  </p:clrMapOvr>
  <p:transition spd="med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E6ACB-37BA-4BA5-AA15-DC57E6C8B589}" type="slidenum">
              <a:rPr lang="en-US"/>
              <a:pPr/>
              <a:t>15</a:t>
            </a:fld>
            <a:endParaRPr lang="en-US"/>
          </a:p>
        </p:txBody>
      </p:sp>
      <p:sp>
        <p:nvSpPr>
          <p:cNvPr id="1085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2800">
                <a:solidFill>
                  <a:srgbClr val="071DBF"/>
                </a:solidFill>
                <a:latin typeface="Comic Sans MS" pitchFamily="66" charset="0"/>
              </a:rPr>
              <a:t>II.México: public-private partnerships </a:t>
            </a:r>
          </a:p>
        </p:txBody>
      </p:sp>
      <p:sp>
        <p:nvSpPr>
          <p:cNvPr id="1085443" name="Rectangle 3"/>
          <p:cNvSpPr>
            <a:spLocks noChangeArrowheads="1"/>
          </p:cNvSpPr>
          <p:nvPr/>
        </p:nvSpPr>
        <p:spPr bwMode="auto">
          <a:xfrm>
            <a:off x="304800" y="1905000"/>
            <a:ext cx="434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r>
              <a:rPr lang="en-US" sz="2000" b="0">
                <a:solidFill>
                  <a:schemeClr val="tx1"/>
                </a:solidFill>
              </a:rPr>
              <a:t>Pidiregas for PEMEX and CGE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r>
              <a:rPr lang="en-US" sz="2000" b="0">
                <a:solidFill>
                  <a:schemeClr val="tx1"/>
                </a:solidFill>
              </a:rPr>
              <a:t>More ample definition: hospitals, schools, roads.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r>
              <a:rPr lang="en-US" sz="2000" b="0">
                <a:solidFill>
                  <a:schemeClr val="tx1"/>
                </a:solidFill>
              </a:rPr>
              <a:t>There are future transfers (maintenance and amortization of investment). Examples: PFI in UK, PPS in México.  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endParaRPr lang="en-US" sz="2000" b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endParaRPr lang="en-US" sz="2000" b="0">
              <a:solidFill>
                <a:schemeClr val="tx1"/>
              </a:solidFill>
            </a:endParaRPr>
          </a:p>
        </p:txBody>
      </p:sp>
      <p:sp>
        <p:nvSpPr>
          <p:cNvPr id="1085444" name="Rectangle 4"/>
          <p:cNvSpPr>
            <a:spLocks noChangeArrowheads="1"/>
          </p:cNvSpPr>
          <p:nvPr/>
        </p:nvSpPr>
        <p:spPr bwMode="auto">
          <a:xfrm>
            <a:off x="1838325" y="1924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85445" name="Rectangle 5"/>
          <p:cNvSpPr>
            <a:spLocks noChangeArrowheads="1"/>
          </p:cNvSpPr>
          <p:nvPr/>
        </p:nvSpPr>
        <p:spPr bwMode="auto">
          <a:xfrm>
            <a:off x="228600" y="5029200"/>
            <a:ext cx="434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r>
              <a:rPr lang="en-US" sz="2000" b="0">
                <a:solidFill>
                  <a:schemeClr val="tx1"/>
                </a:solidFill>
              </a:rPr>
              <a:t>Big potential to reduce investment bias, but still do not represent more than 15% of total investment. (UK) 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endParaRPr lang="en-US" sz="2000" b="0">
              <a:solidFill>
                <a:schemeClr val="tx1"/>
              </a:solidFill>
            </a:endParaRPr>
          </a:p>
        </p:txBody>
      </p:sp>
      <p:sp>
        <p:nvSpPr>
          <p:cNvPr id="1085446" name="Rectangle 6"/>
          <p:cNvSpPr>
            <a:spLocks noChangeArrowheads="1"/>
          </p:cNvSpPr>
          <p:nvPr/>
        </p:nvSpPr>
        <p:spPr bwMode="auto">
          <a:xfrm>
            <a:off x="1833563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85447" name="Rectangle 7"/>
          <p:cNvSpPr>
            <a:spLocks noChangeArrowheads="1"/>
          </p:cNvSpPr>
          <p:nvPr/>
        </p:nvSpPr>
        <p:spPr bwMode="auto">
          <a:xfrm>
            <a:off x="1833563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85448" name="Rectangle 8"/>
          <p:cNvSpPr>
            <a:spLocks noChangeArrowheads="1"/>
          </p:cNvSpPr>
          <p:nvPr/>
        </p:nvSpPr>
        <p:spPr bwMode="auto">
          <a:xfrm>
            <a:off x="4953000" y="1524000"/>
            <a:ext cx="3962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/>
            <a:r>
              <a:rPr kumimoji="0" lang="es-ES_tradnl" sz="1600">
                <a:solidFill>
                  <a:schemeClr val="tx1"/>
                </a:solidFill>
              </a:rPr>
              <a:t>PUBLIC INVESTMENT IN MEXICO</a:t>
            </a:r>
            <a:endParaRPr kumimoji="0" lang="es-CL" sz="1600">
              <a:solidFill>
                <a:schemeClr val="tx1"/>
              </a:solidFill>
            </a:endParaRPr>
          </a:p>
        </p:txBody>
      </p:sp>
      <p:sp>
        <p:nvSpPr>
          <p:cNvPr id="1085449" name="Rectangle 9"/>
          <p:cNvSpPr>
            <a:spLocks noChangeArrowheads="1"/>
          </p:cNvSpPr>
          <p:nvPr/>
        </p:nvSpPr>
        <p:spPr bwMode="auto">
          <a:xfrm>
            <a:off x="2652713" y="2128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085450" name="Object 10"/>
          <p:cNvGraphicFramePr>
            <a:graphicFrameLocks noChangeAspect="1"/>
          </p:cNvGraphicFramePr>
          <p:nvPr/>
        </p:nvGraphicFramePr>
        <p:xfrm>
          <a:off x="4848225" y="2128838"/>
          <a:ext cx="3838575" cy="2600325"/>
        </p:xfrm>
        <a:graphic>
          <a:graphicData uri="http://schemas.openxmlformats.org/presentationml/2006/ole">
            <p:oleObj spid="_x0000_s1085450" name="Gráfico" r:id="rId3" imgW="3829050" imgH="251460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2A87-08F2-4C8D-BD19-DC004F4C4DD9}" type="slidenum">
              <a:rPr lang="en-US"/>
              <a:pPr/>
              <a:t>16</a:t>
            </a:fld>
            <a:endParaRPr lang="en-US"/>
          </a:p>
        </p:txBody>
      </p:sp>
      <p:sp>
        <p:nvSpPr>
          <p:cNvPr id="107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>
                <a:solidFill>
                  <a:srgbClr val="071DBF"/>
                </a:solidFill>
                <a:latin typeface="Comic Sans MS" pitchFamily="66" charset="0"/>
              </a:rPr>
              <a:t>III. Towards a better quality in public spending</a:t>
            </a:r>
            <a:endParaRPr lang="es-CL" sz="2800">
              <a:solidFill>
                <a:srgbClr val="071DBF"/>
              </a:solidFill>
              <a:latin typeface="Comic Sans MS" pitchFamily="66" charset="0"/>
            </a:endParaRPr>
          </a:p>
        </p:txBody>
      </p:sp>
      <p:sp>
        <p:nvSpPr>
          <p:cNvPr id="1070084" name="Rectangle 4"/>
          <p:cNvSpPr>
            <a:spLocks noChangeArrowheads="1"/>
          </p:cNvSpPr>
          <p:nvPr/>
        </p:nvSpPr>
        <p:spPr bwMode="auto">
          <a:xfrm>
            <a:off x="749300" y="5800725"/>
            <a:ext cx="7405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ü"/>
            </a:pPr>
            <a:r>
              <a:rPr lang="en-US" sz="2400" b="0">
                <a:solidFill>
                  <a:schemeClr val="tx1"/>
                </a:solidFill>
              </a:rPr>
              <a:t>The aim is rather to avoid pro-cyclical public spending…</a:t>
            </a:r>
            <a:endParaRPr lang="en-US" sz="2400">
              <a:solidFill>
                <a:schemeClr val="tx1"/>
              </a:solidFill>
            </a:endParaRPr>
          </a:p>
        </p:txBody>
      </p:sp>
      <p:graphicFrame>
        <p:nvGraphicFramePr>
          <p:cNvPr id="1070144" name="Object 64"/>
          <p:cNvGraphicFramePr>
            <a:graphicFrameLocks noChangeAspect="1"/>
          </p:cNvGraphicFramePr>
          <p:nvPr>
            <p:ph idx="1"/>
          </p:nvPr>
        </p:nvGraphicFramePr>
        <p:xfrm>
          <a:off x="219075" y="2246313"/>
          <a:ext cx="9191625" cy="3440112"/>
        </p:xfrm>
        <a:graphic>
          <a:graphicData uri="http://schemas.openxmlformats.org/presentationml/2006/ole">
            <p:oleObj spid="_x0000_s1070144" name="Documento" r:id="rId3" imgW="6085929" imgH="2278059" progId="Word.Document.8">
              <p:embed/>
            </p:oleObj>
          </a:graphicData>
        </a:graphic>
      </p:graphicFrame>
      <p:sp>
        <p:nvSpPr>
          <p:cNvPr id="1070146" name="Rectangle 66"/>
          <p:cNvSpPr>
            <a:spLocks noChangeArrowheads="1"/>
          </p:cNvSpPr>
          <p:nvPr/>
        </p:nvSpPr>
        <p:spPr bwMode="auto">
          <a:xfrm>
            <a:off x="892175" y="1692275"/>
            <a:ext cx="736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r>
              <a:rPr kumimoji="0" lang="en-US" sz="2400" b="0"/>
              <a:t>Functional Classification of Public expenditures (COFOG)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DB52-100E-4D47-9942-7BB893887131}" type="slidenum">
              <a:rPr lang="en-US"/>
              <a:pPr/>
              <a:t>17</a:t>
            </a:fld>
            <a:endParaRPr lang="en-US"/>
          </a:p>
        </p:txBody>
      </p:sp>
      <p:sp>
        <p:nvSpPr>
          <p:cNvPr id="1071107" name="Text Box 3"/>
          <p:cNvSpPr txBox="1">
            <a:spLocks noChangeArrowheads="1"/>
          </p:cNvSpPr>
          <p:nvPr/>
        </p:nvSpPr>
        <p:spPr bwMode="auto">
          <a:xfrm>
            <a:off x="1717675" y="236538"/>
            <a:ext cx="6367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kumimoji="0" lang="en-US" sz="2400">
                <a:solidFill>
                  <a:srgbClr val="071DBF"/>
                </a:solidFill>
              </a:rPr>
              <a:t>Social spending in Latin American Countries</a:t>
            </a:r>
          </a:p>
        </p:txBody>
      </p:sp>
      <p:pic>
        <p:nvPicPr>
          <p:cNvPr id="10711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5688" y="890588"/>
            <a:ext cx="7011987" cy="5006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071109" name="Text Box 5"/>
          <p:cNvSpPr txBox="1">
            <a:spLocks noChangeArrowheads="1"/>
          </p:cNvSpPr>
          <p:nvPr/>
        </p:nvSpPr>
        <p:spPr bwMode="auto">
          <a:xfrm>
            <a:off x="1882775" y="5868988"/>
            <a:ext cx="4903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kumimoji="0" lang="en-US" sz="1200" b="0">
                <a:solidFill>
                  <a:schemeClr val="tx1"/>
                </a:solidFill>
                <a:latin typeface="Arial" pitchFamily="34" charset="0"/>
              </a:rPr>
              <a:t>Source: Cepal, Social Development Division.</a:t>
            </a:r>
          </a:p>
          <a:p>
            <a:pPr algn="l" eaLnBrk="1" hangingPunct="1"/>
            <a:r>
              <a:rPr kumimoji="0" lang="en-US" sz="1200" b="0">
                <a:solidFill>
                  <a:schemeClr val="tx1"/>
                </a:solidFill>
                <a:latin typeface="Arial" pitchFamily="34" charset="0"/>
              </a:rPr>
              <a:t>a/ simple average for 16 countries (excluding Bolivia and El Salvador).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29FE7-CA95-4EC7-8F07-78DCB0884281}" type="slidenum">
              <a:rPr lang="en-US"/>
              <a:pPr/>
              <a:t>18</a:t>
            </a:fld>
            <a:endParaRPr lang="en-US"/>
          </a:p>
        </p:txBody>
      </p:sp>
      <p:sp>
        <p:nvSpPr>
          <p:cNvPr id="10731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09613" y="196850"/>
            <a:ext cx="7772400" cy="1143000"/>
          </a:xfrm>
        </p:spPr>
        <p:txBody>
          <a:bodyPr/>
          <a:lstStyle/>
          <a:p>
            <a:pPr algn="ctr"/>
            <a:r>
              <a:rPr lang="en-US" sz="3600">
                <a:solidFill>
                  <a:srgbClr val="071DBF"/>
                </a:solidFill>
              </a:rPr>
              <a:t>III.Priority to social spending? </a:t>
            </a:r>
            <a:endParaRPr lang="es-CL" sz="3600">
              <a:solidFill>
                <a:srgbClr val="071DBF"/>
              </a:solidFill>
            </a:endParaRPr>
          </a:p>
        </p:txBody>
      </p:sp>
      <p:sp>
        <p:nvSpPr>
          <p:cNvPr id="107315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0" y="1836738"/>
            <a:ext cx="8896350" cy="4114800"/>
          </a:xfrm>
        </p:spPr>
        <p:txBody>
          <a:bodyPr/>
          <a:lstStyle/>
          <a:p>
            <a:r>
              <a:rPr lang="en-US" sz="2800"/>
              <a:t>Colombia: “social public spending will have priority over any other allocation” (artículo 350 de la Constitución) </a:t>
            </a:r>
          </a:p>
          <a:p>
            <a:pPr lvl="1"/>
            <a:r>
              <a:rPr lang="en-US" sz="2400"/>
              <a:t>The law of 1994 stresses that social spending are those that “increase general welfare and improve the quality of life of citizens”</a:t>
            </a:r>
            <a:r>
              <a:rPr lang="en-US" sz="2400">
                <a:cs typeface="Arial" pitchFamily="34" charset="0"/>
              </a:rPr>
              <a:t> </a:t>
            </a:r>
          </a:p>
          <a:p>
            <a:pPr lvl="1"/>
            <a:r>
              <a:rPr lang="en-US" sz="2400">
                <a:cs typeface="Arial" pitchFamily="34" charset="0"/>
              </a:rPr>
              <a:t>The new budget law consider public spending the allocations that adress unsatisfied basic needs in health, education, sports, envirnmental protection, water and subsidies associated to the last two items. </a:t>
            </a:r>
            <a:endParaRPr lang="en-US" sz="2400"/>
          </a:p>
          <a:p>
            <a:pPr lvl="1">
              <a:buFont typeface="Wingdings" pitchFamily="2" charset="2"/>
              <a:buNone/>
            </a:pPr>
            <a:endParaRPr lang="en-US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A0840-410A-41A9-9DDA-A04520ABE6C9}" type="slidenum">
              <a:rPr lang="en-US"/>
              <a:pPr/>
              <a:t>19</a:t>
            </a:fld>
            <a:endParaRPr lang="en-US"/>
          </a:p>
        </p:txBody>
      </p:sp>
      <p:sp>
        <p:nvSpPr>
          <p:cNvPr id="101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algn="ctr"/>
            <a:r>
              <a:rPr lang="en-US" sz="3600">
                <a:solidFill>
                  <a:srgbClr val="071DBF"/>
                </a:solidFill>
              </a:rPr>
              <a:t>III.Pro-poor budgeting?</a:t>
            </a:r>
            <a:endParaRPr lang="es-CL" sz="3600">
              <a:solidFill>
                <a:srgbClr val="071DBF"/>
              </a:solidFill>
            </a:endParaRPr>
          </a:p>
        </p:txBody>
      </p:sp>
      <p:sp>
        <p:nvSpPr>
          <p:cNvPr id="1014791" name="Rectangle 7"/>
          <p:cNvSpPr>
            <a:spLocks noChangeArrowheads="1"/>
          </p:cNvSpPr>
          <p:nvPr/>
        </p:nvSpPr>
        <p:spPr bwMode="auto">
          <a:xfrm>
            <a:off x="1169988" y="5233988"/>
            <a:ext cx="7018337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b="0">
                <a:solidFill>
                  <a:srgbClr val="BA180C"/>
                </a:solidFill>
              </a:rPr>
              <a:t>1: public debt interest payments</a:t>
            </a:r>
          </a:p>
          <a:p>
            <a:pPr algn="l">
              <a:spcBef>
                <a:spcPct val="50000"/>
              </a:spcBef>
            </a:pPr>
            <a:r>
              <a:rPr lang="en-US" sz="1400" b="0">
                <a:solidFill>
                  <a:schemeClr val="tx1"/>
                </a:solidFill>
              </a:rPr>
              <a:t>2:collective consumption, wages, pensions</a:t>
            </a:r>
          </a:p>
          <a:p>
            <a:pPr algn="l">
              <a:spcBef>
                <a:spcPct val="50000"/>
              </a:spcBef>
            </a:pPr>
            <a:r>
              <a:rPr lang="en-US" sz="1400" b="0">
                <a:solidFill>
                  <a:srgbClr val="071DBF"/>
                </a:solidFill>
              </a:rPr>
              <a:t>3: housing, social exclusion, family and children, unemployment</a:t>
            </a:r>
          </a:p>
          <a:p>
            <a:pPr algn="l">
              <a:spcBef>
                <a:spcPct val="50000"/>
              </a:spcBef>
            </a:pPr>
            <a:r>
              <a:rPr lang="en-US" sz="1400" b="0">
                <a:solidFill>
                  <a:schemeClr val="tx1"/>
                </a:solidFill>
              </a:rPr>
              <a:t>4: education, active policies of employment, health, R&amp;D, infrastructure</a:t>
            </a:r>
          </a:p>
        </p:txBody>
      </p:sp>
      <p:graphicFrame>
        <p:nvGraphicFramePr>
          <p:cNvPr id="1014792" name="Object 8"/>
          <p:cNvGraphicFramePr>
            <a:graphicFrameLocks noChangeAspect="1"/>
          </p:cNvGraphicFramePr>
          <p:nvPr>
            <p:ph idx="1"/>
          </p:nvPr>
        </p:nvGraphicFramePr>
        <p:xfrm>
          <a:off x="1181100" y="1604963"/>
          <a:ext cx="6391275" cy="3563937"/>
        </p:xfrm>
        <a:graphic>
          <a:graphicData uri="http://schemas.openxmlformats.org/presentationml/2006/ole">
            <p:oleObj spid="_x0000_s1014792" name="Hoja de cálculo" r:id="rId3" imgW="5705475" imgH="3181502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4649-66F6-4133-8030-E6123D3F1349}" type="slidenum">
              <a:rPr lang="en-US"/>
              <a:pPr/>
              <a:t>2</a:t>
            </a:fld>
            <a:endParaRPr lang="en-US"/>
          </a:p>
        </p:txBody>
      </p:sp>
      <p:sp>
        <p:nvSpPr>
          <p:cNvPr id="976898" name="Rectangle 2"/>
          <p:cNvSpPr>
            <a:spLocks noChangeArrowheads="1"/>
          </p:cNvSpPr>
          <p:nvPr/>
        </p:nvSpPr>
        <p:spPr bwMode="auto">
          <a:xfrm>
            <a:off x="990600" y="228600"/>
            <a:ext cx="73152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0" lang="es-ES">
                <a:solidFill>
                  <a:srgbClr val="FF6600"/>
                </a:solidFill>
              </a:rPr>
              <a:t>PUBLIC POLICY OVERVIEW</a:t>
            </a:r>
          </a:p>
        </p:txBody>
      </p:sp>
      <p:sp>
        <p:nvSpPr>
          <p:cNvPr id="976899" name="Rectangle 3"/>
          <p:cNvSpPr>
            <a:spLocks noChangeArrowheads="1"/>
          </p:cNvSpPr>
          <p:nvPr/>
        </p:nvSpPr>
        <p:spPr bwMode="auto">
          <a:xfrm>
            <a:off x="838200" y="1600200"/>
            <a:ext cx="7620000" cy="4724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6900" name="Text Box 4"/>
          <p:cNvSpPr txBox="1">
            <a:spLocks noChangeArrowheads="1"/>
          </p:cNvSpPr>
          <p:nvPr/>
        </p:nvSpPr>
        <p:spPr bwMode="auto">
          <a:xfrm>
            <a:off x="609600" y="1828800"/>
            <a:ext cx="8077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endParaRPr kumimoji="0" lang="es-ES" sz="2400" b="0">
              <a:solidFill>
                <a:schemeClr val="tx1"/>
              </a:solidFill>
            </a:endParaRPr>
          </a:p>
        </p:txBody>
      </p:sp>
      <p:sp>
        <p:nvSpPr>
          <p:cNvPr id="976901" name="Text Box 5"/>
          <p:cNvSpPr txBox="1">
            <a:spLocks noChangeArrowheads="1"/>
          </p:cNvSpPr>
          <p:nvPr/>
        </p:nvSpPr>
        <p:spPr bwMode="auto">
          <a:xfrm>
            <a:off x="631825" y="1897063"/>
            <a:ext cx="81311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endParaRPr kumimoji="0" lang="es-ES" sz="2400" b="0">
              <a:solidFill>
                <a:schemeClr val="tx1"/>
              </a:solidFill>
            </a:endParaRPr>
          </a:p>
        </p:txBody>
      </p:sp>
      <p:sp>
        <p:nvSpPr>
          <p:cNvPr id="976902" name="Text Box 6"/>
          <p:cNvSpPr txBox="1">
            <a:spLocks noChangeArrowheads="1"/>
          </p:cNvSpPr>
          <p:nvPr/>
        </p:nvSpPr>
        <p:spPr bwMode="auto">
          <a:xfrm>
            <a:off x="1066800" y="1752600"/>
            <a:ext cx="7239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endParaRPr kumimoji="0" lang="es-ES" sz="2400" b="0">
              <a:solidFill>
                <a:schemeClr val="tx1"/>
              </a:solidFill>
            </a:endParaRPr>
          </a:p>
        </p:txBody>
      </p:sp>
      <p:sp>
        <p:nvSpPr>
          <p:cNvPr id="976903" name="Text Box 7"/>
          <p:cNvSpPr txBox="1">
            <a:spLocks noChangeArrowheads="1"/>
          </p:cNvSpPr>
          <p:nvPr/>
        </p:nvSpPr>
        <p:spPr bwMode="auto">
          <a:xfrm>
            <a:off x="381000" y="1104900"/>
            <a:ext cx="8001000" cy="5448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  <a:buFont typeface="Wingdings" pitchFamily="2" charset="2"/>
              <a:buChar char="Ø"/>
            </a:pPr>
            <a:r>
              <a:rPr kumimoji="0" lang="es-ES" sz="2400" b="0"/>
              <a:t> </a:t>
            </a:r>
            <a:r>
              <a:rPr kumimoji="0" lang="es-ES" sz="2400">
                <a:solidFill>
                  <a:srgbClr val="071DBF"/>
                </a:solidFill>
              </a:rPr>
              <a:t>Part A:</a:t>
            </a:r>
            <a:r>
              <a:rPr kumimoji="0" lang="es-ES" sz="2400" b="0">
                <a:solidFill>
                  <a:srgbClr val="071DBF"/>
                </a:solidFill>
              </a:rPr>
              <a:t> </a:t>
            </a:r>
            <a:r>
              <a:rPr kumimoji="0" lang="es-ES" sz="2400">
                <a:solidFill>
                  <a:srgbClr val="071DBF"/>
                </a:solidFill>
              </a:rPr>
              <a:t>PUBLIC FINANCES</a:t>
            </a:r>
          </a:p>
          <a:p>
            <a:pPr lvl="2" algn="l" eaLnBrk="1" hangingPunct="1">
              <a:lnSpc>
                <a:spcPct val="80000"/>
              </a:lnSpc>
              <a:spcBef>
                <a:spcPct val="40000"/>
              </a:spcBef>
              <a:buFontTx/>
              <a:buChar char="•"/>
            </a:pPr>
            <a:r>
              <a:rPr kumimoji="0" lang="es-ES" sz="2000" b="0">
                <a:solidFill>
                  <a:schemeClr val="tx1"/>
                </a:solidFill>
              </a:rPr>
              <a:t>   group vision</a:t>
            </a:r>
          </a:p>
          <a:p>
            <a:pPr lvl="2" algn="l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s-ES" sz="2000" b="0">
                <a:solidFill>
                  <a:schemeClr val="tx1"/>
                </a:solidFill>
              </a:rPr>
              <a:t>   public income</a:t>
            </a:r>
          </a:p>
          <a:p>
            <a:pPr lvl="2" algn="l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s-ES" sz="2000" b="0">
                <a:solidFill>
                  <a:schemeClr val="tx1"/>
                </a:solidFill>
              </a:rPr>
              <a:t>   public spending</a:t>
            </a:r>
          </a:p>
          <a:p>
            <a:pPr lvl="2" algn="l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s-ES" sz="2000" b="0">
                <a:solidFill>
                  <a:schemeClr val="tx1"/>
                </a:solidFill>
              </a:rPr>
              <a:t>   fiscal </a:t>
            </a:r>
            <a:r>
              <a:rPr kumimoji="0" lang="en-US" sz="2000" b="0">
                <a:solidFill>
                  <a:schemeClr val="tx1"/>
                </a:solidFill>
              </a:rPr>
              <a:t>decentralization</a:t>
            </a:r>
            <a:r>
              <a:rPr kumimoji="0" lang="es-MX" sz="2000" b="0">
                <a:solidFill>
                  <a:schemeClr val="tx1"/>
                </a:solidFill>
              </a:rPr>
              <a:t> </a:t>
            </a:r>
            <a:endParaRPr kumimoji="0" lang="es-ES" sz="2000" b="0">
              <a:solidFill>
                <a:schemeClr val="tx1"/>
              </a:solidFill>
            </a:endParaRPr>
          </a:p>
          <a:p>
            <a:pPr lvl="2" algn="l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s-ES" sz="2000" b="0">
                <a:solidFill>
                  <a:schemeClr val="tx1"/>
                </a:solidFill>
              </a:rPr>
              <a:t>   public debt</a:t>
            </a:r>
          </a:p>
          <a:p>
            <a:pPr lvl="2" algn="l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s-ES" sz="2000" b="0">
                <a:solidFill>
                  <a:schemeClr val="tx1"/>
                </a:solidFill>
              </a:rPr>
              <a:t>   public balance and macroeconomic cycle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kumimoji="0" lang="es-ES" sz="2000" b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kumimoji="0" lang="es-ES" sz="2000"/>
              <a:t>  </a:t>
            </a:r>
            <a:r>
              <a:rPr kumimoji="0" lang="es-ES" sz="2400">
                <a:solidFill>
                  <a:srgbClr val="071DBF"/>
                </a:solidFill>
              </a:rPr>
              <a:t>Part B</a:t>
            </a:r>
            <a:r>
              <a:rPr kumimoji="0" lang="es-ES" sz="2000">
                <a:solidFill>
                  <a:srgbClr val="071DBF"/>
                </a:solidFill>
              </a:rPr>
              <a:t>: </a:t>
            </a:r>
            <a:r>
              <a:rPr kumimoji="0" lang="es-ES" sz="2400">
                <a:solidFill>
                  <a:srgbClr val="071DBF"/>
                </a:solidFill>
              </a:rPr>
              <a:t>BUDGETARY INNOVATIONS</a:t>
            </a:r>
          </a:p>
          <a:p>
            <a:pPr lvl="2" algn="l" eaLnBrk="1" hangingPunct="1">
              <a:lnSpc>
                <a:spcPct val="80000"/>
              </a:lnSpc>
              <a:spcBef>
                <a:spcPct val="40000"/>
              </a:spcBef>
              <a:buFontTx/>
              <a:buChar char="•"/>
            </a:pPr>
            <a:r>
              <a:rPr kumimoji="0" lang="es-ES" sz="2000" b="0">
                <a:solidFill>
                  <a:schemeClr val="tx1"/>
                </a:solidFill>
              </a:rPr>
              <a:t>   macro-fiscal rules</a:t>
            </a:r>
          </a:p>
          <a:p>
            <a:pPr lvl="2" algn="l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s-ES" sz="2000" b="0">
                <a:solidFill>
                  <a:schemeClr val="tx1"/>
                </a:solidFill>
              </a:rPr>
              <a:t>   counter-cyclic policies</a:t>
            </a:r>
          </a:p>
          <a:p>
            <a:pPr lvl="2" algn="l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s-ES" sz="2000" b="0">
                <a:solidFill>
                  <a:schemeClr val="tx1"/>
                </a:solidFill>
              </a:rPr>
              <a:t>   transparency, systems and contingent liabilities</a:t>
            </a:r>
          </a:p>
          <a:p>
            <a:pPr lvl="2" algn="l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s-ES" sz="2000" b="0">
                <a:solidFill>
                  <a:schemeClr val="tx1"/>
                </a:solidFill>
              </a:rPr>
              <a:t>   civic participation and budget</a:t>
            </a:r>
          </a:p>
          <a:p>
            <a:pPr lvl="2" algn="l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kumimoji="0" lang="es-ES" sz="2000" b="0">
                <a:solidFill>
                  <a:schemeClr val="tx1"/>
                </a:solidFill>
              </a:rPr>
              <a:t>   result-based public policy</a:t>
            </a:r>
          </a:p>
          <a:p>
            <a:pPr lvl="2" algn="l" eaLnBrk="1" hangingPunct="1">
              <a:lnSpc>
                <a:spcPct val="80000"/>
              </a:lnSpc>
              <a:buFontTx/>
              <a:buChar char="•"/>
            </a:pPr>
            <a:endParaRPr kumimoji="0" lang="es-ES" sz="2000" b="0">
              <a:solidFill>
                <a:schemeClr val="tx1"/>
              </a:solidFill>
            </a:endParaRPr>
          </a:p>
          <a:p>
            <a:pPr lvl="2" algn="l" eaLnBrk="1" hangingPunct="1">
              <a:lnSpc>
                <a:spcPct val="80000"/>
              </a:lnSpc>
              <a:buFontTx/>
              <a:buChar char="•"/>
            </a:pPr>
            <a:endParaRPr kumimoji="0" lang="es-ES" sz="2000" b="0">
              <a:solidFill>
                <a:schemeClr val="tx1"/>
              </a:solidFill>
            </a:endParaRPr>
          </a:p>
          <a:p>
            <a:pPr lvl="2" algn="l" eaLnBrk="1" hangingPunct="1">
              <a:lnSpc>
                <a:spcPct val="80000"/>
              </a:lnSpc>
              <a:buFontTx/>
              <a:buChar char="•"/>
            </a:pPr>
            <a:endParaRPr kumimoji="0" lang="es-ES" sz="2000" b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endParaRPr kumimoji="0" lang="es-ES" sz="2000" b="0">
              <a:solidFill>
                <a:schemeClr val="tx1"/>
              </a:solidFill>
            </a:endParaRPr>
          </a:p>
        </p:txBody>
      </p:sp>
      <p:pic>
        <p:nvPicPr>
          <p:cNvPr id="976904" name="Picture 8" descr="TapaPanoramaGP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4267200"/>
            <a:ext cx="1752600" cy="2433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A1D94-0AE7-4859-9EFD-29CA012999CC}" type="slidenum">
              <a:rPr lang="en-US"/>
              <a:pPr/>
              <a:t>20</a:t>
            </a:fld>
            <a:endParaRPr lang="en-US"/>
          </a:p>
        </p:txBody>
      </p:sp>
      <p:sp>
        <p:nvSpPr>
          <p:cNvPr id="1076226" name="Rectangle 2"/>
          <p:cNvSpPr>
            <a:spLocks noChangeArrowheads="1"/>
          </p:cNvSpPr>
          <p:nvPr>
            <p:ph type="title"/>
          </p:nvPr>
        </p:nvSpPr>
        <p:spPr>
          <a:xfrm>
            <a:off x="211138" y="161925"/>
            <a:ext cx="8247062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 sz="3600">
                <a:solidFill>
                  <a:srgbClr val="071DBF"/>
                </a:solidFill>
                <a:latin typeface="Comic Sans MS" pitchFamily="66" charset="0"/>
              </a:rPr>
              <a:t>Conclusions and recommendations</a:t>
            </a:r>
          </a:p>
        </p:txBody>
      </p:sp>
      <p:sp>
        <p:nvSpPr>
          <p:cNvPr id="1076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5925" y="1495425"/>
            <a:ext cx="8121650" cy="4686300"/>
          </a:xfrm>
        </p:spPr>
        <p:txBody>
          <a:bodyPr/>
          <a:lstStyle/>
          <a:p>
            <a:pPr marL="533400" indent="-533400" algn="just">
              <a:lnSpc>
                <a:spcPct val="9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Symbol" pitchFamily="18" charset="2"/>
              <a:buAutoNum type="arabicPeriod"/>
            </a:pPr>
            <a:r>
              <a:rPr lang="en-US"/>
              <a:t>Make progress in the General Government coverage, both in accounting and targeting.</a:t>
            </a:r>
          </a:p>
          <a:p>
            <a:pPr marL="533400" indent="-533400" algn="just">
              <a:lnSpc>
                <a:spcPct val="9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Symbol" pitchFamily="18" charset="2"/>
              <a:buAutoNum type="arabicPeriod"/>
            </a:pPr>
            <a:r>
              <a:rPr lang="en-US"/>
              <a:t>Apply GFSM 2001</a:t>
            </a:r>
          </a:p>
          <a:p>
            <a:pPr marL="533400" indent="-533400" algn="just">
              <a:lnSpc>
                <a:spcPct val="9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Symbol" pitchFamily="18" charset="2"/>
              <a:buAutoNum type="arabicPeriod"/>
            </a:pPr>
            <a:r>
              <a:rPr lang="en-US"/>
              <a:t>Include officially measures of cyclically adjusted balances, to reflect the effects of macroeconomic environment in public finance.</a:t>
            </a:r>
          </a:p>
          <a:p>
            <a:pPr marL="533400" indent="-533400" algn="just">
              <a:lnSpc>
                <a:spcPct val="9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Symbol" pitchFamily="18" charset="2"/>
              <a:buAutoNum type="arabicPeriod"/>
            </a:pPr>
            <a:r>
              <a:rPr lang="en-US"/>
              <a:t>Report the magnitudes and types of PPPs. </a:t>
            </a:r>
          </a:p>
          <a:p>
            <a:pPr marL="533400" indent="-533400" algn="just">
              <a:lnSpc>
                <a:spcPct val="90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Font typeface="Symbol" pitchFamily="18" charset="2"/>
              <a:buAutoNum type="arabicPeriod"/>
            </a:pPr>
            <a:r>
              <a:rPr lang="en-US"/>
              <a:t>Improve information and budget projections concerning functional classification.</a:t>
            </a:r>
          </a:p>
          <a:p>
            <a:pPr marL="533400" indent="-533400">
              <a:lnSpc>
                <a:spcPct val="90000"/>
              </a:lnSpc>
              <a:spcBef>
                <a:spcPct val="35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ü"/>
            </a:pPr>
            <a:r>
              <a:rPr lang="en-US"/>
              <a:t>The network could trigger these changes....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0179F-EDC4-4274-87D9-D009C6E7099C}" type="slidenum">
              <a:rPr lang="en-US"/>
              <a:pPr/>
              <a:t>21</a:t>
            </a:fld>
            <a:endParaRPr lang="en-US"/>
          </a:p>
        </p:txBody>
      </p:sp>
      <p:pic>
        <p:nvPicPr>
          <p:cNvPr id="1052674" name="Picture 2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/>
          <a:stretch>
            <a:fillRect/>
          </a:stretch>
        </p:blipFill>
        <p:spPr bwMode="auto">
          <a:xfrm>
            <a:off x="928688" y="1166813"/>
            <a:ext cx="7056437" cy="4908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105267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2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097213"/>
            <a:ext cx="8686800" cy="1244600"/>
          </a:xfrm>
          <a:noFill/>
          <a:ln/>
        </p:spPr>
        <p:txBody>
          <a:bodyPr lIns="92075" tIns="46038" rIns="92075" bIns="46038" anchor="ctr"/>
          <a:lstStyle/>
          <a:p>
            <a:pPr algn="ctr" defTabSz="917575"/>
            <a:r>
              <a:rPr lang="es-ES_tradnl" sz="2800" b="1">
                <a:solidFill>
                  <a:srgbClr val="071DBF"/>
                </a:solidFill>
              </a:rPr>
              <a:t/>
            </a:r>
            <a:br>
              <a:rPr lang="es-ES_tradnl" sz="2800" b="1">
                <a:solidFill>
                  <a:srgbClr val="071DBF"/>
                </a:solidFill>
              </a:rPr>
            </a:br>
            <a:r>
              <a:rPr lang="es-ES_tradnl" sz="3200" b="1">
                <a:solidFill>
                  <a:srgbClr val="071DBF"/>
                </a:solidFill>
              </a:rPr>
              <a:t>Thank you...</a:t>
            </a:r>
            <a:br>
              <a:rPr lang="es-ES_tradnl" sz="3200" b="1">
                <a:solidFill>
                  <a:srgbClr val="071DBF"/>
                </a:solidFill>
              </a:rPr>
            </a:br>
            <a:r>
              <a:rPr lang="es-ES_tradnl" sz="3200" b="1">
                <a:solidFill>
                  <a:srgbClr val="071DBF"/>
                </a:solidFill>
              </a:rPr>
              <a:t/>
            </a:r>
            <a:br>
              <a:rPr lang="es-ES_tradnl" sz="3200" b="1">
                <a:solidFill>
                  <a:srgbClr val="071DBF"/>
                </a:solidFill>
              </a:rPr>
            </a:br>
            <a:r>
              <a:rPr lang="es-ES_tradnl" sz="3200" b="1">
                <a:solidFill>
                  <a:srgbClr val="071DBF"/>
                </a:solidFill>
              </a:rPr>
              <a:t/>
            </a:r>
            <a:br>
              <a:rPr lang="es-ES_tradnl" sz="3200" b="1">
                <a:solidFill>
                  <a:srgbClr val="071DBF"/>
                </a:solidFill>
              </a:rPr>
            </a:br>
            <a:endParaRPr lang="es-ES_tradnl" sz="3200" b="1">
              <a:solidFill>
                <a:srgbClr val="071DBF"/>
              </a:solidFill>
            </a:endParaRPr>
          </a:p>
        </p:txBody>
      </p:sp>
      <p:sp>
        <p:nvSpPr>
          <p:cNvPr id="1052680" name="Rectangle 8"/>
          <p:cNvSpPr>
            <a:spLocks noChangeArrowheads="1"/>
          </p:cNvSpPr>
          <p:nvPr/>
        </p:nvSpPr>
        <p:spPr bwMode="auto">
          <a:xfrm>
            <a:off x="0" y="42863"/>
            <a:ext cx="84455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/>
            <a:r>
              <a:rPr lang="es-CL" sz="1600">
                <a:solidFill>
                  <a:srgbClr val="000000"/>
                </a:solidFill>
                <a:latin typeface="Tms Rmn"/>
              </a:rPr>
              <a:t>Reunión de la Red de Gestión y Transparencia de la Política Pública</a:t>
            </a:r>
          </a:p>
          <a:p>
            <a:pPr algn="l"/>
            <a:r>
              <a:rPr lang="es-CL" sz="1600">
                <a:solidFill>
                  <a:srgbClr val="000000"/>
                </a:solidFill>
                <a:latin typeface="Tms Rmn"/>
              </a:rPr>
              <a:t> BID, Washington,  23 y 24 de mayo de 2005</a:t>
            </a:r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med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4326B-64D4-4B4F-8DCD-41F97F762821}" type="slidenum">
              <a:rPr lang="en-US"/>
              <a:pPr/>
              <a:t>3</a:t>
            </a:fld>
            <a:endParaRPr lang="en-US"/>
          </a:p>
        </p:txBody>
      </p:sp>
      <p:sp>
        <p:nvSpPr>
          <p:cNvPr id="781314" name="Rectangle 1026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1315" name="Rectangle 1027"/>
          <p:cNvSpPr>
            <a:spLocks noGrp="1" noChangeArrowheads="1"/>
          </p:cNvSpPr>
          <p:nvPr>
            <p:ph type="title"/>
          </p:nvPr>
        </p:nvSpPr>
        <p:spPr>
          <a:xfrm>
            <a:off x="685800" y="344488"/>
            <a:ext cx="7772400" cy="1143000"/>
          </a:xfrm>
          <a:noFill/>
          <a:ln/>
        </p:spPr>
        <p:txBody>
          <a:bodyPr lIns="92075" tIns="46038" rIns="92075" bIns="46038" anchor="ctr"/>
          <a:lstStyle/>
          <a:p>
            <a:pPr algn="ctr"/>
            <a:r>
              <a:rPr lang="es-ES_tradnl" sz="2800">
                <a:solidFill>
                  <a:srgbClr val="0308D5"/>
                </a:solidFill>
                <a:latin typeface="Comic Sans MS" pitchFamily="66" charset="0"/>
              </a:rPr>
              <a:t>Index</a:t>
            </a:r>
            <a:endParaRPr lang="es-ES_tradnl" sz="2800" b="1">
              <a:solidFill>
                <a:srgbClr val="0308D5"/>
              </a:solidFill>
            </a:endParaRPr>
          </a:p>
        </p:txBody>
      </p:sp>
      <p:sp>
        <p:nvSpPr>
          <p:cNvPr id="781316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322263" y="1341438"/>
            <a:ext cx="8478837" cy="1657350"/>
          </a:xfrm>
          <a:noFill/>
          <a:ln/>
        </p:spPr>
        <p:txBody>
          <a:bodyPr lIns="92075" tIns="46038" rIns="92075" bIns="46038"/>
          <a:lstStyle/>
          <a:p>
            <a:pPr marL="812800" indent="-812800">
              <a:lnSpc>
                <a:spcPct val="90000"/>
              </a:lnSpc>
              <a:spcBef>
                <a:spcPct val="0"/>
              </a:spcBef>
              <a:buSzPct val="120000"/>
              <a:buFont typeface="Monotype Sorts" pitchFamily="2" charset="2"/>
              <a:buAutoNum type="romanUcPeriod"/>
            </a:pPr>
            <a:r>
              <a:rPr lang="en-US" sz="2800"/>
              <a:t>Fiscal operations coverage: a recurrent debate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SzPct val="120000"/>
              <a:buFont typeface="Monotype Sorts" pitchFamily="2" charset="2"/>
              <a:buAutoNum type="romanUcPeriod"/>
            </a:pPr>
            <a:r>
              <a:rPr lang="en-US" sz="2800"/>
              <a:t>“Examples of creative indicators”</a:t>
            </a:r>
          </a:p>
          <a:p>
            <a:pPr marL="1168400" lvl="1" indent="-711200">
              <a:lnSpc>
                <a:spcPct val="90000"/>
              </a:lnSpc>
              <a:spcBef>
                <a:spcPct val="0"/>
              </a:spcBef>
              <a:buSzPct val="120000"/>
              <a:buFontTx/>
              <a:buChar char="-"/>
            </a:pPr>
            <a:r>
              <a:rPr lang="en-US" sz="2400"/>
              <a:t>Chile: structural balance and new accounting framework</a:t>
            </a:r>
          </a:p>
          <a:p>
            <a:pPr marL="1168400" lvl="1" indent="-711200">
              <a:lnSpc>
                <a:spcPct val="90000"/>
              </a:lnSpc>
              <a:spcBef>
                <a:spcPct val="0"/>
              </a:spcBef>
              <a:buSzPct val="120000"/>
              <a:buFontTx/>
              <a:buChar char="-"/>
            </a:pPr>
            <a:r>
              <a:rPr lang="en-US" sz="2400"/>
              <a:t>México: traditional balance and public private partnerships</a:t>
            </a:r>
          </a:p>
          <a:p>
            <a:pPr marL="1168400" lvl="1" indent="-711200">
              <a:lnSpc>
                <a:spcPct val="90000"/>
              </a:lnSpc>
              <a:spcBef>
                <a:spcPct val="0"/>
              </a:spcBef>
              <a:buSzPct val="120000"/>
              <a:buFontTx/>
              <a:buChar char="-"/>
            </a:pPr>
            <a:r>
              <a:rPr lang="en-US" sz="2400"/>
              <a:t>Public debt in Brazil</a:t>
            </a:r>
          </a:p>
          <a:p>
            <a:pPr marL="1168400" lvl="1" indent="-711200">
              <a:lnSpc>
                <a:spcPct val="90000"/>
              </a:lnSpc>
              <a:spcBef>
                <a:spcPct val="0"/>
              </a:spcBef>
              <a:buSzPct val="120000"/>
              <a:buFontTx/>
              <a:buChar char="-"/>
            </a:pPr>
            <a:endParaRPr lang="en-US" sz="2400"/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SzPct val="120000"/>
              <a:buFont typeface="Monotype Sorts" pitchFamily="2" charset="2"/>
              <a:buAutoNum type="romanUcPeriod" startAt="3"/>
            </a:pPr>
            <a:r>
              <a:rPr lang="en-US" sz="2800"/>
              <a:t> Indicators of “quality” of public spending</a:t>
            </a:r>
            <a:endParaRPr lang="en-US" sz="2400"/>
          </a:p>
          <a:p>
            <a:pPr marL="1168400" lvl="1" indent="-711200">
              <a:lnSpc>
                <a:spcPct val="90000"/>
              </a:lnSpc>
              <a:spcBef>
                <a:spcPct val="0"/>
              </a:spcBef>
              <a:buSzPct val="120000"/>
              <a:buFontTx/>
              <a:buChar char="-"/>
            </a:pPr>
            <a:r>
              <a:rPr lang="en-US" sz="2400"/>
              <a:t>The functional classification</a:t>
            </a:r>
          </a:p>
          <a:p>
            <a:pPr marL="1168400" lvl="1" indent="-711200">
              <a:lnSpc>
                <a:spcPct val="90000"/>
              </a:lnSpc>
              <a:spcBef>
                <a:spcPct val="0"/>
              </a:spcBef>
              <a:buSzPct val="120000"/>
              <a:buFontTx/>
              <a:buChar char="-"/>
            </a:pPr>
            <a:r>
              <a:rPr lang="en-US" sz="2400"/>
              <a:t>Social Spending in Colombia</a:t>
            </a:r>
          </a:p>
          <a:p>
            <a:pPr marL="1168400" lvl="1" indent="-711200">
              <a:lnSpc>
                <a:spcPct val="90000"/>
              </a:lnSpc>
              <a:spcBef>
                <a:spcPct val="0"/>
              </a:spcBef>
              <a:buSzPct val="120000"/>
              <a:buFontTx/>
              <a:buChar char="-"/>
            </a:pPr>
            <a:r>
              <a:rPr lang="en-US" sz="2400"/>
              <a:t>A “quality” synthetic indicator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SzPct val="120000"/>
              <a:buFont typeface="Monotype Sorts" pitchFamily="2" charset="2"/>
              <a:buAutoNum type="romanUcPeriod" startAt="4"/>
            </a:pPr>
            <a:r>
              <a:rPr lang="en-US" sz="2800"/>
              <a:t>Conclusions and Recommendations</a:t>
            </a:r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SzPct val="120000"/>
              <a:buFont typeface="Monotype Sorts" pitchFamily="2" charset="2"/>
              <a:buNone/>
            </a:pPr>
            <a:endParaRPr lang="en-US" sz="2800"/>
          </a:p>
          <a:p>
            <a:pPr marL="812800" indent="-812800">
              <a:lnSpc>
                <a:spcPct val="90000"/>
              </a:lnSpc>
              <a:spcBef>
                <a:spcPct val="0"/>
              </a:spcBef>
              <a:buSzPct val="120000"/>
              <a:buFont typeface="Monotype Sorts" pitchFamily="2" charset="2"/>
              <a:buNone/>
            </a:pPr>
            <a:endParaRPr lang="es-ES_tradnl" sz="2800">
              <a:solidFill>
                <a:srgbClr val="020580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08BB0-EAE4-4C22-9B9F-E869CEF8A6F2}" type="slidenum">
              <a:rPr lang="en-US"/>
              <a:pPr/>
              <a:t>4</a:t>
            </a:fld>
            <a:endParaRPr lang="en-US"/>
          </a:p>
        </p:txBody>
      </p:sp>
      <p:sp>
        <p:nvSpPr>
          <p:cNvPr id="1000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r>
              <a:rPr lang="es-ES" sz="2400" b="1">
                <a:solidFill>
                  <a:srgbClr val="071DBF"/>
                </a:solidFill>
              </a:rPr>
              <a:t>International Comparisons of public spending, 1970-2005, </a:t>
            </a:r>
          </a:p>
        </p:txBody>
      </p:sp>
      <p:sp>
        <p:nvSpPr>
          <p:cNvPr id="1000452" name="Text Box 4"/>
          <p:cNvSpPr txBox="1">
            <a:spLocks noChangeArrowheads="1"/>
          </p:cNvSpPr>
          <p:nvPr/>
        </p:nvSpPr>
        <p:spPr bwMode="auto">
          <a:xfrm>
            <a:off x="1143000" y="5486400"/>
            <a:ext cx="67818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kumimoji="0" lang="es-ES" sz="1400" b="0" i="1">
                <a:solidFill>
                  <a:schemeClr val="tx1"/>
                </a:solidFill>
              </a:rPr>
              <a:t>Fuente: OCDE, Economic Outlook N. 75 para países de la OCDE; FMI y CEPAL para América Latina.. </a:t>
            </a:r>
          </a:p>
          <a:p>
            <a:pPr algn="l" eaLnBrk="1" hangingPunct="1">
              <a:spcBef>
                <a:spcPct val="50000"/>
              </a:spcBef>
            </a:pPr>
            <a:r>
              <a:rPr kumimoji="0" lang="es-ES" sz="1400" b="0" i="1">
                <a:solidFill>
                  <a:schemeClr val="tx1"/>
                </a:solidFill>
              </a:rPr>
              <a:t>1/ For Latin american countries coverage is central government</a:t>
            </a:r>
          </a:p>
          <a:p>
            <a:pPr algn="l" eaLnBrk="1" hangingPunct="1">
              <a:spcBef>
                <a:spcPct val="50000"/>
              </a:spcBef>
            </a:pPr>
            <a:endParaRPr kumimoji="0" lang="es-ES" sz="1400" b="0" i="1">
              <a:solidFill>
                <a:schemeClr val="tx1"/>
              </a:solidFill>
            </a:endParaRPr>
          </a:p>
        </p:txBody>
      </p:sp>
      <p:pic>
        <p:nvPicPr>
          <p:cNvPr id="1000454" name="Picture 6"/>
          <p:cNvPicPr>
            <a:picLocks noChangeAspect="1" noChangeArrowheads="1"/>
          </p:cNvPicPr>
          <p:nvPr>
            <p:ph type="chart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79475" y="1270000"/>
            <a:ext cx="6918325" cy="4114800"/>
          </a:xfrm>
          <a:noFill/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6B6A4-3B20-466E-B5F7-560B110BB2E3}" type="slidenum">
              <a:rPr lang="en-US"/>
              <a:pPr/>
              <a:t>5</a:t>
            </a:fld>
            <a:endParaRPr lang="en-US"/>
          </a:p>
        </p:txBody>
      </p:sp>
      <p:sp>
        <p:nvSpPr>
          <p:cNvPr id="106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07963"/>
            <a:ext cx="7772400" cy="477837"/>
          </a:xfrm>
        </p:spPr>
        <p:txBody>
          <a:bodyPr/>
          <a:lstStyle/>
          <a:p>
            <a:pPr algn="ctr"/>
            <a:r>
              <a:rPr lang="es-ES" sz="2800" b="1">
                <a:solidFill>
                  <a:srgbClr val="071DBF"/>
                </a:solidFill>
              </a:rPr>
              <a:t>Latin America : Central Government</a:t>
            </a:r>
          </a:p>
        </p:txBody>
      </p:sp>
      <p:sp>
        <p:nvSpPr>
          <p:cNvPr id="106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5475" y="806450"/>
            <a:ext cx="7772400" cy="1360488"/>
          </a:xfrm>
        </p:spPr>
        <p:txBody>
          <a:bodyPr/>
          <a:lstStyle/>
          <a:p>
            <a:r>
              <a:rPr lang="en-US" sz="2400"/>
              <a:t>When the base year is  1990:</a:t>
            </a:r>
          </a:p>
          <a:p>
            <a:pPr lvl="1"/>
            <a:r>
              <a:rPr lang="en-US" sz="2000"/>
              <a:t>There is a generalized increase;</a:t>
            </a:r>
          </a:p>
          <a:p>
            <a:pPr lvl="1"/>
            <a:r>
              <a:rPr lang="en-US" sz="2000"/>
              <a:t>More intense when the starting point is low. </a:t>
            </a:r>
          </a:p>
          <a:p>
            <a:pPr lvl="1"/>
            <a:endParaRPr lang="en-US" sz="2000"/>
          </a:p>
        </p:txBody>
      </p:sp>
      <p:pic>
        <p:nvPicPr>
          <p:cNvPr id="10659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925" y="1931988"/>
            <a:ext cx="7296150" cy="463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3BF2A-69E5-4BA4-B477-399F6008985B}" type="slidenum">
              <a:rPr lang="en-US"/>
              <a:pPr/>
              <a:t>6</a:t>
            </a:fld>
            <a:endParaRPr lang="en-US"/>
          </a:p>
        </p:txBody>
      </p:sp>
      <p:sp>
        <p:nvSpPr>
          <p:cNvPr id="1067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0"/>
            <a:ext cx="8139112" cy="762000"/>
          </a:xfrm>
        </p:spPr>
        <p:txBody>
          <a:bodyPr/>
          <a:lstStyle/>
          <a:p>
            <a:pPr algn="r"/>
            <a:r>
              <a:rPr lang="es-ES" sz="2800" b="1">
                <a:solidFill>
                  <a:srgbClr val="071DBF"/>
                </a:solidFill>
              </a:rPr>
              <a:t>Latin America : Central Government</a:t>
            </a:r>
          </a:p>
        </p:txBody>
      </p:sp>
      <p:sp>
        <p:nvSpPr>
          <p:cNvPr id="1067011" name="Rectangle 3"/>
          <p:cNvSpPr>
            <a:spLocks noChangeArrowheads="1"/>
          </p:cNvSpPr>
          <p:nvPr/>
        </p:nvSpPr>
        <p:spPr bwMode="auto">
          <a:xfrm>
            <a:off x="625475" y="806450"/>
            <a:ext cx="77724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bg2"/>
              </a:buClr>
              <a:buFont typeface="Monotype Sorts" pitchFamily="2" charset="2"/>
              <a:buChar char="§"/>
            </a:pPr>
            <a:r>
              <a:rPr lang="en-US" sz="2400" b="0">
                <a:solidFill>
                  <a:schemeClr val="tx1"/>
                </a:solidFill>
              </a:rPr>
              <a:t>When base year is 1980:</a:t>
            </a:r>
          </a:p>
          <a:p>
            <a:pPr marL="742950" lvl="1" indent="-285750" algn="l">
              <a:spcBef>
                <a:spcPct val="20000"/>
              </a:spcBef>
              <a:buClr>
                <a:schemeClr val="bg2"/>
              </a:buClr>
              <a:buSzPct val="50000"/>
              <a:buFont typeface="Monotype Sorts" pitchFamily="2" charset="2"/>
              <a:buChar char="l"/>
            </a:pPr>
            <a:r>
              <a:rPr lang="en-US" sz="2000" b="0">
                <a:solidFill>
                  <a:schemeClr val="tx1"/>
                </a:solidFill>
              </a:rPr>
              <a:t>The rise only concerns countries with low starting point levels;</a:t>
            </a:r>
          </a:p>
          <a:p>
            <a:pPr marL="742950" lvl="1" indent="-285750" algn="l">
              <a:spcBef>
                <a:spcPct val="20000"/>
              </a:spcBef>
              <a:buClr>
                <a:schemeClr val="bg2"/>
              </a:buClr>
              <a:buSzPct val="50000"/>
              <a:buFont typeface="Monotype Sorts" pitchFamily="2" charset="2"/>
              <a:buChar char="l"/>
            </a:pPr>
            <a:r>
              <a:rPr lang="en-US" sz="2000" b="0">
                <a:solidFill>
                  <a:schemeClr val="tx1"/>
                </a:solidFill>
              </a:rPr>
              <a:t>For the others, the nineties increase is just recovery  </a:t>
            </a:r>
          </a:p>
          <a:p>
            <a:pPr marL="742950" lvl="1" indent="-285750" algn="l">
              <a:spcBef>
                <a:spcPct val="20000"/>
              </a:spcBef>
              <a:buClr>
                <a:schemeClr val="bg2"/>
              </a:buClr>
              <a:buSzPct val="50000"/>
              <a:buFont typeface="Monotype Sorts" pitchFamily="2" charset="2"/>
              <a:buChar char="l"/>
            </a:pPr>
            <a:endParaRPr lang="en-US" sz="2000" b="0">
              <a:solidFill>
                <a:schemeClr val="tx1"/>
              </a:solidFill>
            </a:endParaRPr>
          </a:p>
        </p:txBody>
      </p:sp>
      <p:pic>
        <p:nvPicPr>
          <p:cNvPr id="1067012" name="Picture 4"/>
          <p:cNvPicPr>
            <a:picLocks noChangeAspect="1" noChangeArrowheads="1"/>
          </p:cNvPicPr>
          <p:nvPr>
            <p:ph type="chart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5175" y="2009775"/>
            <a:ext cx="7127875" cy="4375150"/>
          </a:xfr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45581-52AA-4AA7-953C-14CE9F88EA3F}" type="slidenum">
              <a:rPr lang="en-US"/>
              <a:pPr/>
              <a:t>7</a:t>
            </a:fld>
            <a:endParaRPr lang="en-US"/>
          </a:p>
        </p:txBody>
      </p:sp>
      <p:sp>
        <p:nvSpPr>
          <p:cNvPr id="1004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010525" cy="914400"/>
          </a:xfrm>
        </p:spPr>
        <p:txBody>
          <a:bodyPr/>
          <a:lstStyle/>
          <a:p>
            <a:r>
              <a:rPr lang="en-US" sz="2400">
                <a:solidFill>
                  <a:srgbClr val="071DBF"/>
                </a:solidFill>
                <a:latin typeface="Comic Sans MS" pitchFamily="66" charset="0"/>
              </a:rPr>
              <a:t>Latin American Countries: spendings and incomes for central government</a:t>
            </a:r>
          </a:p>
        </p:txBody>
      </p:sp>
      <p:sp>
        <p:nvSpPr>
          <p:cNvPr id="1004547" name="Text Box 3"/>
          <p:cNvSpPr txBox="1">
            <a:spLocks noChangeArrowheads="1"/>
          </p:cNvSpPr>
          <p:nvPr/>
        </p:nvSpPr>
        <p:spPr bwMode="auto">
          <a:xfrm>
            <a:off x="1330325" y="6064250"/>
            <a:ext cx="6899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1600" b="0" i="1">
                <a:solidFill>
                  <a:srgbClr val="071DBF"/>
                </a:solidFill>
              </a:rPr>
              <a:t>Fuente: OXLAD para serie 1950-1989, CEPAL para serie 1990-2003</a:t>
            </a:r>
          </a:p>
        </p:txBody>
      </p:sp>
      <p:pic>
        <p:nvPicPr>
          <p:cNvPr id="1004550" name="Picture 6"/>
          <p:cNvPicPr>
            <a:picLocks noChangeAspect="1" noChangeArrowheads="1"/>
          </p:cNvPicPr>
          <p:nvPr>
            <p:ph type="chart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79463" y="1458913"/>
            <a:ext cx="7461250" cy="4114800"/>
          </a:xfr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6691D-E558-44C8-AF6C-1033E5FB07CC}" type="slidenum">
              <a:rPr lang="en-US"/>
              <a:pPr/>
              <a:t>8</a:t>
            </a:fld>
            <a:endParaRPr lang="en-US"/>
          </a:p>
        </p:txBody>
      </p:sp>
      <p:sp>
        <p:nvSpPr>
          <p:cNvPr id="105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14400"/>
          </a:xfrm>
        </p:spPr>
        <p:txBody>
          <a:bodyPr/>
          <a:lstStyle/>
          <a:p>
            <a:r>
              <a:rPr lang="en-US" sz="3200">
                <a:solidFill>
                  <a:srgbClr val="071DBF"/>
                </a:solidFill>
                <a:latin typeface="Comic Sans MS" pitchFamily="66" charset="0"/>
              </a:rPr>
              <a:t>Public debt according to coverage</a:t>
            </a:r>
          </a:p>
        </p:txBody>
      </p:sp>
      <p:graphicFrame>
        <p:nvGraphicFramePr>
          <p:cNvPr id="1057795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762000" y="1679575"/>
          <a:ext cx="7546975" cy="3810000"/>
        </p:xfrm>
        <a:graphic>
          <a:graphicData uri="http://schemas.openxmlformats.org/presentationml/2006/ole">
            <p:oleObj spid="_x0000_s1057795" name="Chart" r:id="rId3" imgW="5925007" imgH="2991307" progId="Excel.Chart.8">
              <p:embed/>
            </p:oleObj>
          </a:graphicData>
        </a:graphic>
      </p:graphicFrame>
      <p:sp>
        <p:nvSpPr>
          <p:cNvPr id="1057796" name="Text Box 4"/>
          <p:cNvSpPr txBox="1">
            <a:spLocks noChangeArrowheads="1"/>
          </p:cNvSpPr>
          <p:nvPr/>
        </p:nvSpPr>
        <p:spPr bwMode="auto">
          <a:xfrm>
            <a:off x="1066800" y="6003925"/>
            <a:ext cx="7162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kumimoji="0" lang="en-US" sz="1200">
                <a:solidFill>
                  <a:schemeClr val="tx1"/>
                </a:solidFill>
                <a:latin typeface="Arial" pitchFamily="34" charset="0"/>
              </a:rPr>
              <a:t>Source</a:t>
            </a:r>
            <a:r>
              <a:rPr kumimoji="0" lang="en-US" sz="1200" b="0">
                <a:solidFill>
                  <a:schemeClr val="tx1"/>
                </a:solidFill>
                <a:latin typeface="Arial" pitchFamily="34" charset="0"/>
              </a:rPr>
              <a:t>: ILPES-CEPAL. Simple average, without considering Nicaragua.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63147-3F82-4E38-8D59-296FD796EF13}" type="slidenum">
              <a:rPr lang="en-US"/>
              <a:pPr/>
              <a:t>9</a:t>
            </a:fld>
            <a:endParaRPr lang="en-US"/>
          </a:p>
        </p:txBody>
      </p:sp>
      <p:sp>
        <p:nvSpPr>
          <p:cNvPr id="1064962" name="Rectangle 2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496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pPr algn="ctr"/>
            <a:r>
              <a:rPr lang="es-ES_tradnl" sz="2400">
                <a:solidFill>
                  <a:srgbClr val="0308D5"/>
                </a:solidFill>
                <a:latin typeface="Comic Sans MS" pitchFamily="66" charset="0"/>
              </a:rPr>
              <a:t>The evolution of public expenditure, 1990-2003</a:t>
            </a:r>
          </a:p>
        </p:txBody>
      </p:sp>
      <p:graphicFrame>
        <p:nvGraphicFramePr>
          <p:cNvPr id="1065441" name="Object 481"/>
          <p:cNvGraphicFramePr>
            <a:graphicFrameLocks noChangeAspect="1"/>
          </p:cNvGraphicFramePr>
          <p:nvPr>
            <p:ph idx="1"/>
          </p:nvPr>
        </p:nvGraphicFramePr>
        <p:xfrm>
          <a:off x="260350" y="1468438"/>
          <a:ext cx="7754938" cy="5140325"/>
        </p:xfrm>
        <a:graphic>
          <a:graphicData uri="http://schemas.openxmlformats.org/presentationml/2006/ole">
            <p:oleObj spid="_x0000_s1065441" name="Documento" r:id="rId3" imgW="5961389" imgH="3951713" progId="Word.Document.8">
              <p:embed/>
            </p:oleObj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Serene">
  <a:themeElements>
    <a:clrScheme name="">
      <a:dk1>
        <a:srgbClr val="333333"/>
      </a:dk1>
      <a:lt1>
        <a:srgbClr val="EAEAEA"/>
      </a:lt1>
      <a:dk2>
        <a:srgbClr val="004C2B"/>
      </a:dk2>
      <a:lt2>
        <a:srgbClr val="578963"/>
      </a:lt2>
      <a:accent1>
        <a:srgbClr val="FFCCCC"/>
      </a:accent1>
      <a:accent2>
        <a:srgbClr val="B3E1B3"/>
      </a:accent2>
      <a:accent3>
        <a:srgbClr val="F3F3F3"/>
      </a:accent3>
      <a:accent4>
        <a:srgbClr val="2A2A2A"/>
      </a:accent4>
      <a:accent5>
        <a:srgbClr val="FFE2E2"/>
      </a:accent5>
      <a:accent6>
        <a:srgbClr val="A2CCA2"/>
      </a:accent6>
      <a:hlink>
        <a:srgbClr val="BDD7E5"/>
      </a:hlink>
      <a:folHlink>
        <a:srgbClr val="D2AAD2"/>
      </a:folHlink>
    </a:clrScheme>
    <a:fontScheme name="Seren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s-ES_tradnl" sz="28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s-ES_tradnl" sz="28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erene 1">
        <a:dk1>
          <a:srgbClr val="333333"/>
        </a:dk1>
        <a:lt1>
          <a:srgbClr val="A9BDA9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D1DBD1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rene 2">
        <a:dk1>
          <a:srgbClr val="333333"/>
        </a:dk1>
        <a:lt1>
          <a:srgbClr val="FFFFFF"/>
        </a:lt1>
        <a:dk2>
          <a:srgbClr val="004C2B"/>
        </a:dk2>
        <a:lt2>
          <a:srgbClr val="578963"/>
        </a:lt2>
        <a:accent1>
          <a:srgbClr val="E1B7B7"/>
        </a:accent1>
        <a:accent2>
          <a:srgbClr val="B3E1B3"/>
        </a:accent2>
        <a:accent3>
          <a:srgbClr val="FFFFFF"/>
        </a:accent3>
        <a:accent4>
          <a:srgbClr val="2A2A2A"/>
        </a:accent4>
        <a:accent5>
          <a:srgbClr val="EED8D8"/>
        </a:accent5>
        <a:accent6>
          <a:srgbClr val="A2CCA2"/>
        </a:accent6>
        <a:hlink>
          <a:srgbClr val="BDD7E5"/>
        </a:hlink>
        <a:folHlink>
          <a:srgbClr val="D2AAD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ren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Designs\SERENE.POT</Template>
  <TotalTime>0</TotalTime>
  <Pages>46</Pages>
  <Words>831</Words>
  <Application>Microsoft Office PowerPoint</Application>
  <PresentationFormat>On-screen Show (4:3)</PresentationFormat>
  <Paragraphs>129</Paragraphs>
  <Slides>21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Times New Roman</vt:lpstr>
      <vt:lpstr>Monotype Sorts</vt:lpstr>
      <vt:lpstr>Arial</vt:lpstr>
      <vt:lpstr>Tms Rmn</vt:lpstr>
      <vt:lpstr>Wingdings</vt:lpstr>
      <vt:lpstr>Comic Sans MS</vt:lpstr>
      <vt:lpstr>Symbol</vt:lpstr>
      <vt:lpstr>Serene</vt:lpstr>
      <vt:lpstr>Microsoft Excel Chart</vt:lpstr>
      <vt:lpstr>Gráfico de Microsoft Excel</vt:lpstr>
      <vt:lpstr>Documento de Microsoft Word</vt:lpstr>
      <vt:lpstr>Hoja de cálculo de Microsoft Excel</vt:lpstr>
      <vt:lpstr> Fiscal Indicators in Latin America and the Caribbean</vt:lpstr>
      <vt:lpstr>Slide 2</vt:lpstr>
      <vt:lpstr>Index</vt:lpstr>
      <vt:lpstr>International Comparisons of public spending, 1970-2005, </vt:lpstr>
      <vt:lpstr>Latin America : Central Government</vt:lpstr>
      <vt:lpstr>Latin America : Central Government</vt:lpstr>
      <vt:lpstr>Latin American Countries: spendings and incomes for central government</vt:lpstr>
      <vt:lpstr>Public debt according to coverage</vt:lpstr>
      <vt:lpstr>The evolution of public expenditure, 1990-2003</vt:lpstr>
      <vt:lpstr>I. La cobertura de las operaciones fiscales</vt:lpstr>
      <vt:lpstr>II. Examples of “creative indicators” </vt:lpstr>
      <vt:lpstr>II.Cyclical component of Budget in Chile</vt:lpstr>
      <vt:lpstr>Public debt in Brazil</vt:lpstr>
      <vt:lpstr>Financial requirements in México</vt:lpstr>
      <vt:lpstr>II.México: public-private partnerships </vt:lpstr>
      <vt:lpstr>III. Towards a better quality in public spending</vt:lpstr>
      <vt:lpstr>Slide 17</vt:lpstr>
      <vt:lpstr>III.Priority to social spending? </vt:lpstr>
      <vt:lpstr>III.Pro-poor budgeting?</vt:lpstr>
      <vt:lpstr>Conclusions and recommendations</vt:lpstr>
      <vt:lpstr> Thank you...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</dc:title>
  <dc:subject/>
  <dc:creator/>
  <cp:keywords/>
  <dc:description/>
  <cp:lastModifiedBy>anarod</cp:lastModifiedBy>
  <cp:revision>769</cp:revision>
  <cp:lastPrinted>2002-01-18T19:45:09Z</cp:lastPrinted>
  <dcterms:created xsi:type="dcterms:W3CDTF">1997-09-23T15:28:58Z</dcterms:created>
  <dcterms:modified xsi:type="dcterms:W3CDTF">2010-07-12T02:19:55Z</dcterms:modified>
</cp:coreProperties>
</file>