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66" r:id="rId2"/>
    <p:sldId id="667" r:id="rId3"/>
    <p:sldId id="686" r:id="rId4"/>
    <p:sldId id="668" r:id="rId5"/>
    <p:sldId id="706" r:id="rId6"/>
    <p:sldId id="672" r:id="rId7"/>
    <p:sldId id="675" r:id="rId8"/>
    <p:sldId id="620" r:id="rId9"/>
    <p:sldId id="712" r:id="rId10"/>
    <p:sldId id="676" r:id="rId11"/>
    <p:sldId id="711" r:id="rId12"/>
    <p:sldId id="714" r:id="rId13"/>
    <p:sldId id="713" r:id="rId14"/>
    <p:sldId id="678" r:id="rId15"/>
    <p:sldId id="718" r:id="rId16"/>
  </p:sldIdLst>
  <p:sldSz cx="9144000" cy="6858000" type="screen4x3"/>
  <p:notesSz cx="6881813" cy="9296400"/>
  <p:embeddedFontLst>
    <p:embeddedFont>
      <p:font typeface="Tahoma" pitchFamily="34" charset="0"/>
      <p:regular r:id="rId19"/>
      <p:bold r:id="rId20"/>
    </p:embeddedFont>
  </p:embeddedFontLst>
  <p:custShowLst>
    <p:custShow name="Ingles" id="0">
      <p:sldLst>
        <p:sld r:id="rId2"/>
      </p:sldLst>
    </p:custShow>
  </p:custShowLst>
  <p:defaultTextStyle>
    <a:defPPr>
      <a:defRPr lang="en-US"/>
    </a:defPPr>
    <a:lvl1pPr algn="l" rtl="0" fontAlgn="base">
      <a:spcBef>
        <a:spcPct val="50000"/>
      </a:spcBef>
      <a:spcAft>
        <a:spcPct val="0"/>
      </a:spcAft>
      <a:buClr>
        <a:schemeClr val="tx1"/>
      </a:buClr>
      <a:buSzPct val="90000"/>
      <a:buFont typeface="Wingdings" pitchFamily="2" charset="2"/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lr>
        <a:schemeClr val="tx1"/>
      </a:buClr>
      <a:buSzPct val="90000"/>
      <a:buFont typeface="Wingdings" pitchFamily="2" charset="2"/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lr>
        <a:schemeClr val="tx1"/>
      </a:buClr>
      <a:buSzPct val="90000"/>
      <a:buFont typeface="Wingdings" pitchFamily="2" charset="2"/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lr>
        <a:schemeClr val="tx1"/>
      </a:buClr>
      <a:buSzPct val="90000"/>
      <a:buFont typeface="Wingdings" pitchFamily="2" charset="2"/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lr>
        <a:schemeClr val="tx1"/>
      </a:buClr>
      <a:buSzPct val="90000"/>
      <a:buFont typeface="Wingdings" pitchFamily="2" charset="2"/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schemeClr val="tx1"/>
    </p:penClr>
  </p:showPr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68" d="100"/>
          <a:sy n="68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1701" y="-65"/>
      </p:cViewPr>
      <p:guideLst>
        <p:guide orient="horz" pos="2927"/>
        <p:guide pos="216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1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43000" y="222250"/>
            <a:ext cx="5126038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21" tIns="0" rIns="17521" bIns="0" numCol="1" anchor="t" anchorCtr="0" compatLnSpc="1">
            <a:prstTxWarp prst="textNoShape">
              <a:avLst/>
            </a:prstTxWarp>
          </a:bodyPr>
          <a:lstStyle>
            <a:lvl1pPr defTabSz="852488" eaLnBrk="0" hangingPunct="0">
              <a:spcBef>
                <a:spcPct val="0"/>
              </a:spcBef>
              <a:buClrTx/>
              <a:buSzTx/>
              <a:buFontTx/>
              <a:buNone/>
              <a:defRPr sz="1400" b="1">
                <a:solidFill>
                  <a:schemeClr val="tx2"/>
                </a:solidFill>
                <a:cs typeface="Times New Roman" pitchFamily="18" charset="0"/>
              </a:defRPr>
            </a:lvl1pPr>
          </a:lstStyle>
          <a:p>
            <a:endParaRPr lang="es-CL" sz="700"/>
          </a:p>
          <a:p>
            <a:r>
              <a:rPr lang="en-US" sz="1800"/>
              <a:t>Health Impacts Analysis</a:t>
            </a:r>
          </a:p>
          <a:p>
            <a:r>
              <a:rPr lang="en-US"/>
              <a:t>Luis A. Cifuentes  IES India Scoping Meeting – 11-12 Feb 2002</a:t>
            </a:r>
          </a:p>
        </p:txBody>
      </p:sp>
      <p:sp>
        <p:nvSpPr>
          <p:cNvPr id="71692" name="Rectangle 1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93813" y="8539163"/>
            <a:ext cx="3614737" cy="43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21" tIns="0" rIns="17521" bIns="0" numCol="1" anchor="b" anchorCtr="0" compatLnSpc="1">
            <a:prstTxWarp prst="textNoShape">
              <a:avLst/>
            </a:prstTxWarp>
          </a:bodyPr>
          <a:lstStyle>
            <a:lvl2pPr marL="106363" lvl="1" defTabSz="852488">
              <a:lnSpc>
                <a:spcPct val="90000"/>
              </a:lnSpc>
              <a:spcBef>
                <a:spcPts val="575"/>
              </a:spcBef>
              <a:spcAft>
                <a:spcPts val="575"/>
              </a:spcAft>
              <a:buClr>
                <a:schemeClr val="hlink"/>
              </a:buClr>
              <a:buSzPct val="55000"/>
              <a:tabLst>
                <a:tab pos="106363" algn="l"/>
              </a:tabLst>
              <a:defRPr sz="900"/>
            </a:lvl2pPr>
          </a:lstStyle>
          <a:p>
            <a:pPr lvl="1"/>
            <a:r>
              <a:rPr lang="es-CL"/>
              <a:t>P. Universidad Católica de Chile</a:t>
            </a:r>
            <a:br>
              <a:rPr lang="es-CL"/>
            </a:br>
            <a:r>
              <a:rPr lang="es-CL"/>
              <a:t>Industrial and Systems Engineering Department http:</a:t>
            </a:r>
            <a:r>
              <a:rPr lang="en-US"/>
              <a:t>//www.luiscifuentes.cl</a:t>
            </a:r>
          </a:p>
        </p:txBody>
      </p:sp>
      <p:sp>
        <p:nvSpPr>
          <p:cNvPr id="71693" name="Rectangle 1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27650" y="8612188"/>
            <a:ext cx="1141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21" tIns="0" rIns="17521" bIns="0" numCol="1" anchor="b" anchorCtr="0" compatLnSpc="1">
            <a:prstTxWarp prst="textNoShape">
              <a:avLst/>
            </a:prstTxWarp>
          </a:bodyPr>
          <a:lstStyle>
            <a:lvl1pPr algn="r" defTabSz="852488" eaLnBrk="0" hangingPunct="0">
              <a:spcBef>
                <a:spcPct val="0"/>
              </a:spcBef>
              <a:buClrTx/>
              <a:buSzTx/>
              <a:buFontTx/>
              <a:buNone/>
              <a:defRPr sz="1000"/>
            </a:lvl1pPr>
          </a:lstStyle>
          <a:p>
            <a:r>
              <a:rPr lang="en-US"/>
              <a:t>Feb 2002     </a:t>
            </a:r>
            <a:fld id="{BF2A5211-0CA4-4484-89AA-EB7F596D074E}" type="slidenum">
              <a:rPr lang="en-US"/>
              <a:pPr/>
              <a:t>‹#›</a:t>
            </a:fld>
            <a:r>
              <a:rPr lang="en-US" i="1">
                <a:latin typeface="Times New Roman" pitchFamily="18" charset="0"/>
              </a:rPr>
              <a:t> </a:t>
            </a:r>
            <a:endParaRPr lang="en-US" sz="800" b="1" i="1"/>
          </a:p>
        </p:txBody>
      </p:sp>
      <p:pic>
        <p:nvPicPr>
          <p:cNvPr id="71694" name="Picture 14" descr="logo_100_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8466138"/>
            <a:ext cx="558800" cy="5873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3" tIns="46082" rIns="92163" bIns="46082" numCol="1" anchor="t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45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3" tIns="46082" rIns="92163" bIns="46082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19188" y="696913"/>
            <a:ext cx="4646612" cy="3484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163" y="4416425"/>
            <a:ext cx="5043487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3" tIns="46082" rIns="92163" bIns="460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45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3" tIns="46082" rIns="92163" bIns="46082" numCol="1" anchor="b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45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3" tIns="46082" rIns="92163" bIns="46082" numCol="1" anchor="b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fld id="{F7DD859F-67AF-409F-AD37-503FC604EE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AF65CD-3E1D-4521-B5E9-722928987C4E}" type="slidenum">
              <a:rPr lang="en-US"/>
              <a:pPr/>
              <a:t>1</a:t>
            </a:fld>
            <a:endParaRPr lang="en-US"/>
          </a:p>
        </p:txBody>
      </p:sp>
      <p:sp>
        <p:nvSpPr>
          <p:cNvPr id="546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5F7012-B799-40B8-BA4B-7319647B578F}" type="slidenum">
              <a:rPr lang="en-US"/>
              <a:pPr/>
              <a:t>4</a:t>
            </a:fld>
            <a:endParaRPr lang="en-US"/>
          </a:p>
        </p:txBody>
      </p:sp>
      <p:sp>
        <p:nvSpPr>
          <p:cNvPr id="599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1F596A-ABF5-4972-AF56-E6AA0AE73A17}" type="slidenum">
              <a:rPr lang="en-US"/>
              <a:pPr/>
              <a:t>8</a:t>
            </a:fld>
            <a:endParaRPr lang="en-US"/>
          </a:p>
        </p:txBody>
      </p:sp>
      <p:sp>
        <p:nvSpPr>
          <p:cNvPr id="551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74A3AF-CFEC-45FB-B122-E4D2046320FD}" type="slidenum">
              <a:rPr lang="en-US"/>
              <a:pPr/>
              <a:t>9</a:t>
            </a:fld>
            <a:endParaRPr lang="en-US"/>
          </a:p>
        </p:txBody>
      </p:sp>
      <p:sp>
        <p:nvSpPr>
          <p:cNvPr id="6471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990600"/>
            <a:ext cx="7772400" cy="228600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E6E2B0A-8FEA-4303-943F-01AD8C77B0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A0300-3246-4E75-B72A-33DD69A034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9075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52400"/>
            <a:ext cx="641985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E357A-B51C-4DB0-B11D-889871D4A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CBC33-AC45-49E8-9203-FB16A91791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5AFB3-CB41-4739-A834-891332C05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053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19200"/>
            <a:ext cx="43053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EFD1C-A032-4A04-8EB6-5A33B5D894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42F79-EF07-450D-9B8A-867F68CD1D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BC240-FA3E-4A6B-BE19-CEC78C38E9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6B068-FBA1-4D2C-A2F7-D58620EED1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CB972-1029-4C16-9983-2EB09C7237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62B11-8607-4AD8-8F9D-637C142BE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76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19200"/>
            <a:ext cx="8763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/>
            </a:lvl1pPr>
          </a:lstStyle>
          <a:p>
            <a:fld id="{6988DFBD-6271-4420-8320-0AD1FFA9CD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</a:defRPr>
      </a:lvl9pPr>
    </p:titleStyle>
    <p:bodyStyle>
      <a:lvl1pPr marL="395288" indent="-395288" algn="l" rtl="0" fontAlgn="base">
        <a:lnSpc>
          <a:spcPct val="110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922338" indent="-412750" algn="l" rtl="0" fontAlgn="base">
        <a:spcBef>
          <a:spcPct val="30000"/>
        </a:spcBef>
        <a:spcAft>
          <a:spcPct val="0"/>
        </a:spcAft>
        <a:buClr>
          <a:schemeClr val="tx1"/>
        </a:buClr>
        <a:buSzPct val="9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449388" indent="-41275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935163" indent="-3714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•"/>
        <a:defRPr>
          <a:solidFill>
            <a:schemeClr val="tx1"/>
          </a:solidFill>
          <a:latin typeface="+mn-lt"/>
        </a:defRPr>
      </a:lvl4pPr>
      <a:lvl5pPr marL="2420938" indent="-371475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Char char="•"/>
        <a:defRPr>
          <a:solidFill>
            <a:schemeClr val="tx1"/>
          </a:solidFill>
          <a:latin typeface="+mn-lt"/>
        </a:defRPr>
      </a:lvl5pPr>
      <a:lvl6pPr marL="2878138" indent="-371475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Char char="•"/>
        <a:defRPr>
          <a:solidFill>
            <a:schemeClr val="tx1"/>
          </a:solidFill>
          <a:latin typeface="+mn-lt"/>
        </a:defRPr>
      </a:lvl6pPr>
      <a:lvl7pPr marL="3335338" indent="-371475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Char char="•"/>
        <a:defRPr>
          <a:solidFill>
            <a:schemeClr val="tx1"/>
          </a:solidFill>
          <a:latin typeface="+mn-lt"/>
        </a:defRPr>
      </a:lvl7pPr>
      <a:lvl8pPr marL="3792538" indent="-371475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Char char="•"/>
        <a:defRPr>
          <a:solidFill>
            <a:schemeClr val="tx1"/>
          </a:solidFill>
          <a:latin typeface="+mn-lt"/>
        </a:defRPr>
      </a:lvl8pPr>
      <a:lvl9pPr marL="4249738" indent="-371475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91BAD575-3E7D-4E40-A2F1-D4863B6F30FB}" type="slidenum">
              <a:rPr lang="en-US"/>
              <a:pPr/>
              <a:t>1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286000"/>
            <a:ext cx="6324600" cy="2286000"/>
          </a:xfrm>
        </p:spPr>
        <p:txBody>
          <a:bodyPr/>
          <a:lstStyle/>
          <a:p>
            <a:pPr algn="l"/>
            <a:r>
              <a:rPr lang="es-ES_tradnl" sz="2400" i="1"/>
              <a:t>“Experiences of economic valuation applied to air quality and pollultion management :  Examples of experiences, political implications and application in a regional context.”</a:t>
            </a:r>
            <a:r>
              <a:rPr lang="es-ES_tradnl" sz="2400"/>
              <a:t> </a:t>
            </a:r>
            <a:endParaRPr lang="en-US" sz="24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257800"/>
            <a:ext cx="6400800" cy="1066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800" b="1"/>
              <a:t>Luis A. Cifuentes</a:t>
            </a:r>
          </a:p>
          <a:p>
            <a:pPr>
              <a:lnSpc>
                <a:spcPct val="100000"/>
              </a:lnSpc>
            </a:pPr>
            <a:r>
              <a:rPr lang="en-US" sz="1800" b="1"/>
              <a:t>Pontificia Universidad Católica de Chile</a:t>
            </a:r>
          </a:p>
          <a:p>
            <a:pPr>
              <a:lnSpc>
                <a:spcPct val="100000"/>
              </a:lnSpc>
            </a:pPr>
            <a:r>
              <a:rPr lang="es-ES_tradnl" sz="1800" b="1"/>
              <a:t>March 9-10, 2004</a:t>
            </a:r>
            <a:endParaRPr lang="en-US" sz="1800" b="1"/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762000" y="685800"/>
          <a:ext cx="1162050" cy="1447800"/>
        </p:xfrm>
        <a:graphic>
          <a:graphicData uri="http://schemas.openxmlformats.org/presentationml/2006/ole">
            <p:oleObj spid="_x0000_s14341" name="Picture" r:id="rId4" imgW="576000" imgH="720000" progId="Word.Picture.8">
              <p:embed/>
            </p:oleObj>
          </a:graphicData>
        </a:graphic>
      </p:graphicFrame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141538" y="685800"/>
            <a:ext cx="5581650" cy="11588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AR" b="1"/>
              <a:t>Inter-American Development Bank</a:t>
            </a:r>
            <a:br>
              <a:rPr lang="es-AR" b="1"/>
            </a:br>
            <a:r>
              <a:rPr lang="es-AR" b="1"/>
              <a:t>Regional Policy Dialogue</a:t>
            </a:r>
          </a:p>
          <a:p>
            <a:pPr algn="ctr"/>
            <a:r>
              <a:rPr lang="es-AR" b="1"/>
              <a:t>III Meeting of the Environmental Network</a:t>
            </a:r>
            <a:endParaRPr lang="es-C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E363-6C63-4338-A9C4-92B26C56A729}" type="slidenum">
              <a:rPr lang="en-US"/>
              <a:pPr/>
              <a:t>10</a:t>
            </a:fld>
            <a:endParaRPr lang="en-US"/>
          </a:p>
        </p:txBody>
      </p:sp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763000" cy="914400"/>
          </a:xfrm>
        </p:spPr>
        <p:txBody>
          <a:bodyPr/>
          <a:lstStyle/>
          <a:p>
            <a:r>
              <a:rPr lang="es-CL"/>
              <a:t>Quantifiable and non cuantifiable effects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0"/>
            <a:ext cx="8763000" cy="762000"/>
          </a:xfrm>
        </p:spPr>
        <p:txBody>
          <a:bodyPr/>
          <a:lstStyle/>
          <a:p>
            <a:pPr marL="342900" indent="-342900">
              <a:lnSpc>
                <a:spcPct val="100000"/>
              </a:lnSpc>
            </a:pPr>
            <a:r>
              <a:rPr lang="es-CL" sz="1000"/>
              <a:t>Source: Cifuentes, L., V. H. Borja-Aburto, Nelson Gouveia, George Thurston, Devra Lee Davis  (2001). “</a:t>
            </a:r>
            <a:r>
              <a:rPr lang="es-CL" sz="1000" i="1"/>
              <a:t>Assessing The Health Benefits of Urban Air Pollution Reductions Associated With Climate Change Mitigation 2000-2020:  Santiago, São Paulo, Mexico City, and New York City</a:t>
            </a:r>
            <a:r>
              <a:rPr lang="es-CL" sz="1000"/>
              <a:t>.” </a:t>
            </a:r>
            <a:r>
              <a:rPr lang="es-CL" sz="1000" u="sng"/>
              <a:t>Environmental Health Perspectives</a:t>
            </a:r>
            <a:r>
              <a:rPr lang="es-CL" sz="1000"/>
              <a:t> , June 2001. Adapted from </a:t>
            </a:r>
            <a:r>
              <a:rPr lang="es-CL" sz="1000">
                <a:cs typeface="Times New Roman" pitchFamily="18" charset="0"/>
              </a:rPr>
              <a:t>EPA. The Benefits and Costs of the Clean Air Act, 1990 to 2010 EPA-410-R-99-001: U.S. Environmental Protection Agency, 1999.</a:t>
            </a:r>
            <a:r>
              <a:rPr lang="es-CL" sz="1000"/>
              <a:t> </a:t>
            </a:r>
          </a:p>
          <a:p>
            <a:pPr marL="342900" indent="-342900">
              <a:lnSpc>
                <a:spcPct val="100000"/>
              </a:lnSpc>
            </a:pPr>
            <a:endParaRPr lang="es-CL" sz="1000"/>
          </a:p>
        </p:txBody>
      </p:sp>
      <p:graphicFrame>
        <p:nvGraphicFramePr>
          <p:cNvPr id="608260" name="Object 4"/>
          <p:cNvGraphicFramePr>
            <a:graphicFrameLocks noChangeAspect="1"/>
          </p:cNvGraphicFramePr>
          <p:nvPr/>
        </p:nvGraphicFramePr>
        <p:xfrm>
          <a:off x="614363" y="765175"/>
          <a:ext cx="8234362" cy="5864225"/>
        </p:xfrm>
        <a:graphic>
          <a:graphicData uri="http://schemas.openxmlformats.org/presentationml/2006/ole">
            <p:oleObj spid="_x0000_s608260" name="Document" r:id="rId3" imgW="7641000" imgH="544248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07627-D096-4970-8112-B3B6A61FCD55}" type="slidenum">
              <a:rPr lang="en-US"/>
              <a:pPr/>
              <a:t>11</a:t>
            </a:fld>
            <a:endParaRPr lang="en-US"/>
          </a:p>
        </p:txBody>
      </p:sp>
      <p:sp>
        <p:nvSpPr>
          <p:cNvPr id="64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914400"/>
          </a:xfrm>
        </p:spPr>
        <p:txBody>
          <a:bodyPr/>
          <a:lstStyle/>
          <a:p>
            <a:r>
              <a:rPr lang="en-US" sz="2800"/>
              <a:t>Quantifiable and Suspected Health Effects</a:t>
            </a:r>
          </a:p>
        </p:txBody>
      </p:sp>
      <p:sp>
        <p:nvSpPr>
          <p:cNvPr id="64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0"/>
            <a:ext cx="8915400" cy="762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000"/>
              <a:t>Source: Cifuentes, L., V. H. Borja-Aburto, Nelson Gouveia, George Thurston, Devra Lee Davis  (2001). “</a:t>
            </a:r>
            <a:r>
              <a:rPr lang="en-US" sz="1000" i="1"/>
              <a:t>Assessing The Health Benefits of Urban Air Pollution Reductions Associated With Climate Change Mitigation 2000-2020:  Santiago, São Paulo, Mexico City, and New York City</a:t>
            </a:r>
            <a:r>
              <a:rPr lang="en-US" sz="1000"/>
              <a:t>.” </a:t>
            </a:r>
            <a:r>
              <a:rPr lang="en-US" sz="1000" u="sng"/>
              <a:t>Environmental Health Perspectives</a:t>
            </a:r>
            <a:r>
              <a:rPr lang="en-US" sz="1000"/>
              <a:t> , June 2001. Adapted from </a:t>
            </a:r>
            <a:r>
              <a:rPr lang="en-GB" sz="1000">
                <a:cs typeface="Times New Roman" pitchFamily="18" charset="0"/>
              </a:rPr>
              <a:t>EPA. The Benefits and Costs of the Clean Air Act, 1990 to 2010 EPA-410-R-99-001: U.S. Environmental Protection Agency, 1999.</a:t>
            </a:r>
            <a:r>
              <a:rPr lang="en-US" sz="1000"/>
              <a:t> </a:t>
            </a:r>
          </a:p>
          <a:p>
            <a:pPr>
              <a:lnSpc>
                <a:spcPct val="100000"/>
              </a:lnSpc>
            </a:pPr>
            <a:endParaRPr lang="es-CL" sz="2000"/>
          </a:p>
        </p:txBody>
      </p:sp>
      <p:graphicFrame>
        <p:nvGraphicFramePr>
          <p:cNvPr id="645124" name="Object 4"/>
          <p:cNvGraphicFramePr>
            <a:graphicFrameLocks noChangeAspect="1"/>
          </p:cNvGraphicFramePr>
          <p:nvPr/>
        </p:nvGraphicFramePr>
        <p:xfrm>
          <a:off x="762000" y="838200"/>
          <a:ext cx="7010400" cy="5270500"/>
        </p:xfrm>
        <a:graphic>
          <a:graphicData uri="http://schemas.openxmlformats.org/presentationml/2006/ole">
            <p:oleObj spid="_x0000_s645124" name="Document" r:id="rId3" imgW="5632920" imgH="4235400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48268-ACF2-4063-8822-829792A6AD35}" type="slidenum">
              <a:rPr lang="en-US"/>
              <a:pPr/>
              <a:t>12</a:t>
            </a:fld>
            <a:endParaRPr lang="en-US"/>
          </a:p>
        </p:txBody>
      </p:sp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Scope	</a:t>
            </a:r>
          </a:p>
        </p:txBody>
      </p:sp>
      <p:sp>
        <p:nvSpPr>
          <p:cNvPr id="64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763000" cy="5486400"/>
          </a:xfrm>
        </p:spPr>
        <p:txBody>
          <a:bodyPr/>
          <a:lstStyle/>
          <a:p>
            <a:r>
              <a:rPr lang="es-CL"/>
              <a:t>In order to correctly apply the function damage method, we need to define the scope as to:</a:t>
            </a:r>
          </a:p>
          <a:p>
            <a:pPr lvl="1"/>
            <a:r>
              <a:rPr lang="es-CL" b="1"/>
              <a:t>pollutants</a:t>
            </a:r>
            <a:r>
              <a:rPr lang="es-CL"/>
              <a:t>: which pollutants produce the greatest impact on the population?</a:t>
            </a:r>
          </a:p>
          <a:p>
            <a:pPr lvl="1"/>
            <a:r>
              <a:rPr lang="es-CL" b="1"/>
              <a:t>Affected population</a:t>
            </a:r>
            <a:r>
              <a:rPr lang="es-CL"/>
              <a:t>: which populations are most affected? Older adults? Children? The least educated? Those in the lowest income brackets?</a:t>
            </a:r>
          </a:p>
          <a:p>
            <a:pPr lvl="1"/>
            <a:r>
              <a:rPr lang="es-CL"/>
              <a:t>What </a:t>
            </a:r>
            <a:r>
              <a:rPr lang="es-CL" b="1"/>
              <a:t>health effects</a:t>
            </a:r>
            <a:r>
              <a:rPr lang="es-CL"/>
              <a:t> do the pollutants produce?</a:t>
            </a:r>
          </a:p>
          <a:p>
            <a:pPr lvl="1"/>
            <a:r>
              <a:rPr lang="es-CL"/>
              <a:t>What is the </a:t>
            </a:r>
            <a:r>
              <a:rPr lang="es-CL" b="1"/>
              <a:t>social loss </a:t>
            </a:r>
            <a:r>
              <a:rPr lang="es-CL"/>
              <a:t>that of these effects produces?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62C91-055C-4D65-BE92-BACAF8E9FE29}" type="slidenum">
              <a:rPr lang="en-US"/>
              <a:pPr/>
              <a:t>13</a:t>
            </a:fld>
            <a:endParaRPr lang="en-US"/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Pollutants considered</a:t>
            </a:r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000"/>
              <a:t>Recent evidence shows that pollutants from combustion (especially from fossil fuels) are mostly responsible for the health effects. </a:t>
            </a:r>
          </a:p>
          <a:p>
            <a:r>
              <a:rPr lang="es-CL" sz="2000"/>
              <a:t>Among these, the breathable (PM10) and fine (PM</a:t>
            </a:r>
            <a:r>
              <a:rPr lang="es-CL" sz="2000" baseline="-25000"/>
              <a:t>2.5</a:t>
            </a:r>
            <a:r>
              <a:rPr lang="es-CL" sz="2000"/>
              <a:t> ) particulate matter is the contaminant most consistantly associated with mortality and other effects.  </a:t>
            </a:r>
          </a:p>
          <a:p>
            <a:r>
              <a:rPr lang="es-CL" sz="2000"/>
              <a:t>Also, the ozone (03) has been consistantly associated with health effect, as much with mortality as with morbidity.</a:t>
            </a:r>
          </a:p>
          <a:p>
            <a:r>
              <a:rPr lang="es-CL" sz="2000"/>
              <a:t>The majority of the studies consider these two (2) pollutants, which are the most frequently measured.</a:t>
            </a:r>
          </a:p>
          <a:p>
            <a:endParaRPr lang="es-CL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1C27E-1542-4EDE-967F-8F0FF158C6D4}" type="slidenum">
              <a:rPr lang="en-US"/>
              <a:pPr/>
              <a:t>14</a:t>
            </a:fld>
            <a:endParaRPr lang="en-US"/>
          </a:p>
        </p:txBody>
      </p:sp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Concentration relationships-Answer</a:t>
            </a:r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5562600" cy="5791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CL" sz="2000"/>
              <a:t>The incidentants of health effects are related to the levels of air pollutants</a:t>
            </a:r>
          </a:p>
          <a:p>
            <a:pPr>
              <a:lnSpc>
                <a:spcPct val="100000"/>
              </a:lnSpc>
            </a:pPr>
            <a:r>
              <a:rPr lang="es-CL" sz="2000"/>
              <a:t>From epidemiological (and clinical) studies we obtain: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From time series: short term effects 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From cohort</a:t>
            </a:r>
          </a:p>
          <a:p>
            <a:pPr lvl="1">
              <a:lnSpc>
                <a:spcPct val="90000"/>
              </a:lnSpc>
            </a:pPr>
            <a:r>
              <a:rPr lang="es-CL" sz="1800"/>
              <a:t>Transversals</a:t>
            </a:r>
          </a:p>
          <a:p>
            <a:pPr>
              <a:lnSpc>
                <a:spcPct val="100000"/>
              </a:lnSpc>
            </a:pPr>
            <a:r>
              <a:rPr lang="es-CL" sz="2000"/>
              <a:t>The time series studies are easiest to do, for this reason they have been carried out in Latin America 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6BA01-E791-48AB-9915-8ACF85A58D47}" type="slidenum">
              <a:rPr lang="en-US"/>
              <a:pPr/>
              <a:t>15</a:t>
            </a:fld>
            <a:endParaRPr lang="en-US"/>
          </a:p>
        </p:txBody>
      </p:sp>
      <p:sp>
        <p:nvSpPr>
          <p:cNvPr id="65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Other required data </a:t>
            </a:r>
          </a:p>
        </p:txBody>
      </p:sp>
      <p:sp>
        <p:nvSpPr>
          <p:cNvPr id="65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Demographic data</a:t>
            </a:r>
          </a:p>
          <a:p>
            <a:pPr lvl="1"/>
            <a:r>
              <a:rPr lang="es-CL"/>
              <a:t>Population:  distribución etárea, sex</a:t>
            </a:r>
          </a:p>
          <a:p>
            <a:pPr lvl="1"/>
            <a:r>
              <a:rPr lang="es-CL"/>
              <a:t>Base rate of the incidence of effects</a:t>
            </a:r>
          </a:p>
          <a:p>
            <a:r>
              <a:rPr lang="es-CL"/>
              <a:t>Socio-economic variables </a:t>
            </a:r>
          </a:p>
          <a:p>
            <a:pPr lvl="1"/>
            <a:r>
              <a:rPr lang="es-CL"/>
              <a:t>Income</a:t>
            </a:r>
          </a:p>
          <a:p>
            <a:pPr lvl="1"/>
            <a:r>
              <a:rPr lang="es-CL"/>
              <a:t>Education</a:t>
            </a:r>
          </a:p>
          <a:p>
            <a:pPr lvl="1"/>
            <a:r>
              <a:rPr lang="es-CL"/>
              <a:t>Activity</a:t>
            </a:r>
          </a:p>
          <a:p>
            <a:r>
              <a:rPr lang="es-CL"/>
              <a:t>Environmental Data: </a:t>
            </a:r>
          </a:p>
          <a:p>
            <a:pPr lvl="1"/>
            <a:r>
              <a:rPr lang="es-CL"/>
              <a:t>Changes in the environmental concentrations of the pollutants of interest </a:t>
            </a:r>
          </a:p>
          <a:p>
            <a:pPr lvl="1"/>
            <a:endParaRPr lang="es-CL"/>
          </a:p>
          <a:p>
            <a:pPr lvl="1">
              <a:buFont typeface="Wingdings" pitchFamily="2" charset="2"/>
              <a:buNone/>
            </a:pPr>
            <a:endParaRPr lang="es-CL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3B4B8-1A47-4024-B2AD-E40D70AFC3F4}" type="slidenum">
              <a:rPr lang="en-US"/>
              <a:pPr/>
              <a:t>2</a:t>
            </a:fld>
            <a:endParaRPr lang="en-US"/>
          </a:p>
        </p:txBody>
      </p:sp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Motivation</a:t>
            </a:r>
          </a:p>
        </p:txBody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334000"/>
          </a:xfrm>
        </p:spPr>
        <p:txBody>
          <a:bodyPr/>
          <a:lstStyle/>
          <a:p>
            <a:r>
              <a:rPr lang="es-CL" sz="2000"/>
              <a:t>Latin American cities have high rates of air pollution, mainly particulate matter. </a:t>
            </a:r>
          </a:p>
          <a:p>
            <a:r>
              <a:rPr lang="es-CL" sz="2000"/>
              <a:t>There is no doubt that air pollution produces high concentrations of harmful effects, but recent evidence shows that these harmful effects are produced at relatively low rates. </a:t>
            </a:r>
          </a:p>
          <a:p>
            <a:r>
              <a:rPr lang="es-CL" sz="2000"/>
              <a:t>Therefore, it seems desirable to reduce pollution levels, but to what level? What level of pollution is (or reduction of pollution) is desirable.</a:t>
            </a:r>
          </a:p>
          <a:p>
            <a:r>
              <a:rPr lang="es-CL" sz="2000"/>
              <a:t>The cost benefit analysis (CBA) can help us with this decision.</a:t>
            </a:r>
          </a:p>
          <a:p>
            <a:r>
              <a:rPr lang="es-CL" sz="2000"/>
              <a:t>Quantifying the costs as much as the benefits is required to correctly apply CBA.</a:t>
            </a:r>
          </a:p>
          <a:p>
            <a:pPr>
              <a:buFontTx/>
              <a:buNone/>
            </a:pPr>
            <a:r>
              <a:rPr lang="es-CL" sz="2000">
                <a:sym typeface="Wingdings" pitchFamily="2" charset="2"/>
              </a:rPr>
              <a:t> The economic valuation of the impact of pollution is key for a good CBA, and for better decsision making in maintaining atmospheric quality</a:t>
            </a:r>
            <a:endParaRPr lang="es-CL" sz="20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8D8AF-C54F-4AAB-8A13-33FB701757B9}" type="slidenum">
              <a:rPr lang="en-US"/>
              <a:pPr/>
              <a:t>3</a:t>
            </a:fld>
            <a:endParaRPr lang="en-US"/>
          </a:p>
        </p:txBody>
      </p:sp>
      <p:pic>
        <p:nvPicPr>
          <p:cNvPr id="6184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90600"/>
            <a:ext cx="7315200" cy="473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849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609600"/>
          </a:xfrm>
        </p:spPr>
        <p:txBody>
          <a:bodyPr/>
          <a:lstStyle/>
          <a:p>
            <a:r>
              <a:rPr lang="es-ES_tradnl" sz="2400"/>
              <a:t>? How serious is the impact of pollution? </a:t>
            </a:r>
          </a:p>
        </p:txBody>
      </p:sp>
      <p:sp>
        <p:nvSpPr>
          <p:cNvPr id="6185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6248400"/>
            <a:ext cx="8763000" cy="457200"/>
          </a:xfrm>
        </p:spPr>
        <p:txBody>
          <a:bodyPr/>
          <a:lstStyle/>
          <a:p>
            <a:pPr>
              <a:lnSpc>
                <a:spcPct val="100000"/>
              </a:lnSpc>
              <a:buFontTx/>
              <a:buNone/>
            </a:pPr>
            <a:r>
              <a:rPr lang="es-ES_tradnl" sz="1200">
                <a:latin typeface="Arial" pitchFamily="34" charset="0"/>
              </a:rPr>
              <a:t>	Ezzati, M., A. D. Lopez, A. Rodgers, S. V. Hoorn, C. J. L. Murray and The Comparative Risk Assessment Collaborating Group (2002). “Selected major risk factors and global and regional burden of disease.” </a:t>
            </a:r>
            <a:r>
              <a:rPr lang="en-US" sz="1200" i="1"/>
              <a:t>Lancet</a:t>
            </a:r>
            <a:r>
              <a:rPr lang="en-US" sz="1200"/>
              <a:t> </a:t>
            </a:r>
            <a:r>
              <a:rPr lang="en-US" sz="1200" b="1"/>
              <a:t>360</a:t>
            </a:r>
            <a:r>
              <a:rPr lang="en-US" sz="1200"/>
              <a:t>(9343): 1347-60</a:t>
            </a:r>
          </a:p>
          <a:p>
            <a:pPr>
              <a:lnSpc>
                <a:spcPct val="100000"/>
              </a:lnSpc>
              <a:buFontTx/>
              <a:buNone/>
            </a:pPr>
            <a:endParaRPr lang="es-ES_tradnl" sz="1200">
              <a:latin typeface="Arial" pitchFamily="34" charset="0"/>
            </a:endParaRPr>
          </a:p>
        </p:txBody>
      </p:sp>
      <p:sp>
        <p:nvSpPr>
          <p:cNvPr id="618501" name="Oval 5"/>
          <p:cNvSpPr>
            <a:spLocks noChangeArrowheads="1"/>
          </p:cNvSpPr>
          <p:nvPr/>
        </p:nvSpPr>
        <p:spPr bwMode="auto">
          <a:xfrm>
            <a:off x="5219700" y="3810000"/>
            <a:ext cx="304800" cy="11430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8502" name="Oval 6"/>
          <p:cNvSpPr>
            <a:spLocks noChangeArrowheads="1"/>
          </p:cNvSpPr>
          <p:nvPr/>
        </p:nvSpPr>
        <p:spPr bwMode="auto">
          <a:xfrm>
            <a:off x="4572000" y="3581400"/>
            <a:ext cx="381000" cy="1219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501" grpId="0" animBg="1"/>
      <p:bldP spid="6185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8B420-8E74-4E02-B774-9ECF384907A6}" type="slidenum">
              <a:rPr lang="en-US"/>
              <a:pPr/>
              <a:t>4</a:t>
            </a:fld>
            <a:endParaRPr lang="en-US"/>
          </a:p>
        </p:txBody>
      </p:sp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</a:t>
            </a:r>
          </a:p>
        </p:txBody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486400"/>
          </a:xfrm>
        </p:spPr>
        <p:txBody>
          <a:bodyPr/>
          <a:lstStyle/>
          <a:p>
            <a:r>
              <a:rPr lang="es-CL" sz="2600"/>
              <a:t>Theoretical Basis</a:t>
            </a:r>
            <a:endParaRPr lang="es-CL" sz="2600">
              <a:solidFill>
                <a:schemeClr val="accent1"/>
              </a:solidFill>
            </a:endParaRPr>
          </a:p>
          <a:p>
            <a:r>
              <a:rPr lang="es-CL" sz="2600"/>
              <a:t>Case Studies</a:t>
            </a:r>
          </a:p>
          <a:p>
            <a:pPr lvl="1"/>
            <a:r>
              <a:rPr lang="es-CL" sz="2400"/>
              <a:t>Mexico City, Mexico</a:t>
            </a:r>
          </a:p>
          <a:p>
            <a:pPr lvl="1"/>
            <a:r>
              <a:rPr lang="es-CL" sz="2400"/>
              <a:t>Santiago, Chile</a:t>
            </a:r>
          </a:p>
          <a:p>
            <a:pPr lvl="1"/>
            <a:r>
              <a:rPr lang="es-CL" sz="2400"/>
              <a:t>Sao Paulo, Brazil</a:t>
            </a:r>
          </a:p>
          <a:p>
            <a:r>
              <a:rPr lang="es-CL" sz="2600"/>
              <a:t>Political Implications</a:t>
            </a:r>
          </a:p>
          <a:p>
            <a:r>
              <a:rPr lang="es-CL" sz="2600"/>
              <a:t>Regional Application</a:t>
            </a:r>
          </a:p>
          <a:p>
            <a:r>
              <a:rPr lang="es-CL" sz="2600"/>
              <a:t>Conclusions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616F4-FA75-4599-9098-44A1CF7D85E9}" type="slidenum">
              <a:rPr lang="en-US"/>
              <a:pPr/>
              <a:t>5</a:t>
            </a:fld>
            <a:endParaRPr lang="en-US"/>
          </a:p>
        </p:txBody>
      </p:sp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762000"/>
          </a:xfrm>
        </p:spPr>
        <p:txBody>
          <a:bodyPr/>
          <a:lstStyle/>
          <a:p>
            <a:r>
              <a:rPr lang="es-CL"/>
              <a:t>Theoretical Basis</a:t>
            </a:r>
          </a:p>
        </p:txBody>
      </p:sp>
      <p:sp>
        <p:nvSpPr>
          <p:cNvPr id="640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486400"/>
          </a:xfrm>
        </p:spPr>
        <p:txBody>
          <a:bodyPr/>
          <a:lstStyle/>
          <a:p>
            <a:r>
              <a:rPr lang="es-CL"/>
              <a:t>The great difficulty consists in how to estimate damages.</a:t>
            </a:r>
          </a:p>
          <a:p>
            <a:r>
              <a:rPr lang="es-CL"/>
              <a:t>A market does not exist where individuals can compromise environmental quality, thus revealing their willingness to pay (WTP)</a:t>
            </a:r>
          </a:p>
          <a:p>
            <a:r>
              <a:rPr lang="es-CL"/>
              <a:t>For this reason, it is necessary to resort to valuation methods:</a:t>
            </a:r>
          </a:p>
          <a:p>
            <a:pPr lvl="1"/>
            <a:r>
              <a:rPr lang="es-CL"/>
              <a:t>Direct Methods </a:t>
            </a:r>
          </a:p>
          <a:p>
            <a:pPr lvl="2"/>
            <a:r>
              <a:rPr lang="es-CL"/>
              <a:t>Establish a WTP of people for better air quality based on bahavior of individuals in real or simulated markets</a:t>
            </a:r>
          </a:p>
          <a:p>
            <a:pPr lvl="1"/>
            <a:r>
              <a:rPr lang="es-CL"/>
              <a:t>Indirect Methods</a:t>
            </a:r>
          </a:p>
          <a:p>
            <a:pPr lvl="2"/>
            <a:r>
              <a:rPr lang="es-CL"/>
              <a:t>Use of models to evaluate the damages from pollution and its economic value</a:t>
            </a:r>
          </a:p>
          <a:p>
            <a:pPr lvl="2"/>
            <a:r>
              <a:rPr lang="es-CL"/>
              <a:t>Method of the function of damage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803E-C559-409A-A9DA-5E7DAD971FC0}" type="slidenum">
              <a:rPr lang="en-US"/>
              <a:pPr/>
              <a:t>6</a:t>
            </a:fld>
            <a:endParaRPr lang="en-US"/>
          </a:p>
        </p:txBody>
      </p:sp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Methods</a:t>
            </a:r>
          </a:p>
        </p:txBody>
      </p:sp>
      <p:graphicFrame>
        <p:nvGraphicFramePr>
          <p:cNvPr id="603142" name="Object 6"/>
          <p:cNvGraphicFramePr>
            <a:graphicFrameLocks noChangeAspect="1"/>
          </p:cNvGraphicFramePr>
          <p:nvPr>
            <p:ph idx="1"/>
          </p:nvPr>
        </p:nvGraphicFramePr>
        <p:xfrm>
          <a:off x="1219200" y="990600"/>
          <a:ext cx="6321425" cy="5486400"/>
        </p:xfrm>
        <a:graphic>
          <a:graphicData uri="http://schemas.openxmlformats.org/presentationml/2006/ole">
            <p:oleObj spid="_x0000_s603142" name="Visio" r:id="rId3" imgW="4795410" imgH="4161964" progId="Visio.Drawing.6">
              <p:embed/>
            </p:oleObj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1F8C-7B7D-440F-BA31-42D20B8631D8}" type="slidenum">
              <a:rPr lang="en-US"/>
              <a:pPr/>
              <a:t>7</a:t>
            </a:fld>
            <a:endParaRPr lang="en-US"/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/>
              <a:t>Impacts associated with air pollution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Health Effects </a:t>
            </a:r>
          </a:p>
          <a:p>
            <a:r>
              <a:rPr lang="en-US"/>
              <a:t>Effects in vegetation and crops</a:t>
            </a:r>
          </a:p>
          <a:p>
            <a:r>
              <a:rPr lang="en-US"/>
              <a:t>Materials Damages</a:t>
            </a:r>
          </a:p>
          <a:p>
            <a:r>
              <a:rPr lang="en-US"/>
              <a:t>Aesthetic effects (visibility impairment)</a:t>
            </a:r>
          </a:p>
          <a:p>
            <a:endParaRPr lang="es-CL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6B63D-EDA7-4766-AAB3-C7CE215FCDD6}" type="slidenum">
              <a:rPr lang="en-US"/>
              <a:pPr/>
              <a:t>8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685800"/>
          </a:xfrm>
        </p:spPr>
        <p:txBody>
          <a:bodyPr/>
          <a:lstStyle/>
          <a:p>
            <a:r>
              <a:rPr lang="en-US" sz="2400"/>
              <a:t>Damage Function Approach applied to health damages</a:t>
            </a:r>
          </a:p>
        </p:txBody>
      </p:sp>
      <p:sp>
        <p:nvSpPr>
          <p:cNvPr id="496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248400"/>
            <a:ext cx="8763000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s-CL"/>
          </a:p>
        </p:txBody>
      </p:sp>
      <p:graphicFrame>
        <p:nvGraphicFramePr>
          <p:cNvPr id="496644" name="Object 4"/>
          <p:cNvGraphicFramePr>
            <a:graphicFrameLocks noChangeAspect="1"/>
          </p:cNvGraphicFramePr>
          <p:nvPr/>
        </p:nvGraphicFramePr>
        <p:xfrm>
          <a:off x="1295400" y="1066800"/>
          <a:ext cx="7010400" cy="5573713"/>
        </p:xfrm>
        <a:graphic>
          <a:graphicData uri="http://schemas.openxmlformats.org/presentationml/2006/ole">
            <p:oleObj spid="_x0000_s496644" name="Visio" r:id="rId4" imgW="4077189" imgH="3244636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3CD1-5D06-4477-823B-68348AAFDA80}" type="slidenum">
              <a:rPr lang="en-US"/>
              <a:pPr/>
              <a:t>9</a:t>
            </a:fld>
            <a:endParaRPr lang="en-US"/>
          </a:p>
        </p:txBody>
      </p:sp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763000" cy="685800"/>
          </a:xfrm>
        </p:spPr>
        <p:txBody>
          <a:bodyPr/>
          <a:lstStyle/>
          <a:p>
            <a:r>
              <a:rPr lang="en-US" sz="2400"/>
              <a:t>The damage function method applied to health effects</a:t>
            </a:r>
          </a:p>
        </p:txBody>
      </p:sp>
      <p:sp>
        <p:nvSpPr>
          <p:cNvPr id="64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248400"/>
            <a:ext cx="8763000" cy="45720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lang="es-CL"/>
          </a:p>
        </p:txBody>
      </p:sp>
      <p:graphicFrame>
        <p:nvGraphicFramePr>
          <p:cNvPr id="646148" name="Object 4"/>
          <p:cNvGraphicFramePr>
            <a:graphicFrameLocks noChangeAspect="1"/>
          </p:cNvGraphicFramePr>
          <p:nvPr/>
        </p:nvGraphicFramePr>
        <p:xfrm>
          <a:off x="1295400" y="1066800"/>
          <a:ext cx="7010400" cy="5573713"/>
        </p:xfrm>
        <a:graphic>
          <a:graphicData uri="http://schemas.openxmlformats.org/presentationml/2006/ole">
            <p:oleObj spid="_x0000_s646148" name="Visio" r:id="rId4" imgW="4077189" imgH="3244636" progId="Visio.Drawing.6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minar-White-Tahoma">
  <a:themeElements>
    <a:clrScheme name="Seminar-White-Tahoma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Seminar-White-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chemeClr val="tx1"/>
          </a:buClr>
          <a:buSzPct val="90000"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chemeClr val="tx1"/>
          </a:buClr>
          <a:buSzPct val="90000"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eminar-White-Tahoma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minar-White-Tahoma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-White-Tahoma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-White-Tahoma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minar-White-Tahoma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-White-Tahoma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minar-White-Tahoma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Q:\MSOffice\Templates\Seminar-White-Tahoma.pot</Template>
  <TotalTime>9725</TotalTime>
  <Words>788</Words>
  <Application>Microsoft Office PowerPoint</Application>
  <PresentationFormat>On-screen Show (4:3)</PresentationFormat>
  <Paragraphs>92</Paragraphs>
  <Slides>15</Slides>
  <Notes>4</Notes>
  <HiddenSlides>0</HiddenSlides>
  <MMClips>0</MMClips>
  <ScaleCrop>false</ScaleCrop>
  <HeadingPairs>
    <vt:vector size="10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15</vt:i4>
      </vt:variant>
      <vt:variant>
        <vt:lpstr>Custom Shows</vt:lpstr>
      </vt:variant>
      <vt:variant>
        <vt:i4>1</vt:i4>
      </vt:variant>
    </vt:vector>
  </HeadingPairs>
  <TitlesOfParts>
    <vt:vector size="25" baseType="lpstr">
      <vt:lpstr>Times New Roman</vt:lpstr>
      <vt:lpstr>Tahoma</vt:lpstr>
      <vt:lpstr>Wingdings</vt:lpstr>
      <vt:lpstr>Arial</vt:lpstr>
      <vt:lpstr>Seminar-White-Tahoma</vt:lpstr>
      <vt:lpstr>Hoja de cálculo de Microsoft Excel</vt:lpstr>
      <vt:lpstr>Microsoft Visio Drawing</vt:lpstr>
      <vt:lpstr>Microsoft Word Picture</vt:lpstr>
      <vt:lpstr>Microsoft Word Document</vt:lpstr>
      <vt:lpstr>“Experiences of economic valuation applied to air quality and pollultion management :  Examples of experiences, political implications and application in a regional context.” </vt:lpstr>
      <vt:lpstr>Motivation</vt:lpstr>
      <vt:lpstr>? How serious is the impact of pollution? </vt:lpstr>
      <vt:lpstr>Contents</vt:lpstr>
      <vt:lpstr>Theoretical Basis</vt:lpstr>
      <vt:lpstr>Methods</vt:lpstr>
      <vt:lpstr>Impacts associated with air pollution</vt:lpstr>
      <vt:lpstr>Damage Function Approach applied to health damages</vt:lpstr>
      <vt:lpstr>The damage function method applied to health effects</vt:lpstr>
      <vt:lpstr>Quantifiable and non cuantifiable effects</vt:lpstr>
      <vt:lpstr>Quantifiable and Suspected Health Effects</vt:lpstr>
      <vt:lpstr>Scope </vt:lpstr>
      <vt:lpstr>Pollutants considered</vt:lpstr>
      <vt:lpstr>Concentration relationships-Answer</vt:lpstr>
      <vt:lpstr>Other required data </vt:lpstr>
      <vt:lpstr>Ingles</vt:lpstr>
    </vt:vector>
  </TitlesOfParts>
  <Company>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 Impact Analysis</dc:title>
  <dc:creator>Luis Cifuentes</dc:creator>
  <cp:lastModifiedBy>anarod</cp:lastModifiedBy>
  <cp:revision>569</cp:revision>
  <dcterms:created xsi:type="dcterms:W3CDTF">2001-01-04T09:14:43Z</dcterms:created>
  <dcterms:modified xsi:type="dcterms:W3CDTF">2010-07-11T14:43:37Z</dcterms:modified>
</cp:coreProperties>
</file>