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0" r:id="rId1"/>
  </p:sldMasterIdLst>
  <p:notesMasterIdLst>
    <p:notesMasterId r:id="rId15"/>
  </p:notesMasterIdLst>
  <p:handoutMasterIdLst>
    <p:handoutMasterId r:id="rId16"/>
  </p:handoutMasterIdLst>
  <p:sldIdLst>
    <p:sldId id="256" r:id="rId2"/>
    <p:sldId id="537" r:id="rId3"/>
    <p:sldId id="543" r:id="rId4"/>
    <p:sldId id="542" r:id="rId5"/>
    <p:sldId id="538" r:id="rId6"/>
    <p:sldId id="541" r:id="rId7"/>
    <p:sldId id="544" r:id="rId8"/>
    <p:sldId id="545" r:id="rId9"/>
    <p:sldId id="546" r:id="rId10"/>
    <p:sldId id="547" r:id="rId11"/>
    <p:sldId id="548" r:id="rId12"/>
    <p:sldId id="549" r:id="rId13"/>
    <p:sldId id="550" r:id="rId14"/>
  </p:sldIdLst>
  <p:sldSz cx="9144000" cy="6858000" type="screen4x3"/>
  <p:notesSz cx="6858000" cy="9144000"/>
  <p:embeddedFontLst>
    <p:embeddedFont>
      <p:font typeface="Tahoma" pitchFamily="34" charset="0"/>
      <p:regular r:id="rId17"/>
      <p:bold r:id="rId18"/>
    </p:embeddedFont>
  </p:embeddedFontLst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2787"/>
    <p:restoredTop sz="90929"/>
  </p:normalViewPr>
  <p:slideViewPr>
    <p:cSldViewPr>
      <p:cViewPr>
        <p:scale>
          <a:sx n="50" d="100"/>
          <a:sy n="50" d="100"/>
        </p:scale>
        <p:origin x="-1212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Tahoma" pitchFamily="34" charset="0"/>
              </a:defRPr>
            </a:lvl1pPr>
          </a:lstStyle>
          <a:p>
            <a:endParaRPr lang="es-ES"/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Tahoma" pitchFamily="34" charset="0"/>
              </a:defRPr>
            </a:lvl1pPr>
          </a:lstStyle>
          <a:p>
            <a:endParaRPr lang="es-ES"/>
          </a:p>
        </p:txBody>
      </p:sp>
      <p:sp>
        <p:nvSpPr>
          <p:cNvPr id="372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latin typeface="Tahoma" pitchFamily="34" charset="0"/>
              </a:defRPr>
            </a:lvl1pPr>
          </a:lstStyle>
          <a:p>
            <a:r>
              <a:rPr lang="es-ES"/>
              <a:t>EXPERIENCIAS DE ODEF EN EVALUACION DE IMPACTO</a:t>
            </a:r>
          </a:p>
        </p:txBody>
      </p:sp>
      <p:sp>
        <p:nvSpPr>
          <p:cNvPr id="372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latin typeface="Tahoma" pitchFamily="34" charset="0"/>
              </a:defRPr>
            </a:lvl1pPr>
          </a:lstStyle>
          <a:p>
            <a:fld id="{03201142-ED77-4C03-8C84-088DDCD0B0D4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510" name="Rectangle 1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buFontTx/>
              <a:buNone/>
              <a:defRPr sz="1200">
                <a:latin typeface="Tahoma" pitchFamily="34" charset="0"/>
              </a:defRPr>
            </a:lvl1pPr>
          </a:lstStyle>
          <a:p>
            <a:endParaRPr lang="es-ES"/>
          </a:p>
        </p:txBody>
      </p:sp>
      <p:sp>
        <p:nvSpPr>
          <p:cNvPr id="362511" name="Rectangle 15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2512" name="Rectangle 1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62513" name="Rectangle 1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FontTx/>
              <a:buNone/>
              <a:defRPr sz="1200">
                <a:latin typeface="Tahoma" pitchFamily="34" charset="0"/>
              </a:defRPr>
            </a:lvl1pPr>
          </a:lstStyle>
          <a:p>
            <a:endParaRPr lang="es-ES"/>
          </a:p>
        </p:txBody>
      </p:sp>
      <p:sp>
        <p:nvSpPr>
          <p:cNvPr id="362514" name="Rectangle 1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buFontTx/>
              <a:buNone/>
              <a:defRPr sz="1200">
                <a:latin typeface="Tahoma" pitchFamily="34" charset="0"/>
              </a:defRPr>
            </a:lvl1pPr>
          </a:lstStyle>
          <a:p>
            <a:endParaRPr lang="es-ES"/>
          </a:p>
        </p:txBody>
      </p:sp>
      <p:sp>
        <p:nvSpPr>
          <p:cNvPr id="362515" name="Rectangle 1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buFontTx/>
              <a:buNone/>
              <a:defRPr sz="1200">
                <a:latin typeface="Tahoma" pitchFamily="34" charset="0"/>
              </a:defRPr>
            </a:lvl1pPr>
          </a:lstStyle>
          <a:p>
            <a:fld id="{1B01C78F-8642-40E3-B065-1F8C20EB981C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9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9BF430-9B59-4A3B-B601-1B783B2E8AC3}" type="slidenum">
              <a:rPr lang="es-ES"/>
              <a:pPr/>
              <a:t>1</a:t>
            </a:fld>
            <a:endParaRPr lang="es-ES"/>
          </a:p>
        </p:txBody>
      </p:sp>
      <p:sp>
        <p:nvSpPr>
          <p:cNvPr id="391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Por lo general, las personas encargadas de realizar una presentación deben proporcionar material técnico a una audiencia que no suele estar familiarizada con el tema o el vocabulario. Este material suele ser complejo y excesivamente detallado. Para presentar material técnico de forma eficaz, tenga en cuenta las siguientes directrices de Dale Carnegie Training®.</a:t>
            </a:r>
          </a:p>
          <a:p>
            <a:r>
              <a:rPr lang="es-ES"/>
              <a:t> </a:t>
            </a:r>
          </a:p>
          <a:p>
            <a:r>
              <a:rPr lang="es-ES"/>
              <a:t>Evalúe la cantidad de tiempo disponible y organice el material.  Limite el área del tema que va a tratar en la presentación. Divida la presentación en segmentos definidos. Siga una progresión lógica sin desviarse del tema principal. Concluya la presentación con un resumen, repitiendo los pasos importantes o elaborando una conclusión lógica.</a:t>
            </a:r>
          </a:p>
          <a:p>
            <a:r>
              <a:rPr lang="es-ES"/>
              <a:t> </a:t>
            </a:r>
          </a:p>
          <a:p>
            <a:r>
              <a:rPr lang="es-ES"/>
              <a:t>Tenga siempre en mente a la audiencia. Por ejemplo, asegúrese de que los datos son claros y la información es relevante. Intente que el vocabulario y los detalles sean adecuados para la audiencia. Utilice pruebas para respaldar los puntos o procesos clave. Preste atención a las necesidades de los oyentes y conseguirá una audiencia más receptiva.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9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E2A8B5-2F87-4B24-8AFA-E284B6ACB6F8}" type="slidenum">
              <a:rPr lang="es-ES"/>
              <a:pPr/>
              <a:t>2</a:t>
            </a:fld>
            <a:endParaRPr lang="es-ES"/>
          </a:p>
        </p:txBody>
      </p:sp>
      <p:sp>
        <p:nvSpPr>
          <p:cNvPr id="392194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En la introducción, exponga la importancia del tema para la audiencia. Ofrezca un breve adelanto de la presentación y demuestre el valor que puede tener para los oyentes. Tenga en cuenta el interés y la experiencia de la audiencia en el tema a la hora de elegir el vocabulario, los ejemplos y las ilustraciones que va a utilizar. Céntrese en la importancia que tiene el tema para la audiencia y conseguirá que los oyentes estén más atentos.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9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40C126-84A0-44F1-9EE0-0122F6C041E3}" type="slidenum">
              <a:rPr lang="es-ES"/>
              <a:pPr/>
              <a:t>5</a:t>
            </a:fld>
            <a:endParaRPr lang="es-ES"/>
          </a:p>
        </p:txBody>
      </p:sp>
      <p:sp>
        <p:nvSpPr>
          <p:cNvPr id="3932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Si tiene que exponer varios puntos, pasos o ideas importantes, utilice varias diapositivas. Considere si la audiencia va a poder comprender una nueva idea, aprender un proceso o recibir información más detallada de un concepto familiar. Respalde cada punto con una explicación adecuada. Cuando sea necesario, complete la presentación con datos técnicos en papel o en disco, por correo electrónico o a través de Internet. Desarrolle cada punto de forma que pueda establecer una comunicación con la audiencia.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9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566366-51CE-4571-BDBD-10CB5A2340E9}" type="slidenum">
              <a:rPr lang="es-ES"/>
              <a:pPr/>
              <a:t>6</a:t>
            </a:fld>
            <a:endParaRPr lang="es-ES"/>
          </a:p>
        </p:txBody>
      </p:sp>
      <p:sp>
        <p:nvSpPr>
          <p:cNvPr id="3942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Elija la mejor conclusión para la audiencia y la presentación. Termine con un resumen, una oferta de opciones, una recomendación de una estrategia o un plan, o con el establecimiento de un objetivo. Intente no desviarse del tema principal durante la presentación y tendrá más posibilidades de alcanzar su objetivo.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AutoShape 1026"/>
          <p:cNvSpPr>
            <a:spLocks noChangeArrowheads="1"/>
          </p:cNvSpPr>
          <p:nvPr/>
        </p:nvSpPr>
        <p:spPr bwMode="blackWhite">
          <a:xfrm>
            <a:off x="1600200" y="-2209800"/>
            <a:ext cx="9144000" cy="9067800"/>
          </a:xfrm>
          <a:prstGeom prst="diamond">
            <a:avLst/>
          </a:pr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390147" name="Rectangle 1027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390148" name="Rectangle 1028"/>
          <p:cNvSpPr>
            <a:spLocks noChangeArrowheads="1"/>
          </p:cNvSpPr>
          <p:nvPr/>
        </p:nvSpPr>
        <p:spPr bwMode="auto">
          <a:xfrm>
            <a:off x="0" y="0"/>
            <a:ext cx="3810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Tx/>
              <a:buNone/>
            </a:pPr>
            <a:endParaRPr lang="es-ES" altLang="en-US"/>
          </a:p>
        </p:txBody>
      </p:sp>
      <p:sp>
        <p:nvSpPr>
          <p:cNvPr id="390149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914400" y="18288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altLang="en-US"/>
              <a:t>Haga clic para modificar el estilo de título del patrón</a:t>
            </a:r>
          </a:p>
        </p:txBody>
      </p:sp>
      <p:sp>
        <p:nvSpPr>
          <p:cNvPr id="390150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2766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s-ES" altLang="en-US"/>
              <a:t>Haga clic para modificar el estilo de subtítulo del patrón</a:t>
            </a:r>
          </a:p>
        </p:txBody>
      </p:sp>
      <p:sp>
        <p:nvSpPr>
          <p:cNvPr id="390151" name="Rectangle 1031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390152" name="Rectangle 103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390153" name="Rectangle 103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6F860FA-8332-4398-B773-9DF2C97A64BE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50A6E-1F32-4162-9B22-976F838E4B18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609600"/>
            <a:ext cx="18859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55054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FB1EB-1D34-43F2-9AD7-36E9448BCA98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91AE5-B169-4FA3-9E88-DBE02644A6EF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C0C6C-091D-4E07-ADB3-2225B24314B0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86000"/>
            <a:ext cx="36957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2286000"/>
            <a:ext cx="36957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75A36-C984-42FE-8231-677B79327939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1CE9F-B3A8-4AD9-8045-AEF2E8BB0B08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3F521D-1014-4269-99C1-1C9DE509617D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7EF94B-3678-4FAF-8A95-ADB416F43A7D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53B18-EE43-4E07-B50D-EAD090A659B3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F1032-080B-4F65-8E5B-E5DADC739A35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AutoShape 2"/>
          <p:cNvSpPr>
            <a:spLocks noChangeArrowheads="1"/>
          </p:cNvSpPr>
          <p:nvPr/>
        </p:nvSpPr>
        <p:spPr bwMode="blackWhite">
          <a:xfrm>
            <a:off x="1600200" y="-2209800"/>
            <a:ext cx="9144000" cy="9067800"/>
          </a:xfrm>
          <a:prstGeom prst="diamond">
            <a:avLst/>
          </a:pr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389123" name="Rectangle 3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389124" name="Rectangle 4"/>
          <p:cNvSpPr>
            <a:spLocks noChangeArrowheads="1"/>
          </p:cNvSpPr>
          <p:nvPr/>
        </p:nvSpPr>
        <p:spPr bwMode="auto">
          <a:xfrm>
            <a:off x="0" y="0"/>
            <a:ext cx="3810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 altLang="en-US"/>
          </a:p>
        </p:txBody>
      </p:sp>
      <p:sp>
        <p:nvSpPr>
          <p:cNvPr id="389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título del patrón</a:t>
            </a:r>
          </a:p>
        </p:txBody>
      </p:sp>
      <p:sp>
        <p:nvSpPr>
          <p:cNvPr id="3891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86000"/>
            <a:ext cx="7543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 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  <a:p>
            <a:pPr lvl="3"/>
            <a:endParaRPr lang="es-ES" altLang="en-US" smtClean="0"/>
          </a:p>
        </p:txBody>
      </p:sp>
      <p:sp>
        <p:nvSpPr>
          <p:cNvPr id="3891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096000"/>
            <a:ext cx="2286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/>
            </a:lvl1pPr>
          </a:lstStyle>
          <a:p>
            <a:endParaRPr lang="es-ES" altLang="en-US"/>
          </a:p>
        </p:txBody>
      </p:sp>
      <p:sp>
        <p:nvSpPr>
          <p:cNvPr id="3891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096000"/>
            <a:ext cx="43434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buFontTx/>
              <a:buNone/>
              <a:defRPr sz="1400"/>
            </a:lvl1pPr>
          </a:lstStyle>
          <a:p>
            <a:endParaRPr lang="es-ES" altLang="en-US"/>
          </a:p>
        </p:txBody>
      </p:sp>
      <p:sp>
        <p:nvSpPr>
          <p:cNvPr id="3891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400800"/>
            <a:ext cx="2286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400"/>
            </a:lvl1pPr>
          </a:lstStyle>
          <a:p>
            <a:fld id="{907D6D43-CA91-47B9-9EA2-D6EF83F205F6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ftr="0" dt="0"/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6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40000"/>
        </a:spcBef>
        <a:spcAft>
          <a:spcPct val="0"/>
        </a:spcAft>
        <a:buClr>
          <a:schemeClr val="tx1"/>
        </a:buClr>
        <a:buChar char="–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lnSpc>
          <a:spcPct val="95000"/>
        </a:lnSpc>
        <a:spcBef>
          <a:spcPct val="35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75000"/>
        </a:lnSpc>
        <a:spcBef>
          <a:spcPct val="30000"/>
        </a:spcBef>
        <a:spcAft>
          <a:spcPct val="0"/>
        </a:spcAft>
        <a:buClr>
          <a:schemeClr val="tx1"/>
        </a:buClr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3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5FFBF82B-73DE-4F21-81CE-8A380FD75336}" type="slidenum">
              <a:rPr lang="es-ES" altLang="en-US"/>
              <a:pPr/>
              <a:t>1</a:t>
            </a:fld>
            <a:endParaRPr lang="es-ES" altLang="en-US"/>
          </a:p>
        </p:txBody>
      </p:sp>
      <p:sp>
        <p:nvSpPr>
          <p:cNvPr id="2098" name="Rectangle 50"/>
          <p:cNvSpPr>
            <a:spLocks noGrp="1" noChangeArrowheads="1"/>
          </p:cNvSpPr>
          <p:nvPr>
            <p:ph type="ctrTitle"/>
          </p:nvPr>
        </p:nvSpPr>
        <p:spPr>
          <a:xfrm>
            <a:off x="914400" y="1447800"/>
            <a:ext cx="7772400" cy="1524000"/>
          </a:xfrm>
        </p:spPr>
        <p:txBody>
          <a:bodyPr/>
          <a:lstStyle/>
          <a:p>
            <a:pPr algn="ctr"/>
            <a:r>
              <a:rPr lang="es-ES"/>
              <a:t>EXPERIENC</a:t>
            </a:r>
            <a:r>
              <a:rPr lang="es-MX"/>
              <a:t>ES AND</a:t>
            </a:r>
            <a:r>
              <a:rPr lang="es-ES"/>
              <a:t> </a:t>
            </a:r>
            <a:r>
              <a:rPr lang="es-MX"/>
              <a:t>GOOD</a:t>
            </a:r>
            <a:r>
              <a:rPr lang="es-ES"/>
              <a:t> PRACTIC</a:t>
            </a:r>
            <a:r>
              <a:rPr lang="es-MX"/>
              <a:t>E</a:t>
            </a:r>
            <a:r>
              <a:rPr lang="es-ES"/>
              <a:t>S </a:t>
            </a:r>
            <a:r>
              <a:rPr lang="es-MX"/>
              <a:t>IN</a:t>
            </a:r>
            <a:r>
              <a:rPr lang="es-ES"/>
              <a:t> MICROCREDIT</a:t>
            </a:r>
            <a:r>
              <a:rPr lang="es-MX"/>
              <a:t> PROGRAMS</a:t>
            </a:r>
            <a:r>
              <a:rPr lang="es-ES"/>
              <a:t> </a:t>
            </a:r>
            <a:r>
              <a:rPr lang="es-MX"/>
              <a:t>FOR THE</a:t>
            </a:r>
            <a:r>
              <a:rPr lang="es-ES"/>
              <a:t> PO</a:t>
            </a:r>
            <a:r>
              <a:rPr lang="es-MX"/>
              <a:t>O</a:t>
            </a:r>
            <a:r>
              <a:rPr lang="es-ES"/>
              <a:t>R</a:t>
            </a:r>
          </a:p>
        </p:txBody>
      </p:sp>
      <p:sp>
        <p:nvSpPr>
          <p:cNvPr id="2099" name="Rectangle 5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  <a:p>
            <a:endParaRPr lang="es-ES"/>
          </a:p>
        </p:txBody>
      </p:sp>
      <p:sp>
        <p:nvSpPr>
          <p:cNvPr id="2100" name="Text Box 52"/>
          <p:cNvSpPr txBox="1">
            <a:spLocks noChangeArrowheads="1"/>
          </p:cNvSpPr>
          <p:nvPr/>
        </p:nvSpPr>
        <p:spPr bwMode="auto">
          <a:xfrm>
            <a:off x="2286000" y="62484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</a:pPr>
            <a:r>
              <a:rPr kumimoji="1" lang="es-ES" altLang="en-US" sz="1200"/>
              <a:t>ORGANIZACIÓN DE DESARROLLO EMPRESARIAL FEMENINO.</a:t>
            </a:r>
            <a:endParaRPr kumimoji="1" lang="es-ES" altLang="en-US" sz="1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101" name="Picture 53" descr="A:\logo caratula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7400" y="4038600"/>
            <a:ext cx="24638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AF7C0-CDDE-4ED7-9B82-86E86BF6D8B1}" type="slidenum">
              <a:rPr lang="es-ES" altLang="en-US"/>
              <a:pPr/>
              <a:t>10</a:t>
            </a:fld>
            <a:endParaRPr lang="es-ES" altLang="en-US"/>
          </a:p>
        </p:txBody>
      </p:sp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Good </a:t>
            </a:r>
            <a:r>
              <a:rPr lang="es-ES"/>
              <a:t>pr</a:t>
            </a:r>
            <a:r>
              <a:rPr lang="es-MX"/>
              <a:t>a</a:t>
            </a:r>
            <a:r>
              <a:rPr lang="es-ES"/>
              <a:t>ctic</a:t>
            </a:r>
            <a:r>
              <a:rPr lang="es-MX"/>
              <a:t>e</a:t>
            </a:r>
            <a:r>
              <a:rPr lang="es-ES"/>
              <a:t>s </a:t>
            </a:r>
            <a:r>
              <a:rPr lang="es-MX"/>
              <a:t>and</a:t>
            </a:r>
            <a:r>
              <a:rPr lang="es-ES"/>
              <a:t> experienc</a:t>
            </a:r>
            <a:r>
              <a:rPr lang="es-MX"/>
              <a:t>e</a:t>
            </a:r>
            <a:r>
              <a:rPr lang="es-ES"/>
              <a:t>s </a:t>
            </a:r>
            <a:r>
              <a:rPr lang="es-MX"/>
              <a:t>starting with technical as</a:t>
            </a:r>
            <a:r>
              <a:rPr lang="es-ES"/>
              <a:t>sist</a:t>
            </a:r>
            <a:r>
              <a:rPr lang="es-MX"/>
              <a:t>a</a:t>
            </a:r>
            <a:r>
              <a:rPr lang="es-ES"/>
              <a:t>nc</a:t>
            </a:r>
            <a:r>
              <a:rPr lang="es-MX"/>
              <a:t>e in </a:t>
            </a:r>
            <a:r>
              <a:rPr lang="es-ES"/>
              <a:t>rural</a:t>
            </a:r>
            <a:r>
              <a:rPr lang="es-MX"/>
              <a:t> ar</a:t>
            </a:r>
            <a:r>
              <a:rPr lang="es-ES"/>
              <a:t>e</a:t>
            </a:r>
            <a:r>
              <a:rPr lang="es-MX"/>
              <a:t>a</a:t>
            </a:r>
            <a:r>
              <a:rPr lang="es-ES"/>
              <a:t>s</a:t>
            </a:r>
            <a:endParaRPr lang="en-GB"/>
          </a:p>
        </p:txBody>
      </p:sp>
      <p:sp>
        <p:nvSpPr>
          <p:cNvPr id="40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Equip</a:t>
            </a:r>
            <a:r>
              <a:rPr lang="es-ES"/>
              <a:t> (Inve</a:t>
            </a:r>
            <a:r>
              <a:rPr lang="es-MX"/>
              <a:t>s</a:t>
            </a:r>
            <a:r>
              <a:rPr lang="es-ES"/>
              <a:t>t</a:t>
            </a:r>
            <a:r>
              <a:rPr lang="es-MX"/>
              <a:t> </a:t>
            </a:r>
            <a:r>
              <a:rPr lang="es-ES"/>
              <a:t>i</a:t>
            </a:r>
            <a:r>
              <a:rPr lang="es-MX"/>
              <a:t>n</a:t>
            </a:r>
            <a:r>
              <a:rPr lang="es-ES"/>
              <a:t>) co</a:t>
            </a:r>
            <a:r>
              <a:rPr lang="es-MX"/>
              <a:t>m</a:t>
            </a:r>
            <a:r>
              <a:rPr lang="es-ES"/>
              <a:t>muni</a:t>
            </a:r>
            <a:r>
              <a:rPr lang="es-MX"/>
              <a:t>ties to be able to receive </a:t>
            </a:r>
            <a:r>
              <a:rPr lang="es-ES"/>
              <a:t>cr</a:t>
            </a:r>
            <a:r>
              <a:rPr lang="es-MX"/>
              <a:t>e</a:t>
            </a:r>
            <a:r>
              <a:rPr lang="es-ES"/>
              <a:t>dit.</a:t>
            </a:r>
          </a:p>
          <a:p>
            <a:r>
              <a:rPr lang="es-MX"/>
              <a:t>Training and technical assistance to improve productivity and diversify production</a:t>
            </a:r>
            <a:r>
              <a:rPr lang="es-ES"/>
              <a:t>.</a:t>
            </a:r>
          </a:p>
          <a:p>
            <a:r>
              <a:rPr lang="es-ES"/>
              <a:t>3 </a:t>
            </a:r>
            <a:r>
              <a:rPr lang="es-MX"/>
              <a:t>to</a:t>
            </a:r>
            <a:r>
              <a:rPr lang="es-ES"/>
              <a:t> 5 </a:t>
            </a:r>
            <a:r>
              <a:rPr lang="es-MX"/>
              <a:t>years to accomplish this</a:t>
            </a:r>
            <a:r>
              <a:rPr lang="es-ES"/>
              <a:t>.</a:t>
            </a:r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83E80-5C94-4D4B-B5A3-C7AFE63EDE69}" type="slidenum">
              <a:rPr lang="es-ES" altLang="en-US"/>
              <a:pPr/>
              <a:t>11</a:t>
            </a:fld>
            <a:endParaRPr lang="es-ES" altLang="en-US"/>
          </a:p>
        </p:txBody>
      </p:sp>
      <p:sp>
        <p:nvSpPr>
          <p:cNvPr id="411650" name="Text Box 2"/>
          <p:cNvSpPr txBox="1">
            <a:spLocks noChangeArrowheads="1"/>
          </p:cNvSpPr>
          <p:nvPr/>
        </p:nvSpPr>
        <p:spPr bwMode="auto">
          <a:xfrm>
            <a:off x="1050925" y="346075"/>
            <a:ext cx="3175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411651" name="Text Box 3"/>
          <p:cNvSpPr txBox="1">
            <a:spLocks noChangeArrowheads="1"/>
          </p:cNvSpPr>
          <p:nvPr/>
        </p:nvSpPr>
        <p:spPr bwMode="auto">
          <a:xfrm>
            <a:off x="604838" y="1676400"/>
            <a:ext cx="8539162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/>
              <a:t>Do not</a:t>
            </a:r>
            <a:r>
              <a:rPr lang="es-ES"/>
              <a:t> financ</a:t>
            </a:r>
            <a:r>
              <a:rPr lang="es-MX"/>
              <a:t>e agriculture through payment at maturity</a:t>
            </a:r>
            <a:endParaRPr lang="es-ES"/>
          </a:p>
          <a:p>
            <a:endParaRPr lang="es-ES"/>
          </a:p>
          <a:p>
            <a:r>
              <a:rPr lang="es-ES"/>
              <a:t>Financ</a:t>
            </a:r>
            <a:r>
              <a:rPr lang="es-MX"/>
              <a:t>e the farm and not the crops</a:t>
            </a:r>
            <a:r>
              <a:rPr lang="es-ES"/>
              <a:t>.</a:t>
            </a:r>
          </a:p>
          <a:p>
            <a:endParaRPr lang="es-ES"/>
          </a:p>
          <a:p>
            <a:r>
              <a:rPr lang="es-MX"/>
              <a:t>Do not expect them to become independent immediately</a:t>
            </a:r>
            <a:r>
              <a:rPr lang="es-ES"/>
              <a:t>.</a:t>
            </a:r>
          </a:p>
          <a:p>
            <a:endParaRPr lang="es-ES"/>
          </a:p>
          <a:p>
            <a:r>
              <a:rPr lang="es-ES"/>
              <a:t>Continu</a:t>
            </a:r>
            <a:r>
              <a:rPr lang="es-MX"/>
              <a:t>e with training in aspects of business administration.</a:t>
            </a:r>
            <a:endParaRPr lang="en-GB"/>
          </a:p>
        </p:txBody>
      </p:sp>
      <p:sp>
        <p:nvSpPr>
          <p:cNvPr id="41165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/>
              <a:t> </a:t>
            </a:r>
            <a:r>
              <a:rPr lang="es-MX"/>
              <a:t>Good</a:t>
            </a:r>
            <a:r>
              <a:rPr lang="es-ES"/>
              <a:t> pr</a:t>
            </a:r>
            <a:r>
              <a:rPr lang="es-MX"/>
              <a:t>a</a:t>
            </a:r>
            <a:r>
              <a:rPr lang="es-ES"/>
              <a:t>ctic</a:t>
            </a:r>
            <a:r>
              <a:rPr lang="es-MX"/>
              <a:t>e</a:t>
            </a:r>
            <a:r>
              <a:rPr lang="es-ES"/>
              <a:t>s .......... (</a:t>
            </a:r>
            <a:r>
              <a:rPr lang="es-ES" sz="2400"/>
              <a:t>p</a:t>
            </a:r>
            <a:r>
              <a:rPr lang="es-MX" sz="2400"/>
              <a:t>ilot p</a:t>
            </a:r>
            <a:r>
              <a:rPr lang="es-ES" sz="2400"/>
              <a:t>rogram</a:t>
            </a:r>
            <a:r>
              <a:rPr lang="es-ES"/>
              <a:t>)</a:t>
            </a:r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DBD4-B819-4AFD-8995-9B5C6E3C0D73}" type="slidenum">
              <a:rPr lang="es-ES" altLang="en-US"/>
              <a:pPr/>
              <a:t>12</a:t>
            </a:fld>
            <a:endParaRPr lang="es-ES" altLang="en-US"/>
          </a:p>
        </p:txBody>
      </p:sp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</a:t>
            </a:r>
            <a:r>
              <a:rPr lang="es-MX"/>
              <a:t>xa</a:t>
            </a:r>
            <a:r>
              <a:rPr lang="es-ES"/>
              <a:t>mpl</a:t>
            </a:r>
            <a:r>
              <a:rPr lang="es-MX"/>
              <a:t>e</a:t>
            </a:r>
            <a:r>
              <a:rPr lang="es-ES"/>
              <a:t>s </a:t>
            </a:r>
            <a:r>
              <a:rPr lang="es-MX"/>
              <a:t>of successful</a:t>
            </a:r>
            <a:r>
              <a:rPr lang="es-ES"/>
              <a:t> cas</a:t>
            </a:r>
            <a:r>
              <a:rPr lang="es-MX"/>
              <a:t>e</a:t>
            </a:r>
            <a:r>
              <a:rPr lang="es-ES"/>
              <a:t>s </a:t>
            </a:r>
            <a:r>
              <a:rPr lang="es-MX"/>
              <a:t>in the </a:t>
            </a:r>
            <a:r>
              <a:rPr lang="es-ES"/>
              <a:t>rural</a:t>
            </a:r>
            <a:r>
              <a:rPr lang="es-MX"/>
              <a:t> area using the second strategy</a:t>
            </a:r>
            <a:r>
              <a:rPr lang="es-ES"/>
              <a:t>.</a:t>
            </a:r>
            <a:endParaRPr lang="en-GB"/>
          </a:p>
        </p:txBody>
      </p:sp>
      <p:sp>
        <p:nvSpPr>
          <p:cNvPr id="41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/>
              <a:t>Banco Comunal :  Los Naranjos</a:t>
            </a:r>
            <a:r>
              <a:rPr lang="es-MX"/>
              <a:t> (Los Naranjos Community Bank)</a:t>
            </a:r>
            <a:endParaRPr lang="es-ES"/>
          </a:p>
          <a:p>
            <a:pPr lvl="1">
              <a:lnSpc>
                <a:spcPct val="90000"/>
              </a:lnSpc>
            </a:pPr>
            <a:r>
              <a:rPr lang="es-ES"/>
              <a:t>15 </a:t>
            </a:r>
            <a:r>
              <a:rPr lang="es-MX"/>
              <a:t>member families</a:t>
            </a:r>
            <a:endParaRPr lang="es-ES"/>
          </a:p>
          <a:p>
            <a:pPr lvl="1">
              <a:lnSpc>
                <a:spcPct val="90000"/>
              </a:lnSpc>
            </a:pPr>
            <a:r>
              <a:rPr lang="es-MX"/>
              <a:t>Initial loan</a:t>
            </a:r>
            <a:r>
              <a:rPr lang="es-ES"/>
              <a:t> $176.00 </a:t>
            </a:r>
            <a:r>
              <a:rPr lang="es-MX"/>
              <a:t>ea.</a:t>
            </a:r>
            <a:r>
              <a:rPr lang="es-ES"/>
              <a:t> ( 2001)</a:t>
            </a:r>
          </a:p>
          <a:p>
            <a:pPr lvl="1">
              <a:lnSpc>
                <a:spcPct val="90000"/>
              </a:lnSpc>
            </a:pPr>
            <a:r>
              <a:rPr lang="es-MX"/>
              <a:t>Present loan</a:t>
            </a:r>
            <a:r>
              <a:rPr lang="es-ES"/>
              <a:t> $364.00 </a:t>
            </a:r>
            <a:r>
              <a:rPr lang="es-MX"/>
              <a:t>ea.</a:t>
            </a:r>
            <a:endParaRPr lang="es-ES"/>
          </a:p>
          <a:p>
            <a:pPr lvl="1">
              <a:lnSpc>
                <a:spcPct val="90000"/>
              </a:lnSpc>
            </a:pPr>
            <a:r>
              <a:rPr lang="es-MX"/>
              <a:t>I</a:t>
            </a:r>
            <a:r>
              <a:rPr lang="es-ES"/>
              <a:t>ni</a:t>
            </a:r>
            <a:r>
              <a:rPr lang="es-MX"/>
              <a:t>t</a:t>
            </a:r>
            <a:r>
              <a:rPr lang="es-ES"/>
              <a:t>ial</a:t>
            </a:r>
            <a:r>
              <a:rPr lang="es-MX"/>
              <a:t> crop</a:t>
            </a:r>
            <a:r>
              <a:rPr lang="es-ES"/>
              <a:t>s: 3 c</a:t>
            </a:r>
            <a:r>
              <a:rPr lang="es-MX"/>
              <a:t>rops</a:t>
            </a:r>
            <a:endParaRPr lang="es-ES"/>
          </a:p>
          <a:p>
            <a:pPr lvl="1">
              <a:lnSpc>
                <a:spcPct val="90000"/>
              </a:lnSpc>
            </a:pPr>
            <a:r>
              <a:rPr lang="es-MX"/>
              <a:t>Present crops</a:t>
            </a:r>
            <a:r>
              <a:rPr lang="es-ES"/>
              <a:t>: 7 c</a:t>
            </a:r>
            <a:r>
              <a:rPr lang="es-MX"/>
              <a:t>rops</a:t>
            </a:r>
            <a:endParaRPr lang="es-ES"/>
          </a:p>
          <a:p>
            <a:pPr lvl="1">
              <a:lnSpc>
                <a:spcPct val="90000"/>
              </a:lnSpc>
            </a:pPr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70033-1EA3-4CF7-BF00-E00A59654E50}" type="slidenum">
              <a:rPr lang="es-ES" altLang="en-US"/>
              <a:pPr/>
              <a:t>13</a:t>
            </a:fld>
            <a:endParaRPr lang="es-ES" altLang="en-US"/>
          </a:p>
        </p:txBody>
      </p:sp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</a:t>
            </a:r>
            <a:r>
              <a:rPr lang="es-MX"/>
              <a:t>xa</a:t>
            </a:r>
            <a:r>
              <a:rPr lang="es-ES"/>
              <a:t>mpl</a:t>
            </a:r>
            <a:r>
              <a:rPr lang="es-MX"/>
              <a:t>e</a:t>
            </a:r>
            <a:r>
              <a:rPr lang="es-ES"/>
              <a:t>s </a:t>
            </a:r>
            <a:r>
              <a:rPr lang="es-MX"/>
              <a:t>of successful cases</a:t>
            </a:r>
            <a:r>
              <a:rPr lang="es-ES"/>
              <a:t>...</a:t>
            </a:r>
            <a:endParaRPr lang="en-GB"/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/>
              <a:t>Banco Comunal 1 de Noviembre</a:t>
            </a:r>
            <a:r>
              <a:rPr lang="es-MX"/>
              <a:t> (1 de Noviembre Community Bank)</a:t>
            </a:r>
            <a:endParaRPr lang="es-ES"/>
          </a:p>
          <a:p>
            <a:pPr lvl="1">
              <a:lnSpc>
                <a:spcPct val="90000"/>
              </a:lnSpc>
            </a:pPr>
            <a:r>
              <a:rPr lang="es-ES"/>
              <a:t>10 </a:t>
            </a:r>
            <a:r>
              <a:rPr lang="es-MX"/>
              <a:t>member families</a:t>
            </a:r>
            <a:endParaRPr lang="es-ES"/>
          </a:p>
          <a:p>
            <a:pPr lvl="1">
              <a:lnSpc>
                <a:spcPct val="90000"/>
              </a:lnSpc>
            </a:pPr>
            <a:r>
              <a:rPr lang="es-MX"/>
              <a:t>Initial loan</a:t>
            </a:r>
            <a:r>
              <a:rPr lang="es-ES"/>
              <a:t> $153.00</a:t>
            </a:r>
            <a:r>
              <a:rPr lang="es-MX"/>
              <a:t> ea.</a:t>
            </a:r>
            <a:r>
              <a:rPr lang="es-ES"/>
              <a:t> ( 2000)</a:t>
            </a:r>
          </a:p>
          <a:p>
            <a:pPr lvl="1">
              <a:lnSpc>
                <a:spcPct val="90000"/>
              </a:lnSpc>
            </a:pPr>
            <a:r>
              <a:rPr lang="es-ES"/>
              <a:t>Pr</a:t>
            </a:r>
            <a:r>
              <a:rPr lang="es-MX"/>
              <a:t>esent loan</a:t>
            </a:r>
            <a:r>
              <a:rPr lang="es-ES"/>
              <a:t> $382.00</a:t>
            </a:r>
          </a:p>
          <a:p>
            <a:pPr lvl="1">
              <a:lnSpc>
                <a:spcPct val="90000"/>
              </a:lnSpc>
            </a:pPr>
            <a:r>
              <a:rPr lang="es-MX"/>
              <a:t>I</a:t>
            </a:r>
            <a:r>
              <a:rPr lang="es-ES"/>
              <a:t>ni</a:t>
            </a:r>
            <a:r>
              <a:rPr lang="es-MX"/>
              <a:t>t</a:t>
            </a:r>
            <a:r>
              <a:rPr lang="es-ES"/>
              <a:t>ial</a:t>
            </a:r>
            <a:r>
              <a:rPr lang="es-MX"/>
              <a:t> crop</a:t>
            </a:r>
            <a:r>
              <a:rPr lang="es-ES"/>
              <a:t>s : 2 c</a:t>
            </a:r>
            <a:r>
              <a:rPr lang="es-MX"/>
              <a:t>rops</a:t>
            </a:r>
            <a:endParaRPr lang="es-ES"/>
          </a:p>
          <a:p>
            <a:pPr lvl="1">
              <a:lnSpc>
                <a:spcPct val="90000"/>
              </a:lnSpc>
            </a:pPr>
            <a:r>
              <a:rPr lang="es-MX"/>
              <a:t>Present crops</a:t>
            </a:r>
            <a:r>
              <a:rPr lang="es-ES"/>
              <a:t>: 6 c</a:t>
            </a:r>
            <a:r>
              <a:rPr lang="es-MX"/>
              <a:t>rops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5C906-E51C-4D57-A641-E7107CF5A99F}" type="slidenum">
              <a:rPr lang="es-ES" altLang="en-US"/>
              <a:pPr/>
              <a:t>2</a:t>
            </a:fld>
            <a:endParaRPr lang="es-ES" altLang="en-US"/>
          </a:p>
        </p:txBody>
      </p:sp>
      <p:sp>
        <p:nvSpPr>
          <p:cNvPr id="292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INTRODUC</a:t>
            </a:r>
            <a:r>
              <a:rPr lang="es-MX"/>
              <a:t>T</a:t>
            </a:r>
            <a:r>
              <a:rPr lang="es-ES"/>
              <a:t>ION</a:t>
            </a:r>
          </a:p>
        </p:txBody>
      </p:sp>
      <p:sp>
        <p:nvSpPr>
          <p:cNvPr id="29287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75438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ODEF STARTED OPERATING IN 1985</a:t>
            </a:r>
          </a:p>
          <a:p>
            <a:pPr>
              <a:lnSpc>
                <a:spcPct val="90000"/>
              </a:lnSpc>
            </a:pPr>
            <a:r>
              <a:rPr lang="en-US"/>
              <a:t>INITIATED CREDIT PROGRAM IN 1989</a:t>
            </a:r>
          </a:p>
          <a:p>
            <a:pPr>
              <a:lnSpc>
                <a:spcPct val="90000"/>
              </a:lnSpc>
            </a:pPr>
            <a:r>
              <a:rPr lang="en-US"/>
              <a:t>BECAME SELF-SUFFICIENT IN 1996</a:t>
            </a:r>
          </a:p>
          <a:p>
            <a:pPr>
              <a:lnSpc>
                <a:spcPct val="90000"/>
              </a:lnSpc>
            </a:pPr>
            <a:r>
              <a:rPr lang="en-US"/>
              <a:t>9,200 ACTIVE CUSTOMERS</a:t>
            </a:r>
          </a:p>
          <a:p>
            <a:pPr>
              <a:lnSpc>
                <a:spcPct val="90000"/>
              </a:lnSpc>
            </a:pPr>
            <a:r>
              <a:rPr lang="en-US"/>
              <a:t>ACTIVE PORTFOLIO US$ 5.2 MILLION</a:t>
            </a:r>
            <a:endParaRPr lang="es-ES"/>
          </a:p>
          <a:p>
            <a:pPr>
              <a:lnSpc>
                <a:spcPct val="90000"/>
              </a:lnSpc>
            </a:pPr>
            <a:r>
              <a:rPr lang="es-ES"/>
              <a:t>60% </a:t>
            </a:r>
            <a:r>
              <a:rPr lang="es-MX"/>
              <a:t>OF OUR CUSTOMERS ARE POOR</a:t>
            </a:r>
            <a:endParaRPr lang="es-E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6BA51-D9E6-4393-A817-ADEBD76AF15B}" type="slidenum">
              <a:rPr lang="es-ES" altLang="en-US"/>
              <a:pPr/>
              <a:t>3</a:t>
            </a:fld>
            <a:endParaRPr lang="es-ES" altLang="en-US"/>
          </a:p>
        </p:txBody>
      </p:sp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INTRODUC</a:t>
            </a:r>
            <a:r>
              <a:rPr lang="es-MX"/>
              <a:t>T</a:t>
            </a:r>
            <a:r>
              <a:rPr lang="es-ES"/>
              <a:t>ION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2286000"/>
            <a:ext cx="8686800" cy="3886200"/>
          </a:xfrm>
        </p:spPr>
        <p:txBody>
          <a:bodyPr/>
          <a:lstStyle/>
          <a:p>
            <a:r>
              <a:rPr lang="es-ES"/>
              <a:t>ODEF </a:t>
            </a:r>
            <a:r>
              <a:rPr lang="es-MX"/>
              <a:t>CREDIT</a:t>
            </a:r>
            <a:r>
              <a:rPr lang="es-ES"/>
              <a:t> PRACTIC</a:t>
            </a:r>
            <a:r>
              <a:rPr lang="es-MX"/>
              <a:t>E</a:t>
            </a:r>
            <a:r>
              <a:rPr lang="es-ES"/>
              <a:t>S </a:t>
            </a:r>
            <a:r>
              <a:rPr lang="es-MX"/>
              <a:t>HAVE NOT ALWAYS BEEN GOOD</a:t>
            </a:r>
            <a:r>
              <a:rPr lang="es-ES"/>
              <a:t> PRACTIC</a:t>
            </a:r>
            <a:r>
              <a:rPr lang="es-MX"/>
              <a:t>E</a:t>
            </a:r>
            <a:r>
              <a:rPr lang="es-ES"/>
              <a:t>S.</a:t>
            </a:r>
          </a:p>
          <a:p>
            <a:endParaRPr lang="es-ES"/>
          </a:p>
          <a:p>
            <a:r>
              <a:rPr lang="es-MX"/>
              <a:t>EXPERIENCE AND EXCHANGES HAVE ENABLED US TO DESIGN GOOD </a:t>
            </a:r>
            <a:r>
              <a:rPr lang="es-ES"/>
              <a:t>PRACTIC</a:t>
            </a:r>
            <a:r>
              <a:rPr lang="es-MX"/>
              <a:t>E</a:t>
            </a:r>
            <a:r>
              <a:rPr lang="es-ES"/>
              <a:t>S </a:t>
            </a:r>
            <a:r>
              <a:rPr lang="es-MX"/>
              <a:t>AND</a:t>
            </a:r>
            <a:r>
              <a:rPr lang="es-ES"/>
              <a:t> STRATEGI</a:t>
            </a:r>
            <a:r>
              <a:rPr lang="es-MX"/>
              <a:t>E</a:t>
            </a:r>
            <a:r>
              <a:rPr lang="es-ES"/>
              <a:t>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FCB0-2462-41CA-AD77-88BB3B54AD8C}" type="slidenum">
              <a:rPr lang="es-ES" altLang="en-US"/>
              <a:pPr/>
              <a:t>4</a:t>
            </a:fld>
            <a:endParaRPr lang="es-ES" altLang="en-US"/>
          </a:p>
        </p:txBody>
      </p:sp>
      <p:sp>
        <p:nvSpPr>
          <p:cNvPr id="400386" name="Rectangle 614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/>
              <a:t>TW</a:t>
            </a:r>
            <a:r>
              <a:rPr lang="es-ES" sz="3200"/>
              <a:t>O</a:t>
            </a:r>
            <a:r>
              <a:rPr lang="es-MX" sz="3200"/>
              <a:t> </a:t>
            </a:r>
            <a:r>
              <a:rPr lang="es-ES" sz="3200"/>
              <a:t>STRATEGI</a:t>
            </a:r>
            <a:r>
              <a:rPr lang="es-MX" sz="3200"/>
              <a:t>E</a:t>
            </a:r>
            <a:r>
              <a:rPr lang="es-ES" sz="3200"/>
              <a:t>S </a:t>
            </a:r>
            <a:r>
              <a:rPr lang="es-MX" sz="3200"/>
              <a:t>FOR SERVING THE POOR WITH CREDIT</a:t>
            </a:r>
            <a:r>
              <a:rPr lang="es-ES" sz="3200"/>
              <a:t> .</a:t>
            </a:r>
            <a:r>
              <a:rPr lang="es-ES"/>
              <a:t> </a:t>
            </a:r>
          </a:p>
        </p:txBody>
      </p:sp>
      <p:sp>
        <p:nvSpPr>
          <p:cNvPr id="400387" name="Rectangle 614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MX" sz="2400"/>
              <a:t>START WITH</a:t>
            </a:r>
            <a:r>
              <a:rPr lang="es-ES" sz="2400"/>
              <a:t> CREDIT.</a:t>
            </a:r>
          </a:p>
          <a:p>
            <a:r>
              <a:rPr lang="es-MX" sz="2400" i="1"/>
              <a:t>I</a:t>
            </a:r>
            <a:r>
              <a:rPr lang="es-ES" sz="2400" i="1"/>
              <a:t>n urban</a:t>
            </a:r>
            <a:r>
              <a:rPr lang="es-MX" sz="2400" i="1"/>
              <a:t> and </a:t>
            </a:r>
            <a:r>
              <a:rPr lang="es-ES" sz="2400" i="1"/>
              <a:t>marginal</a:t>
            </a:r>
            <a:r>
              <a:rPr lang="es-MX" sz="2400" i="1"/>
              <a:t> urban areas</a:t>
            </a:r>
            <a:endParaRPr lang="es-ES" sz="2400" i="1"/>
          </a:p>
          <a:p>
            <a:r>
              <a:rPr lang="es-ES" sz="2400"/>
              <a:t>Financ</a:t>
            </a:r>
            <a:r>
              <a:rPr lang="es-MX" sz="2400"/>
              <a:t>e known activities, reinforcing through training</a:t>
            </a:r>
            <a:r>
              <a:rPr lang="es-ES" sz="2400"/>
              <a:t>.</a:t>
            </a:r>
            <a:r>
              <a:rPr lang="es-MX" sz="2400"/>
              <a:t>	</a:t>
            </a:r>
            <a:endParaRPr lang="es-ES" sz="2400"/>
          </a:p>
          <a:p>
            <a:pPr>
              <a:buFontTx/>
              <a:buNone/>
            </a:pPr>
            <a:endParaRPr lang="es-ES" sz="2400"/>
          </a:p>
        </p:txBody>
      </p:sp>
      <p:sp>
        <p:nvSpPr>
          <p:cNvPr id="400388" name="Rectangle 6148"/>
          <p:cNvSpPr>
            <a:spLocks noGrp="1" noChangeArrowheads="1"/>
          </p:cNvSpPr>
          <p:nvPr>
            <p:ph type="body" sz="half" idx="2"/>
          </p:nvPr>
        </p:nvSpPr>
        <p:spPr>
          <a:xfrm>
            <a:off x="4762500" y="2286000"/>
            <a:ext cx="3695700" cy="3962400"/>
          </a:xfrm>
        </p:spPr>
        <p:txBody>
          <a:bodyPr/>
          <a:lstStyle/>
          <a:p>
            <a:r>
              <a:rPr lang="es-MX" sz="2400"/>
              <a:t>START WITH TECHNICAL</a:t>
            </a:r>
            <a:r>
              <a:rPr lang="es-ES" sz="2400"/>
              <a:t> AS</a:t>
            </a:r>
            <a:r>
              <a:rPr lang="es-MX" sz="2400"/>
              <a:t>S</a:t>
            </a:r>
            <a:r>
              <a:rPr lang="es-ES" sz="2400"/>
              <a:t>ISTENC</a:t>
            </a:r>
            <a:r>
              <a:rPr lang="es-MX" sz="2400"/>
              <a:t>E</a:t>
            </a:r>
            <a:r>
              <a:rPr lang="es-ES" sz="2400"/>
              <a:t>.</a:t>
            </a:r>
          </a:p>
          <a:p>
            <a:r>
              <a:rPr lang="es-MX" sz="2400" i="1"/>
              <a:t>I</a:t>
            </a:r>
            <a:r>
              <a:rPr lang="es-ES" sz="2400" i="1"/>
              <a:t>n </a:t>
            </a:r>
            <a:r>
              <a:rPr lang="es-MX" sz="2400" i="1"/>
              <a:t>the rural area for agricultural loans</a:t>
            </a:r>
            <a:endParaRPr lang="es-ES" sz="2400" i="1"/>
          </a:p>
          <a:p>
            <a:r>
              <a:rPr lang="es-MX" sz="2400"/>
              <a:t>Teach techniques and forms of </a:t>
            </a:r>
            <a:r>
              <a:rPr lang="es-ES" sz="2400"/>
              <a:t>produc</a:t>
            </a:r>
            <a:r>
              <a:rPr lang="es-MX" sz="2400"/>
              <a:t>tion, going on to provide credit support later</a:t>
            </a:r>
            <a:r>
              <a:rPr lang="es-ES" sz="240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FA85E-A1DE-4156-8B75-3C79A2663FA1}" type="slidenum">
              <a:rPr lang="es-ES" altLang="en-US"/>
              <a:pPr/>
              <a:t>5</a:t>
            </a:fld>
            <a:endParaRPr lang="es-ES" altLang="en-US"/>
          </a:p>
        </p:txBody>
      </p:sp>
      <p:sp>
        <p:nvSpPr>
          <p:cNvPr id="3440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Good</a:t>
            </a:r>
            <a:r>
              <a:rPr lang="es-ES"/>
              <a:t> pr</a:t>
            </a:r>
            <a:r>
              <a:rPr lang="es-MX"/>
              <a:t>a</a:t>
            </a:r>
            <a:r>
              <a:rPr lang="es-ES"/>
              <a:t>ctic</a:t>
            </a:r>
            <a:r>
              <a:rPr lang="es-MX"/>
              <a:t>e</a:t>
            </a:r>
            <a:r>
              <a:rPr lang="es-ES"/>
              <a:t>s </a:t>
            </a:r>
            <a:r>
              <a:rPr lang="es-MX"/>
              <a:t>and</a:t>
            </a:r>
            <a:r>
              <a:rPr lang="es-ES"/>
              <a:t> experienc</a:t>
            </a:r>
            <a:r>
              <a:rPr lang="es-MX"/>
              <a:t>e</a:t>
            </a:r>
            <a:r>
              <a:rPr lang="es-ES"/>
              <a:t>s </a:t>
            </a:r>
            <a:r>
              <a:rPr lang="es-MX"/>
              <a:t>starting with credit</a:t>
            </a:r>
            <a:r>
              <a:rPr lang="es-ES"/>
              <a:t> (</a:t>
            </a:r>
            <a:r>
              <a:rPr lang="es-MX"/>
              <a:t>First</a:t>
            </a:r>
            <a:r>
              <a:rPr lang="es-ES"/>
              <a:t> strateg</a:t>
            </a:r>
            <a:r>
              <a:rPr lang="es-MX"/>
              <a:t>y</a:t>
            </a:r>
            <a:r>
              <a:rPr lang="es-ES"/>
              <a:t>)</a:t>
            </a:r>
          </a:p>
        </p:txBody>
      </p:sp>
      <p:sp>
        <p:nvSpPr>
          <p:cNvPr id="3440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2600"/>
              <a:t>Begin financing activities that the people already handle.</a:t>
            </a:r>
            <a:endParaRPr lang="es-ES" sz="2600"/>
          </a:p>
          <a:p>
            <a:r>
              <a:rPr lang="es-MX" sz="2600"/>
              <a:t>Start off by financing small sums</a:t>
            </a:r>
            <a:r>
              <a:rPr lang="es-ES" sz="2600"/>
              <a:t>.</a:t>
            </a:r>
          </a:p>
          <a:p>
            <a:r>
              <a:rPr lang="es-MX" sz="2600"/>
              <a:t>Training in loan management, self-esteem and gender is essential</a:t>
            </a:r>
            <a:r>
              <a:rPr lang="es-ES" sz="2600"/>
              <a:t>.</a:t>
            </a:r>
          </a:p>
          <a:p>
            <a:r>
              <a:rPr lang="es-MX" sz="2600"/>
              <a:t>In the short term make social investment loans that permit improvements in their quality of life. </a:t>
            </a:r>
            <a:endParaRPr lang="es-ES" sz="2600"/>
          </a:p>
          <a:p>
            <a:endParaRPr lang="es-ES" sz="2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52F9D-A389-4C4F-9B02-1937102B5483}" type="slidenum">
              <a:rPr lang="es-ES" altLang="en-US"/>
              <a:pPr/>
              <a:t>6</a:t>
            </a:fld>
            <a:endParaRPr lang="es-ES" altLang="en-US"/>
          </a:p>
        </p:txBody>
      </p:sp>
      <p:sp>
        <p:nvSpPr>
          <p:cNvPr id="34714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</a:t>
            </a:r>
            <a:r>
              <a:rPr lang="es-MX"/>
              <a:t>xa</a:t>
            </a:r>
            <a:r>
              <a:rPr lang="es-ES"/>
              <a:t>mpl</a:t>
            </a:r>
            <a:r>
              <a:rPr lang="es-MX"/>
              <a:t>e</a:t>
            </a:r>
            <a:r>
              <a:rPr lang="es-ES"/>
              <a:t>s </a:t>
            </a:r>
            <a:r>
              <a:rPr lang="es-MX"/>
              <a:t>of successful cases using this strategy</a:t>
            </a:r>
            <a:r>
              <a:rPr lang="es-ES"/>
              <a:t>.</a:t>
            </a:r>
          </a:p>
        </p:txBody>
      </p:sp>
      <p:sp>
        <p:nvSpPr>
          <p:cNvPr id="34714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800" b="1"/>
              <a:t>Banco Comunal de La Mujer</a:t>
            </a:r>
            <a:r>
              <a:rPr lang="es-ES" sz="2600"/>
              <a:t>.</a:t>
            </a:r>
            <a:r>
              <a:rPr lang="es-MX" sz="2600"/>
              <a:t> (Women’s Community Bank)</a:t>
            </a:r>
            <a:endParaRPr lang="es-ES" sz="2600"/>
          </a:p>
          <a:p>
            <a:pPr>
              <a:lnSpc>
                <a:spcPct val="90000"/>
              </a:lnSpc>
            </a:pPr>
            <a:r>
              <a:rPr lang="es-ES" sz="3200"/>
              <a:t>Activi</a:t>
            </a:r>
            <a:r>
              <a:rPr lang="es-MX" sz="3200"/>
              <a:t>ty</a:t>
            </a:r>
            <a:r>
              <a:rPr lang="es-ES" sz="3200"/>
              <a:t>: </a:t>
            </a:r>
            <a:r>
              <a:rPr lang="es-MX" sz="3200"/>
              <a:t>Lime Production</a:t>
            </a:r>
            <a:endParaRPr lang="es-ES" sz="3200"/>
          </a:p>
          <a:p>
            <a:pPr lvl="1">
              <a:lnSpc>
                <a:spcPct val="90000"/>
              </a:lnSpc>
            </a:pPr>
            <a:r>
              <a:rPr lang="es-ES" sz="2000"/>
              <a:t>15 </a:t>
            </a:r>
            <a:r>
              <a:rPr lang="es-MX" sz="2000"/>
              <a:t>Members</a:t>
            </a:r>
            <a:endParaRPr lang="es-ES" sz="2000"/>
          </a:p>
          <a:p>
            <a:pPr lvl="1">
              <a:lnSpc>
                <a:spcPct val="90000"/>
              </a:lnSpc>
            </a:pPr>
            <a:r>
              <a:rPr lang="es-MX" sz="2200"/>
              <a:t>First loan</a:t>
            </a:r>
            <a:r>
              <a:rPr lang="es-ES" sz="2200"/>
              <a:t> $200.00 x person (1997)</a:t>
            </a:r>
          </a:p>
          <a:p>
            <a:pPr lvl="1">
              <a:lnSpc>
                <a:spcPct val="90000"/>
              </a:lnSpc>
            </a:pPr>
            <a:r>
              <a:rPr lang="es-MX" sz="2200"/>
              <a:t>Present loans</a:t>
            </a:r>
            <a:r>
              <a:rPr lang="es-ES" sz="2200"/>
              <a:t> $2,700.00 x person.</a:t>
            </a:r>
          </a:p>
          <a:p>
            <a:pPr lvl="1">
              <a:lnSpc>
                <a:spcPct val="90000"/>
              </a:lnSpc>
            </a:pPr>
            <a:r>
              <a:rPr lang="es-MX" sz="2200"/>
              <a:t>Monthly sales at the beginning </a:t>
            </a:r>
            <a:r>
              <a:rPr lang="es-ES" sz="2200"/>
              <a:t>$400.00 x person</a:t>
            </a:r>
          </a:p>
          <a:p>
            <a:pPr lvl="1">
              <a:lnSpc>
                <a:spcPct val="90000"/>
              </a:lnSpc>
            </a:pPr>
            <a:r>
              <a:rPr lang="es-MX" sz="2200"/>
              <a:t>Present monthly sales</a:t>
            </a:r>
            <a:r>
              <a:rPr lang="es-ES" sz="2200"/>
              <a:t> $3,125.00 x person</a:t>
            </a:r>
          </a:p>
          <a:p>
            <a:pPr lvl="1">
              <a:lnSpc>
                <a:spcPct val="90000"/>
              </a:lnSpc>
            </a:pPr>
            <a:r>
              <a:rPr lang="es-ES" sz="2200"/>
              <a:t>($2,725.00 </a:t>
            </a:r>
            <a:r>
              <a:rPr lang="es-MX" sz="2200"/>
              <a:t>increase in monthly sales</a:t>
            </a:r>
            <a:r>
              <a:rPr lang="es-ES" sz="220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7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7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47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47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471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471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471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471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4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FEB8F-3C0E-4278-BBAB-25EE27670F46}" type="slidenum">
              <a:rPr lang="es-ES" altLang="en-US"/>
              <a:pPr/>
              <a:t>7</a:t>
            </a:fld>
            <a:endParaRPr lang="es-ES" altLang="en-US"/>
          </a:p>
        </p:txBody>
      </p:sp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Banco Comunal Pito Solo</a:t>
            </a:r>
            <a:r>
              <a:rPr lang="es-MX"/>
              <a:t> (Pito Solo Community Bank)</a:t>
            </a:r>
            <a:endParaRPr lang="en-GB"/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/>
              <a:t>Activi</a:t>
            </a:r>
            <a:r>
              <a:rPr lang="es-MX"/>
              <a:t>ty</a:t>
            </a:r>
            <a:r>
              <a:rPr lang="es-ES"/>
              <a:t>: </a:t>
            </a:r>
            <a:r>
              <a:rPr lang="es-MX"/>
              <a:t>Fish breeding</a:t>
            </a:r>
            <a:endParaRPr lang="es-ES"/>
          </a:p>
          <a:p>
            <a:pPr>
              <a:lnSpc>
                <a:spcPct val="90000"/>
              </a:lnSpc>
            </a:pPr>
            <a:r>
              <a:rPr lang="es-ES" sz="2400"/>
              <a:t>17 </a:t>
            </a:r>
            <a:r>
              <a:rPr lang="es-MX" sz="2400"/>
              <a:t>Members</a:t>
            </a:r>
            <a:endParaRPr lang="es-ES" sz="2400"/>
          </a:p>
          <a:p>
            <a:pPr>
              <a:lnSpc>
                <a:spcPct val="90000"/>
              </a:lnSpc>
            </a:pPr>
            <a:r>
              <a:rPr lang="es-MX" sz="2400"/>
              <a:t>First loan</a:t>
            </a:r>
            <a:r>
              <a:rPr lang="es-ES" sz="2400"/>
              <a:t> $176.00 x person (1999)</a:t>
            </a:r>
          </a:p>
          <a:p>
            <a:pPr>
              <a:lnSpc>
                <a:spcPct val="90000"/>
              </a:lnSpc>
            </a:pPr>
            <a:r>
              <a:rPr lang="es-ES" sz="2400"/>
              <a:t>Pr</a:t>
            </a:r>
            <a:r>
              <a:rPr lang="es-MX" sz="2400"/>
              <a:t>esent loan</a:t>
            </a:r>
            <a:r>
              <a:rPr lang="es-ES" sz="2400"/>
              <a:t> $ 1,125.00 x person</a:t>
            </a:r>
          </a:p>
          <a:p>
            <a:pPr>
              <a:lnSpc>
                <a:spcPct val="90000"/>
              </a:lnSpc>
            </a:pPr>
            <a:r>
              <a:rPr lang="es-MX" sz="2400"/>
              <a:t>Monthly sales at the beginning </a:t>
            </a:r>
            <a:r>
              <a:rPr lang="es-ES" sz="2400"/>
              <a:t>$2,823.00</a:t>
            </a:r>
          </a:p>
          <a:p>
            <a:pPr>
              <a:lnSpc>
                <a:spcPct val="90000"/>
              </a:lnSpc>
            </a:pPr>
            <a:r>
              <a:rPr lang="es-MX" sz="2400"/>
              <a:t>Present monthly sales</a:t>
            </a:r>
            <a:r>
              <a:rPr lang="es-ES" sz="2400"/>
              <a:t> $7,058.00</a:t>
            </a:r>
          </a:p>
          <a:p>
            <a:pPr>
              <a:lnSpc>
                <a:spcPct val="90000"/>
              </a:lnSpc>
            </a:pPr>
            <a:r>
              <a:rPr lang="es-ES"/>
              <a:t>($4,235.00</a:t>
            </a:r>
            <a:r>
              <a:rPr lang="es-MX"/>
              <a:t> increase in sales</a:t>
            </a:r>
            <a:r>
              <a:rPr lang="es-ES"/>
              <a:t>)</a:t>
            </a:r>
          </a:p>
          <a:p>
            <a:pPr>
              <a:lnSpc>
                <a:spcPct val="90000"/>
              </a:lnSpc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3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3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3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3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C8819-001C-43E5-B549-9111AAA501A8}" type="slidenum">
              <a:rPr lang="es-ES" altLang="en-US"/>
              <a:pPr/>
              <a:t>8</a:t>
            </a:fld>
            <a:endParaRPr lang="es-ES" altLang="en-US"/>
          </a:p>
        </p:txBody>
      </p:sp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C.I. Santos Chacón</a:t>
            </a:r>
            <a:endParaRPr lang="en-GB"/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Activi</a:t>
            </a:r>
            <a:r>
              <a:rPr lang="es-MX"/>
              <a:t>ty</a:t>
            </a:r>
            <a:r>
              <a:rPr lang="es-ES"/>
              <a:t>: </a:t>
            </a:r>
            <a:r>
              <a:rPr lang="es-MX"/>
              <a:t>Handicraft Manufacture</a:t>
            </a:r>
            <a:r>
              <a:rPr lang="es-ES"/>
              <a:t>.</a:t>
            </a:r>
          </a:p>
          <a:p>
            <a:pPr lvl="1"/>
            <a:r>
              <a:rPr lang="es-MX"/>
              <a:t>First loan</a:t>
            </a:r>
            <a:r>
              <a:rPr lang="es-ES"/>
              <a:t> $176.00 (1993)</a:t>
            </a:r>
          </a:p>
          <a:p>
            <a:pPr lvl="1"/>
            <a:r>
              <a:rPr lang="es-ES"/>
              <a:t>Pr</a:t>
            </a:r>
            <a:r>
              <a:rPr lang="es-MX"/>
              <a:t>esent loan</a:t>
            </a:r>
            <a:r>
              <a:rPr lang="es-ES"/>
              <a:t> $1,112.00</a:t>
            </a:r>
          </a:p>
          <a:p>
            <a:pPr lvl="1"/>
            <a:r>
              <a:rPr lang="es-MX"/>
              <a:t>Monthly sales at the beginning</a:t>
            </a:r>
            <a:r>
              <a:rPr lang="es-ES"/>
              <a:t> $294.00</a:t>
            </a:r>
          </a:p>
          <a:p>
            <a:pPr lvl="1"/>
            <a:r>
              <a:rPr lang="es-MX"/>
              <a:t>Present monthly sales</a:t>
            </a:r>
            <a:r>
              <a:rPr lang="es-ES"/>
              <a:t> $2,647.00</a:t>
            </a:r>
          </a:p>
          <a:p>
            <a:pPr lvl="1"/>
            <a:r>
              <a:rPr lang="es-ES"/>
              <a:t>($2,353.00</a:t>
            </a:r>
            <a:r>
              <a:rPr lang="es-MX"/>
              <a:t> increase in sales</a:t>
            </a:r>
            <a:r>
              <a:rPr lang="es-ES"/>
              <a:t>)</a:t>
            </a:r>
          </a:p>
          <a:p>
            <a:pPr lvl="1"/>
            <a:endParaRPr lang="en-GB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44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48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39F20-1AD3-48EF-B356-308E78CA38BA}" type="slidenum">
              <a:rPr lang="es-ES" altLang="en-US"/>
              <a:pPr/>
              <a:t>9</a:t>
            </a:fld>
            <a:endParaRPr lang="es-ES" altLang="en-US"/>
          </a:p>
        </p:txBody>
      </p:sp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C.I. Dilcia Odilia Guzmán</a:t>
            </a:r>
            <a:endParaRPr lang="en-GB"/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Activi</a:t>
            </a:r>
            <a:r>
              <a:rPr lang="es-MX"/>
              <a:t>ty</a:t>
            </a:r>
            <a:r>
              <a:rPr lang="es-ES"/>
              <a:t>: </a:t>
            </a:r>
            <a:r>
              <a:rPr lang="es-MX"/>
              <a:t>T-shirt Factory</a:t>
            </a:r>
            <a:endParaRPr lang="es-ES"/>
          </a:p>
          <a:p>
            <a:pPr lvl="1">
              <a:buFontTx/>
              <a:buNone/>
            </a:pPr>
            <a:r>
              <a:rPr lang="es-ES"/>
              <a:t> *</a:t>
            </a:r>
            <a:r>
              <a:rPr lang="es-MX"/>
              <a:t>First loan</a:t>
            </a:r>
            <a:r>
              <a:rPr lang="es-ES"/>
              <a:t> $ 90.00 ( 1997 )</a:t>
            </a:r>
          </a:p>
          <a:p>
            <a:pPr lvl="1">
              <a:buFontTx/>
              <a:buNone/>
            </a:pPr>
            <a:r>
              <a:rPr lang="es-ES"/>
              <a:t> * Pr</a:t>
            </a:r>
            <a:r>
              <a:rPr lang="es-MX"/>
              <a:t>esent loan</a:t>
            </a:r>
            <a:r>
              <a:rPr lang="es-ES"/>
              <a:t> $625.00</a:t>
            </a:r>
          </a:p>
          <a:p>
            <a:pPr lvl="1">
              <a:buFontTx/>
              <a:buNone/>
            </a:pPr>
            <a:r>
              <a:rPr lang="es-ES"/>
              <a:t> * </a:t>
            </a:r>
            <a:r>
              <a:rPr lang="es-MX"/>
              <a:t>Monthly sales at the beginning</a:t>
            </a:r>
            <a:r>
              <a:rPr lang="es-ES"/>
              <a:t> $ 150.00</a:t>
            </a:r>
          </a:p>
          <a:p>
            <a:pPr lvl="1">
              <a:buFontTx/>
              <a:buNone/>
            </a:pPr>
            <a:r>
              <a:rPr lang="es-ES"/>
              <a:t> * </a:t>
            </a:r>
            <a:r>
              <a:rPr lang="es-MX"/>
              <a:t>Present monthly sales</a:t>
            </a:r>
            <a:r>
              <a:rPr lang="es-ES"/>
              <a:t> $ 3,350.00</a:t>
            </a:r>
          </a:p>
          <a:p>
            <a:pPr lvl="1">
              <a:buFontTx/>
              <a:buNone/>
            </a:pPr>
            <a:r>
              <a:rPr lang="es-ES"/>
              <a:t>($3,200.00</a:t>
            </a:r>
            <a:r>
              <a:rPr lang="es-MX"/>
              <a:t> increase in sales</a:t>
            </a:r>
            <a:r>
              <a:rPr lang="es-ES"/>
              <a:t>)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ción de un informe técnico">
  <a:themeElements>
    <a:clrScheme name="Presentación de un informe técnico 1">
      <a:dk1>
        <a:srgbClr val="F1B60F"/>
      </a:dk1>
      <a:lt1>
        <a:srgbClr val="FFFFFF"/>
      </a:lt1>
      <a:dk2>
        <a:srgbClr val="115606"/>
      </a:dk2>
      <a:lt2>
        <a:srgbClr val="F1B60F"/>
      </a:lt2>
      <a:accent1>
        <a:srgbClr val="CC9900"/>
      </a:accent1>
      <a:accent2>
        <a:srgbClr val="000000"/>
      </a:accent2>
      <a:accent3>
        <a:srgbClr val="AAB4AA"/>
      </a:accent3>
      <a:accent4>
        <a:srgbClr val="DADADA"/>
      </a:accent4>
      <a:accent5>
        <a:srgbClr val="E2CAAA"/>
      </a:accent5>
      <a:accent6>
        <a:srgbClr val="000000"/>
      </a:accent6>
      <a:hlink>
        <a:srgbClr val="FF6600"/>
      </a:hlink>
      <a:folHlink>
        <a:srgbClr val="DC5900"/>
      </a:folHlink>
    </a:clrScheme>
    <a:fontScheme name="Presentación de un informe técnic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esentación de un informe técnico 1">
        <a:dk1>
          <a:srgbClr val="F1B60F"/>
        </a:dk1>
        <a:lt1>
          <a:srgbClr val="FFFFFF"/>
        </a:lt1>
        <a:dk2>
          <a:srgbClr val="115606"/>
        </a:dk2>
        <a:lt2>
          <a:srgbClr val="F1B60F"/>
        </a:lt2>
        <a:accent1>
          <a:srgbClr val="CC9900"/>
        </a:accent1>
        <a:accent2>
          <a:srgbClr val="000000"/>
        </a:accent2>
        <a:accent3>
          <a:srgbClr val="AAB4AA"/>
        </a:accent3>
        <a:accent4>
          <a:srgbClr val="DADADA"/>
        </a:accent4>
        <a:accent5>
          <a:srgbClr val="E2CAAA"/>
        </a:accent5>
        <a:accent6>
          <a:srgbClr val="000000"/>
        </a:accent6>
        <a:hlink>
          <a:srgbClr val="FF6600"/>
        </a:hlink>
        <a:folHlink>
          <a:srgbClr val="DC5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de un informe técnico 2">
        <a:dk1>
          <a:srgbClr val="FF9900"/>
        </a:dk1>
        <a:lt1>
          <a:srgbClr val="FFFFFF"/>
        </a:lt1>
        <a:dk2>
          <a:srgbClr val="4DC024"/>
        </a:dk2>
        <a:lt2>
          <a:srgbClr val="FFFFFF"/>
        </a:lt2>
        <a:accent1>
          <a:srgbClr val="FF6600"/>
        </a:accent1>
        <a:accent2>
          <a:srgbClr val="24864C"/>
        </a:accent2>
        <a:accent3>
          <a:srgbClr val="B2DCAC"/>
        </a:accent3>
        <a:accent4>
          <a:srgbClr val="DADADA"/>
        </a:accent4>
        <a:accent5>
          <a:srgbClr val="FFB8AA"/>
        </a:accent5>
        <a:accent6>
          <a:srgbClr val="207944"/>
        </a:accent6>
        <a:hlink>
          <a:srgbClr val="4D4D4D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de un informe técnico 3">
        <a:dk1>
          <a:srgbClr val="777777"/>
        </a:dk1>
        <a:lt1>
          <a:srgbClr val="FFFFFF"/>
        </a:lt1>
        <a:dk2>
          <a:srgbClr val="727272"/>
        </a:dk2>
        <a:lt2>
          <a:srgbClr val="FFFFFF"/>
        </a:lt2>
        <a:accent1>
          <a:srgbClr val="808080"/>
        </a:accent1>
        <a:accent2>
          <a:srgbClr val="555555"/>
        </a:accent2>
        <a:accent3>
          <a:srgbClr val="BCBCBC"/>
        </a:accent3>
        <a:accent4>
          <a:srgbClr val="DADADA"/>
        </a:accent4>
        <a:accent5>
          <a:srgbClr val="C0C0C0"/>
        </a:accent5>
        <a:accent6>
          <a:srgbClr val="4C4C4C"/>
        </a:accent6>
        <a:hlink>
          <a:srgbClr val="969696"/>
        </a:hlink>
        <a:folHlink>
          <a:srgbClr val="4D4D4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Office\Templates\3082\Presentación de un informe técnico.pot</Template>
  <TotalTime>927</TotalTime>
  <Words>956</Words>
  <Application>Microsoft Office PowerPoint</Application>
  <PresentationFormat>On-screen Show (4:3)</PresentationFormat>
  <Paragraphs>107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Times New Roman</vt:lpstr>
      <vt:lpstr>Arial</vt:lpstr>
      <vt:lpstr>Tahoma</vt:lpstr>
      <vt:lpstr>Presentación de un informe técnico</vt:lpstr>
      <vt:lpstr>EXPERIENCES AND GOOD PRACTICES IN MICROCREDIT PROGRAMS FOR THE POOR</vt:lpstr>
      <vt:lpstr>INTRODUCTION</vt:lpstr>
      <vt:lpstr>INTRODUCTION</vt:lpstr>
      <vt:lpstr>TWO STRATEGIES FOR SERVING THE POOR WITH CREDIT . </vt:lpstr>
      <vt:lpstr>Good practices and experiences starting with credit (First strategy)</vt:lpstr>
      <vt:lpstr>Examples of successful cases using this strategy.</vt:lpstr>
      <vt:lpstr>Banco Comunal Pito Solo (Pito Solo Community Bank)</vt:lpstr>
      <vt:lpstr>C.I. Santos Chacón</vt:lpstr>
      <vt:lpstr>C.I. Dilcia Odilia Guzmán</vt:lpstr>
      <vt:lpstr>Good practices and experiences starting with technical assistance in rural areas</vt:lpstr>
      <vt:lpstr> Good practices .......... (pilot program)</vt:lpstr>
      <vt:lpstr>Examples of successful cases in the rural area using the second strategy.</vt:lpstr>
      <vt:lpstr>Examples of successful cases...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/>
  <cp:lastModifiedBy>anarod</cp:lastModifiedBy>
  <cp:revision>52</cp:revision>
  <cp:lastPrinted>1601-01-01T00:00:00Z</cp:lastPrinted>
  <dcterms:created xsi:type="dcterms:W3CDTF">1601-01-01T00:00:00Z</dcterms:created>
  <dcterms:modified xsi:type="dcterms:W3CDTF">2010-07-12T01:20:57Z</dcterms:modified>
</cp:coreProperties>
</file>