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1" r:id="rId5"/>
    <p:sldId id="264" r:id="rId6"/>
    <p:sldId id="265" r:id="rId7"/>
    <p:sldId id="269" r:id="rId8"/>
    <p:sldId id="271" r:id="rId9"/>
    <p:sldId id="272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236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3179BEB-6243-467A-BD58-D804940F27CD}" type="datetimeFigureOut">
              <a:rPr lang="en-US"/>
              <a:pPr>
                <a:defRPr/>
              </a:pPr>
              <a:t>10/28/2009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9CA8AC-F27D-4A5B-A58D-F70833942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934403-807D-4ADC-BBEA-E72C8B2D756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A637BD-9E45-4561-8858-03582B15C8A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159AAE-1CF0-4A03-AFD8-8FFF7D06E9C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415F00-ECDC-4618-96AC-32755832856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783F2E-8857-436B-AC93-BDA8C38E3F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7B30AA-940A-4E23-9F57-5286E5FC44C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8A6AF8-F81B-487B-9D91-F5A68EC4698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20ED68-E84C-4A3E-9681-18823AEE842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CF8EA-343D-4975-A9E9-FCC13BDA7F88}" type="datetimeFigureOut">
              <a:rPr lang="en-US"/>
              <a:pPr>
                <a:defRPr/>
              </a:pPr>
              <a:t>10/28/2009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86346-8750-4345-BA06-E9C4549F4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C8360-909A-4B93-8166-8EC23CA60752}" type="datetimeFigureOut">
              <a:rPr lang="en-US"/>
              <a:pPr>
                <a:defRPr/>
              </a:pPr>
              <a:t>10/28/2009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96595-67FA-49B2-AC75-B9D6B6FD7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F41D9-6C03-4F46-AAEA-A37CFBC5278E}" type="datetimeFigureOut">
              <a:rPr lang="en-US"/>
              <a:pPr>
                <a:defRPr/>
              </a:pPr>
              <a:t>10/28/2009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D3E75-2F4E-4F74-90FF-0DA0EFCE4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70186-4E2D-4951-B574-C215103672E2}" type="datetimeFigureOut">
              <a:rPr lang="en-US"/>
              <a:pPr>
                <a:defRPr/>
              </a:pPr>
              <a:t>10/28/2009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6B439-B518-4C46-926D-C60B63A3BF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83D8-920A-4E6F-BFDA-3B8F6679E7F0}" type="datetimeFigureOut">
              <a:rPr lang="en-US"/>
              <a:pPr>
                <a:defRPr/>
              </a:pPr>
              <a:t>10/28/2009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730FC-A592-450D-B8BB-9DC2760CD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93EEE-06C4-46D4-89DE-ACD651796D8C}" type="datetimeFigureOut">
              <a:rPr lang="en-US"/>
              <a:pPr>
                <a:defRPr/>
              </a:pPr>
              <a:t>10/28/2009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49A1B-4BDA-405E-87EE-9E99FC329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0033E-6EB2-45A1-9614-4B221B20B6BF}" type="datetimeFigureOut">
              <a:rPr lang="en-US"/>
              <a:pPr>
                <a:defRPr/>
              </a:pPr>
              <a:t>10/28/2009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FC590-65AB-4F70-9835-6E042EBB5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0C7C0-3AC0-4B12-8F4C-6EE2583BA8F6}" type="datetimeFigureOut">
              <a:rPr lang="en-US"/>
              <a:pPr>
                <a:defRPr/>
              </a:pPr>
              <a:t>10/28/2009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7503C-F02D-4A39-ADE4-4A483976F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E6862-5682-4A63-B6C3-A063145CC5D3}" type="datetimeFigureOut">
              <a:rPr lang="en-US"/>
              <a:pPr>
                <a:defRPr/>
              </a:pPr>
              <a:t>10/28/2009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5EFD3-FA4B-4B29-9139-84E857225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17A09-01F1-46B9-BCB0-18D680774170}" type="datetimeFigureOut">
              <a:rPr lang="en-US"/>
              <a:pPr>
                <a:defRPr/>
              </a:pPr>
              <a:t>10/28/2009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BCC67-02F2-4501-9098-63C3E5031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25B3B-B755-48CC-86A1-16A90435E5EF}" type="datetimeFigureOut">
              <a:rPr lang="en-US"/>
              <a:pPr>
                <a:defRPr/>
              </a:pPr>
              <a:t>10/28/2009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A1D5D-B4B8-4DFA-A515-1F66CFB32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414F19-E18C-4D6D-AFD6-56FD773C7BBA}" type="datetimeFigureOut">
              <a:rPr lang="en-US"/>
              <a:pPr>
                <a:defRPr/>
              </a:pPr>
              <a:t>10/28/2009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077884-8FB6-44B9-A548-943C3D9D9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9" name="Subtitle 2"/>
          <p:cNvSpPr>
            <a:spLocks noGrp="1"/>
          </p:cNvSpPr>
          <p:nvPr>
            <p:ph type="subTitle" idx="1"/>
          </p:nvPr>
        </p:nvSpPr>
        <p:spPr>
          <a:xfrm>
            <a:off x="-1524000" y="3581400"/>
            <a:ext cx="6400800" cy="1752600"/>
          </a:xfrm>
        </p:spPr>
        <p:txBody>
          <a:bodyPr/>
          <a:lstStyle/>
          <a:p>
            <a:pPr eaLnBrk="1" hangingPunct="1"/>
            <a:endParaRPr lang="en-US" b="1" smtClean="0">
              <a:solidFill>
                <a:srgbClr val="0070C0"/>
              </a:solidFill>
            </a:endParaRPr>
          </a:p>
          <a:p>
            <a:pPr eaLnBrk="1" hangingPunct="1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2254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254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2024063"/>
            <a:ext cx="6858000" cy="483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2" name="Text Box 8"/>
          <p:cNvSpPr txBox="1">
            <a:spLocks noChangeArrowheads="1"/>
          </p:cNvSpPr>
          <p:nvPr/>
        </p:nvSpPr>
        <p:spPr bwMode="auto">
          <a:xfrm>
            <a:off x="1143000" y="0"/>
            <a:ext cx="6553200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i="1">
                <a:solidFill>
                  <a:schemeClr val="accent1"/>
                </a:solidFill>
                <a:latin typeface="Calibri" pitchFamily="34" charset="0"/>
              </a:rPr>
              <a:t>entra21 </a:t>
            </a:r>
            <a:r>
              <a:rPr lang="en-US" b="1">
                <a:solidFill>
                  <a:schemeClr val="accent1"/>
                </a:solidFill>
              </a:rPr>
              <a:t>Program</a:t>
            </a:r>
            <a:endParaRPr lang="en-US" sz="2000" b="1" i="1">
              <a:solidFill>
                <a:schemeClr val="accent1"/>
              </a:solidFill>
              <a:latin typeface="Calibri" pitchFamily="34" charset="0"/>
            </a:endParaRPr>
          </a:p>
          <a:p>
            <a:pPr algn="ctr"/>
            <a:r>
              <a:rPr lang="en-US" sz="2000" b="1">
                <a:solidFill>
                  <a:schemeClr val="accent1"/>
                </a:solidFill>
                <a:latin typeface="Calibri" pitchFamily="34" charset="0"/>
              </a:rPr>
              <a:t>Phase I:</a:t>
            </a:r>
            <a:br>
              <a:rPr lang="en-US" sz="2000" b="1">
                <a:solidFill>
                  <a:schemeClr val="accent1"/>
                </a:solidFill>
                <a:latin typeface="Calibri" pitchFamily="34" charset="0"/>
              </a:rPr>
            </a:br>
            <a:r>
              <a:rPr lang="en-US" sz="2000" b="1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sz="2000" b="1">
                <a:solidFill>
                  <a:schemeClr val="accent1"/>
                </a:solidFill>
              </a:rPr>
              <a:t>Results, Lessons Learned and Sustainability Paths</a:t>
            </a:r>
            <a:endParaRPr lang="en-US" sz="2000" b="1">
              <a:solidFill>
                <a:schemeClr val="accent1"/>
              </a:solidFill>
              <a:latin typeface="Calibri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2000" b="1">
                <a:solidFill>
                  <a:schemeClr val="accent1"/>
                </a:solidFill>
                <a:latin typeface="Calibri" pitchFamily="34" charset="0"/>
              </a:rPr>
              <a:t>Presented by:</a:t>
            </a:r>
          </a:p>
          <a:p>
            <a:pPr algn="ctr"/>
            <a:r>
              <a:rPr lang="en-US" sz="2000" b="1">
                <a:solidFill>
                  <a:schemeClr val="accent1"/>
                </a:solidFill>
                <a:latin typeface="Calibri" pitchFamily="34" charset="0"/>
              </a:rPr>
              <a:t>Susan Pezzullo of the International Youth Foundation </a:t>
            </a:r>
          </a:p>
          <a:p>
            <a:pPr algn="ctr"/>
            <a:r>
              <a:rPr lang="en-US" sz="2000" b="1">
                <a:solidFill>
                  <a:schemeClr val="accent1"/>
                </a:solidFill>
                <a:latin typeface="Calibri" pitchFamily="34" charset="0"/>
              </a:rPr>
              <a:t> Elena Heredero of the Multilateral Investment Fund</a:t>
            </a:r>
          </a:p>
          <a:p>
            <a:pPr algn="ctr"/>
            <a:endParaRPr lang="en-US" sz="2000">
              <a:solidFill>
                <a:schemeClr val="accent1"/>
              </a:solidFill>
              <a:latin typeface="Calibri" pitchFamily="34" charset="0"/>
            </a:endParaRPr>
          </a:p>
        </p:txBody>
      </p:sp>
      <p:pic>
        <p:nvPicPr>
          <p:cNvPr id="2254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457200"/>
            <a:ext cx="10223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538" name="Object 10"/>
          <p:cNvGraphicFramePr>
            <a:graphicFrameLocks noChangeAspect="1"/>
          </p:cNvGraphicFramePr>
          <p:nvPr/>
        </p:nvGraphicFramePr>
        <p:xfrm>
          <a:off x="7848600" y="457200"/>
          <a:ext cx="874713" cy="1219200"/>
        </p:xfrm>
        <a:graphic>
          <a:graphicData uri="http://schemas.openxmlformats.org/presentationml/2006/ole">
            <p:oleObj spid="_x0000_s22538" name="Picture" r:id="rId6" imgW="1377720" imgH="1922400" progId="StaticMetafil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400" b="1" smtClean="0"/>
              <a:t>Findings:</a:t>
            </a:r>
            <a:r>
              <a:rPr lang="en-US" sz="2400" b="1" smtClean="0">
                <a:solidFill>
                  <a:srgbClr val="002060"/>
                </a:solidFill>
              </a:rPr>
              <a:t> </a:t>
            </a:r>
            <a:r>
              <a:rPr lang="en-US" sz="2400" b="1" smtClean="0">
                <a:solidFill>
                  <a:schemeClr val="accent1"/>
                </a:solidFill>
              </a:rPr>
              <a:t>Targeting Youth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2400" b="1" i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en-US" sz="2000" b="1" smtClean="0"/>
              <a:t>Successful targeting: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endParaRPr lang="en-US" sz="2000" b="1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sz="2000" smtClean="0"/>
              <a:t>19,649 youth served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sz="2000" smtClean="0"/>
              <a:t>54/46 gender split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sz="2000" smtClean="0"/>
              <a:t>77% w/ secondary degree; 17% working at baseline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sz="2000" smtClean="0"/>
              <a:t>Most youth from poor households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en-US" sz="2000" b="1" smtClean="0"/>
              <a:t>Outreach through multiple vehicles, careful selection:</a:t>
            </a:r>
            <a:endParaRPr lang="en-US" sz="20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en-US" sz="2000" b="1" smtClean="0"/>
              <a:t>	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sz="2000" smtClean="0"/>
              <a:t>Executing Agencies used combination of written application, tests and interviews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sz="2000" smtClean="0"/>
              <a:t>Screened for criteria, motivation and ability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en-US" sz="2000" b="1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b="1" smtClean="0"/>
              <a:t>Successfully controlled attrition: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en-US" sz="2000" b="1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sz="2000" smtClean="0"/>
              <a:t>87% completed training cycle, 13% dropped out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en-US" sz="2000" b="1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endParaRPr lang="en-US" sz="11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endParaRPr lang="en-US" sz="11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en-US" sz="1100" smtClean="0"/>
              <a:t>	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endParaRPr lang="en-US" sz="11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endParaRPr lang="en-US" sz="1800" smtClean="0"/>
          </a:p>
        </p:txBody>
      </p:sp>
      <p:pic>
        <p:nvPicPr>
          <p:cNvPr id="24578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b="1" smtClean="0"/>
              <a:t>Findings: </a:t>
            </a:r>
            <a:r>
              <a:rPr lang="en-US" sz="2400" b="1" smtClean="0">
                <a:solidFill>
                  <a:schemeClr val="accent1"/>
                </a:solidFill>
              </a:rPr>
              <a:t>the 32 Executing Agencies</a:t>
            </a:r>
          </a:p>
          <a:p>
            <a:pPr eaLnBrk="1" hangingPunct="1">
              <a:buFont typeface="Arial" charset="0"/>
              <a:buNone/>
            </a:pPr>
            <a:endParaRPr lang="en-US" sz="1800" b="1" smtClean="0">
              <a:solidFill>
                <a:srgbClr val="002060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2000" smtClean="0"/>
              <a:t>Mixed origins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000" smtClean="0"/>
              <a:t>Degrees of closeness to private sector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000" smtClean="0"/>
              <a:t>Array of core competencies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000" smtClean="0"/>
              <a:t>Only a handful “did it alone”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000" smtClean="0"/>
              <a:t>Critical success factors: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2000" smtClean="0">
                <a:solidFill>
                  <a:schemeClr val="accent1"/>
                </a:solidFill>
              </a:rPr>
              <a:t>Ability to identify good partners 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2000" smtClean="0">
                <a:solidFill>
                  <a:schemeClr val="accent1"/>
                </a:solidFill>
              </a:rPr>
              <a:t>Job placement services was area of least competence when projects began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2000" smtClean="0">
                <a:solidFill>
                  <a:schemeClr val="accent1"/>
                </a:solidFill>
              </a:rPr>
              <a:t>Leadership, ability to learn from mistakes, and respond</a:t>
            </a:r>
          </a:p>
          <a:p>
            <a:pPr eaLnBrk="1" hangingPunct="1">
              <a:buFont typeface="Wingdings" pitchFamily="2" charset="2"/>
              <a:buChar char="ü"/>
            </a:pPr>
            <a:endParaRPr lang="en-US" sz="2000" i="1" smtClean="0">
              <a:solidFill>
                <a:schemeClr val="accent1"/>
              </a:solidFill>
            </a:endParaRPr>
          </a:p>
        </p:txBody>
      </p:sp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200" b="1" smtClean="0"/>
              <a:t>Findings: </a:t>
            </a:r>
            <a:r>
              <a:rPr lang="en-US" sz="2200" b="1" smtClean="0">
                <a:solidFill>
                  <a:schemeClr val="accent1"/>
                </a:solidFill>
              </a:rPr>
              <a:t>Assessing Labor Market and Delivering Training</a:t>
            </a:r>
          </a:p>
          <a:p>
            <a:pPr eaLnBrk="1" hangingPunct="1">
              <a:buFont typeface="Arial" charset="0"/>
              <a:buNone/>
            </a:pPr>
            <a:endParaRPr lang="en-US" sz="2800" b="1" smtClean="0">
              <a:solidFill>
                <a:srgbClr val="002060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2000" smtClean="0"/>
              <a:t>Most common methods for gauging market used:  </a:t>
            </a:r>
            <a:r>
              <a:rPr lang="en-US" sz="2000" smtClean="0">
                <a:solidFill>
                  <a:schemeClr val="accent1"/>
                </a:solidFill>
              </a:rPr>
              <a:t>surveying business people, accessing existing market information, and using internships</a:t>
            </a:r>
            <a:r>
              <a:rPr lang="en-US" sz="2000" smtClean="0"/>
              <a:t> </a:t>
            </a:r>
            <a:r>
              <a:rPr lang="en-US" sz="2000" smtClean="0">
                <a:solidFill>
                  <a:schemeClr val="accent1"/>
                </a:solidFill>
              </a:rPr>
              <a:t>to evaluate relevance of curriculum</a:t>
            </a:r>
          </a:p>
          <a:p>
            <a:pPr eaLnBrk="1" hangingPunct="1">
              <a:buFont typeface="Wingdings" pitchFamily="2" charset="2"/>
              <a:buNone/>
            </a:pPr>
            <a:endParaRPr lang="en-US" sz="2000" smtClean="0">
              <a:solidFill>
                <a:schemeClr val="accent1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2000" smtClean="0"/>
              <a:t>Had to abandon or add content, </a:t>
            </a:r>
            <a:r>
              <a:rPr lang="en-US" sz="2000" smtClean="0">
                <a:solidFill>
                  <a:schemeClr val="accent1"/>
                </a:solidFill>
              </a:rPr>
              <a:t>where training was not aligned to employer needs</a:t>
            </a:r>
          </a:p>
          <a:p>
            <a:pPr eaLnBrk="1" hangingPunct="1">
              <a:buFont typeface="Wingdings" pitchFamily="2" charset="2"/>
              <a:buNone/>
            </a:pPr>
            <a:endParaRPr lang="en-US" sz="2000" smtClean="0">
              <a:solidFill>
                <a:schemeClr val="accent1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2000" smtClean="0"/>
              <a:t>Wide range of hours and overall duration: </a:t>
            </a:r>
            <a:r>
              <a:rPr lang="en-US" sz="2000" smtClean="0">
                <a:solidFill>
                  <a:schemeClr val="accent1"/>
                </a:solidFill>
              </a:rPr>
              <a:t>1300 highest to 270 lowest</a:t>
            </a:r>
          </a:p>
          <a:p>
            <a:pPr eaLnBrk="1" hangingPunct="1">
              <a:buFont typeface="Wingdings" pitchFamily="2" charset="2"/>
              <a:buNone/>
            </a:pPr>
            <a:endParaRPr lang="en-US" sz="2000" smtClean="0">
              <a:solidFill>
                <a:schemeClr val="accent1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2000" smtClean="0"/>
              <a:t>General breakdown of hours:  </a:t>
            </a:r>
            <a:r>
              <a:rPr lang="en-US" sz="2000" smtClean="0">
                <a:solidFill>
                  <a:schemeClr val="accent1"/>
                </a:solidFill>
              </a:rPr>
              <a:t>46% technical, 28-30% internship, 24-26% life &amp; other skills</a:t>
            </a:r>
          </a:p>
          <a:p>
            <a:pPr eaLnBrk="1" hangingPunct="1">
              <a:buFont typeface="Wingdings" pitchFamily="2" charset="2"/>
              <a:buChar char="ü"/>
            </a:pPr>
            <a:endParaRPr lang="en-US" sz="2000" smtClean="0">
              <a:solidFill>
                <a:schemeClr val="accent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 smtClean="0">
              <a:solidFill>
                <a:srgbClr val="002060"/>
              </a:solidFill>
            </a:endParaRPr>
          </a:p>
          <a:p>
            <a:pPr eaLnBrk="1" hangingPunct="1">
              <a:buFont typeface="Wingdings" pitchFamily="2" charset="2"/>
              <a:buChar char="ü"/>
            </a:pPr>
            <a:endParaRPr lang="en-US" sz="2000" smtClean="0"/>
          </a:p>
        </p:txBody>
      </p:sp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b="1" smtClean="0"/>
              <a:t>Findings: </a:t>
            </a:r>
            <a:r>
              <a:rPr lang="en-US" sz="2400" b="1" smtClean="0">
                <a:solidFill>
                  <a:schemeClr val="accent1"/>
                </a:solidFill>
              </a:rPr>
              <a:t>Job Placement Services</a:t>
            </a:r>
          </a:p>
          <a:p>
            <a:pPr eaLnBrk="1" hangingPunct="1">
              <a:buFont typeface="Arial" charset="0"/>
              <a:buNone/>
            </a:pPr>
            <a:endParaRPr lang="en-US" sz="1800" b="1" smtClean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sz="2000" smtClean="0"/>
              <a:t>Dual approach</a:t>
            </a:r>
            <a:r>
              <a:rPr lang="en-US" sz="2000" smtClean="0">
                <a:solidFill>
                  <a:srgbClr val="002060"/>
                </a:solidFill>
              </a:rPr>
              <a:t>: </a:t>
            </a:r>
            <a:r>
              <a:rPr lang="en-US" sz="2000" smtClean="0">
                <a:solidFill>
                  <a:schemeClr val="accent1"/>
                </a:solidFill>
              </a:rPr>
              <a:t>Satisfy youth and employers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z="2000" smtClean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sz="2000" smtClean="0">
                <a:solidFill>
                  <a:srgbClr val="002060"/>
                </a:solidFill>
              </a:rPr>
              <a:t>Need </a:t>
            </a:r>
            <a:r>
              <a:rPr lang="en-US" sz="2000" smtClean="0">
                <a:solidFill>
                  <a:schemeClr val="accent1"/>
                </a:solidFill>
              </a:rPr>
              <a:t>designated coordinator with entrepreneurial approach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z="2000" smtClean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sz="2000" smtClean="0"/>
              <a:t>Created sense of team</a:t>
            </a:r>
            <a:r>
              <a:rPr lang="en-US" sz="2000" smtClean="0">
                <a:solidFill>
                  <a:srgbClr val="002060"/>
                </a:solidFill>
              </a:rPr>
              <a:t> </a:t>
            </a:r>
            <a:r>
              <a:rPr lang="en-US" sz="2000" smtClean="0">
                <a:solidFill>
                  <a:schemeClr val="accent1"/>
                </a:solidFill>
              </a:rPr>
              <a:t>with training providers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z="2000" smtClean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sz="2000" smtClean="0"/>
              <a:t>Under-estimated the amount </a:t>
            </a:r>
            <a:r>
              <a:rPr lang="en-US" sz="2000" smtClean="0">
                <a:solidFill>
                  <a:srgbClr val="002060"/>
                </a:solidFill>
              </a:rPr>
              <a:t>of </a:t>
            </a:r>
            <a:r>
              <a:rPr lang="en-US" sz="2000" smtClean="0">
                <a:solidFill>
                  <a:schemeClr val="accent1"/>
                </a:solidFill>
              </a:rPr>
              <a:t>time invested in JPS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z="2000" smtClean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sz="2000" smtClean="0"/>
              <a:t>Lack of openings </a:t>
            </a:r>
            <a:r>
              <a:rPr lang="en-US" sz="2000" smtClean="0">
                <a:solidFill>
                  <a:schemeClr val="accent1"/>
                </a:solidFill>
              </a:rPr>
              <a:t>most commonly cited by youth as impediment</a:t>
            </a:r>
            <a:r>
              <a:rPr lang="en-US" sz="2000" smtClean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b="1" smtClean="0"/>
              <a:t>Findings:</a:t>
            </a:r>
            <a:r>
              <a:rPr lang="en-US" sz="2400" b="1" i="1" smtClean="0">
                <a:solidFill>
                  <a:srgbClr val="002060"/>
                </a:solidFill>
              </a:rPr>
              <a:t> </a:t>
            </a:r>
            <a:r>
              <a:rPr lang="en-US" sz="2400" b="1" smtClean="0">
                <a:solidFill>
                  <a:schemeClr val="accent1"/>
                </a:solidFill>
              </a:rPr>
              <a:t>Employment Rates and Quality</a:t>
            </a:r>
          </a:p>
          <a:p>
            <a:pPr eaLnBrk="1" hangingPunct="1">
              <a:buFont typeface="Arial" charset="0"/>
              <a:buNone/>
            </a:pPr>
            <a:endParaRPr lang="en-US" sz="2000" b="1" smtClean="0">
              <a:solidFill>
                <a:schemeClr val="accent1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2000" smtClean="0"/>
              <a:t>54%</a:t>
            </a:r>
            <a:r>
              <a:rPr lang="en-US" sz="2000" smtClean="0">
                <a:solidFill>
                  <a:schemeClr val="accent1"/>
                </a:solidFill>
              </a:rPr>
              <a:t> employment rate</a:t>
            </a:r>
            <a:r>
              <a:rPr lang="en-US" sz="2000" smtClean="0"/>
              <a:t> </a:t>
            </a:r>
            <a:r>
              <a:rPr lang="en-US" sz="2000" smtClean="0">
                <a:solidFill>
                  <a:srgbClr val="002060"/>
                </a:solidFill>
              </a:rPr>
              <a:t>(average); range 82%-14%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000" smtClean="0">
                <a:solidFill>
                  <a:srgbClr val="002060"/>
                </a:solidFill>
              </a:rPr>
              <a:t>Most work was </a:t>
            </a:r>
            <a:r>
              <a:rPr lang="en-US" sz="2000" smtClean="0">
                <a:solidFill>
                  <a:schemeClr val="accent1"/>
                </a:solidFill>
              </a:rPr>
              <a:t>permanent (58%)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000" smtClean="0">
                <a:solidFill>
                  <a:srgbClr val="002060"/>
                </a:solidFill>
              </a:rPr>
              <a:t>Most contracts were </a:t>
            </a:r>
            <a:r>
              <a:rPr lang="en-US" sz="2000" smtClean="0">
                <a:solidFill>
                  <a:schemeClr val="accent1"/>
                </a:solidFill>
              </a:rPr>
              <a:t>formal (78%)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000" smtClean="0">
                <a:solidFill>
                  <a:srgbClr val="002060"/>
                </a:solidFill>
              </a:rPr>
              <a:t>Most youth received </a:t>
            </a:r>
            <a:r>
              <a:rPr lang="en-US" sz="2000" smtClean="0">
                <a:solidFill>
                  <a:schemeClr val="accent1"/>
                </a:solidFill>
              </a:rPr>
              <a:t>benefits</a:t>
            </a:r>
            <a:r>
              <a:rPr lang="en-US" sz="2000" smtClean="0"/>
              <a:t> </a:t>
            </a:r>
            <a:r>
              <a:rPr lang="en-US" sz="2000" smtClean="0">
                <a:solidFill>
                  <a:schemeClr val="accent1"/>
                </a:solidFill>
              </a:rPr>
              <a:t>(76%)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000" smtClean="0">
                <a:solidFill>
                  <a:srgbClr val="002060"/>
                </a:solidFill>
              </a:rPr>
              <a:t>Using </a:t>
            </a:r>
            <a:r>
              <a:rPr lang="en-US" sz="2000" smtClean="0">
                <a:solidFill>
                  <a:schemeClr val="accent1"/>
                </a:solidFill>
              </a:rPr>
              <a:t>minimum wage as point of reference</a:t>
            </a:r>
            <a:r>
              <a:rPr lang="en-US" sz="2000" smtClean="0"/>
              <a:t>:</a:t>
            </a:r>
            <a:r>
              <a:rPr lang="en-US" sz="2000" smtClean="0">
                <a:solidFill>
                  <a:srgbClr val="002060"/>
                </a:solidFill>
              </a:rPr>
              <a:t> </a:t>
            </a:r>
            <a:r>
              <a:rPr lang="en-US" sz="2000" smtClean="0"/>
              <a:t>74% made MW or better; 21% made 150% of MW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000" smtClean="0"/>
              <a:t>50% of working youth report wages not sufficient to cover expenses</a:t>
            </a:r>
            <a:r>
              <a:rPr lang="en-US" sz="2000" smtClean="0">
                <a:solidFill>
                  <a:srgbClr val="002060"/>
                </a:solidFill>
              </a:rPr>
              <a:t> </a:t>
            </a:r>
            <a:r>
              <a:rPr lang="en-US" sz="2000" smtClean="0">
                <a:solidFill>
                  <a:schemeClr val="accent1"/>
                </a:solidFill>
              </a:rPr>
              <a:t>even if earning minimum wage or better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000" smtClean="0">
                <a:solidFill>
                  <a:srgbClr val="002060"/>
                </a:solidFill>
              </a:rPr>
              <a:t>However </a:t>
            </a:r>
            <a:r>
              <a:rPr lang="en-US" sz="2000" smtClean="0">
                <a:solidFill>
                  <a:schemeClr val="accent1"/>
                </a:solidFill>
              </a:rPr>
              <a:t>82% of youth satisfied with jobs </a:t>
            </a:r>
            <a:r>
              <a:rPr lang="en-US" sz="2000" smtClean="0"/>
              <a:t>because they are interesting</a:t>
            </a:r>
          </a:p>
          <a:p>
            <a:pPr eaLnBrk="1" hangingPunct="1">
              <a:buFont typeface="Arial" charset="0"/>
              <a:buNone/>
            </a:pPr>
            <a:endParaRPr lang="en-US" sz="2000" smtClean="0"/>
          </a:p>
        </p:txBody>
      </p:sp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b="1" smtClean="0"/>
              <a:t>Findings:</a:t>
            </a:r>
            <a:r>
              <a:rPr lang="en-US" sz="2400" b="1" i="1" smtClean="0">
                <a:solidFill>
                  <a:srgbClr val="002060"/>
                </a:solidFill>
              </a:rPr>
              <a:t> </a:t>
            </a:r>
            <a:r>
              <a:rPr lang="en-US" sz="2400" b="1" smtClean="0">
                <a:solidFill>
                  <a:schemeClr val="accent1"/>
                </a:solidFill>
              </a:rPr>
              <a:t>Use of Time and Who Benefited</a:t>
            </a:r>
          </a:p>
          <a:p>
            <a:pPr eaLnBrk="1" hangingPunct="1">
              <a:buFont typeface="Wingdings" pitchFamily="2" charset="2"/>
              <a:buChar char="§"/>
            </a:pPr>
            <a:endParaRPr lang="en-US" sz="1800" b="1" smtClean="0">
              <a:solidFill>
                <a:schemeClr val="accent1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2000" smtClean="0">
                <a:solidFill>
                  <a:srgbClr val="002060"/>
                </a:solidFill>
              </a:rPr>
              <a:t>At baseline, </a:t>
            </a:r>
            <a:r>
              <a:rPr lang="en-US" sz="2000" smtClean="0">
                <a:solidFill>
                  <a:schemeClr val="accent1"/>
                </a:solidFill>
              </a:rPr>
              <a:t>62% not in school or working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000" smtClean="0">
                <a:solidFill>
                  <a:srgbClr val="002060"/>
                </a:solidFill>
              </a:rPr>
              <a:t>By follow up, </a:t>
            </a:r>
            <a:r>
              <a:rPr lang="en-US" sz="2000" smtClean="0">
                <a:solidFill>
                  <a:schemeClr val="accent1"/>
                </a:solidFill>
              </a:rPr>
              <a:t>only 25% not in school or working</a:t>
            </a:r>
          </a:p>
          <a:p>
            <a:pPr eaLnBrk="1" hangingPunct="1">
              <a:buFont typeface="Wingdings" pitchFamily="2" charset="2"/>
              <a:buChar char="§"/>
            </a:pPr>
            <a:endParaRPr lang="en-US" sz="2000" smtClean="0">
              <a:solidFill>
                <a:srgbClr val="00206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b="1" i="1" smtClean="0">
                <a:solidFill>
                  <a:schemeClr val="accent1"/>
                </a:solidFill>
              </a:rPr>
              <a:t>However….. </a:t>
            </a:r>
          </a:p>
          <a:p>
            <a:pPr eaLnBrk="1" hangingPunct="1">
              <a:buFont typeface="Wingdings" pitchFamily="2" charset="2"/>
              <a:buNone/>
            </a:pPr>
            <a:endParaRPr lang="en-US" sz="2000" b="1" i="1" smtClean="0">
              <a:solidFill>
                <a:schemeClr val="accent1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2000" smtClean="0"/>
              <a:t>Participation in civic or other organizations </a:t>
            </a:r>
            <a:r>
              <a:rPr lang="en-US" sz="2000" smtClean="0">
                <a:solidFill>
                  <a:schemeClr val="accent1"/>
                </a:solidFill>
              </a:rPr>
              <a:t>dropped</a:t>
            </a:r>
            <a:r>
              <a:rPr lang="en-US" sz="2000" smtClean="0"/>
              <a:t>; and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000" smtClean="0"/>
              <a:t>Not all youth benefitted equally  (</a:t>
            </a:r>
            <a:r>
              <a:rPr lang="en-US" sz="2000" smtClean="0">
                <a:solidFill>
                  <a:schemeClr val="accent1"/>
                </a:solidFill>
              </a:rPr>
              <a:t>females had lower odds of being employed</a:t>
            </a:r>
            <a:r>
              <a:rPr lang="en-US" sz="2000" smtClean="0"/>
              <a:t> and males earned on average 32% more)</a:t>
            </a:r>
          </a:p>
          <a:p>
            <a:pPr eaLnBrk="1" hangingPunct="1">
              <a:buFont typeface="Arial" charset="0"/>
              <a:buNone/>
            </a:pPr>
            <a:endParaRPr lang="en-US" sz="2000" i="1" smtClean="0"/>
          </a:p>
        </p:txBody>
      </p:sp>
      <p:sp>
        <p:nvSpPr>
          <p:cNvPr id="5" name="Curved Left Arrow 4"/>
          <p:cNvSpPr/>
          <p:nvPr/>
        </p:nvSpPr>
        <p:spPr>
          <a:xfrm>
            <a:off x="6934200" y="3200400"/>
            <a:ext cx="1417638" cy="457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>
              <a:solidFill>
                <a:schemeClr val="tx1"/>
              </a:solidFill>
            </a:endParaRPr>
          </a:p>
        </p:txBody>
      </p:sp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b="1" smtClean="0"/>
              <a:t>Findings: </a:t>
            </a:r>
            <a:r>
              <a:rPr lang="en-US" sz="2400" b="1" smtClean="0">
                <a:solidFill>
                  <a:schemeClr val="accent1"/>
                </a:solidFill>
              </a:rPr>
              <a:t>Sustainability of Services Offered to Youth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400" b="1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smtClean="0">
                <a:solidFill>
                  <a:srgbClr val="002060"/>
                </a:solidFill>
              </a:rPr>
              <a:t>Three main strategies</a:t>
            </a:r>
            <a:r>
              <a:rPr lang="en-US" sz="2000" smtClean="0"/>
              <a:t>: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smtClean="0">
                <a:solidFill>
                  <a:schemeClr val="accent1"/>
                </a:solidFill>
              </a:rPr>
              <a:t>Diversification of funding post-entra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smtClean="0">
                <a:solidFill>
                  <a:schemeClr val="accent1"/>
                </a:solidFill>
              </a:rPr>
              <a:t>Transfer of practices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smtClean="0">
                <a:solidFill>
                  <a:schemeClr val="accent1"/>
                </a:solidFill>
              </a:rPr>
              <a:t>Institutionalization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smtClean="0"/>
              <a:t>Less probability of continuity:</a:t>
            </a:r>
            <a:r>
              <a:rPr lang="en-US" sz="2000" smtClean="0">
                <a:solidFill>
                  <a:schemeClr val="tx2"/>
                </a:solidFill>
              </a:rPr>
              <a:t> </a:t>
            </a:r>
            <a:r>
              <a:rPr lang="en-US" sz="2000" smtClean="0">
                <a:solidFill>
                  <a:schemeClr val="accent1"/>
                </a:solidFill>
              </a:rPr>
              <a:t>Diversification of funding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smtClean="0"/>
              <a:t>Promising examples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sz="1800" smtClean="0">
                <a:solidFill>
                  <a:schemeClr val="accent1"/>
                </a:solidFill>
              </a:rPr>
              <a:t>Transfer of practices: Argentina, Colombia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sz="1800" smtClean="0">
                <a:solidFill>
                  <a:schemeClr val="accent1"/>
                </a:solidFill>
              </a:rPr>
              <a:t>Institutionalization: Panama, Chile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z="180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smtClean="0"/>
              <a:t>Non promising cases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600" smtClean="0"/>
              <a:t>	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sz="20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000" smtClean="0">
                <a:solidFill>
                  <a:schemeClr val="tx2"/>
                </a:solidFill>
              </a:rPr>
              <a:t>		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000" smtClean="0">
                <a:solidFill>
                  <a:schemeClr val="tx2"/>
                </a:solidFill>
              </a:rPr>
              <a:t>		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200" b="1" i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400" i="1" smtClean="0"/>
          </a:p>
        </p:txBody>
      </p:sp>
      <p:pic>
        <p:nvPicPr>
          <p:cNvPr id="3686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0"/>
            <a:ext cx="97536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ext Box 6"/>
          <p:cNvSpPr txBox="1">
            <a:spLocks noChangeArrowheads="1"/>
          </p:cNvSpPr>
          <p:nvPr/>
        </p:nvSpPr>
        <p:spPr bwMode="auto">
          <a:xfrm>
            <a:off x="1295400" y="5116513"/>
            <a:ext cx="2667000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  <a:latin typeface="Calibri" pitchFamily="34" charset="0"/>
              </a:rPr>
              <a:t>Thank you!</a:t>
            </a:r>
          </a:p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accent1"/>
                </a:solidFill>
                <a:latin typeface="Calibri" pitchFamily="34" charset="0"/>
              </a:rPr>
              <a:t>Susan Pezzullo (IYF): spezzullo@IYFNet.org </a:t>
            </a:r>
          </a:p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accent1"/>
                </a:solidFill>
                <a:latin typeface="Calibri" pitchFamily="34" charset="0"/>
              </a:rPr>
              <a:t>Elena Heredero (MIF): elenah@iadb.org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411</TotalTime>
  <Words>422</Words>
  <Application>Microsoft Office PowerPoint</Application>
  <PresentationFormat>On-screen Show (4:3)</PresentationFormat>
  <Paragraphs>106</Paragraphs>
  <Slides>9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Picture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SMT Quarterly Review </dc:title>
  <dc:creator>Susan Pezzullo</dc:creator>
  <cp:lastModifiedBy>Inter-American Development Bank</cp:lastModifiedBy>
  <cp:revision>50</cp:revision>
  <dcterms:created xsi:type="dcterms:W3CDTF">2008-07-21T19:24:40Z</dcterms:created>
  <dcterms:modified xsi:type="dcterms:W3CDTF">2009-10-28T16:05:14Z</dcterms:modified>
</cp:coreProperties>
</file>