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500" r:id="rId2"/>
    <p:sldId id="544" r:id="rId3"/>
    <p:sldId id="545" r:id="rId4"/>
    <p:sldId id="504" r:id="rId5"/>
    <p:sldId id="551" r:id="rId6"/>
    <p:sldId id="552" r:id="rId7"/>
    <p:sldId id="553" r:id="rId8"/>
    <p:sldId id="554" r:id="rId9"/>
    <p:sldId id="555" r:id="rId10"/>
    <p:sldId id="556" r:id="rId11"/>
    <p:sldId id="587" r:id="rId12"/>
    <p:sldId id="558" r:id="rId13"/>
    <p:sldId id="560" r:id="rId14"/>
    <p:sldId id="561" r:id="rId15"/>
    <p:sldId id="567" r:id="rId16"/>
    <p:sldId id="568" r:id="rId17"/>
    <p:sldId id="596" r:id="rId18"/>
    <p:sldId id="584" r:id="rId19"/>
    <p:sldId id="597" r:id="rId20"/>
    <p:sldId id="588" r:id="rId21"/>
    <p:sldId id="589" r:id="rId22"/>
    <p:sldId id="592" r:id="rId23"/>
    <p:sldId id="590" r:id="rId24"/>
    <p:sldId id="591" r:id="rId25"/>
    <p:sldId id="599" r:id="rId26"/>
    <p:sldId id="578" r:id="rId27"/>
    <p:sldId id="576" r:id="rId28"/>
    <p:sldId id="547" r:id="rId29"/>
    <p:sldId id="594" r:id="rId30"/>
    <p:sldId id="598" r:id="rId31"/>
    <p:sldId id="595" r:id="rId32"/>
    <p:sldId id="548" r:id="rId33"/>
    <p:sldId id="550" r:id="rId34"/>
  </p:sldIdLst>
  <p:sldSz cx="9144000" cy="6858000" type="screen4x3"/>
  <p:notesSz cx="6980238" cy="9210675"/>
  <p:embeddedFontLst>
    <p:embeddedFont>
      <p:font typeface="Garamond" pitchFamily="18" charset="0"/>
      <p:regular r:id="rId37"/>
      <p:bold r:id="rId38"/>
      <p:italic r:id="rId39"/>
    </p:embeddedFont>
  </p:embeddedFontLst>
  <p:defaultTextStyle>
    <a:defPPr>
      <a:defRPr lang="en-US"/>
    </a:defPPr>
    <a:lvl1pPr algn="ctr" rtl="0" eaLnBrk="0" fontAlgn="base" hangingPunct="0">
      <a:lnSpc>
        <a:spcPct val="160000"/>
      </a:lnSpc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lnSpc>
        <a:spcPct val="160000"/>
      </a:lnSpc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lnSpc>
        <a:spcPct val="160000"/>
      </a:lnSpc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lnSpc>
        <a:spcPct val="160000"/>
      </a:lnSpc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lnSpc>
        <a:spcPct val="160000"/>
      </a:lnSpc>
      <a:spcBef>
        <a:spcPct val="20000"/>
      </a:spcBef>
      <a:spcAft>
        <a:spcPct val="0"/>
      </a:spcAft>
      <a:buChar char="•"/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1988F"/>
    <a:srgbClr val="FF0000"/>
    <a:srgbClr val="FAFE79"/>
    <a:srgbClr val="E8EB77"/>
    <a:srgbClr val="8CF4EA"/>
    <a:srgbClr val="0445F7"/>
    <a:srgbClr val="D8F8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480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30"/>
    </p:cViewPr>
  </p:sorterViewPr>
  <p:notesViewPr>
    <p:cSldViewPr>
      <p:cViewPr varScale="1">
        <p:scale>
          <a:sx n="37" d="100"/>
          <a:sy n="37" d="100"/>
        </p:scale>
        <p:origin x="-1524" y="-84"/>
      </p:cViewPr>
      <p:guideLst>
        <p:guide orient="horz" pos="2901"/>
        <p:guide pos="219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763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fld id="{AACD68A6-433B-4F33-ADFB-E0A41709F9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l" defTabSz="925513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>
            <a:lvl1pPr algn="r" defTabSz="925513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87450" y="690563"/>
            <a:ext cx="4605338" cy="3454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0275" y="4375150"/>
            <a:ext cx="5119688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l" defTabSz="925513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750300"/>
            <a:ext cx="30241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19" tIns="46259" rIns="92519" bIns="46259" numCol="1" anchor="b" anchorCtr="0" compatLnSpc="1">
            <a:prstTxWarp prst="textNoShape">
              <a:avLst/>
            </a:prstTxWarp>
          </a:bodyPr>
          <a:lstStyle>
            <a:lvl1pPr algn="r" defTabSz="925513">
              <a:lnSpc>
                <a:spcPct val="100000"/>
              </a:lnSpc>
              <a:spcBef>
                <a:spcPct val="0"/>
              </a:spcBef>
              <a:buFontTx/>
              <a:buNone/>
              <a:defRPr sz="1200"/>
            </a:lvl1pPr>
          </a:lstStyle>
          <a:p>
            <a:fld id="{F526174D-98AF-4D94-AE1D-82916C85D5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B486B7-BA37-4AD8-8E23-FFADE56D983F}" type="slidenum">
              <a:rPr lang="en-US"/>
              <a:pPr/>
              <a:t>1</a:t>
            </a:fld>
            <a:endParaRPr lang="en-US"/>
          </a:p>
        </p:txBody>
      </p:sp>
      <p:sp>
        <p:nvSpPr>
          <p:cNvPr id="42701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200150" y="700088"/>
            <a:ext cx="4587875" cy="344011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42701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30275" y="4375150"/>
            <a:ext cx="5119688" cy="4143375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924" tIns="44664" rIns="90924" bIns="44664"/>
          <a:lstStyle/>
          <a:p>
            <a:pPr lvl="2"/>
            <a:endParaRPr lang="es-ES_tradnl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04396-622D-497C-AA24-1B3CC4E750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8D851-671D-4AD0-A444-C30B968300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A56B5-6CDB-4334-A468-427517A73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84BABB6-FDB4-4903-89DC-3C40E8A65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2FA793-1D55-4FB0-86BF-4197F60D0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158E4-B877-444E-86A9-C086CEC3EE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5C37C-A842-48B6-BDD4-FF89386932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ABFDF0-3E65-4F6D-A20E-FE3DAF4E46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87D4E-2A40-4AE7-98C2-CB786A20ED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BB1D5-9C14-42DA-B859-8DE4F94176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02E10-99E1-407D-B34A-C9EAD868C8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FD3D4-063E-4577-9562-F2CEFD908A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69CC8-F71F-45EF-AFC1-691E96A149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445F7">
                <a:gamma/>
                <a:shade val="46275"/>
                <a:invGamma/>
              </a:srgbClr>
            </a:gs>
            <a:gs pos="50000">
              <a:srgbClr val="0445F7"/>
            </a:gs>
            <a:gs pos="100000">
              <a:srgbClr val="0445F7">
                <a:gamma/>
                <a:shade val="46275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/>
            </a:lvl1pPr>
          </a:lstStyle>
          <a:p>
            <a:fld id="{5F360125-F2B8-4333-9F5D-F6ABB3AB2E8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6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7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8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9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7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200" y="2286000"/>
            <a:ext cx="8737600" cy="1143000"/>
          </a:xfrm>
        </p:spPr>
        <p:txBody>
          <a:bodyPr/>
          <a:lstStyle/>
          <a:p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Employment and Unemployment in Latin America: </a:t>
            </a:r>
            <a:b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Stylized Facts and Implications for the Design of Employment Policies </a:t>
            </a:r>
            <a:br>
              <a:rPr lang="es-ES_tradnl" sz="36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endParaRPr lang="es-ES_tradnl" altLang="en-US" sz="36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86200"/>
            <a:ext cx="8305800" cy="1752600"/>
          </a:xfrm>
        </p:spPr>
        <p:txBody>
          <a:bodyPr/>
          <a:lstStyle/>
          <a:p>
            <a:endParaRPr lang="es-ES_tradnl" sz="2000" b="1">
              <a:solidFill>
                <a:srgbClr val="8CF4EA"/>
              </a:solidFill>
            </a:endParaRPr>
          </a:p>
          <a:p>
            <a:r>
              <a:rPr lang="es-ES_tradnl" sz="2400" b="1">
                <a:solidFill>
                  <a:srgbClr val="8CF4E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Carmen Pagés</a:t>
            </a:r>
          </a:p>
          <a:p>
            <a:r>
              <a:rPr lang="es-ES_tradnl" sz="2400" b="1">
                <a:solidFill>
                  <a:srgbClr val="8CF4E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Research Department, IDB</a:t>
            </a:r>
          </a:p>
          <a:p>
            <a:endParaRPr lang="es-ES_tradnl" sz="2000" b="1">
              <a:solidFill>
                <a:srgbClr val="8CF4EA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5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5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5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5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5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5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86" grpId="0" autoUpdateAnimBg="0"/>
      <p:bldP spid="425987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Looking at individual countries, in at least  6 out of 16 countries, unemployment increased despite higher growth in the nineties</a:t>
            </a:r>
          </a:p>
        </p:txBody>
      </p:sp>
      <p:graphicFrame>
        <p:nvGraphicFramePr>
          <p:cNvPr id="49152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981200"/>
          <a:ext cx="8001000" cy="4267200"/>
        </p:xfrm>
        <a:graphic>
          <a:graphicData uri="http://schemas.openxmlformats.org/presentationml/2006/ole">
            <p:oleObj spid="_x0000_s491523" name="Chart" r:id="rId3" imgW="7086838" imgH="3391138" progId="Excel.Chart.8">
              <p:embed/>
            </p:oleObj>
          </a:graphicData>
        </a:graphic>
      </p:graphicFrame>
      <p:sp>
        <p:nvSpPr>
          <p:cNvPr id="491524" name="Text Box 4"/>
          <p:cNvSpPr txBox="1">
            <a:spLocks noChangeArrowheads="1"/>
          </p:cNvSpPr>
          <p:nvPr/>
        </p:nvSpPr>
        <p:spPr bwMode="auto">
          <a:xfrm>
            <a:off x="250825" y="5646738"/>
            <a:ext cx="565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4000"/>
              <a:t>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676400"/>
          </a:xfrm>
        </p:spPr>
        <p:txBody>
          <a:bodyPr/>
          <a:lstStyle/>
          <a:p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Unemp. increased for different reasons across regions: While most Southern Cone (SC) countries experienced lower employment rates, most Andean countries (AC) saw participation rates rise more than employment rates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</a:p>
        </p:txBody>
      </p:sp>
      <p:graphicFrame>
        <p:nvGraphicFramePr>
          <p:cNvPr id="528388" name="Object 4"/>
          <p:cNvGraphicFramePr>
            <a:graphicFrameLocks noChangeAspect="1"/>
          </p:cNvGraphicFramePr>
          <p:nvPr>
            <p:ph type="dgm" idx="1"/>
          </p:nvPr>
        </p:nvGraphicFramePr>
        <p:xfrm>
          <a:off x="685800" y="2178050"/>
          <a:ext cx="7772400" cy="4222750"/>
        </p:xfrm>
        <a:graphic>
          <a:graphicData uri="http://schemas.openxmlformats.org/presentationml/2006/ole">
            <p:oleObj spid="_x0000_s528388" name="Chart" r:id="rId3" imgW="7086838" imgH="339113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Some of the groups with traditionally higher unemployment rates were proportionally less affected…  The young to old unemployment ratio fell</a:t>
            </a:r>
          </a:p>
        </p:txBody>
      </p:sp>
      <p:graphicFrame>
        <p:nvGraphicFramePr>
          <p:cNvPr id="494596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676400"/>
          <a:ext cx="8534400" cy="4114800"/>
        </p:xfrm>
        <a:graphic>
          <a:graphicData uri="http://schemas.openxmlformats.org/presentationml/2006/ole">
            <p:oleObj spid="_x0000_s494596" name="Worksheet" r:id="rId3" imgW="7791688" imgH="5953363" progId="Excel.Sheet.8">
              <p:embed/>
            </p:oleObj>
          </a:graphicData>
        </a:graphic>
      </p:graphicFrame>
      <p:sp>
        <p:nvSpPr>
          <p:cNvPr id="494597" name="Text Box 5"/>
          <p:cNvSpPr txBox="1">
            <a:spLocks noChangeArrowheads="1"/>
          </p:cNvSpPr>
          <p:nvPr/>
        </p:nvSpPr>
        <p:spPr bwMode="auto">
          <a:xfrm>
            <a:off x="547688" y="5715000"/>
            <a:ext cx="2905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4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Unemployment increased relatively more in the urban areas</a:t>
            </a:r>
          </a:p>
        </p:txBody>
      </p:sp>
      <p:graphicFrame>
        <p:nvGraphicFramePr>
          <p:cNvPr id="496644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676400"/>
          <a:ext cx="8534400" cy="4414838"/>
        </p:xfrm>
        <a:graphic>
          <a:graphicData uri="http://schemas.openxmlformats.org/presentationml/2006/ole">
            <p:oleObj spid="_x0000_s496644" name="Worksheet" r:id="rId3" imgW="7801213" imgH="592478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While there was no particular trend in the ratio of female to male unemployment rates</a:t>
            </a:r>
          </a:p>
        </p:txBody>
      </p:sp>
      <p:graphicFrame>
        <p:nvGraphicFramePr>
          <p:cNvPr id="497668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905000"/>
          <a:ext cx="8686800" cy="4114800"/>
        </p:xfrm>
        <a:graphic>
          <a:graphicData uri="http://schemas.openxmlformats.org/presentationml/2006/ole">
            <p:oleObj spid="_x0000_s497668" name="Worksheet" r:id="rId3" imgW="7801213" imgH="741068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Involuntary part-time work also increased during the nineties in most countries </a:t>
            </a:r>
          </a:p>
        </p:txBody>
      </p:sp>
      <p:graphicFrame>
        <p:nvGraphicFramePr>
          <p:cNvPr id="503818" name="Object 10"/>
          <p:cNvGraphicFramePr>
            <a:graphicFrameLocks noChangeAspect="1"/>
          </p:cNvGraphicFramePr>
          <p:nvPr/>
        </p:nvGraphicFramePr>
        <p:xfrm>
          <a:off x="0" y="1733550"/>
          <a:ext cx="9220200" cy="3905250"/>
        </p:xfrm>
        <a:graphic>
          <a:graphicData uri="http://schemas.openxmlformats.org/presentationml/2006/ole">
            <p:oleObj spid="_x0000_s503818" name="Chart" r:id="rId3" imgW="7086838" imgH="3391138" progId="Excel.Chart.8">
              <p:embed/>
            </p:oleObj>
          </a:graphicData>
        </a:graphic>
      </p:graphicFrame>
      <p:sp>
        <p:nvSpPr>
          <p:cNvPr id="503820" name="Text Box 12"/>
          <p:cNvSpPr txBox="1">
            <a:spLocks noChangeArrowheads="1"/>
          </p:cNvSpPr>
          <p:nvPr/>
        </p:nvSpPr>
        <p:spPr bwMode="auto">
          <a:xfrm>
            <a:off x="-41275" y="5867400"/>
            <a:ext cx="91852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None/>
            </a:pPr>
            <a:r>
              <a:rPr lang="en-US"/>
              <a:t>Definition:  Involuntary part-time work is defined as the share of workers who work less than 30h and wish to work more hours. Source: IDB from household surveys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The share of workers not covered by social security increased</a:t>
            </a:r>
          </a:p>
        </p:txBody>
      </p:sp>
      <p:graphicFrame>
        <p:nvGraphicFramePr>
          <p:cNvPr id="504837" name="Object 5"/>
          <p:cNvGraphicFramePr>
            <a:graphicFrameLocks noChangeAspect="1"/>
          </p:cNvGraphicFramePr>
          <p:nvPr>
            <p:ph type="body" idx="1"/>
          </p:nvPr>
        </p:nvGraphicFramePr>
        <p:xfrm>
          <a:off x="533400" y="1676400"/>
          <a:ext cx="8610600" cy="4162425"/>
        </p:xfrm>
        <a:graphic>
          <a:graphicData uri="http://schemas.openxmlformats.org/presentationml/2006/ole">
            <p:oleObj spid="_x0000_s504837" name="Chart" r:id="rId3" imgW="6782038" imgH="31434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 percentage of self-employed increased in most countries</a:t>
            </a:r>
            <a:r>
              <a:rPr lang="en-US"/>
              <a:t> </a:t>
            </a:r>
          </a:p>
        </p:txBody>
      </p:sp>
      <p:graphicFrame>
        <p:nvGraphicFramePr>
          <p:cNvPr id="54067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0" y="1524000"/>
          <a:ext cx="9372600" cy="5334000"/>
        </p:xfrm>
        <a:graphic>
          <a:graphicData uri="http://schemas.openxmlformats.org/presentationml/2006/ole">
            <p:oleObj spid="_x0000_s540675" name="Chart" r:id="rId3" imgW="6934438" imgH="32673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In short…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Despite higher growth, labor markets slacked during the nineties particularly in South America</a:t>
            </a:r>
            <a:endParaRPr lang="en-US" sz="2800" b="1"/>
          </a:p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Countries in the MCA region did better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in terms of unemployment but the % of self-employment and uncovered workers also increased</a:t>
            </a:r>
          </a:p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It is difficult to distinguish whether these developments are TRENDS or the results of BAD CYCLES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marL="1117600" indent="-1117600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II. Adjustment to Aggregate Shocks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design of employment policies in the region cannot be made in a vacuum….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Despite the fact that Latin America is more than twice as volatile as the industrial countries, there are much fewer instruments in place to alleviate the welfare costs of fluctuations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529415" name="Object 7"/>
          <p:cNvGraphicFramePr>
            <a:graphicFrameLocks noChangeAspect="1"/>
          </p:cNvGraphicFramePr>
          <p:nvPr>
            <p:ph type="body" idx="1"/>
          </p:nvPr>
        </p:nvGraphicFramePr>
        <p:xfrm>
          <a:off x="847725" y="2133600"/>
          <a:ext cx="7446963" cy="3962400"/>
        </p:xfrm>
        <a:graphic>
          <a:graphicData uri="http://schemas.openxmlformats.org/presentationml/2006/ole">
            <p:oleObj spid="_x0000_s529415" name="Chart" r:id="rId3" imgW="7086838" imgH="355306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8915400" cy="5029200"/>
          </a:xfrm>
        </p:spPr>
        <p:txBody>
          <a:bodyPr/>
          <a:lstStyle/>
          <a:p>
            <a:pPr marL="609600" indent="-609600"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Different margins of adjustment:</a:t>
            </a:r>
          </a:p>
          <a:p>
            <a:pPr marL="609600" indent="-609600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	Hours versus employment</a:t>
            </a:r>
          </a:p>
          <a:p>
            <a:pPr marL="609600" indent="-609600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	Wages versus employment</a:t>
            </a:r>
          </a:p>
          <a:p>
            <a:pPr marL="609600" indent="-609600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	Self-employment, domestic service, small firms</a:t>
            </a:r>
          </a:p>
          <a:p>
            <a:pPr marL="609600" indent="-609600"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530435" name="Text Box 3"/>
          <p:cNvSpPr txBox="1">
            <a:spLocks noChangeArrowheads="1"/>
          </p:cNvSpPr>
          <p:nvPr/>
        </p:nvSpPr>
        <p:spPr bwMode="auto">
          <a:xfrm>
            <a:off x="1738313" y="160338"/>
            <a:ext cx="5500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4000"/>
          </a:p>
        </p:txBody>
      </p:sp>
      <p:sp>
        <p:nvSpPr>
          <p:cNvPr id="530436" name="Text Box 4"/>
          <p:cNvSpPr txBox="1">
            <a:spLocks noChangeArrowheads="1"/>
          </p:cNvSpPr>
          <p:nvPr/>
        </p:nvSpPr>
        <p:spPr bwMode="auto">
          <a:xfrm>
            <a:off x="1390650" y="84138"/>
            <a:ext cx="5924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s-ES" sz="4000"/>
              <a:t> </a:t>
            </a:r>
            <a:endParaRPr lang="en-US" sz="4000"/>
          </a:p>
        </p:txBody>
      </p:sp>
      <p:sp>
        <p:nvSpPr>
          <p:cNvPr id="530437" name="Text Box 5"/>
          <p:cNvSpPr txBox="1">
            <a:spLocks noChangeArrowheads="1"/>
          </p:cNvSpPr>
          <p:nvPr/>
        </p:nvSpPr>
        <p:spPr bwMode="auto">
          <a:xfrm>
            <a:off x="533400" y="3048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s-ES" sz="3200" b="1">
                <a:solidFill>
                  <a:srgbClr val="E8E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How does the labor market adjust and how do workers cope with shocks?</a:t>
            </a:r>
            <a:endParaRPr lang="en-US" sz="3200" b="1">
              <a:solidFill>
                <a:srgbClr val="E8EB7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0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0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0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0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0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0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0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0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43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The bulk of the adjustment is via workers not via hours worked</a:t>
            </a:r>
          </a:p>
        </p:txBody>
      </p:sp>
      <p:graphicFrame>
        <p:nvGraphicFramePr>
          <p:cNvPr id="53350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752600"/>
          <a:ext cx="7791450" cy="4038600"/>
        </p:xfrm>
        <a:graphic>
          <a:graphicData uri="http://schemas.openxmlformats.org/presentationml/2006/ole">
            <p:oleObj spid="_x0000_s533507" name="Chart" r:id="rId3" imgW="7086838" imgH="3391138" progId="Excel.Chart.8">
              <p:embed/>
            </p:oleObj>
          </a:graphicData>
        </a:graphic>
      </p:graphicFrame>
      <p:sp>
        <p:nvSpPr>
          <p:cNvPr id="533508" name="Text Box 4"/>
          <p:cNvSpPr txBox="1">
            <a:spLocks noChangeArrowheads="1"/>
          </p:cNvSpPr>
          <p:nvPr/>
        </p:nvSpPr>
        <p:spPr bwMode="auto">
          <a:xfrm>
            <a:off x="249238" y="6232525"/>
            <a:ext cx="54657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/>
              <a:t> Source: IDB from Household Surveys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Latin America tends to adjust more via wages and less via reducing employment than industrial regions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531463" name="Object 7"/>
          <p:cNvGraphicFramePr>
            <a:graphicFrameLocks noChangeAspect="1"/>
          </p:cNvGraphicFramePr>
          <p:nvPr>
            <p:ph type="body" idx="1"/>
          </p:nvPr>
        </p:nvGraphicFramePr>
        <p:xfrm>
          <a:off x="457200" y="1981200"/>
          <a:ext cx="8229600" cy="3738563"/>
        </p:xfrm>
        <a:graphic>
          <a:graphicData uri="http://schemas.openxmlformats.org/presentationml/2006/ole">
            <p:oleObj spid="_x0000_s531463" name="Worksheet" r:id="rId3" imgW="7801213" imgH="7363063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Although there are large differences across individual countries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532485" name="Object 5"/>
          <p:cNvGraphicFramePr>
            <a:graphicFrameLocks noChangeAspect="1"/>
          </p:cNvGraphicFramePr>
          <p:nvPr>
            <p:ph type="body" idx="1"/>
          </p:nvPr>
        </p:nvGraphicFramePr>
        <p:xfrm>
          <a:off x="819150" y="1933575"/>
          <a:ext cx="7567613" cy="4238625"/>
        </p:xfrm>
        <a:graphic>
          <a:graphicData uri="http://schemas.openxmlformats.org/presentationml/2006/ole">
            <p:oleObj spid="_x0000_s532485" name="Worksheet" r:id="rId3" imgW="7801213" imgH="590573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 share of employment in large firms tends to decline in all countries in a negative shock…</a:t>
            </a:r>
          </a:p>
        </p:txBody>
      </p:sp>
      <p:graphicFrame>
        <p:nvGraphicFramePr>
          <p:cNvPr id="54374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0" y="1489075"/>
          <a:ext cx="9029700" cy="4887913"/>
        </p:xfrm>
        <a:graphic>
          <a:graphicData uri="http://schemas.openxmlformats.org/presentationml/2006/ole">
            <p:oleObj spid="_x0000_s543747" name="Chart" r:id="rId3" imgW="3924538" imgH="21243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>
                <a:solidFill>
                  <a:srgbClr val="8CF4E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Self-employment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and </a:t>
            </a:r>
            <a:r>
              <a:rPr lang="en-US" sz="2800" b="1">
                <a:solidFill>
                  <a:srgbClr val="8CF4E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domestic service</a:t>
            </a: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 are the buffer sectors. In some countries, the share of small firms is also a buffer, in others not.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16100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0" y="1981200"/>
          <a:ext cx="9144000" cy="4876800"/>
        </p:xfrm>
        <a:graphic>
          <a:graphicData uri="http://schemas.openxmlformats.org/presentationml/2006/ole">
            <p:oleObj spid="_x0000_s516100" name="Chart" r:id="rId3" imgW="3991213" imgH="175283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share of public employment is also counter-cyclical in most countries.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514051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695325" y="1600200"/>
          <a:ext cx="7751763" cy="3886200"/>
        </p:xfrm>
        <a:graphic>
          <a:graphicData uri="http://schemas.openxmlformats.org/presentationml/2006/ole">
            <p:oleObj spid="_x0000_s514051" name="Chart" r:id="rId3" imgW="3981688" imgH="1800463" progId="Excel.Chart.8">
              <p:embed/>
            </p:oleObj>
          </a:graphicData>
        </a:graphic>
      </p:graphicFrame>
      <p:sp>
        <p:nvSpPr>
          <p:cNvPr id="514055" name="Text Box 7"/>
          <p:cNvSpPr txBox="1">
            <a:spLocks noChangeArrowheads="1"/>
          </p:cNvSpPr>
          <p:nvPr/>
        </p:nvSpPr>
        <p:spPr bwMode="auto">
          <a:xfrm>
            <a:off x="250825" y="5562600"/>
            <a:ext cx="88931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…..But its importance as a stabilizer is declining over time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8915400" cy="4495800"/>
          </a:xfrm>
        </p:spPr>
        <p:txBody>
          <a:bodyPr/>
          <a:lstStyle/>
          <a:p>
            <a:pPr marL="609600" indent="-609600">
              <a:buFontTx/>
              <a:buAutoNum type="alphaUcPeriod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Aggregate shocks account for only a small fraction of total reallocation in the labor market</a:t>
            </a:r>
          </a:p>
          <a:p>
            <a:pPr marL="609600" indent="-609600">
              <a:buFontTx/>
              <a:buAutoNum type="alphaUcPeriod"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B.   Reallocation is a powerful engine of growth</a:t>
            </a:r>
          </a:p>
          <a:p>
            <a:pPr marL="609600" indent="-609600"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</a:p>
          <a:p>
            <a:pPr marL="609600" indent="-609600"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C.   However, reallocation can be costly for workers</a:t>
            </a:r>
          </a:p>
          <a:p>
            <a:pPr marL="609600" indent="-609600"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482307" name="Text Box 3"/>
          <p:cNvSpPr txBox="1">
            <a:spLocks noChangeArrowheads="1"/>
          </p:cNvSpPr>
          <p:nvPr/>
        </p:nvSpPr>
        <p:spPr bwMode="auto">
          <a:xfrm>
            <a:off x="1738313" y="160338"/>
            <a:ext cx="5500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4000"/>
          </a:p>
        </p:txBody>
      </p:sp>
      <p:sp>
        <p:nvSpPr>
          <p:cNvPr id="482308" name="Text Box 4"/>
          <p:cNvSpPr txBox="1">
            <a:spLocks noChangeArrowheads="1"/>
          </p:cNvSpPr>
          <p:nvPr/>
        </p:nvSpPr>
        <p:spPr bwMode="auto">
          <a:xfrm>
            <a:off x="1390650" y="84138"/>
            <a:ext cx="5924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s-ES" sz="4000"/>
              <a:t> </a:t>
            </a:r>
            <a:endParaRPr lang="en-US" sz="4000"/>
          </a:p>
        </p:txBody>
      </p:sp>
      <p:sp>
        <p:nvSpPr>
          <p:cNvPr id="482309" name="Text Box 5"/>
          <p:cNvSpPr txBox="1">
            <a:spLocks noChangeArrowheads="1"/>
          </p:cNvSpPr>
          <p:nvPr/>
        </p:nvSpPr>
        <p:spPr bwMode="auto">
          <a:xfrm>
            <a:off x="609600" y="533400"/>
            <a:ext cx="762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s-ES" sz="4000" b="1">
                <a:solidFill>
                  <a:srgbClr val="E8E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III. Adjustment to sectorial and idiosyncratic shocks</a:t>
            </a:r>
            <a:endParaRPr lang="en-US" sz="4000" b="1">
              <a:solidFill>
                <a:srgbClr val="E8EB7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2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2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2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2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23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6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Aggregate shocks account for a small fraction of total labor reallocation in the labor market</a:t>
            </a: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536633" name="Object 57"/>
          <p:cNvGraphicFramePr>
            <a:graphicFrameLocks noChangeAspect="1"/>
          </p:cNvGraphicFramePr>
          <p:nvPr/>
        </p:nvGraphicFramePr>
        <p:xfrm>
          <a:off x="0" y="1652588"/>
          <a:ext cx="8839200" cy="4976812"/>
        </p:xfrm>
        <a:graphic>
          <a:graphicData uri="http://schemas.openxmlformats.org/presentationml/2006/ole">
            <p:oleObj spid="_x0000_s536633" name="Chart" r:id="rId3" imgW="7086838" imgH="355306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/>
            </a:r>
            <a:b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</a:b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...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To be effective, it needs to take into account recent </a:t>
            </a:r>
            <a:r>
              <a:rPr lang="en-US" b="1">
                <a:solidFill>
                  <a:srgbClr val="8CF4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trends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in the labor market as well as the </a:t>
            </a:r>
            <a:r>
              <a:rPr lang="en-US" b="1">
                <a:solidFill>
                  <a:srgbClr val="8CF4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nature of adjustment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to aggregate, sectorial and idiosyncratic shocks</a:t>
            </a: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.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 sz="2800" b="1">
                <a:latin typeface="Garamond" pitchFamily="18" charset="0"/>
              </a:rPr>
              <a:t>In many countries, productivity growth within existing firms explains only a fraction of total productivity growth</a:t>
            </a:r>
          </a:p>
        </p:txBody>
      </p:sp>
      <p:graphicFrame>
        <p:nvGraphicFramePr>
          <p:cNvPr id="542724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542724" name="Chart" r:id="rId3" imgW="7124938" imgH="4115038" progId="Excel.Chart.8">
              <p:embed/>
            </p:oleObj>
          </a:graphicData>
        </a:graphic>
      </p:graphicFrame>
      <p:sp>
        <p:nvSpPr>
          <p:cNvPr id="542725" name="Text Box 5"/>
          <p:cNvSpPr txBox="1">
            <a:spLocks noChangeArrowheads="1"/>
          </p:cNvSpPr>
          <p:nvPr/>
        </p:nvSpPr>
        <p:spPr bwMode="auto">
          <a:xfrm>
            <a:off x="0" y="6096000"/>
            <a:ext cx="441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/>
          </a:p>
        </p:txBody>
      </p:sp>
      <p:sp>
        <p:nvSpPr>
          <p:cNvPr id="542726" name="Text Box 6"/>
          <p:cNvSpPr txBox="1">
            <a:spLocks noChangeArrowheads="1"/>
          </p:cNvSpPr>
          <p:nvPr/>
        </p:nvSpPr>
        <p:spPr bwMode="auto">
          <a:xfrm>
            <a:off x="1066800" y="6156325"/>
            <a:ext cx="5181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/>
              <a:t>Source: Industrial countries: Scarpetta (2002) , Chile: IDB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8915400" cy="5334000"/>
          </a:xfrm>
        </p:spPr>
        <p:txBody>
          <a:bodyPr/>
          <a:lstStyle/>
          <a:p>
            <a:pPr marL="609600" indent="-609600"/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It may take workers a long time to find a new job</a:t>
            </a:r>
          </a:p>
          <a:p>
            <a:pPr marL="1371600" lvl="2" indent="-457200"/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(However, unemployment duration in LAC is short with the exception of Argentina)</a:t>
            </a:r>
          </a:p>
          <a:p>
            <a:pPr marL="609600" indent="-609600"/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Displaced workers may have to accept larger wage cuts than non-reallocating workers </a:t>
            </a:r>
          </a:p>
          <a:p>
            <a:pPr marL="1371600" lvl="2" indent="-457200"/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Recent studies :Kaplan et al(2003, Mexico) and  N. Menezes (2003, Brazil) find substantial wage losses among displaced workers</a:t>
            </a:r>
          </a:p>
          <a:p>
            <a:pPr marL="609600" indent="-609600"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538627" name="Text Box 3"/>
          <p:cNvSpPr txBox="1">
            <a:spLocks noChangeArrowheads="1"/>
          </p:cNvSpPr>
          <p:nvPr/>
        </p:nvSpPr>
        <p:spPr bwMode="auto">
          <a:xfrm>
            <a:off x="1738313" y="160338"/>
            <a:ext cx="5500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4000"/>
          </a:p>
        </p:txBody>
      </p:sp>
      <p:sp>
        <p:nvSpPr>
          <p:cNvPr id="538628" name="Text Box 4"/>
          <p:cNvSpPr txBox="1">
            <a:spLocks noChangeArrowheads="1"/>
          </p:cNvSpPr>
          <p:nvPr/>
        </p:nvSpPr>
        <p:spPr bwMode="auto">
          <a:xfrm>
            <a:off x="1390650" y="84138"/>
            <a:ext cx="5924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s-ES" sz="4000"/>
              <a:t> </a:t>
            </a:r>
            <a:endParaRPr lang="en-US" sz="4000"/>
          </a:p>
        </p:txBody>
      </p:sp>
      <p:sp>
        <p:nvSpPr>
          <p:cNvPr id="538629" name="Text Box 5"/>
          <p:cNvSpPr txBox="1">
            <a:spLocks noChangeArrowheads="1"/>
          </p:cNvSpPr>
          <p:nvPr/>
        </p:nvSpPr>
        <p:spPr bwMode="auto">
          <a:xfrm>
            <a:off x="609600" y="5334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s-ES" sz="3200" b="1" u="sng">
                <a:solidFill>
                  <a:srgbClr val="E8E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Involuntary</a:t>
            </a:r>
            <a:r>
              <a:rPr lang="es-ES" sz="3200" b="1">
                <a:solidFill>
                  <a:srgbClr val="E8E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reallocation can be costly for workers</a:t>
            </a:r>
            <a:endParaRPr lang="en-US" sz="3200" b="1">
              <a:solidFill>
                <a:srgbClr val="E8EB7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8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8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8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8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8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8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8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8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8626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8915400" cy="4495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lphaUcPeriod"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slackness of labor markets increases the </a:t>
            </a:r>
            <a:r>
              <a:rPr lang="en-US" sz="2400" b="1" u="sng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urgency of dealing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with employment problems.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lphaUcPeriod" startAt="2"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As unemployment becomes a more important issue, countries should devise policies that specifically target unemployment.</a:t>
            </a:r>
          </a:p>
          <a:p>
            <a:pPr marL="609600" indent="-609600">
              <a:lnSpc>
                <a:spcPct val="90000"/>
              </a:lnSpc>
              <a:buFontTx/>
              <a:buAutoNum type="alphaUcPeriod" startAt="2"/>
            </a:pP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lphaUcPeriod" startAt="2"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The structure of the labor market and its way of adjustment is an </a:t>
            </a:r>
            <a:r>
              <a:rPr lang="en-US" sz="2400" b="1" u="sng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important key element</a:t>
            </a: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to consider. Similar shocks may produce different unemployment responses in different countries and place different demands on public policy. </a:t>
            </a:r>
          </a:p>
          <a:p>
            <a:pPr marL="609600" indent="-609600">
              <a:lnSpc>
                <a:spcPct val="90000"/>
              </a:lnSpc>
              <a:buFontTx/>
              <a:buAutoNum type="alphaUcPeriod" startAt="2"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0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483331" name="Text Box 3"/>
          <p:cNvSpPr txBox="1">
            <a:spLocks noChangeArrowheads="1"/>
          </p:cNvSpPr>
          <p:nvPr/>
        </p:nvSpPr>
        <p:spPr bwMode="auto">
          <a:xfrm>
            <a:off x="1738313" y="160338"/>
            <a:ext cx="5500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4000"/>
          </a:p>
        </p:txBody>
      </p:sp>
      <p:sp>
        <p:nvSpPr>
          <p:cNvPr id="483332" name="Text Box 4"/>
          <p:cNvSpPr txBox="1">
            <a:spLocks noChangeArrowheads="1"/>
          </p:cNvSpPr>
          <p:nvPr/>
        </p:nvSpPr>
        <p:spPr bwMode="auto">
          <a:xfrm>
            <a:off x="1390650" y="84138"/>
            <a:ext cx="5924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s-ES" sz="4000"/>
              <a:t> </a:t>
            </a:r>
            <a:endParaRPr lang="en-US" sz="4000"/>
          </a:p>
        </p:txBody>
      </p:sp>
      <p:sp>
        <p:nvSpPr>
          <p:cNvPr id="483333" name="Text Box 5"/>
          <p:cNvSpPr txBox="1">
            <a:spLocks noChangeArrowheads="1"/>
          </p:cNvSpPr>
          <p:nvPr/>
        </p:nvSpPr>
        <p:spPr bwMode="auto">
          <a:xfrm>
            <a:off x="609600" y="381000"/>
            <a:ext cx="762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s-ES" sz="4000" b="1">
                <a:solidFill>
                  <a:srgbClr val="E8E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Implications for the design of employment policies</a:t>
            </a:r>
            <a:endParaRPr lang="en-US" sz="4000" b="1">
              <a:solidFill>
                <a:srgbClr val="E8EB7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3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3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33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3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33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0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8915400" cy="4495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lphaUcPeriod" startAt="4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Workers cannot afford searching for productive jobs; this imposes an income cost and an efficiency cost to the economy.  </a:t>
            </a:r>
          </a:p>
          <a:p>
            <a:pPr marL="609600" indent="-609600">
              <a:lnSpc>
                <a:spcPct val="90000"/>
              </a:lnSpc>
              <a:buFontTx/>
              <a:buAutoNum type="alphaUcPeriod" startAt="4"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lphaUcPeriod" startAt="4"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 large portion of adjustment in the large market seems to be done through self-employment. Employment policies  should facilitate the transition from self-employment to wage employment. </a:t>
            </a:r>
          </a:p>
          <a:p>
            <a:pPr marL="609600" indent="-609600">
              <a:lnSpc>
                <a:spcPct val="90000"/>
              </a:lnSpc>
              <a:buFontTx/>
              <a:buAutoNum type="alphaUcPeriod" startAt="4"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F.  Preventing  reallocation  to protect workers may have detrimental effects on growth. Other mechanisms seem preferable.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en-US" sz="2800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485379" name="Text Box 3"/>
          <p:cNvSpPr txBox="1">
            <a:spLocks noChangeArrowheads="1"/>
          </p:cNvSpPr>
          <p:nvPr/>
        </p:nvSpPr>
        <p:spPr bwMode="auto">
          <a:xfrm>
            <a:off x="1738313" y="160338"/>
            <a:ext cx="55006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4000"/>
          </a:p>
        </p:txBody>
      </p:sp>
      <p:sp>
        <p:nvSpPr>
          <p:cNvPr id="485380" name="Text Box 4"/>
          <p:cNvSpPr txBox="1">
            <a:spLocks noChangeArrowheads="1"/>
          </p:cNvSpPr>
          <p:nvPr/>
        </p:nvSpPr>
        <p:spPr bwMode="auto">
          <a:xfrm>
            <a:off x="1390650" y="84138"/>
            <a:ext cx="5924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s-ES" sz="4000"/>
              <a:t> </a:t>
            </a:r>
            <a:endParaRPr lang="en-US" sz="4000"/>
          </a:p>
        </p:txBody>
      </p:sp>
      <p:sp>
        <p:nvSpPr>
          <p:cNvPr id="485381" name="Text Box 5"/>
          <p:cNvSpPr txBox="1">
            <a:spLocks noChangeArrowheads="1"/>
          </p:cNvSpPr>
          <p:nvPr/>
        </p:nvSpPr>
        <p:spPr bwMode="auto">
          <a:xfrm>
            <a:off x="609600" y="381000"/>
            <a:ext cx="7620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s-ES" sz="3600" b="1">
                <a:solidFill>
                  <a:srgbClr val="E8E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Implications for the design of employment policies</a:t>
            </a:r>
            <a:endParaRPr lang="en-US" sz="3600" b="1">
              <a:solidFill>
                <a:srgbClr val="E8EB7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5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5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5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5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78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This presentation will review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 marL="812800" indent="-812800">
              <a:lnSpc>
                <a:spcPct val="90000"/>
              </a:lnSpc>
              <a:buFontTx/>
              <a:buAutoNum type="romanUcPeriod"/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Developments in the labor market of the region during the nineties. </a:t>
            </a:r>
          </a:p>
          <a:p>
            <a:pPr marL="812800" indent="-812800">
              <a:lnSpc>
                <a:spcPct val="90000"/>
              </a:lnSpc>
              <a:buFontTx/>
              <a:buAutoNum type="romanUcPeriod"/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12800" indent="-812800">
              <a:lnSpc>
                <a:spcPct val="90000"/>
              </a:lnSpc>
              <a:buFontTx/>
              <a:buNone/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II.    Patterns of adjustment to cyclical shocks </a:t>
            </a:r>
          </a:p>
          <a:p>
            <a:pPr marL="812800" indent="-812800">
              <a:lnSpc>
                <a:spcPct val="90000"/>
              </a:lnSpc>
              <a:buFontTx/>
              <a:buNone/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12800" indent="-812800">
              <a:lnSpc>
                <a:spcPct val="90000"/>
              </a:lnSpc>
              <a:buFontTx/>
              <a:buNone/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III.   Patterns of reallocation of workers and jobs as a response to sectorial and idiosyncratic shocks</a:t>
            </a:r>
          </a:p>
          <a:p>
            <a:pPr marL="812800" indent="-812800">
              <a:lnSpc>
                <a:spcPct val="90000"/>
              </a:lnSpc>
              <a:buFontTx/>
              <a:buNone/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12800" indent="-812800">
              <a:lnSpc>
                <a:spcPct val="90000"/>
              </a:lnSpc>
              <a:buFontTx/>
              <a:buNone/>
            </a:pPr>
            <a:endParaRPr lang="en-US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marL="1117600" indent="-1117600">
              <a:buFontTx/>
              <a:buAutoNum type="romanUcPeriod"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Developments during the nineties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In the nineties, higher average growth rates coexisted with rising unemployment rates</a:t>
            </a:r>
            <a:r>
              <a:rPr lang="en-US"/>
              <a:t> </a:t>
            </a:r>
          </a:p>
        </p:txBody>
      </p:sp>
      <p:graphicFrame>
        <p:nvGraphicFramePr>
          <p:cNvPr id="48742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30188" y="1531938"/>
          <a:ext cx="8532812" cy="5003800"/>
        </p:xfrm>
        <a:graphic>
          <a:graphicData uri="http://schemas.openxmlformats.org/presentationml/2006/ole">
            <p:oleObj spid="_x0000_s487427" name="Chart" r:id="rId3" imgW="6953488" imgH="38388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This effect was particularly acute in the Southern Cone…</a:t>
            </a:r>
            <a:r>
              <a:rPr lang="en-US"/>
              <a:t> </a:t>
            </a:r>
          </a:p>
        </p:txBody>
      </p:sp>
      <p:graphicFrame>
        <p:nvGraphicFramePr>
          <p:cNvPr id="48845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0" y="1774825"/>
          <a:ext cx="9144000" cy="4854575"/>
        </p:xfrm>
        <a:graphic>
          <a:graphicData uri="http://schemas.openxmlformats.org/presentationml/2006/ole">
            <p:oleObj spid="_x0000_s488451" name="Chart" r:id="rId3" imgW="6972538" imgH="326731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and in the Andean Region</a:t>
            </a:r>
            <a:r>
              <a:rPr lang="en-US"/>
              <a:t> </a:t>
            </a:r>
          </a:p>
        </p:txBody>
      </p:sp>
      <p:graphicFrame>
        <p:nvGraphicFramePr>
          <p:cNvPr id="48947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246063" y="1241425"/>
          <a:ext cx="8890000" cy="5235575"/>
        </p:xfrm>
        <a:graphic>
          <a:graphicData uri="http://schemas.openxmlformats.org/presentationml/2006/ole">
            <p:oleObj spid="_x0000_s489475" name="Chart" r:id="rId3" imgW="7239238" imgH="352448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While no particular trend  in unemployment was observed in the Mexican and CA region</a:t>
            </a:r>
          </a:p>
        </p:txBody>
      </p:sp>
      <p:graphicFrame>
        <p:nvGraphicFramePr>
          <p:cNvPr id="49049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0" y="1676400"/>
          <a:ext cx="9144000" cy="5181600"/>
        </p:xfrm>
        <a:graphic>
          <a:graphicData uri="http://schemas.openxmlformats.org/presentationml/2006/ole">
            <p:oleObj spid="_x0000_s490499" name="Chart" r:id="rId3" imgW="7086838" imgH="3391138" progId="Excel.Char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66FF"/>
      </a:dk2>
      <a:lt2>
        <a:srgbClr val="FFFF00"/>
      </a:lt2>
      <a:accent1>
        <a:srgbClr val="FF9900"/>
      </a:accent1>
      <a:accent2>
        <a:srgbClr val="00FFFF"/>
      </a:accent2>
      <a:accent3>
        <a:srgbClr val="AAB8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6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6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28594</TotalTime>
  <Words>815</Words>
  <Application>Microsoft Office PowerPoint</Application>
  <PresentationFormat>On-screen Show (4:3)</PresentationFormat>
  <Paragraphs>84</Paragraphs>
  <Slides>33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Times New Roman</vt:lpstr>
      <vt:lpstr>Garamond</vt:lpstr>
      <vt:lpstr>Default Design</vt:lpstr>
      <vt:lpstr>Microsoft Excel Chart</vt:lpstr>
      <vt:lpstr>Microsoft Excel Worksheet</vt:lpstr>
      <vt:lpstr>Employment and Unemployment in Latin America:  Stylized Facts and Implications for the Design of Employment Policies  </vt:lpstr>
      <vt:lpstr>The design of employment policies in the region cannot be made in a vacuum….</vt:lpstr>
      <vt:lpstr> ...To be effective, it needs to take into account recent trends in the labor market as well as the nature of adjustment to aggregate, sectorial and idiosyncratic shocks. </vt:lpstr>
      <vt:lpstr>This presentation will review</vt:lpstr>
      <vt:lpstr>Developments during the nineties</vt:lpstr>
      <vt:lpstr>In the nineties, higher average growth rates coexisted with rising unemployment rates </vt:lpstr>
      <vt:lpstr>This effect was particularly acute in the Southern Cone… </vt:lpstr>
      <vt:lpstr>and in the Andean Region </vt:lpstr>
      <vt:lpstr>While no particular trend  in unemployment was observed in the Mexican and CA region</vt:lpstr>
      <vt:lpstr>Looking at individual countries, in at least  6 out of 16 countries, unemployment increased despite higher growth in the nineties</vt:lpstr>
      <vt:lpstr>Unemp. increased for different reasons across regions: While most Southern Cone (SC) countries experienced lower employment rates, most Andean countries (AC) saw participation rates rise more than employment rates </vt:lpstr>
      <vt:lpstr>Some of the groups with traditionally higher unemployment rates were proportionally less affected…  The young to old unemployment ratio fell</vt:lpstr>
      <vt:lpstr>Unemployment increased relatively more in the urban areas</vt:lpstr>
      <vt:lpstr>While there was no particular trend in the ratio of female to male unemployment rates</vt:lpstr>
      <vt:lpstr>Involuntary part-time work also increased during the nineties in most countries </vt:lpstr>
      <vt:lpstr>The share of workers not covered by social security increased</vt:lpstr>
      <vt:lpstr>The percentage of self-employed increased in most countries </vt:lpstr>
      <vt:lpstr>In short…</vt:lpstr>
      <vt:lpstr>II. Adjustment to Aggregate Shocks</vt:lpstr>
      <vt:lpstr>Despite the fact that Latin America is more than twice as volatile as the industrial countries, there are much fewer instruments in place to alleviate the welfare costs of fluctuations</vt:lpstr>
      <vt:lpstr>Slide 21</vt:lpstr>
      <vt:lpstr>The bulk of the adjustment is via workers not via hours worked</vt:lpstr>
      <vt:lpstr>Latin America tends to adjust more via wages and less via reducing employment than industrial regions</vt:lpstr>
      <vt:lpstr>Although there are large differences across individual countries</vt:lpstr>
      <vt:lpstr>The share of employment in large firms tends to decline in all countries in a negative shock…</vt:lpstr>
      <vt:lpstr> Self-employment and domestic service are the buffer sectors. In some countries, the share of small firms is also a buffer, in others not.</vt:lpstr>
      <vt:lpstr>The share of public employment is also counter-cyclical in most countries.</vt:lpstr>
      <vt:lpstr>Slide 28</vt:lpstr>
      <vt:lpstr>Aggregate shocks account for a small fraction of total labor reallocation in the labor market</vt:lpstr>
      <vt:lpstr>In many countries, productivity growth within existing firms explains only a fraction of total productivity growth</vt:lpstr>
      <vt:lpstr>Slide 31</vt:lpstr>
      <vt:lpstr>Slide 32</vt:lpstr>
      <vt:lpstr>Slide 33</vt:lpstr>
    </vt:vector>
  </TitlesOfParts>
  <Company>IADB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Martin</dc:creator>
  <cp:lastModifiedBy>anarod</cp:lastModifiedBy>
  <cp:revision>310</cp:revision>
  <cp:lastPrinted>1999-01-25T20:05:27Z</cp:lastPrinted>
  <dcterms:created xsi:type="dcterms:W3CDTF">1998-06-29T19:48:11Z</dcterms:created>
  <dcterms:modified xsi:type="dcterms:W3CDTF">2010-07-12T02:18:03Z</dcterms:modified>
</cp:coreProperties>
</file>