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7" r:id="rId1"/>
  </p:sldMasterIdLst>
  <p:notesMasterIdLst>
    <p:notesMasterId r:id="rId15"/>
  </p:notesMasterIdLst>
  <p:handoutMasterIdLst>
    <p:handoutMasterId r:id="rId16"/>
  </p:handoutMasterIdLst>
  <p:sldIdLst>
    <p:sldId id="256" r:id="rId2"/>
    <p:sldId id="257" r:id="rId3"/>
    <p:sldId id="258" r:id="rId4"/>
    <p:sldId id="259" r:id="rId5"/>
    <p:sldId id="260" r:id="rId6"/>
    <p:sldId id="270" r:id="rId7"/>
    <p:sldId id="261" r:id="rId8"/>
    <p:sldId id="262" r:id="rId9"/>
    <p:sldId id="271" r:id="rId10"/>
    <p:sldId id="263" r:id="rId11"/>
    <p:sldId id="264" r:id="rId12"/>
    <p:sldId id="265" r:id="rId13"/>
    <p:sldId id="268" r:id="rId14"/>
  </p:sldIdLst>
  <p:sldSz cx="9144000" cy="6858000" type="screen4x3"/>
  <p:notesSz cx="7010400" cy="9296400"/>
  <p:embeddedFontLst>
    <p:embeddedFont>
      <p:font typeface="Verdana" pitchFamily="34" charset="0"/>
      <p:regular r:id="rId17"/>
      <p:bold r:id="rId18"/>
      <p:italic r:id="rId19"/>
      <p:boldItalic r:id="rId20"/>
    </p:embeddedFont>
    <p:embeddedFont>
      <p:font typeface="MS PGothic" pitchFamily="34" charset="-128"/>
      <p:regular r:id="rId21"/>
    </p:embeddedFont>
  </p:embeddedFontLst>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575" autoAdjust="0"/>
  </p:normalViewPr>
  <p:slideViewPr>
    <p:cSldViewPr>
      <p:cViewPr varScale="1">
        <p:scale>
          <a:sx n="56" d="100"/>
          <a:sy n="56" d="100"/>
        </p:scale>
        <p:origin x="-102"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0" d="100"/>
          <a:sy n="60" d="100"/>
        </p:scale>
        <p:origin x="-1104" y="-84"/>
      </p:cViewPr>
      <p:guideLst>
        <p:guide orient="horz" pos="2928"/>
        <p:guide pos="220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MX"/>
          </a:p>
        </p:txBody>
      </p:sp>
      <p:sp>
        <p:nvSpPr>
          <p:cNvPr id="52227" name="Rectangle 3"/>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MX"/>
          </a:p>
        </p:txBody>
      </p:sp>
      <p:sp>
        <p:nvSpPr>
          <p:cNvPr id="52228" name="Rectangle 4"/>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MX"/>
          </a:p>
        </p:txBody>
      </p:sp>
      <p:sp>
        <p:nvSpPr>
          <p:cNvPr id="52229" name="Rectangle 5"/>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F05DECD-E0A8-408C-8EA9-8F14D2D703DB}" type="slidenum">
              <a:rPr lang="es-MX"/>
              <a:pPr/>
              <a:t>‹#›</a:t>
            </a:fld>
            <a:endParaRPr lang="es-MX"/>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1" hangingPunct="1">
              <a:defRPr sz="1200">
                <a:latin typeface="Arial" pitchFamily="34" charset="0"/>
              </a:defRPr>
            </a:lvl1pPr>
          </a:lstStyle>
          <a:p>
            <a:endParaRPr lang="en-US"/>
          </a:p>
        </p:txBody>
      </p:sp>
      <p:sp>
        <p:nvSpPr>
          <p:cNvPr id="614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1" hangingPunct="1">
              <a:defRPr sz="1200">
                <a:latin typeface="Arial" pitchFamily="34" charset="0"/>
              </a:defRPr>
            </a:lvl1pPr>
          </a:lstStyle>
          <a:p>
            <a:endParaRPr lang="en-US"/>
          </a:p>
        </p:txBody>
      </p:sp>
      <p:sp>
        <p:nvSpPr>
          <p:cNvPr id="6148" name="Rectangle 4"/>
          <p:cNvSpPr>
            <a:spLocks noRo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1" hangingPunct="1">
              <a:defRPr sz="1200">
                <a:latin typeface="Arial" pitchFamily="34" charset="0"/>
              </a:defRPr>
            </a:lvl1pPr>
          </a:lstStyle>
          <a:p>
            <a:endParaRPr lang="en-US"/>
          </a:p>
        </p:txBody>
      </p:sp>
      <p:sp>
        <p:nvSpPr>
          <p:cNvPr id="615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1" hangingPunct="1">
              <a:defRPr sz="1200">
                <a:latin typeface="Arial" pitchFamily="34" charset="0"/>
              </a:defRPr>
            </a:lvl1pPr>
          </a:lstStyle>
          <a:p>
            <a:fld id="{225FC3A8-5CBB-4DB0-B4B9-87D3C1CE075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5D1391-CBE5-470B-845D-D4ABD90340ED}" type="slidenum">
              <a:rPr lang="en-US"/>
              <a:pPr/>
              <a:t>2</a:t>
            </a:fld>
            <a:endParaRPr lang="en-US"/>
          </a:p>
        </p:txBody>
      </p:sp>
      <p:sp>
        <p:nvSpPr>
          <p:cNvPr id="7170" name="Rectangle 2"/>
          <p:cNvSpPr>
            <a:spLocks noRot="1" noChangeArrowheads="1" noTextEdit="1"/>
          </p:cNvSpPr>
          <p:nvPr>
            <p:ph type="sldImg"/>
          </p:nvPr>
        </p:nvSpPr>
        <p:spPr>
          <a:ln/>
        </p:spPr>
      </p:sp>
      <p:sp>
        <p:nvSpPr>
          <p:cNvPr id="7171" name="Rectangle 3"/>
          <p:cNvSpPr>
            <a:spLocks noGrp="1" noChangeArrowheads="1"/>
          </p:cNvSpPr>
          <p:nvPr>
            <p:ph type="body" idx="1"/>
          </p:nvPr>
        </p:nvSpPr>
        <p:spPr/>
        <p:txBody>
          <a:bodyPr/>
          <a:lstStyle/>
          <a:p>
            <a:r>
              <a:rPr lang="en-US" altLang="ja-JP"/>
              <a:t>WMO reports that “</a:t>
            </a:r>
            <a:r>
              <a:rPr lang="en-US"/>
              <a:t>As predictions are least reliable at this time of year, careful monitoring will be needed over the next several months for indications of La Niña conditions persisting further into the year, or of the onset of a rapid evolution toward El Niño conditions. Neither of these two scenarios is considered likely, but cannot be ruled out at the current time.</a:t>
            </a:r>
            <a:r>
              <a:rPr lang="en-US" altLang="ja-JP"/>
              <a:t>” (3 March 2006)</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C3A41D-E9EE-48CD-A85B-F25A97139BDA}" type="slidenum">
              <a:rPr lang="en-US"/>
              <a:pPr/>
              <a:t>5</a:t>
            </a:fld>
            <a:endParaRPr lang="en-US"/>
          </a:p>
        </p:txBody>
      </p:sp>
      <p:sp>
        <p:nvSpPr>
          <p:cNvPr id="33794" name="Rectangle 2"/>
          <p:cNvSpPr>
            <a:spLocks noRot="1" noChangeArrowheads="1" noTextEdit="1"/>
          </p:cNvSpPr>
          <p:nvPr>
            <p:ph type="sldImg"/>
          </p:nvPr>
        </p:nvSpPr>
        <p:spPr>
          <a:ln/>
        </p:spPr>
      </p:sp>
      <p:sp>
        <p:nvSpPr>
          <p:cNvPr id="33795" name="Rectangle 3"/>
          <p:cNvSpPr>
            <a:spLocks noGrp="1" noChangeArrowheads="1"/>
          </p:cNvSpPr>
          <p:nvPr>
            <p:ph type="body" idx="1"/>
          </p:nvPr>
        </p:nvSpPr>
        <p:spPr/>
        <p:txBody>
          <a:bodyPr/>
          <a:lstStyle/>
          <a:p>
            <a:r>
              <a:rPr lang="en-US" altLang="ja-JP"/>
              <a:t>Agricultural net losses: equivalent to 4.7% of agricultural GDP and 0.6% of total GDP</a:t>
            </a:r>
          </a:p>
          <a:p>
            <a:r>
              <a:rPr lang="en-US" altLang="ja-JP"/>
              <a:t>Differences: identification of flooded areas at greater topographical detail and foregone earnings at value added rather than by total production; pre-disaster prices vs. export prices</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6F97A0-31D7-4803-B316-CED37F2CA4F0}" type="slidenum">
              <a:rPr lang="en-US"/>
              <a:pPr/>
              <a:t>6</a:t>
            </a:fld>
            <a:endParaRPr lang="en-US"/>
          </a:p>
        </p:txBody>
      </p:sp>
      <p:sp>
        <p:nvSpPr>
          <p:cNvPr id="47106" name="Rectangle 2"/>
          <p:cNvSpPr>
            <a:spLocks noRot="1"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altLang="ja-JP"/>
              <a:t>Agricultural net losses: equivalent to 4.7% of agricultural GDP and 0.6% of total GDP</a:t>
            </a:r>
          </a:p>
          <a:p>
            <a:r>
              <a:rPr lang="en-US" altLang="ja-JP"/>
              <a:t>Differences: identification of flooded areas at greater topographical detail and foregone earnings at value added rather than by total production; pre-disaster prices vs. export prices</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7C0B41-C27A-477A-BF2B-401F39315D95}" type="slidenum">
              <a:rPr lang="en-US"/>
              <a:pPr/>
              <a:t>8</a:t>
            </a:fld>
            <a:endParaRPr lang="en-US"/>
          </a:p>
        </p:txBody>
      </p:sp>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p:txBody>
          <a:bodyPr/>
          <a:lstStyle/>
          <a:p>
            <a:r>
              <a:rPr lang="en-US" altLang="ja-JP"/>
              <a:t>Estimate employment loss using labor use per hectare by crop and technology level and apply to affected cultivated areas.</a:t>
            </a:r>
          </a:p>
          <a:p>
            <a:r>
              <a:rPr lang="en-US" altLang="ja-JP"/>
              <a:t>Potential impact on rural poverty calculated with indirect methods utilizing: income and consumption data, poverty indices, poverty-growth elasticity, and most vulnerable cantons were classified.</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597173-922A-4B36-A6A9-39C4CB71C95B}" type="slidenum">
              <a:rPr lang="en-US"/>
              <a:pPr/>
              <a:t>11</a:t>
            </a:fld>
            <a:endParaRPr lang="en-US"/>
          </a:p>
        </p:txBody>
      </p:sp>
      <p:sp>
        <p:nvSpPr>
          <p:cNvPr id="39938" name="Rectangle 2"/>
          <p:cNvSpPr>
            <a:spLocks noRot="1" noChangeArrowheads="1" noTextEdit="1"/>
          </p:cNvSpPr>
          <p:nvPr>
            <p:ph type="sldImg"/>
          </p:nvPr>
        </p:nvSpPr>
        <p:spPr>
          <a:ln/>
        </p:spPr>
      </p:sp>
      <p:sp>
        <p:nvSpPr>
          <p:cNvPr id="39939" name="Rectangle 3"/>
          <p:cNvSpPr>
            <a:spLocks noGrp="1" noChangeArrowheads="1"/>
          </p:cNvSpPr>
          <p:nvPr>
            <p:ph type="body" idx="1"/>
          </p:nvPr>
        </p:nvSpPr>
        <p:spPr/>
        <p:txBody>
          <a:bodyPr/>
          <a:lstStyle/>
          <a:p>
            <a:r>
              <a:rPr lang="en-US" altLang="ja-JP"/>
              <a:t>The combination of these two typologies could serve as a way to set priorities for preventive and curative action and target more vulnerable areas.</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un.org/un60"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9698" name="Group 2"/>
          <p:cNvGrpSpPr>
            <a:grpSpLocks/>
          </p:cNvGrpSpPr>
          <p:nvPr/>
        </p:nvGrpSpPr>
        <p:grpSpPr bwMode="auto">
          <a:xfrm>
            <a:off x="0" y="0"/>
            <a:ext cx="9148763" cy="6851650"/>
            <a:chOff x="1" y="0"/>
            <a:chExt cx="5763" cy="4316"/>
          </a:xfrm>
        </p:grpSpPr>
        <p:sp>
          <p:nvSpPr>
            <p:cNvPr id="2969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2970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2970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grpSp>
          <p:nvGrpSpPr>
            <p:cNvPr id="29702" name="Group 6"/>
            <p:cNvGrpSpPr>
              <a:grpSpLocks/>
            </p:cNvGrpSpPr>
            <p:nvPr/>
          </p:nvGrpSpPr>
          <p:grpSpPr bwMode="auto">
            <a:xfrm>
              <a:off x="288" y="0"/>
              <a:ext cx="5098" cy="4316"/>
              <a:chOff x="288" y="0"/>
              <a:chExt cx="5098" cy="4316"/>
            </a:xfrm>
          </p:grpSpPr>
          <p:sp>
            <p:nvSpPr>
              <p:cNvPr id="2970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0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0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0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0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0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0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1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1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1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1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1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971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grpSp>
        <p:sp>
          <p:nvSpPr>
            <p:cNvPr id="2971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2971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2971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n-US"/>
            </a:p>
          </p:txBody>
        </p:sp>
        <p:sp>
          <p:nvSpPr>
            <p:cNvPr id="29719"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endParaRPr lang="en-US"/>
            </a:p>
          </p:txBody>
        </p:sp>
        <p:sp>
          <p:nvSpPr>
            <p:cNvPr id="29720"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endParaRPr lang="en-US"/>
            </a:p>
          </p:txBody>
        </p:sp>
        <p:sp>
          <p:nvSpPr>
            <p:cNvPr id="2972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n-US"/>
            </a:p>
          </p:txBody>
        </p:sp>
        <p:sp>
          <p:nvSpPr>
            <p:cNvPr id="29722"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endParaRPr lang="en-US"/>
            </a:p>
          </p:txBody>
        </p:sp>
        <p:sp>
          <p:nvSpPr>
            <p:cNvPr id="29723"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endParaRPr lang="en-US"/>
            </a:p>
          </p:txBody>
        </p:sp>
        <p:sp>
          <p:nvSpPr>
            <p:cNvPr id="29724"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en-US"/>
            </a:p>
          </p:txBody>
        </p:sp>
        <p:sp>
          <p:nvSpPr>
            <p:cNvPr id="29725"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en-US"/>
            </a:p>
          </p:txBody>
        </p:sp>
        <p:sp>
          <p:nvSpPr>
            <p:cNvPr id="29726"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en-US"/>
            </a:p>
          </p:txBody>
        </p:sp>
        <p:grpSp>
          <p:nvGrpSpPr>
            <p:cNvPr id="29727" name="Group 31"/>
            <p:cNvGrpSpPr>
              <a:grpSpLocks/>
            </p:cNvGrpSpPr>
            <p:nvPr/>
          </p:nvGrpSpPr>
          <p:grpSpPr bwMode="auto">
            <a:xfrm>
              <a:off x="1" y="392"/>
              <a:ext cx="5758" cy="1571"/>
              <a:chOff x="1" y="392"/>
              <a:chExt cx="5758" cy="1571"/>
            </a:xfrm>
          </p:grpSpPr>
          <p:sp>
            <p:nvSpPr>
              <p:cNvPr id="29728"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en-US"/>
              </a:p>
            </p:txBody>
          </p:sp>
          <p:sp>
            <p:nvSpPr>
              <p:cNvPr id="29729"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en-US"/>
              </a:p>
            </p:txBody>
          </p:sp>
          <p:sp>
            <p:nvSpPr>
              <p:cNvPr id="29730"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en-US"/>
              </a:p>
            </p:txBody>
          </p:sp>
          <p:sp>
            <p:nvSpPr>
              <p:cNvPr id="29731"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en-US"/>
              </a:p>
            </p:txBody>
          </p:sp>
          <p:sp>
            <p:nvSpPr>
              <p:cNvPr id="29732"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en-US"/>
              </a:p>
            </p:txBody>
          </p:sp>
        </p:grpSp>
        <p:sp>
          <p:nvSpPr>
            <p:cNvPr id="29733"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en-US"/>
            </a:p>
          </p:txBody>
        </p:sp>
        <p:sp>
          <p:nvSpPr>
            <p:cNvPr id="29734"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en-US"/>
            </a:p>
          </p:txBody>
        </p:sp>
      </p:grpSp>
      <p:sp>
        <p:nvSpPr>
          <p:cNvPr id="29735"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29736"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9737" name="Rectangle 41"/>
          <p:cNvSpPr>
            <a:spLocks noGrp="1" noChangeArrowheads="1"/>
          </p:cNvSpPr>
          <p:nvPr>
            <p:ph type="dt" sz="quarter" idx="2"/>
          </p:nvPr>
        </p:nvSpPr>
        <p:spPr/>
        <p:txBody>
          <a:bodyPr/>
          <a:lstStyle>
            <a:lvl1pPr>
              <a:defRPr/>
            </a:lvl1pPr>
          </a:lstStyle>
          <a:p>
            <a:endParaRPr lang="en-US"/>
          </a:p>
        </p:txBody>
      </p:sp>
      <p:sp>
        <p:nvSpPr>
          <p:cNvPr id="29738" name="Rectangle 42"/>
          <p:cNvSpPr>
            <a:spLocks noGrp="1" noChangeArrowheads="1"/>
          </p:cNvSpPr>
          <p:nvPr>
            <p:ph type="ftr" sz="quarter" idx="3"/>
          </p:nvPr>
        </p:nvSpPr>
        <p:spPr/>
        <p:txBody>
          <a:bodyPr/>
          <a:lstStyle>
            <a:lvl1pPr>
              <a:defRPr/>
            </a:lvl1pPr>
          </a:lstStyle>
          <a:p>
            <a:endParaRPr lang="en-US"/>
          </a:p>
        </p:txBody>
      </p:sp>
      <p:sp>
        <p:nvSpPr>
          <p:cNvPr id="29739" name="Rectangle 43"/>
          <p:cNvSpPr>
            <a:spLocks noGrp="1" noChangeArrowheads="1"/>
          </p:cNvSpPr>
          <p:nvPr>
            <p:ph type="sldNum" sz="quarter" idx="4"/>
          </p:nvPr>
        </p:nvSpPr>
        <p:spPr/>
        <p:txBody>
          <a:bodyPr/>
          <a:lstStyle>
            <a:lvl1pPr>
              <a:defRPr/>
            </a:lvl1pPr>
          </a:lstStyle>
          <a:p>
            <a:fld id="{9EF4D587-0F7D-4320-9647-132B2BF453C5}" type="slidenum">
              <a:rPr lang="en-US"/>
              <a:pPr/>
              <a:t>‹#›</a:t>
            </a:fld>
            <a:endParaRPr lang="en-US"/>
          </a:p>
        </p:txBody>
      </p:sp>
      <p:pic>
        <p:nvPicPr>
          <p:cNvPr id="29741" name="Picture 45" descr="UN 60 logo">
            <a:hlinkClick r:id="rId2"/>
          </p:cNvPr>
          <p:cNvPicPr>
            <a:picLocks noChangeAspect="1" noChangeArrowheads="1"/>
          </p:cNvPicPr>
          <p:nvPr userDrawn="1"/>
        </p:nvPicPr>
        <p:blipFill>
          <a:blip r:embed="rId3" cstate="print"/>
          <a:srcRect/>
          <a:stretch>
            <a:fillRect/>
          </a:stretch>
        </p:blipFill>
        <p:spPr bwMode="auto">
          <a:xfrm>
            <a:off x="3924300" y="547688"/>
            <a:ext cx="1223963" cy="819150"/>
          </a:xfrm>
          <a:prstGeom prst="rect">
            <a:avLst/>
          </a:prstGeom>
          <a:noFill/>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6A66E4-63AD-43B4-BBEA-6B5EEAFFBA7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54EED7F-C07D-46BE-B09D-F3B685599FB8}"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endParaRPr lang="en-US"/>
          </a:p>
        </p:txBody>
      </p:sp>
      <p:sp>
        <p:nvSpPr>
          <p:cNvPr id="4" name="Date Placeholder 3"/>
          <p:cNvSpPr>
            <a:spLocks noGrp="1"/>
          </p:cNvSpPr>
          <p:nvPr>
            <p:ph type="dt" sz="half" idx="10"/>
          </p:nvPr>
        </p:nvSpPr>
        <p:spPr>
          <a:xfrm>
            <a:off x="457200" y="6243638"/>
            <a:ext cx="21336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3638"/>
            <a:ext cx="2133600" cy="457200"/>
          </a:xfrm>
        </p:spPr>
        <p:txBody>
          <a:bodyPr/>
          <a:lstStyle>
            <a:lvl1pPr>
              <a:defRPr/>
            </a:lvl1pPr>
          </a:lstStyle>
          <a:p>
            <a:fld id="{F094B7AD-09D1-425E-925E-C15E9ABE2C6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B894B1F-1894-4B3C-AEDE-91C9825126D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3A330CB-016D-4EC7-9D8A-F369D87A2F2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8D6AE44-2125-4445-8BCA-50C0986A256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682C009-BC61-4F0C-B743-06CFEC79D79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6E2FC0B-B0AB-4DAC-8C82-9BBFC0A79E1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F219C69-EA10-4116-ABED-05C58FF6725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0F05EDF-C783-4865-9342-8E600EF0536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FE9AB41-CD75-4519-83D2-2EB9D8330AC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un.org/un6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28674" name="Group 2"/>
          <p:cNvGrpSpPr>
            <a:grpSpLocks/>
          </p:cNvGrpSpPr>
          <p:nvPr/>
        </p:nvGrpSpPr>
        <p:grpSpPr bwMode="auto">
          <a:xfrm>
            <a:off x="1588" y="0"/>
            <a:ext cx="9148762" cy="6851650"/>
            <a:chOff x="1" y="0"/>
            <a:chExt cx="5763" cy="4316"/>
          </a:xfrm>
        </p:grpSpPr>
        <p:sp>
          <p:nvSpPr>
            <p:cNvPr id="2867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2867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2867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grpSp>
          <p:nvGrpSpPr>
            <p:cNvPr id="28678" name="Group 6"/>
            <p:cNvGrpSpPr>
              <a:grpSpLocks/>
            </p:cNvGrpSpPr>
            <p:nvPr/>
          </p:nvGrpSpPr>
          <p:grpSpPr bwMode="auto">
            <a:xfrm>
              <a:off x="288" y="0"/>
              <a:ext cx="5098" cy="4316"/>
              <a:chOff x="288" y="0"/>
              <a:chExt cx="5098" cy="4316"/>
            </a:xfrm>
          </p:grpSpPr>
          <p:sp>
            <p:nvSpPr>
              <p:cNvPr id="28679"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80"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81"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82"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83"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84"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85"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86"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87"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88"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89"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90"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28691"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grpSp>
        <p:sp>
          <p:nvSpPr>
            <p:cNvPr id="28692"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28693"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28694"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n-US"/>
            </a:p>
          </p:txBody>
        </p:sp>
        <p:sp>
          <p:nvSpPr>
            <p:cNvPr id="28695"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endParaRPr lang="en-US"/>
            </a:p>
          </p:txBody>
        </p:sp>
        <p:sp>
          <p:nvSpPr>
            <p:cNvPr id="28696"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endParaRPr lang="en-US"/>
            </a:p>
          </p:txBody>
        </p:sp>
        <p:sp>
          <p:nvSpPr>
            <p:cNvPr id="28697"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n-US"/>
            </a:p>
          </p:txBody>
        </p:sp>
        <p:sp>
          <p:nvSpPr>
            <p:cNvPr id="28698"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endParaRPr lang="en-US"/>
            </a:p>
          </p:txBody>
        </p:sp>
        <p:sp>
          <p:nvSpPr>
            <p:cNvPr id="28699"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endParaRPr lang="en-US"/>
            </a:p>
          </p:txBody>
        </p:sp>
        <p:sp>
          <p:nvSpPr>
            <p:cNvPr id="28700"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en-US"/>
            </a:p>
          </p:txBody>
        </p:sp>
        <p:sp>
          <p:nvSpPr>
            <p:cNvPr id="28701"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en-US"/>
            </a:p>
          </p:txBody>
        </p:sp>
        <p:sp>
          <p:nvSpPr>
            <p:cNvPr id="28702"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en-US"/>
            </a:p>
          </p:txBody>
        </p:sp>
        <p:grpSp>
          <p:nvGrpSpPr>
            <p:cNvPr id="28703" name="Group 31"/>
            <p:cNvGrpSpPr>
              <a:grpSpLocks/>
            </p:cNvGrpSpPr>
            <p:nvPr/>
          </p:nvGrpSpPr>
          <p:grpSpPr bwMode="auto">
            <a:xfrm>
              <a:off x="1" y="392"/>
              <a:ext cx="5758" cy="1571"/>
              <a:chOff x="1" y="392"/>
              <a:chExt cx="5758" cy="1571"/>
            </a:xfrm>
          </p:grpSpPr>
          <p:sp>
            <p:nvSpPr>
              <p:cNvPr id="28704"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en-US"/>
              </a:p>
            </p:txBody>
          </p:sp>
          <p:sp>
            <p:nvSpPr>
              <p:cNvPr id="28705"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en-US"/>
              </a:p>
            </p:txBody>
          </p:sp>
          <p:sp>
            <p:nvSpPr>
              <p:cNvPr id="28706"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en-US"/>
              </a:p>
            </p:txBody>
          </p:sp>
          <p:sp>
            <p:nvSpPr>
              <p:cNvPr id="28707"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en-US"/>
              </a:p>
            </p:txBody>
          </p:sp>
          <p:sp>
            <p:nvSpPr>
              <p:cNvPr id="28708"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en-US"/>
              </a:p>
            </p:txBody>
          </p:sp>
        </p:grpSp>
        <p:sp>
          <p:nvSpPr>
            <p:cNvPr id="28709"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en-US"/>
            </a:p>
          </p:txBody>
        </p:sp>
        <p:sp>
          <p:nvSpPr>
            <p:cNvPr id="28710"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en-US"/>
            </a:p>
          </p:txBody>
        </p:sp>
      </p:grpSp>
      <p:sp>
        <p:nvSpPr>
          <p:cNvPr id="28711"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8712"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endParaRPr lang="en-US"/>
          </a:p>
        </p:txBody>
      </p:sp>
      <p:sp>
        <p:nvSpPr>
          <p:cNvPr id="28713"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endParaRPr lang="en-US"/>
          </a:p>
        </p:txBody>
      </p:sp>
      <p:sp>
        <p:nvSpPr>
          <p:cNvPr id="28714"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53A3CE8A-28A5-4E58-9821-D5539ED2A048}" type="slidenum">
              <a:rPr lang="en-US"/>
              <a:pPr/>
              <a:t>‹#›</a:t>
            </a:fld>
            <a:endParaRPr lang="en-US"/>
          </a:p>
        </p:txBody>
      </p:sp>
      <p:sp>
        <p:nvSpPr>
          <p:cNvPr id="28715"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8718" name="Picture 46" descr="UN 60 logo">
            <a:hlinkClick r:id="rId14"/>
          </p:cNvPr>
          <p:cNvPicPr>
            <a:picLocks noChangeAspect="1" noChangeArrowheads="1"/>
          </p:cNvPicPr>
          <p:nvPr/>
        </p:nvPicPr>
        <p:blipFill>
          <a:blip r:embed="rId15" cstate="print"/>
          <a:srcRect/>
          <a:stretch>
            <a:fillRect/>
          </a:stretch>
        </p:blipFill>
        <p:spPr bwMode="auto">
          <a:xfrm>
            <a:off x="4140200" y="6327775"/>
            <a:ext cx="792163" cy="530225"/>
          </a:xfrm>
          <a:prstGeom prst="rect">
            <a:avLst/>
          </a:prstGeom>
          <a:noFill/>
        </p:spPr>
      </p:pic>
    </p:spTree>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Grp="1" noChangeArrowheads="1"/>
          </p:cNvSpPr>
          <p:nvPr>
            <p:ph type="ctrTitle"/>
          </p:nvPr>
        </p:nvSpPr>
        <p:spPr/>
        <p:txBody>
          <a:bodyPr/>
          <a:lstStyle/>
          <a:p>
            <a:r>
              <a:rPr lang="en-US" sz="3600"/>
              <a:t>Economic and social impact of </a:t>
            </a:r>
            <a:r>
              <a:rPr lang="en-US" altLang="ja-JP" sz="3600">
                <a:ea typeface="MS PGothic" pitchFamily="34" charset="-128"/>
              </a:rPr>
              <a:t/>
            </a:r>
            <a:br>
              <a:rPr lang="en-US" altLang="ja-JP" sz="3600">
                <a:ea typeface="MS PGothic" pitchFamily="34" charset="-128"/>
              </a:rPr>
            </a:br>
            <a:r>
              <a:rPr lang="en-US" sz="3600"/>
              <a:t>El Niño in Andean countries</a:t>
            </a:r>
            <a:r>
              <a:rPr lang="en-US" altLang="ja-JP" sz="3600">
                <a:ea typeface="MS PGothic" pitchFamily="34" charset="-128"/>
              </a:rPr>
              <a:t/>
            </a:r>
            <a:br>
              <a:rPr lang="en-US" altLang="ja-JP" sz="3600">
                <a:ea typeface="MS PGothic" pitchFamily="34" charset="-128"/>
              </a:rPr>
            </a:br>
            <a:r>
              <a:rPr lang="en-US" altLang="ja-JP" sz="2000">
                <a:ea typeface="MS PGothic" pitchFamily="34" charset="-128"/>
              </a:rPr>
              <a:t>25 April 2006</a:t>
            </a:r>
            <a:br>
              <a:rPr lang="en-US" altLang="ja-JP" sz="2000">
                <a:ea typeface="MS PGothic" pitchFamily="34" charset="-128"/>
              </a:rPr>
            </a:br>
            <a:r>
              <a:rPr lang="en-US" altLang="ja-JP" sz="2000">
                <a:ea typeface="MS PGothic" pitchFamily="34" charset="-128"/>
              </a:rPr>
              <a:t>Inter-American Development Bank, Washington, D.C</a:t>
            </a:r>
            <a:endParaRPr lang="en-US" sz="2000"/>
          </a:p>
        </p:txBody>
      </p:sp>
      <p:sp>
        <p:nvSpPr>
          <p:cNvPr id="2055" name="Rectangle 7"/>
          <p:cNvSpPr>
            <a:spLocks noGrp="1" noChangeArrowheads="1"/>
          </p:cNvSpPr>
          <p:nvPr>
            <p:ph type="subTitle" idx="1"/>
          </p:nvPr>
        </p:nvSpPr>
        <p:spPr/>
        <p:txBody>
          <a:bodyPr/>
          <a:lstStyle/>
          <a:p>
            <a:r>
              <a:rPr lang="en-US" altLang="ja-JP">
                <a:ea typeface="MS PGothic" pitchFamily="34" charset="-128"/>
              </a:rPr>
              <a:t>Rob Vos</a:t>
            </a:r>
          </a:p>
          <a:p>
            <a:r>
              <a:rPr lang="en-US" altLang="ja-JP" sz="2000">
                <a:ea typeface="MS PGothic" pitchFamily="34" charset="-128"/>
              </a:rPr>
              <a:t>Director</a:t>
            </a:r>
          </a:p>
          <a:p>
            <a:r>
              <a:rPr lang="en-US" altLang="ja-JP" sz="2000">
                <a:ea typeface="MS PGothic" pitchFamily="34" charset="-128"/>
              </a:rPr>
              <a:t>Development Policy and Analysis Division,</a:t>
            </a:r>
          </a:p>
          <a:p>
            <a:r>
              <a:rPr lang="en-US" altLang="ja-JP" sz="2000">
                <a:ea typeface="MS PGothic" pitchFamily="34" charset="-128"/>
              </a:rPr>
              <a:t>UN-DESA</a:t>
            </a:r>
            <a:endParaRPr lang="en-US" sz="20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B5AD7CF-FE97-4DB8-8009-501EB21516C1}" type="slidenum">
              <a:rPr lang="en-US"/>
              <a:pPr/>
              <a:t>10</a:t>
            </a:fld>
            <a:endParaRPr lang="en-US"/>
          </a:p>
        </p:txBody>
      </p:sp>
      <p:sp>
        <p:nvSpPr>
          <p:cNvPr id="37890" name="Rectangle 2"/>
          <p:cNvSpPr>
            <a:spLocks noGrp="1" noChangeArrowheads="1"/>
          </p:cNvSpPr>
          <p:nvPr>
            <p:ph type="title"/>
          </p:nvPr>
        </p:nvSpPr>
        <p:spPr/>
        <p:txBody>
          <a:bodyPr/>
          <a:lstStyle/>
          <a:p>
            <a:r>
              <a:rPr lang="en-US" altLang="ja-JP" sz="4000">
                <a:ea typeface="MS PGothic" pitchFamily="34" charset="-128"/>
              </a:rPr>
              <a:t>Different risks require different mitigating actions </a:t>
            </a:r>
            <a:endParaRPr lang="en-US" sz="4000">
              <a:ea typeface="MS PGothic" pitchFamily="34" charset="-128"/>
            </a:endParaRPr>
          </a:p>
        </p:txBody>
      </p:sp>
      <p:sp>
        <p:nvSpPr>
          <p:cNvPr id="37891" name="Rectangle 3"/>
          <p:cNvSpPr>
            <a:spLocks noGrp="1" noChangeArrowheads="1"/>
          </p:cNvSpPr>
          <p:nvPr>
            <p:ph type="body" idx="1"/>
          </p:nvPr>
        </p:nvSpPr>
        <p:spPr/>
        <p:txBody>
          <a:bodyPr/>
          <a:lstStyle/>
          <a:p>
            <a:r>
              <a:rPr lang="en-US" altLang="ja-JP" sz="3600">
                <a:ea typeface="MS PGothic" pitchFamily="34" charset="-128"/>
              </a:rPr>
              <a:t>Typology of required policy interventions</a:t>
            </a:r>
          </a:p>
          <a:p>
            <a:pPr lvl="1"/>
            <a:r>
              <a:rPr lang="en-US" altLang="ja-JP" sz="3200">
                <a:ea typeface="MS PGothic" pitchFamily="34" charset="-128"/>
              </a:rPr>
              <a:t>Type 1: impact on persons and infrastructure</a:t>
            </a:r>
          </a:p>
          <a:p>
            <a:pPr lvl="1"/>
            <a:r>
              <a:rPr lang="en-US" altLang="ja-JP" sz="3200">
                <a:ea typeface="MS PGothic" pitchFamily="34" charset="-128"/>
              </a:rPr>
              <a:t>Type 2: impact on persons</a:t>
            </a:r>
          </a:p>
          <a:p>
            <a:pPr lvl="1"/>
            <a:r>
              <a:rPr lang="en-US" altLang="ja-JP" sz="3200">
                <a:ea typeface="MS PGothic" pitchFamily="34" charset="-128"/>
              </a:rPr>
              <a:t>Type 3: impact on infrastructure</a:t>
            </a:r>
            <a:r>
              <a:rPr lang="en-US" altLang="ja-JP">
                <a:ea typeface="MS PGothic" pitchFamily="34" charset="-128"/>
              </a:rPr>
              <a:t> </a:t>
            </a:r>
          </a:p>
          <a:p>
            <a:pPr>
              <a:buFont typeface="Wingdings" pitchFamily="2" charset="2"/>
              <a:buNone/>
            </a:pPr>
            <a:endParaRPr lang="en-US">
              <a:ea typeface="MS PGothic" pitchFamily="34"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A089C89-A4F9-4EC8-8CCE-7F715353D374}" type="slidenum">
              <a:rPr lang="en-US"/>
              <a:pPr/>
              <a:t>11</a:t>
            </a:fld>
            <a:endParaRPr lang="en-US"/>
          </a:p>
        </p:txBody>
      </p:sp>
      <p:sp>
        <p:nvSpPr>
          <p:cNvPr id="38914" name="Rectangle 2"/>
          <p:cNvSpPr>
            <a:spLocks noGrp="1" noChangeArrowheads="1"/>
          </p:cNvSpPr>
          <p:nvPr>
            <p:ph type="title"/>
          </p:nvPr>
        </p:nvSpPr>
        <p:spPr>
          <a:xfrm>
            <a:off x="250825" y="0"/>
            <a:ext cx="8651875" cy="1412875"/>
          </a:xfrm>
        </p:spPr>
        <p:txBody>
          <a:bodyPr/>
          <a:lstStyle/>
          <a:p>
            <a:r>
              <a:rPr lang="en-US" altLang="ja-JP" sz="4800">
                <a:ea typeface="MS PGothic" pitchFamily="34" charset="-128"/>
              </a:rPr>
              <a:t>Targeting and monitoring</a:t>
            </a:r>
            <a:endParaRPr lang="en-US" sz="4800">
              <a:ea typeface="MS PGothic" pitchFamily="34" charset="-128"/>
            </a:endParaRPr>
          </a:p>
        </p:txBody>
      </p:sp>
      <p:sp>
        <p:nvSpPr>
          <p:cNvPr id="38915" name="Rectangle 3"/>
          <p:cNvSpPr>
            <a:spLocks noGrp="1" noChangeArrowheads="1"/>
          </p:cNvSpPr>
          <p:nvPr>
            <p:ph type="body" idx="1"/>
          </p:nvPr>
        </p:nvSpPr>
        <p:spPr/>
        <p:txBody>
          <a:bodyPr/>
          <a:lstStyle/>
          <a:p>
            <a:r>
              <a:rPr lang="en-US" altLang="ja-JP">
                <a:ea typeface="MS PGothic" pitchFamily="34" charset="-128"/>
              </a:rPr>
              <a:t>Typology of cantons (municipalities) for targeting</a:t>
            </a:r>
          </a:p>
          <a:p>
            <a:pPr lvl="1"/>
            <a:r>
              <a:rPr lang="en-US" altLang="ja-JP">
                <a:ea typeface="MS PGothic" pitchFamily="34" charset="-128"/>
              </a:rPr>
              <a:t>Type A: low vulnerability and impact</a:t>
            </a:r>
          </a:p>
          <a:p>
            <a:pPr lvl="1"/>
            <a:r>
              <a:rPr lang="en-US" altLang="ja-JP">
                <a:ea typeface="MS PGothic" pitchFamily="34" charset="-128"/>
              </a:rPr>
              <a:t>Type B: moderate vulnerability but relatively strong impact</a:t>
            </a:r>
          </a:p>
          <a:p>
            <a:pPr lvl="1"/>
            <a:r>
              <a:rPr lang="en-US" altLang="ja-JP">
                <a:ea typeface="MS PGothic" pitchFamily="34" charset="-128"/>
              </a:rPr>
              <a:t>Type C: high vulnerability but moderate impact</a:t>
            </a:r>
          </a:p>
          <a:p>
            <a:pPr lvl="1"/>
            <a:r>
              <a:rPr lang="en-US" altLang="ja-JP">
                <a:ea typeface="MS PGothic" pitchFamily="34" charset="-128"/>
              </a:rPr>
              <a:t>Type D: high vulnerability and strong impact</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338DBFF-B54E-4850-8E3E-6860C8E386D7}" type="slidenum">
              <a:rPr lang="en-US"/>
              <a:pPr/>
              <a:t>12</a:t>
            </a:fld>
            <a:endParaRPr lang="en-US"/>
          </a:p>
        </p:txBody>
      </p:sp>
      <p:sp>
        <p:nvSpPr>
          <p:cNvPr id="40962" name="Rectangle 2"/>
          <p:cNvSpPr>
            <a:spLocks noGrp="1" noChangeArrowheads="1"/>
          </p:cNvSpPr>
          <p:nvPr>
            <p:ph type="title"/>
          </p:nvPr>
        </p:nvSpPr>
        <p:spPr/>
        <p:txBody>
          <a:bodyPr/>
          <a:lstStyle/>
          <a:p>
            <a:r>
              <a:rPr lang="en-US" altLang="ja-JP" sz="4000">
                <a:ea typeface="MS PGothic" pitchFamily="34" charset="-128"/>
              </a:rPr>
              <a:t>Lessons learned and policy recommendations</a:t>
            </a:r>
            <a:endParaRPr lang="en-US" sz="4000">
              <a:ea typeface="MS PGothic" pitchFamily="34" charset="-128"/>
            </a:endParaRPr>
          </a:p>
        </p:txBody>
      </p:sp>
      <p:sp>
        <p:nvSpPr>
          <p:cNvPr id="40963" name="Rectangle 3"/>
          <p:cNvSpPr>
            <a:spLocks noGrp="1" noChangeArrowheads="1"/>
          </p:cNvSpPr>
          <p:nvPr>
            <p:ph type="body" idx="1"/>
          </p:nvPr>
        </p:nvSpPr>
        <p:spPr/>
        <p:txBody>
          <a:bodyPr/>
          <a:lstStyle/>
          <a:p>
            <a:pPr>
              <a:lnSpc>
                <a:spcPct val="80000"/>
              </a:lnSpc>
            </a:pPr>
            <a:r>
              <a:rPr lang="en-US" altLang="ja-JP" sz="2800">
                <a:ea typeface="MS PGothic" pitchFamily="34" charset="-128"/>
              </a:rPr>
              <a:t>Adverse effects of </a:t>
            </a:r>
            <a:r>
              <a:rPr lang="en-US" sz="2800"/>
              <a:t>El Niño</a:t>
            </a:r>
            <a:r>
              <a:rPr lang="en-US" altLang="ja-JP" sz="2800">
                <a:ea typeface="MS PGothic" pitchFamily="34" charset="-128"/>
              </a:rPr>
              <a:t> are problem of underdevelopment</a:t>
            </a:r>
          </a:p>
          <a:p>
            <a:pPr>
              <a:lnSpc>
                <a:spcPct val="80000"/>
              </a:lnSpc>
            </a:pPr>
            <a:r>
              <a:rPr lang="en-US" altLang="ja-JP" sz="2800">
                <a:ea typeface="MS PGothic" pitchFamily="34" charset="-128"/>
              </a:rPr>
              <a:t>Policy approach: compensatory relief and </a:t>
            </a:r>
            <a:r>
              <a:rPr lang="en-US" altLang="ja-JP" sz="2800">
                <a:solidFill>
                  <a:srgbClr val="FF6699"/>
                </a:solidFill>
                <a:ea typeface="MS PGothic" pitchFamily="34" charset="-128"/>
              </a:rPr>
              <a:t>development investment</a:t>
            </a:r>
          </a:p>
          <a:p>
            <a:pPr>
              <a:lnSpc>
                <a:spcPct val="80000"/>
              </a:lnSpc>
            </a:pPr>
            <a:r>
              <a:rPr lang="en-US" altLang="ja-JP" sz="2800">
                <a:ea typeface="MS PGothic" pitchFamily="34" charset="-128"/>
              </a:rPr>
              <a:t>Recurring nature of El Ni</a:t>
            </a:r>
            <a:r>
              <a:rPr lang="en-US" sz="2800"/>
              <a:t>ñ</a:t>
            </a:r>
            <a:r>
              <a:rPr lang="en-US" altLang="ja-JP" sz="2800">
                <a:ea typeface="MS PGothic" pitchFamily="34" charset="-128"/>
              </a:rPr>
              <a:t>o </a:t>
            </a:r>
            <a:r>
              <a:rPr lang="en-US" altLang="ja-JP" sz="2800">
                <a:ea typeface="MS PGothic" pitchFamily="34" charset="-128"/>
                <a:sym typeface="Wingdings" pitchFamily="2" charset="2"/>
              </a:rPr>
              <a:t> insurance schemes (public funds or private financial instruments)</a:t>
            </a:r>
          </a:p>
          <a:p>
            <a:pPr lvl="1">
              <a:lnSpc>
                <a:spcPct val="80000"/>
              </a:lnSpc>
            </a:pPr>
            <a:r>
              <a:rPr lang="en-US" altLang="ja-JP" sz="2400">
                <a:ea typeface="MS PGothic" pitchFamily="34" charset="-128"/>
                <a:sym typeface="Wingdings" pitchFamily="2" charset="2"/>
              </a:rPr>
              <a:t>Need agreement on nature of damages</a:t>
            </a:r>
          </a:p>
          <a:p>
            <a:pPr lvl="1">
              <a:lnSpc>
                <a:spcPct val="80000"/>
              </a:lnSpc>
            </a:pPr>
            <a:r>
              <a:rPr lang="en-US" altLang="ja-JP" sz="2400">
                <a:ea typeface="MS PGothic" pitchFamily="34" charset="-128"/>
                <a:sym typeface="Wingdings" pitchFamily="2" charset="2"/>
              </a:rPr>
              <a:t>Need establish criteria, procedures and benchmarks for costing and valuation</a:t>
            </a:r>
          </a:p>
          <a:p>
            <a:pPr lvl="1">
              <a:lnSpc>
                <a:spcPct val="80000"/>
              </a:lnSpc>
            </a:pPr>
            <a:r>
              <a:rPr lang="en-US" altLang="ja-JP" sz="2400">
                <a:ea typeface="MS PGothic" pitchFamily="34" charset="-128"/>
                <a:sym typeface="Wingdings" pitchFamily="2" charset="2"/>
              </a:rPr>
              <a:t>Present value versus replacement for new versus improved investment </a:t>
            </a:r>
          </a:p>
          <a:p>
            <a:pPr lvl="1">
              <a:lnSpc>
                <a:spcPct val="80000"/>
              </a:lnSpc>
            </a:pPr>
            <a:endParaRPr lang="en-US" altLang="ja-JP" sz="2400">
              <a:ea typeface="MS PGothic" pitchFamily="34" charset="-128"/>
              <a:sym typeface="Wingdings" pitchFamily="2" charset="2"/>
            </a:endParaRPr>
          </a:p>
          <a:p>
            <a:pPr lvl="1">
              <a:lnSpc>
                <a:spcPct val="80000"/>
              </a:lnSpc>
              <a:buFontTx/>
              <a:buNone/>
            </a:pPr>
            <a:endParaRPr lang="en-US" altLang="ja-JP" sz="2400">
              <a:ea typeface="MS PGothic" pitchFamily="34" charset="-128"/>
              <a:sym typeface="Wingdings" pitchFamily="2" charset="2"/>
            </a:endParaRPr>
          </a:p>
          <a:p>
            <a:pPr lvl="1">
              <a:lnSpc>
                <a:spcPct val="80000"/>
              </a:lnSpc>
            </a:pPr>
            <a:endParaRPr lang="en-US" sz="2400">
              <a:ea typeface="MS PGothic" pitchFamily="34" charset="-128"/>
              <a:sym typeface="Wingdings" pitchFamily="2" charset="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A0709DF-7AA5-4FD2-84BB-384D4971CC79}" type="slidenum">
              <a:rPr lang="en-US"/>
              <a:pPr/>
              <a:t>13</a:t>
            </a:fld>
            <a:endParaRPr lang="en-US"/>
          </a:p>
        </p:txBody>
      </p:sp>
      <p:sp>
        <p:nvSpPr>
          <p:cNvPr id="44034" name="Rectangle 2"/>
          <p:cNvSpPr>
            <a:spLocks noGrp="1" noChangeArrowheads="1"/>
          </p:cNvSpPr>
          <p:nvPr>
            <p:ph type="title"/>
          </p:nvPr>
        </p:nvSpPr>
        <p:spPr/>
        <p:txBody>
          <a:bodyPr/>
          <a:lstStyle/>
          <a:p>
            <a:r>
              <a:rPr lang="en-US" altLang="ja-JP">
                <a:ea typeface="MS PGothic" pitchFamily="34" charset="-128"/>
              </a:rPr>
              <a:t>Lessons from other disasters</a:t>
            </a:r>
            <a:endParaRPr lang="en-US"/>
          </a:p>
        </p:txBody>
      </p:sp>
      <p:sp>
        <p:nvSpPr>
          <p:cNvPr id="44035" name="Rectangle 3"/>
          <p:cNvSpPr>
            <a:spLocks noGrp="1" noChangeArrowheads="1"/>
          </p:cNvSpPr>
          <p:nvPr>
            <p:ph type="body" idx="1"/>
          </p:nvPr>
        </p:nvSpPr>
        <p:spPr/>
        <p:txBody>
          <a:bodyPr/>
          <a:lstStyle/>
          <a:p>
            <a:r>
              <a:rPr lang="en-US" altLang="ja-JP">
                <a:ea typeface="MS PGothic" pitchFamily="34" charset="-128"/>
              </a:rPr>
              <a:t>Hurricane Mitch</a:t>
            </a:r>
          </a:p>
          <a:p>
            <a:pPr lvl="1"/>
            <a:r>
              <a:rPr lang="en-US" altLang="ja-JP">
                <a:ea typeface="MS PGothic" pitchFamily="34" charset="-128"/>
              </a:rPr>
              <a:t>Central America is a high risk zone but lack of prevention and mitigation measures leaves vulnerable exposed</a:t>
            </a:r>
          </a:p>
          <a:p>
            <a:pPr lvl="1"/>
            <a:r>
              <a:rPr lang="en-US" altLang="ja-JP">
                <a:ea typeface="MS PGothic" pitchFamily="34" charset="-128"/>
              </a:rPr>
              <a:t>75% of damages were caused by improper land use and settlements</a:t>
            </a:r>
          </a:p>
          <a:p>
            <a:pPr lvl="1"/>
            <a:r>
              <a:rPr lang="en-US" altLang="ja-JP">
                <a:solidFill>
                  <a:schemeClr val="folHlink"/>
                </a:solidFill>
                <a:ea typeface="MS PGothic" pitchFamily="34" charset="-128"/>
              </a:rPr>
              <a:t>Need to integrate disaster strategy with development objectives</a:t>
            </a:r>
            <a:endParaRPr lang="en-US">
              <a:solidFill>
                <a:schemeClr val="folHlink"/>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10F06F0-9EFA-428C-B867-9E5CDD068588}" type="slidenum">
              <a:rPr lang="en-US"/>
              <a:pPr/>
              <a:t>2</a:t>
            </a:fld>
            <a:endParaRPr lang="en-US"/>
          </a:p>
        </p:txBody>
      </p:sp>
      <p:sp>
        <p:nvSpPr>
          <p:cNvPr id="5122" name="Rectangle 2"/>
          <p:cNvSpPr>
            <a:spLocks noGrp="1" noChangeArrowheads="1"/>
          </p:cNvSpPr>
          <p:nvPr>
            <p:ph type="title"/>
          </p:nvPr>
        </p:nvSpPr>
        <p:spPr/>
        <p:txBody>
          <a:bodyPr/>
          <a:lstStyle/>
          <a:p>
            <a:r>
              <a:rPr lang="en-US" altLang="ja-JP" sz="4000">
                <a:ea typeface="MS PGothic" pitchFamily="34" charset="-128"/>
              </a:rPr>
              <a:t>Nature of El </a:t>
            </a:r>
            <a:r>
              <a:rPr lang="en-US" sz="4000"/>
              <a:t>Niño</a:t>
            </a:r>
            <a:r>
              <a:rPr lang="en-US" altLang="ja-JP" sz="4000">
                <a:ea typeface="MS PGothic" pitchFamily="34" charset="-128"/>
              </a:rPr>
              <a:t> and its policy implications</a:t>
            </a:r>
            <a:endParaRPr lang="en-US" sz="4000"/>
          </a:p>
        </p:txBody>
      </p:sp>
      <p:sp>
        <p:nvSpPr>
          <p:cNvPr id="5123" name="Rectangle 3"/>
          <p:cNvSpPr>
            <a:spLocks noGrp="1" noChangeArrowheads="1"/>
          </p:cNvSpPr>
          <p:nvPr>
            <p:ph type="body" idx="1"/>
          </p:nvPr>
        </p:nvSpPr>
        <p:spPr/>
        <p:txBody>
          <a:bodyPr/>
          <a:lstStyle/>
          <a:p>
            <a:r>
              <a:rPr lang="en-US" altLang="ja-JP">
                <a:latin typeface="Arial"/>
                <a:ea typeface="MS PGothic" pitchFamily="34" charset="-128"/>
              </a:rPr>
              <a:t>“</a:t>
            </a:r>
            <a:r>
              <a:rPr lang="en-US" altLang="ja-JP">
                <a:ea typeface="MS PGothic" pitchFamily="34" charset="-128"/>
              </a:rPr>
              <a:t>Pre-announced</a:t>
            </a:r>
            <a:r>
              <a:rPr lang="en-US" altLang="ja-JP">
                <a:latin typeface="Arial"/>
                <a:ea typeface="MS PGothic" pitchFamily="34" charset="-128"/>
              </a:rPr>
              <a:t>”</a:t>
            </a:r>
            <a:r>
              <a:rPr lang="en-US" altLang="ja-JP">
                <a:ea typeface="MS PGothic" pitchFamily="34" charset="-128"/>
              </a:rPr>
              <a:t> and recurrent disaster but difficult to predict</a:t>
            </a:r>
          </a:p>
          <a:p>
            <a:pPr lvl="1"/>
            <a:r>
              <a:rPr lang="en-US" altLang="ja-JP">
                <a:ea typeface="MS PGothic" pitchFamily="34" charset="-128"/>
              </a:rPr>
              <a:t>Preventive action is possible</a:t>
            </a:r>
          </a:p>
          <a:p>
            <a:pPr lvl="1"/>
            <a:r>
              <a:rPr lang="en-US" altLang="ja-JP">
                <a:ea typeface="MS PGothic" pitchFamily="34" charset="-128"/>
              </a:rPr>
              <a:t>Methodological problems</a:t>
            </a:r>
          </a:p>
          <a:p>
            <a:pPr lvl="1"/>
            <a:r>
              <a:rPr lang="en-US" altLang="ja-JP">
                <a:ea typeface="MS PGothic" pitchFamily="34" charset="-128"/>
              </a:rPr>
              <a:t>But past experience can be assessed</a:t>
            </a:r>
          </a:p>
          <a:p>
            <a:r>
              <a:rPr lang="en-US" altLang="ja-JP">
                <a:ea typeface="MS PGothic" pitchFamily="34" charset="-128"/>
              </a:rPr>
              <a:t>WMO reports unlikely continuation of La </a:t>
            </a:r>
            <a:r>
              <a:rPr lang="en-US"/>
              <a:t>Niñ</a:t>
            </a:r>
            <a:r>
              <a:rPr lang="en-US" altLang="ja-JP">
                <a:ea typeface="MS PGothic" pitchFamily="34" charset="-128"/>
              </a:rPr>
              <a:t>a or development of El </a:t>
            </a:r>
            <a:r>
              <a:rPr lang="en-US"/>
              <a:t>Niño</a:t>
            </a:r>
            <a:r>
              <a:rPr lang="en-US" altLang="ja-JP">
                <a:ea typeface="MS PGothic" pitchFamily="34" charset="-128"/>
              </a:rPr>
              <a:t> in 2006 but does not rule it out</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BAC8A2F-FE34-434C-9F1C-F00E107DDE41}" type="slidenum">
              <a:rPr lang="en-US"/>
              <a:pPr/>
              <a:t>3</a:t>
            </a:fld>
            <a:endParaRPr lang="en-US"/>
          </a:p>
        </p:txBody>
      </p:sp>
      <p:sp>
        <p:nvSpPr>
          <p:cNvPr id="30722" name="Rectangle 2"/>
          <p:cNvSpPr>
            <a:spLocks noGrp="1" noChangeArrowheads="1"/>
          </p:cNvSpPr>
          <p:nvPr>
            <p:ph type="title"/>
          </p:nvPr>
        </p:nvSpPr>
        <p:spPr/>
        <p:txBody>
          <a:bodyPr/>
          <a:lstStyle/>
          <a:p>
            <a:r>
              <a:rPr lang="en-US" altLang="ja-JP" sz="4000">
                <a:ea typeface="MS PGothic" pitchFamily="34" charset="-128"/>
              </a:rPr>
              <a:t>Methodological issues of measurement of impact</a:t>
            </a:r>
            <a:endParaRPr lang="en-US" sz="4000"/>
          </a:p>
        </p:txBody>
      </p:sp>
      <p:sp>
        <p:nvSpPr>
          <p:cNvPr id="30723" name="Rectangle 3"/>
          <p:cNvSpPr>
            <a:spLocks noGrp="1" noChangeArrowheads="1"/>
          </p:cNvSpPr>
          <p:nvPr>
            <p:ph type="body" idx="1"/>
          </p:nvPr>
        </p:nvSpPr>
        <p:spPr/>
        <p:txBody>
          <a:bodyPr/>
          <a:lstStyle/>
          <a:p>
            <a:r>
              <a:rPr lang="en-US" altLang="ja-JP" sz="2800">
                <a:ea typeface="MS PGothic" pitchFamily="34" charset="-128"/>
              </a:rPr>
              <a:t>Assessment of costs: choice of benchmark (direct damage vs. “normal” depreciation)</a:t>
            </a:r>
          </a:p>
          <a:p>
            <a:r>
              <a:rPr lang="en-US" altLang="ja-JP" sz="2800">
                <a:ea typeface="MS PGothic" pitchFamily="34" charset="-128"/>
              </a:rPr>
              <a:t>Direct and indirect effects</a:t>
            </a:r>
          </a:p>
          <a:p>
            <a:r>
              <a:rPr lang="en-US" altLang="ja-JP" sz="2800">
                <a:ea typeface="MS PGothic" pitchFamily="34" charset="-128"/>
              </a:rPr>
              <a:t>What prices to use to value damages?</a:t>
            </a:r>
          </a:p>
          <a:p>
            <a:r>
              <a:rPr lang="en-US" altLang="ja-JP" sz="2800">
                <a:ea typeface="MS PGothic" pitchFamily="34" charset="-128"/>
              </a:rPr>
              <a:t>For preventive action: how to deal with uncertainty of how and when risk areas will be affected</a:t>
            </a:r>
          </a:p>
          <a:p>
            <a:pPr lvl="1"/>
            <a:r>
              <a:rPr lang="en-US" altLang="ja-JP" sz="2000">
                <a:ea typeface="MS PGothic" pitchFamily="34" charset="-128"/>
              </a:rPr>
              <a:t>Identify types of risks and degrees of vulnerability</a:t>
            </a:r>
            <a:r>
              <a:rPr lang="en-US" altLang="ja-JP" sz="1800">
                <a:ea typeface="MS PGothic" pitchFamily="34" charset="-128"/>
              </a:rPr>
              <a:t>:</a:t>
            </a:r>
            <a:r>
              <a:rPr lang="en-US" altLang="ja-JP" sz="2000">
                <a:ea typeface="MS PGothic" pitchFamily="34" charset="-128"/>
              </a:rPr>
              <a:t> e.g</a:t>
            </a:r>
            <a:r>
              <a:rPr lang="en-US" altLang="ja-JP" sz="2400">
                <a:ea typeface="MS PGothic" pitchFamily="34" charset="-128"/>
              </a:rPr>
              <a:t>.</a:t>
            </a:r>
            <a:r>
              <a:rPr lang="en-US" altLang="ja-JP" sz="2000">
                <a:ea typeface="MS PGothic" pitchFamily="34" charset="-128"/>
              </a:rPr>
              <a:t> to income losses (agricultural and infrastructure) and health risk of the poor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F133280-6601-401E-9947-317B51557B31}" type="slidenum">
              <a:rPr lang="en-US"/>
              <a:pPr/>
              <a:t>4</a:t>
            </a:fld>
            <a:endParaRPr lang="en-US"/>
          </a:p>
        </p:txBody>
      </p:sp>
      <p:sp>
        <p:nvSpPr>
          <p:cNvPr id="31746" name="Rectangle 2"/>
          <p:cNvSpPr>
            <a:spLocks noGrp="1" noChangeArrowheads="1"/>
          </p:cNvSpPr>
          <p:nvPr>
            <p:ph type="title"/>
          </p:nvPr>
        </p:nvSpPr>
        <p:spPr/>
        <p:txBody>
          <a:bodyPr/>
          <a:lstStyle/>
          <a:p>
            <a:r>
              <a:rPr lang="en-US" altLang="ja-JP" sz="4000">
                <a:ea typeface="MS PGothic" pitchFamily="34" charset="-128"/>
              </a:rPr>
              <a:t>Methodological issues of measurement of impact (cont.)</a:t>
            </a:r>
            <a:endParaRPr lang="en-US" sz="4000"/>
          </a:p>
        </p:txBody>
      </p:sp>
      <p:sp>
        <p:nvSpPr>
          <p:cNvPr id="31747" name="Rectangle 3"/>
          <p:cNvSpPr>
            <a:spLocks noGrp="1" noChangeArrowheads="1"/>
          </p:cNvSpPr>
          <p:nvPr>
            <p:ph type="body" idx="1"/>
          </p:nvPr>
        </p:nvSpPr>
        <p:spPr/>
        <p:txBody>
          <a:bodyPr/>
          <a:lstStyle/>
          <a:p>
            <a:endParaRPr lang="en-US" altLang="ja-JP">
              <a:ea typeface="MS PGothic" pitchFamily="34" charset="-128"/>
            </a:endParaRPr>
          </a:p>
          <a:p>
            <a:r>
              <a:rPr lang="en-US" altLang="ja-JP">
                <a:ea typeface="MS PGothic" pitchFamily="34" charset="-128"/>
              </a:rPr>
              <a:t>Estimation of costs also depends on policy objective: direct damage vs. developmental reconstruction</a:t>
            </a:r>
          </a:p>
          <a:p>
            <a:endParaRPr lang="en-US"/>
          </a:p>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lide Number Placeholder 5"/>
          <p:cNvSpPr>
            <a:spLocks noGrp="1"/>
          </p:cNvSpPr>
          <p:nvPr>
            <p:ph type="sldNum" sz="quarter" idx="12"/>
          </p:nvPr>
        </p:nvSpPr>
        <p:spPr/>
        <p:txBody>
          <a:bodyPr/>
          <a:lstStyle/>
          <a:p>
            <a:fld id="{2ADC816A-22CB-46BE-BFBD-659CC7C4FF63}" type="slidenum">
              <a:rPr lang="en-US"/>
              <a:pPr/>
              <a:t>5</a:t>
            </a:fld>
            <a:endParaRPr lang="en-US"/>
          </a:p>
        </p:txBody>
      </p:sp>
      <p:sp>
        <p:nvSpPr>
          <p:cNvPr id="32770" name="Rectangle 2"/>
          <p:cNvSpPr>
            <a:spLocks noGrp="1" noChangeArrowheads="1"/>
          </p:cNvSpPr>
          <p:nvPr>
            <p:ph type="title"/>
          </p:nvPr>
        </p:nvSpPr>
        <p:spPr/>
        <p:txBody>
          <a:bodyPr/>
          <a:lstStyle/>
          <a:p>
            <a:r>
              <a:rPr lang="en-US" altLang="ja-JP" sz="4000">
                <a:ea typeface="MS PGothic" pitchFamily="34" charset="-128"/>
              </a:rPr>
              <a:t>Estimates of economic and social costs: Ecuador 1997-1998</a:t>
            </a:r>
            <a:endParaRPr lang="en-US" sz="4000"/>
          </a:p>
        </p:txBody>
      </p:sp>
      <p:graphicFrame>
        <p:nvGraphicFramePr>
          <p:cNvPr id="32832" name="Group 64"/>
          <p:cNvGraphicFramePr>
            <a:graphicFrameLocks noGrp="1"/>
          </p:cNvGraphicFramePr>
          <p:nvPr>
            <p:ph type="tbl" idx="1"/>
          </p:nvPr>
        </p:nvGraphicFramePr>
        <p:xfrm>
          <a:off x="457200" y="1600200"/>
          <a:ext cx="7786688" cy="4926013"/>
        </p:xfrm>
        <a:graphic>
          <a:graphicData uri="http://schemas.openxmlformats.org/drawingml/2006/table">
            <a:tbl>
              <a:tblPr/>
              <a:tblGrid>
                <a:gridCol w="3163888"/>
                <a:gridCol w="1541462"/>
                <a:gridCol w="1541463"/>
                <a:gridCol w="1539875"/>
              </a:tblGrid>
              <a:tr h="8223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000" b="0" i="1" u="none" strike="noStrike" cap="none" normalizeH="0" baseline="0" smtClean="0">
                          <a:ln>
                            <a:noFill/>
                          </a:ln>
                          <a:solidFill>
                            <a:schemeClr val="tx1"/>
                          </a:solidFill>
                          <a:effectLst>
                            <a:outerShdw blurRad="38100" dist="38100" dir="2700000" algn="tl">
                              <a:srgbClr val="000000"/>
                            </a:outerShdw>
                          </a:effectLst>
                          <a:latin typeface="Verdana" pitchFamily="34" charset="0"/>
                        </a:rPr>
                        <a:t>% of GDP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Official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CEPAL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Vos et 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91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folHlink"/>
                          </a:solidFill>
                          <a:effectLst>
                            <a:outerShdw blurRad="38100" dist="38100" dir="2700000" algn="tl">
                              <a:srgbClr val="000000"/>
                            </a:outerShdw>
                          </a:effectLst>
                          <a:latin typeface="Verdana" pitchFamily="34" charset="0"/>
                        </a:rPr>
                        <a:t>Total net (excl. emergency aid)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folHlink"/>
                          </a:solidFill>
                          <a:effectLst>
                            <a:outerShdw blurRad="38100" dist="38100" dir="2700000" algn="tl">
                              <a:srgbClr val="000000"/>
                            </a:outerShdw>
                          </a:effectLst>
                          <a:latin typeface="Verdana" pitchFamily="34" charset="0"/>
                        </a:rPr>
                        <a:t>12.9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folHlink"/>
                          </a:solidFill>
                          <a:effectLst>
                            <a:outerShdw blurRad="38100" dist="38100" dir="2700000" algn="tl">
                              <a:srgbClr val="000000"/>
                            </a:outerShdw>
                          </a:effectLst>
                          <a:latin typeface="Verdana" pitchFamily="34" charset="0"/>
                        </a:rPr>
                        <a:t>11.9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folHlink"/>
                          </a:solidFill>
                          <a:effectLst>
                            <a:outerShdw blurRad="38100" dist="38100" dir="2700000" algn="tl">
                              <a:srgbClr val="000000"/>
                            </a:outerShdw>
                          </a:effectLst>
                          <a:latin typeface="Verdana" pitchFamily="34" charset="0"/>
                        </a:rPr>
                        <a:t>2.7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3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Agriculture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7.8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5.2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0.6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Infrastructure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4.6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91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Social services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Manufacturing, tourism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1.6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Verdana" pitchFamily="34" charset="0"/>
                        </a:rPr>
                        <a:t>0.6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A8297B1-C7DD-4277-A8A3-A6C7028621CE}" type="slidenum">
              <a:rPr lang="en-US"/>
              <a:pPr/>
              <a:t>6</a:t>
            </a:fld>
            <a:endParaRPr lang="en-US"/>
          </a:p>
        </p:txBody>
      </p:sp>
      <p:sp>
        <p:nvSpPr>
          <p:cNvPr id="46082" name="Rectangle 2"/>
          <p:cNvSpPr>
            <a:spLocks noGrp="1" noChangeArrowheads="1"/>
          </p:cNvSpPr>
          <p:nvPr>
            <p:ph type="title"/>
          </p:nvPr>
        </p:nvSpPr>
        <p:spPr/>
        <p:txBody>
          <a:bodyPr/>
          <a:lstStyle/>
          <a:p>
            <a:r>
              <a:rPr lang="en-US" altLang="ja-JP" sz="4000">
                <a:ea typeface="MS PGothic" pitchFamily="34" charset="-128"/>
              </a:rPr>
              <a:t>Estimates of economic and social costs: Ecuador 1997-1998</a:t>
            </a:r>
            <a:endParaRPr lang="en-US" sz="4000"/>
          </a:p>
        </p:txBody>
      </p:sp>
      <p:sp>
        <p:nvSpPr>
          <p:cNvPr id="46083" name="Rectangle 3"/>
          <p:cNvSpPr>
            <a:spLocks noGrp="1" noChangeArrowheads="1"/>
          </p:cNvSpPr>
          <p:nvPr>
            <p:ph type="body" idx="1"/>
          </p:nvPr>
        </p:nvSpPr>
        <p:spPr/>
        <p:txBody>
          <a:bodyPr/>
          <a:lstStyle/>
          <a:p>
            <a:pPr>
              <a:lnSpc>
                <a:spcPct val="90000"/>
              </a:lnSpc>
            </a:pPr>
            <a:r>
              <a:rPr lang="en-US" altLang="ja-JP">
                <a:ea typeface="MS PGothic" pitchFamily="34" charset="-128"/>
              </a:rPr>
              <a:t>Agriculture net losses: US$112 mln (Vos) versus $ 1,012 mln (Cepal)</a:t>
            </a:r>
          </a:p>
          <a:p>
            <a:pPr>
              <a:lnSpc>
                <a:spcPct val="90000"/>
              </a:lnSpc>
            </a:pPr>
            <a:r>
              <a:rPr lang="en-US" altLang="ja-JP">
                <a:ea typeface="MS PGothic" pitchFamily="34" charset="-128"/>
              </a:rPr>
              <a:t>Estimates partly “ex-ante”</a:t>
            </a:r>
          </a:p>
          <a:p>
            <a:pPr lvl="1">
              <a:lnSpc>
                <a:spcPct val="90000"/>
              </a:lnSpc>
            </a:pPr>
            <a:r>
              <a:rPr lang="en-US" altLang="ja-JP">
                <a:ea typeface="MS PGothic" pitchFamily="34" charset="-128"/>
              </a:rPr>
              <a:t>53% of cultivated area affected by floods, but not all same degree </a:t>
            </a:r>
          </a:p>
          <a:p>
            <a:pPr lvl="1">
              <a:lnSpc>
                <a:spcPct val="90000"/>
              </a:lnSpc>
            </a:pPr>
            <a:r>
              <a:rPr lang="en-US" altLang="ja-JP">
                <a:ea typeface="MS PGothic" pitchFamily="34" charset="-128"/>
              </a:rPr>
              <a:t>Differences:</a:t>
            </a:r>
          </a:p>
          <a:p>
            <a:pPr lvl="2">
              <a:lnSpc>
                <a:spcPct val="90000"/>
              </a:lnSpc>
            </a:pPr>
            <a:r>
              <a:rPr lang="en-US" altLang="ja-JP">
                <a:ea typeface="MS PGothic" pitchFamily="34" charset="-128"/>
              </a:rPr>
              <a:t>identification of areas</a:t>
            </a:r>
          </a:p>
          <a:p>
            <a:pPr lvl="2">
              <a:lnSpc>
                <a:spcPct val="90000"/>
              </a:lnSpc>
            </a:pPr>
            <a:r>
              <a:rPr lang="en-US" altLang="ja-JP">
                <a:ea typeface="MS PGothic" pitchFamily="34" charset="-128"/>
              </a:rPr>
              <a:t>valuation</a:t>
            </a:r>
          </a:p>
          <a:p>
            <a:pPr lvl="1">
              <a:lnSpc>
                <a:spcPct val="90000"/>
              </a:lnSpc>
            </a:pPr>
            <a:r>
              <a:rPr lang="en-US" altLang="ja-JP">
                <a:ea typeface="MS PGothic" pitchFamily="34" charset="-128"/>
              </a:rPr>
              <a:t>Productivity gains in shrimp production and some agricultural crops</a:t>
            </a:r>
          </a:p>
          <a:p>
            <a:pPr lvl="1">
              <a:lnSpc>
                <a:spcPct val="90000"/>
              </a:lnSpc>
            </a:pPr>
            <a:endParaRPr lang="en-US" altLang="ja-JP">
              <a:ea typeface="MS PGothic" pitchFamily="34"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16E4F11-6677-4E2D-B380-77906B663CCF}" type="slidenum">
              <a:rPr lang="en-US"/>
              <a:pPr/>
              <a:t>7</a:t>
            </a:fld>
            <a:endParaRPr lang="en-US"/>
          </a:p>
        </p:txBody>
      </p:sp>
      <p:sp>
        <p:nvSpPr>
          <p:cNvPr id="34818" name="Rectangle 2"/>
          <p:cNvSpPr>
            <a:spLocks noGrp="1" noChangeArrowheads="1"/>
          </p:cNvSpPr>
          <p:nvPr>
            <p:ph type="title"/>
          </p:nvPr>
        </p:nvSpPr>
        <p:spPr/>
        <p:txBody>
          <a:bodyPr/>
          <a:lstStyle/>
          <a:p>
            <a:r>
              <a:rPr lang="en-US" altLang="ja-JP" sz="4000">
                <a:ea typeface="MS PGothic" pitchFamily="34" charset="-128"/>
              </a:rPr>
              <a:t>Estimates of economic and social costs: Ecuador 1997-1998 (2)</a:t>
            </a:r>
            <a:endParaRPr lang="en-US" sz="4000"/>
          </a:p>
        </p:txBody>
      </p:sp>
      <p:sp>
        <p:nvSpPr>
          <p:cNvPr id="34819" name="Rectangle 3"/>
          <p:cNvSpPr>
            <a:spLocks noGrp="1" noChangeArrowheads="1"/>
          </p:cNvSpPr>
          <p:nvPr>
            <p:ph type="body" idx="1"/>
          </p:nvPr>
        </p:nvSpPr>
        <p:spPr/>
        <p:txBody>
          <a:bodyPr/>
          <a:lstStyle/>
          <a:p>
            <a:pPr>
              <a:lnSpc>
                <a:spcPct val="90000"/>
              </a:lnSpc>
            </a:pPr>
            <a:r>
              <a:rPr lang="en-US" altLang="ja-JP">
                <a:ea typeface="MS PGothic" pitchFamily="34" charset="-128"/>
              </a:rPr>
              <a:t>Infrastructure: $ 900 mln (official); $786 mln (Cepal) vs $204 mln (Vos et al)</a:t>
            </a:r>
          </a:p>
          <a:p>
            <a:pPr>
              <a:lnSpc>
                <a:spcPct val="90000"/>
              </a:lnSpc>
            </a:pPr>
            <a:r>
              <a:rPr lang="en-US" altLang="ja-JP">
                <a:ea typeface="MS PGothic" pitchFamily="34" charset="-128"/>
              </a:rPr>
              <a:t>Differences:</a:t>
            </a:r>
          </a:p>
          <a:p>
            <a:pPr lvl="1">
              <a:lnSpc>
                <a:spcPct val="90000"/>
              </a:lnSpc>
            </a:pPr>
            <a:r>
              <a:rPr lang="en-US" altLang="ja-JP">
                <a:ea typeface="MS PGothic" pitchFamily="34" charset="-128"/>
              </a:rPr>
              <a:t>Identification degree of damaged infrastructure. In effect:</a:t>
            </a:r>
          </a:p>
          <a:p>
            <a:pPr lvl="2">
              <a:lnSpc>
                <a:spcPct val="90000"/>
              </a:lnSpc>
            </a:pPr>
            <a:r>
              <a:rPr lang="en-US" altLang="ja-JP">
                <a:ea typeface="MS PGothic" pitchFamily="34" charset="-128"/>
              </a:rPr>
              <a:t>Main road system: only in specific areas</a:t>
            </a:r>
          </a:p>
          <a:p>
            <a:pPr lvl="2">
              <a:lnSpc>
                <a:spcPct val="90000"/>
              </a:lnSpc>
            </a:pPr>
            <a:r>
              <a:rPr lang="en-US" altLang="ja-JP">
                <a:ea typeface="MS PGothic" pitchFamily="34" charset="-128"/>
              </a:rPr>
              <a:t>10 bridges collapsed</a:t>
            </a:r>
          </a:p>
          <a:p>
            <a:pPr lvl="2">
              <a:lnSpc>
                <a:spcPct val="90000"/>
              </a:lnSpc>
            </a:pPr>
            <a:r>
              <a:rPr lang="en-US" altLang="ja-JP">
                <a:ea typeface="MS PGothic" pitchFamily="34" charset="-128"/>
              </a:rPr>
              <a:t>Unpaved: unusable during rainy season</a:t>
            </a:r>
          </a:p>
          <a:p>
            <a:pPr lvl="1">
              <a:lnSpc>
                <a:spcPct val="90000"/>
              </a:lnSpc>
            </a:pPr>
            <a:r>
              <a:rPr lang="en-US" altLang="ja-JP">
                <a:ea typeface="MS PGothic" pitchFamily="34" charset="-128"/>
              </a:rPr>
              <a:t>Income losses to transporters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83649BF-D81D-4CF5-BA84-41598A117C31}" type="slidenum">
              <a:rPr lang="en-US"/>
              <a:pPr/>
              <a:t>8</a:t>
            </a:fld>
            <a:endParaRPr lang="en-US"/>
          </a:p>
        </p:txBody>
      </p:sp>
      <p:sp>
        <p:nvSpPr>
          <p:cNvPr id="35842" name="Rectangle 2"/>
          <p:cNvSpPr>
            <a:spLocks noGrp="1" noChangeArrowheads="1"/>
          </p:cNvSpPr>
          <p:nvPr>
            <p:ph type="title"/>
          </p:nvPr>
        </p:nvSpPr>
        <p:spPr/>
        <p:txBody>
          <a:bodyPr/>
          <a:lstStyle/>
          <a:p>
            <a:r>
              <a:rPr lang="en-US" altLang="ja-JP" sz="4000">
                <a:ea typeface="MS PGothic" pitchFamily="34" charset="-128"/>
              </a:rPr>
              <a:t>Estimates of economic and social costs: Ecuador 1997-1998 (3)</a:t>
            </a:r>
            <a:endParaRPr lang="en-US" sz="4000"/>
          </a:p>
        </p:txBody>
      </p:sp>
      <p:sp>
        <p:nvSpPr>
          <p:cNvPr id="35843" name="Rectangle 3"/>
          <p:cNvSpPr>
            <a:spLocks noGrp="1" noChangeArrowheads="1"/>
          </p:cNvSpPr>
          <p:nvPr>
            <p:ph type="body" idx="1"/>
          </p:nvPr>
        </p:nvSpPr>
        <p:spPr/>
        <p:txBody>
          <a:bodyPr/>
          <a:lstStyle/>
          <a:p>
            <a:r>
              <a:rPr lang="en-US" altLang="ja-JP" sz="2800">
                <a:ea typeface="MS PGothic" pitchFamily="34" charset="-128"/>
              </a:rPr>
              <a:t>Indirect effects on real economic growth not clear</a:t>
            </a:r>
          </a:p>
          <a:p>
            <a:pPr lvl="1"/>
            <a:r>
              <a:rPr lang="en-US" altLang="ja-JP" sz="2400">
                <a:ea typeface="MS PGothic" pitchFamily="34" charset="-128"/>
              </a:rPr>
              <a:t>Impact of other external shocks</a:t>
            </a:r>
          </a:p>
          <a:p>
            <a:pPr lvl="1"/>
            <a:r>
              <a:rPr lang="en-US" altLang="ja-JP" sz="2400">
                <a:ea typeface="MS PGothic" pitchFamily="34" charset="-128"/>
              </a:rPr>
              <a:t>Expansionary fiscal policy</a:t>
            </a:r>
          </a:p>
          <a:p>
            <a:pPr lvl="1"/>
            <a:r>
              <a:rPr lang="en-US" altLang="ja-JP" sz="2400">
                <a:ea typeface="MS PGothic" pitchFamily="34" charset="-128"/>
              </a:rPr>
              <a:t>Food price increases retained due to</a:t>
            </a:r>
            <a:r>
              <a:rPr lang="en-US" altLang="ja-JP" sz="2400">
                <a:ea typeface="MS PGothic" pitchFamily="34" charset="-128"/>
                <a:sym typeface="Wingdings" pitchFamily="2" charset="2"/>
              </a:rPr>
              <a:t> </a:t>
            </a:r>
            <a:r>
              <a:rPr lang="en-US" altLang="ja-JP" sz="2400">
                <a:ea typeface="MS PGothic" pitchFamily="34" charset="-128"/>
              </a:rPr>
              <a:t>import of basic foods</a:t>
            </a:r>
          </a:p>
          <a:p>
            <a:r>
              <a:rPr lang="en-US" altLang="ja-JP" sz="2800">
                <a:ea typeface="MS PGothic" pitchFamily="34" charset="-128"/>
              </a:rPr>
              <a:t>Rural employment and poverty</a:t>
            </a:r>
          </a:p>
          <a:p>
            <a:pPr lvl="1"/>
            <a:r>
              <a:rPr lang="en-US" altLang="ja-JP" sz="2400">
                <a:ea typeface="MS PGothic" pitchFamily="34" charset="-128"/>
                <a:sym typeface="Wingdings" pitchFamily="2" charset="2"/>
              </a:rPr>
              <a:t>Employment and agricultural income losses would explain rise in r</a:t>
            </a:r>
            <a:r>
              <a:rPr lang="en-US" sz="2400"/>
              <a:t>ural income poverty in affected areas with 11 percentage points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A8BA4779-6AE3-4562-9776-5AAF77023C05}" type="slidenum">
              <a:rPr lang="en-US"/>
              <a:pPr/>
              <a:t>9</a:t>
            </a:fld>
            <a:endParaRPr lang="en-US"/>
          </a:p>
        </p:txBody>
      </p:sp>
      <p:sp>
        <p:nvSpPr>
          <p:cNvPr id="50178" name="Rectangle 2"/>
          <p:cNvSpPr>
            <a:spLocks noGrp="1" noChangeArrowheads="1"/>
          </p:cNvSpPr>
          <p:nvPr>
            <p:ph type="title"/>
          </p:nvPr>
        </p:nvSpPr>
        <p:spPr/>
        <p:txBody>
          <a:bodyPr/>
          <a:lstStyle/>
          <a:p>
            <a:r>
              <a:rPr lang="en-US"/>
              <a:t>Health risks</a:t>
            </a:r>
          </a:p>
        </p:txBody>
      </p:sp>
      <p:sp>
        <p:nvSpPr>
          <p:cNvPr id="50179" name="Rectangle 3"/>
          <p:cNvSpPr>
            <a:spLocks noGrp="1" noChangeArrowheads="1"/>
          </p:cNvSpPr>
          <p:nvPr>
            <p:ph type="body" idx="1"/>
          </p:nvPr>
        </p:nvSpPr>
        <p:spPr/>
        <p:txBody>
          <a:bodyPr/>
          <a:lstStyle/>
          <a:p>
            <a:r>
              <a:rPr lang="en-US"/>
              <a:t>Increased disease prevalence (malaria, dengue, cholera)</a:t>
            </a:r>
          </a:p>
          <a:p>
            <a:r>
              <a:rPr lang="en-US"/>
              <a:t>Damage to drinking water systems</a:t>
            </a:r>
          </a:p>
          <a:p>
            <a:r>
              <a:rPr lang="en-US"/>
              <a:t>Reduced access to health services</a:t>
            </a:r>
          </a:p>
        </p:txBody>
      </p:sp>
    </p:spTree>
  </p:cSld>
  <p:clrMapOvr>
    <a:masterClrMapping/>
  </p:clrMapOvr>
</p:sld>
</file>

<file path=ppt/theme/theme1.xml><?xml version="1.0" encoding="utf-8"?>
<a:theme xmlns:a="http://schemas.openxmlformats.org/drawingml/2006/main" name="Globe">
  <a:themeElements>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Globe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e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e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e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e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e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e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Globe</Template>
  <TotalTime>1024</TotalTime>
  <Words>859</Words>
  <Application>Microsoft Office PowerPoint</Application>
  <PresentationFormat>On-screen Show (4:3)</PresentationFormat>
  <Paragraphs>121</Paragraphs>
  <Slides>13</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Times New Roman</vt:lpstr>
      <vt:lpstr>Verdana</vt:lpstr>
      <vt:lpstr>Wingdings</vt:lpstr>
      <vt:lpstr>MS PGothic</vt:lpstr>
      <vt:lpstr>Globe</vt:lpstr>
      <vt:lpstr>Economic and social impact of  El Niño in Andean countries 25 April 2006 Inter-American Development Bank, Washington, D.C</vt:lpstr>
      <vt:lpstr>Nature of El Niño and its policy implications</vt:lpstr>
      <vt:lpstr>Methodological issues of measurement of impact</vt:lpstr>
      <vt:lpstr>Methodological issues of measurement of impact (cont.)</vt:lpstr>
      <vt:lpstr>Estimates of economic and social costs: Ecuador 1997-1998</vt:lpstr>
      <vt:lpstr>Estimates of economic and social costs: Ecuador 1997-1998</vt:lpstr>
      <vt:lpstr>Estimates of economic and social costs: Ecuador 1997-1998 (2)</vt:lpstr>
      <vt:lpstr>Estimates of economic and social costs: Ecuador 1997-1998 (3)</vt:lpstr>
      <vt:lpstr>Health risks</vt:lpstr>
      <vt:lpstr>Different risks require different mitigating actions </vt:lpstr>
      <vt:lpstr>Targeting and monitoring</vt:lpstr>
      <vt:lpstr>Lessons learned and policy recommendations</vt:lpstr>
      <vt:lpstr>Lessons from other disasters</vt:lpstr>
    </vt:vector>
  </TitlesOfParts>
  <Company>ITSD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and social impact of El Niño in Andean countries 25 April 2006 IADB, Washington, D.C</dc:title>
  <dc:creator>Keiji.Inoue</dc:creator>
  <cp:lastModifiedBy>anarod</cp:lastModifiedBy>
  <cp:revision>19</cp:revision>
  <dcterms:created xsi:type="dcterms:W3CDTF">2006-04-11T23:09:01Z</dcterms:created>
  <dcterms:modified xsi:type="dcterms:W3CDTF">2010-07-13T05:43:50Z</dcterms:modified>
</cp:coreProperties>
</file>