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7.xml" ContentType="application/vnd.openxmlformats-officedocument.presentationml.notesSlide+xml"/>
  <Default Extension="doc" ContentType="application/msword"/>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9" r:id="rId1"/>
  </p:sldMasterIdLst>
  <p:notesMasterIdLst>
    <p:notesMasterId r:id="rId43"/>
  </p:notesMasterIdLst>
  <p:handoutMasterIdLst>
    <p:handoutMasterId r:id="rId44"/>
  </p:handoutMasterIdLst>
  <p:sldIdLst>
    <p:sldId id="266" r:id="rId2"/>
    <p:sldId id="769" r:id="rId3"/>
    <p:sldId id="770" r:id="rId4"/>
    <p:sldId id="849" r:id="rId5"/>
    <p:sldId id="800" r:id="rId6"/>
    <p:sldId id="801" r:id="rId7"/>
    <p:sldId id="802" r:id="rId8"/>
    <p:sldId id="807" r:id="rId9"/>
    <p:sldId id="804" r:id="rId10"/>
    <p:sldId id="810" r:id="rId11"/>
    <p:sldId id="811" r:id="rId12"/>
    <p:sldId id="812" r:id="rId13"/>
    <p:sldId id="813" r:id="rId14"/>
    <p:sldId id="814" r:id="rId15"/>
    <p:sldId id="815" r:id="rId16"/>
    <p:sldId id="816" r:id="rId17"/>
    <p:sldId id="778" r:id="rId18"/>
    <p:sldId id="775" r:id="rId19"/>
    <p:sldId id="819" r:id="rId20"/>
    <p:sldId id="795" r:id="rId21"/>
    <p:sldId id="821" r:id="rId22"/>
    <p:sldId id="822" r:id="rId23"/>
    <p:sldId id="823" r:id="rId24"/>
    <p:sldId id="824" r:id="rId25"/>
    <p:sldId id="843" r:id="rId26"/>
    <p:sldId id="844" r:id="rId27"/>
    <p:sldId id="845" r:id="rId28"/>
    <p:sldId id="846" r:id="rId29"/>
    <p:sldId id="847" r:id="rId30"/>
    <p:sldId id="848" r:id="rId31"/>
    <p:sldId id="850" r:id="rId32"/>
    <p:sldId id="793" r:id="rId33"/>
    <p:sldId id="835" r:id="rId34"/>
    <p:sldId id="788" r:id="rId35"/>
    <p:sldId id="789" r:id="rId36"/>
    <p:sldId id="790" r:id="rId37"/>
    <p:sldId id="791" r:id="rId38"/>
    <p:sldId id="784" r:id="rId39"/>
    <p:sldId id="797" r:id="rId40"/>
    <p:sldId id="796" r:id="rId41"/>
    <p:sldId id="842" r:id="rId42"/>
  </p:sldIdLst>
  <p:sldSz cx="9144000" cy="6858000" type="screen4x3"/>
  <p:notesSz cx="7315200" cy="9601200"/>
  <p:embeddedFontLst>
    <p:embeddedFont>
      <p:font typeface="Tahoma" pitchFamily="34" charset="0"/>
      <p:regular r:id="rId45"/>
      <p:bold r:id="rId46"/>
    </p:embeddedFont>
    <p:embeddedFont>
      <p:font typeface="Arial Unicode MS" pitchFamily="34" charset="-128"/>
      <p:regular r:id="rId47"/>
    </p:embeddedFont>
  </p:embeddedFontLst>
  <p:custShowLst>
    <p:custShow name="Ingles" id="0">
      <p:sldLst>
        <p:sld r:id="rId2"/>
      </p:sldLst>
    </p:custShow>
  </p:custShowLst>
  <p:defaultTextStyle>
    <a:defPPr>
      <a:defRPr lang="en-US"/>
    </a:defPPr>
    <a:lvl1pPr algn="l" rtl="0" fontAlgn="base">
      <a:spcBef>
        <a:spcPct val="50000"/>
      </a:spcBef>
      <a:spcAft>
        <a:spcPct val="0"/>
      </a:spcAft>
      <a:buClr>
        <a:schemeClr val="tx1"/>
      </a:buClr>
      <a:buSzPct val="90000"/>
      <a:buFont typeface="Wingdings" pitchFamily="2" charset="2"/>
      <a:defRPr sz="2000" kern="1200">
        <a:solidFill>
          <a:schemeClr val="tx1"/>
        </a:solidFill>
        <a:latin typeface="Tahoma" pitchFamily="34" charset="0"/>
        <a:ea typeface="+mn-ea"/>
        <a:cs typeface="+mn-cs"/>
      </a:defRPr>
    </a:lvl1pPr>
    <a:lvl2pPr marL="457200" algn="l" rtl="0" fontAlgn="base">
      <a:spcBef>
        <a:spcPct val="50000"/>
      </a:spcBef>
      <a:spcAft>
        <a:spcPct val="0"/>
      </a:spcAft>
      <a:buClr>
        <a:schemeClr val="tx1"/>
      </a:buClr>
      <a:buSzPct val="90000"/>
      <a:buFont typeface="Wingdings" pitchFamily="2" charset="2"/>
      <a:defRPr sz="2000" kern="1200">
        <a:solidFill>
          <a:schemeClr val="tx1"/>
        </a:solidFill>
        <a:latin typeface="Tahoma" pitchFamily="34" charset="0"/>
        <a:ea typeface="+mn-ea"/>
        <a:cs typeface="+mn-cs"/>
      </a:defRPr>
    </a:lvl2pPr>
    <a:lvl3pPr marL="914400" algn="l" rtl="0" fontAlgn="base">
      <a:spcBef>
        <a:spcPct val="50000"/>
      </a:spcBef>
      <a:spcAft>
        <a:spcPct val="0"/>
      </a:spcAft>
      <a:buClr>
        <a:schemeClr val="tx1"/>
      </a:buClr>
      <a:buSzPct val="90000"/>
      <a:buFont typeface="Wingdings" pitchFamily="2" charset="2"/>
      <a:defRPr sz="2000" kern="1200">
        <a:solidFill>
          <a:schemeClr val="tx1"/>
        </a:solidFill>
        <a:latin typeface="Tahoma" pitchFamily="34" charset="0"/>
        <a:ea typeface="+mn-ea"/>
        <a:cs typeface="+mn-cs"/>
      </a:defRPr>
    </a:lvl3pPr>
    <a:lvl4pPr marL="1371600" algn="l" rtl="0" fontAlgn="base">
      <a:spcBef>
        <a:spcPct val="50000"/>
      </a:spcBef>
      <a:spcAft>
        <a:spcPct val="0"/>
      </a:spcAft>
      <a:buClr>
        <a:schemeClr val="tx1"/>
      </a:buClr>
      <a:buSzPct val="90000"/>
      <a:buFont typeface="Wingdings" pitchFamily="2" charset="2"/>
      <a:defRPr sz="2000" kern="1200">
        <a:solidFill>
          <a:schemeClr val="tx1"/>
        </a:solidFill>
        <a:latin typeface="Tahoma" pitchFamily="34" charset="0"/>
        <a:ea typeface="+mn-ea"/>
        <a:cs typeface="+mn-cs"/>
      </a:defRPr>
    </a:lvl4pPr>
    <a:lvl5pPr marL="1828800" algn="l" rtl="0" fontAlgn="base">
      <a:spcBef>
        <a:spcPct val="50000"/>
      </a:spcBef>
      <a:spcAft>
        <a:spcPct val="0"/>
      </a:spcAft>
      <a:buClr>
        <a:schemeClr val="tx1"/>
      </a:buClr>
      <a:buSzPct val="90000"/>
      <a:buFont typeface="Wingdings" pitchFamily="2" charset="2"/>
      <a:defRPr sz="2000" kern="1200">
        <a:solidFill>
          <a:schemeClr val="tx1"/>
        </a:solidFill>
        <a:latin typeface="Tahoma" pitchFamily="34" charset="0"/>
        <a:ea typeface="+mn-ea"/>
        <a:cs typeface="+mn-cs"/>
      </a:defRPr>
    </a:lvl5pPr>
    <a:lvl6pPr marL="2286000" algn="l" defTabSz="914400" rtl="0" eaLnBrk="1" latinLnBrk="0" hangingPunct="1">
      <a:defRPr sz="2000" kern="1200">
        <a:solidFill>
          <a:schemeClr val="tx1"/>
        </a:solidFill>
        <a:latin typeface="Tahoma" pitchFamily="34" charset="0"/>
        <a:ea typeface="+mn-ea"/>
        <a:cs typeface="+mn-cs"/>
      </a:defRPr>
    </a:lvl6pPr>
    <a:lvl7pPr marL="2743200" algn="l" defTabSz="914400" rtl="0" eaLnBrk="1" latinLnBrk="0" hangingPunct="1">
      <a:defRPr sz="2000" kern="1200">
        <a:solidFill>
          <a:schemeClr val="tx1"/>
        </a:solidFill>
        <a:latin typeface="Tahoma" pitchFamily="34" charset="0"/>
        <a:ea typeface="+mn-ea"/>
        <a:cs typeface="+mn-cs"/>
      </a:defRPr>
    </a:lvl7pPr>
    <a:lvl8pPr marL="3200400" algn="l" defTabSz="914400" rtl="0" eaLnBrk="1" latinLnBrk="0" hangingPunct="1">
      <a:defRPr sz="2000" kern="1200">
        <a:solidFill>
          <a:schemeClr val="tx1"/>
        </a:solidFill>
        <a:latin typeface="Tahoma" pitchFamily="34" charset="0"/>
        <a:ea typeface="+mn-ea"/>
        <a:cs typeface="+mn-cs"/>
      </a:defRPr>
    </a:lvl8pPr>
    <a:lvl9pPr marL="3657600" algn="l" defTabSz="914400" rtl="0" eaLnBrk="1" latinLnBrk="0" hangingPunct="1">
      <a:defRPr sz="20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showPr showNarration="1">
    <p:present/>
    <p:sldAll/>
    <p:penClr>
      <a:schemeClr val="tx1"/>
    </p:penClr>
  </p:showPr>
  <p:clrMru>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97" autoAdjust="0"/>
    <p:restoredTop sz="86351" autoAdjust="0"/>
  </p:normalViewPr>
  <p:slideViewPr>
    <p:cSldViewPr>
      <p:cViewPr>
        <p:scale>
          <a:sx n="50" d="100"/>
          <a:sy n="50" d="100"/>
        </p:scale>
        <p:origin x="-954" y="-270"/>
      </p:cViewPr>
      <p:guideLst>
        <p:guide orient="horz" pos="2160"/>
        <p:guide pos="2880"/>
      </p:guideLst>
    </p:cSldViewPr>
  </p:slideViewPr>
  <p:outlineViewPr>
    <p:cViewPr>
      <p:scale>
        <a:sx n="25" d="100"/>
        <a:sy n="25"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Lst>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56" d="100"/>
          <a:sy n="56" d="100"/>
        </p:scale>
        <p:origin x="-1550" y="-77"/>
      </p:cViewPr>
      <p:guideLst>
        <p:guide orient="horz" pos="3023"/>
        <p:guide pos="2305"/>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3.fntdata"/><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_rels/viewProps.xml.rels><?xml version="1.0" encoding="UTF-8" standalone="yes"?>
<Relationships xmlns="http://schemas.openxmlformats.org/package/2006/relationships"><Relationship Id="rId8" Type="http://schemas.openxmlformats.org/officeDocument/2006/relationships/slide" Target="slides/slide21.xml"/><Relationship Id="rId13" Type="http://schemas.openxmlformats.org/officeDocument/2006/relationships/slide" Target="slides/slide28.xml"/><Relationship Id="rId18" Type="http://schemas.openxmlformats.org/officeDocument/2006/relationships/slide" Target="slides/slide35.xml"/><Relationship Id="rId3" Type="http://schemas.openxmlformats.org/officeDocument/2006/relationships/slide" Target="slides/slide6.xml"/><Relationship Id="rId21" Type="http://schemas.openxmlformats.org/officeDocument/2006/relationships/slide" Target="slides/slide38.xml"/><Relationship Id="rId7" Type="http://schemas.openxmlformats.org/officeDocument/2006/relationships/slide" Target="slides/slide18.xml"/><Relationship Id="rId12" Type="http://schemas.openxmlformats.org/officeDocument/2006/relationships/slide" Target="slides/slide27.xml"/><Relationship Id="rId17" Type="http://schemas.openxmlformats.org/officeDocument/2006/relationships/slide" Target="slides/slide34.xml"/><Relationship Id="rId2" Type="http://schemas.openxmlformats.org/officeDocument/2006/relationships/slide" Target="slides/slide5.xml"/><Relationship Id="rId16" Type="http://schemas.openxmlformats.org/officeDocument/2006/relationships/slide" Target="slides/slide33.xml"/><Relationship Id="rId20" Type="http://schemas.openxmlformats.org/officeDocument/2006/relationships/slide" Target="slides/slide37.xml"/><Relationship Id="rId1" Type="http://schemas.openxmlformats.org/officeDocument/2006/relationships/slide" Target="slides/slide1.xml"/><Relationship Id="rId6" Type="http://schemas.openxmlformats.org/officeDocument/2006/relationships/slide" Target="slides/slide16.xml"/><Relationship Id="rId11" Type="http://schemas.openxmlformats.org/officeDocument/2006/relationships/slide" Target="slides/slide25.xml"/><Relationship Id="rId5" Type="http://schemas.openxmlformats.org/officeDocument/2006/relationships/slide" Target="slides/slide12.xml"/><Relationship Id="rId15" Type="http://schemas.openxmlformats.org/officeDocument/2006/relationships/slide" Target="slides/slide30.xml"/><Relationship Id="rId23" Type="http://schemas.openxmlformats.org/officeDocument/2006/relationships/slide" Target="slides/slide40.xml"/><Relationship Id="rId10" Type="http://schemas.openxmlformats.org/officeDocument/2006/relationships/slide" Target="slides/slide24.xml"/><Relationship Id="rId19" Type="http://schemas.openxmlformats.org/officeDocument/2006/relationships/slide" Target="slides/slide36.xml"/><Relationship Id="rId4" Type="http://schemas.openxmlformats.org/officeDocument/2006/relationships/slide" Target="slides/slide11.xml"/><Relationship Id="rId9" Type="http://schemas.openxmlformats.org/officeDocument/2006/relationships/slide" Target="slides/slide22.xml"/><Relationship Id="rId14" Type="http://schemas.openxmlformats.org/officeDocument/2006/relationships/slide" Target="slides/slide29.xml"/><Relationship Id="rId22" Type="http://schemas.openxmlformats.org/officeDocument/2006/relationships/slide" Target="slides/slide3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8.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image" Target="../media/image22.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image" Target="../media/image4.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91" name="Rectangle 11"/>
          <p:cNvSpPr>
            <a:spLocks noGrp="1" noChangeArrowheads="1"/>
          </p:cNvSpPr>
          <p:nvPr>
            <p:ph type="hdr" sz="quarter"/>
          </p:nvPr>
        </p:nvSpPr>
        <p:spPr bwMode="auto">
          <a:xfrm>
            <a:off x="1214438" y="228600"/>
            <a:ext cx="5449887" cy="571500"/>
          </a:xfrm>
          <a:prstGeom prst="rect">
            <a:avLst/>
          </a:prstGeom>
          <a:noFill/>
          <a:ln w="9525">
            <a:noFill/>
            <a:miter lim="800000"/>
            <a:headEnd/>
            <a:tailEnd/>
          </a:ln>
          <a:effectLst/>
        </p:spPr>
        <p:txBody>
          <a:bodyPr vert="horz" wrap="square" lIns="18230" tIns="0" rIns="18230" bIns="0" numCol="1" anchor="t" anchorCtr="0" compatLnSpc="1">
            <a:prstTxWarp prst="textNoShape">
              <a:avLst/>
            </a:prstTxWarp>
          </a:bodyPr>
          <a:lstStyle>
            <a:lvl1pPr defTabSz="887413" eaLnBrk="0" hangingPunct="0">
              <a:spcBef>
                <a:spcPct val="0"/>
              </a:spcBef>
              <a:buClrTx/>
              <a:buSzTx/>
              <a:buFontTx/>
              <a:buNone/>
              <a:defRPr sz="1400">
                <a:solidFill>
                  <a:schemeClr val="tx2"/>
                </a:solidFill>
                <a:cs typeface="Times New Roman" pitchFamily="18" charset="0"/>
              </a:defRPr>
            </a:lvl1pPr>
          </a:lstStyle>
          <a:p>
            <a:endParaRPr lang="en-US"/>
          </a:p>
        </p:txBody>
      </p:sp>
      <p:sp>
        <p:nvSpPr>
          <p:cNvPr id="71692" name="Rectangle 12"/>
          <p:cNvSpPr>
            <a:spLocks noGrp="1" noChangeArrowheads="1"/>
          </p:cNvSpPr>
          <p:nvPr>
            <p:ph type="ftr" sz="quarter" idx="2"/>
          </p:nvPr>
        </p:nvSpPr>
        <p:spPr bwMode="auto">
          <a:xfrm>
            <a:off x="1374775" y="8820150"/>
            <a:ext cx="3843338" cy="452438"/>
          </a:xfrm>
          <a:prstGeom prst="rect">
            <a:avLst/>
          </a:prstGeom>
          <a:noFill/>
          <a:ln w="9525">
            <a:noFill/>
            <a:miter lim="800000"/>
            <a:headEnd/>
            <a:tailEnd/>
          </a:ln>
          <a:effectLst/>
        </p:spPr>
        <p:txBody>
          <a:bodyPr vert="horz" wrap="square" lIns="18230" tIns="0" rIns="18230" bIns="0" numCol="1" anchor="b" anchorCtr="0" compatLnSpc="1">
            <a:prstTxWarp prst="textNoShape">
              <a:avLst/>
            </a:prstTxWarp>
          </a:bodyPr>
          <a:lstStyle>
            <a:lvl2pPr marL="111125" lvl="1" defTabSz="887413">
              <a:lnSpc>
                <a:spcPct val="90000"/>
              </a:lnSpc>
              <a:spcBef>
                <a:spcPts val="600"/>
              </a:spcBef>
              <a:spcAft>
                <a:spcPts val="600"/>
              </a:spcAft>
              <a:buClr>
                <a:schemeClr val="hlink"/>
              </a:buClr>
              <a:buSzPct val="55000"/>
              <a:tabLst>
                <a:tab pos="111125" algn="l"/>
              </a:tabLst>
              <a:defRPr sz="900"/>
            </a:lvl2pPr>
          </a:lstStyle>
          <a:p>
            <a:pPr lvl="1"/>
            <a:endParaRPr lang="en-US"/>
          </a:p>
        </p:txBody>
      </p:sp>
      <p:sp>
        <p:nvSpPr>
          <p:cNvPr id="71693" name="Rectangle 13"/>
          <p:cNvSpPr>
            <a:spLocks noGrp="1" noChangeArrowheads="1"/>
          </p:cNvSpPr>
          <p:nvPr>
            <p:ph type="sldNum" sz="quarter" idx="3"/>
          </p:nvPr>
        </p:nvSpPr>
        <p:spPr bwMode="auto">
          <a:xfrm>
            <a:off x="5664200" y="8894763"/>
            <a:ext cx="1212850" cy="377825"/>
          </a:xfrm>
          <a:prstGeom prst="rect">
            <a:avLst/>
          </a:prstGeom>
          <a:noFill/>
          <a:ln w="9525">
            <a:noFill/>
            <a:miter lim="800000"/>
            <a:headEnd/>
            <a:tailEnd/>
          </a:ln>
          <a:effectLst/>
        </p:spPr>
        <p:txBody>
          <a:bodyPr vert="horz" wrap="square" lIns="18230" tIns="0" rIns="18230" bIns="0" numCol="1" anchor="b" anchorCtr="0" compatLnSpc="1">
            <a:prstTxWarp prst="textNoShape">
              <a:avLst/>
            </a:prstTxWarp>
          </a:bodyPr>
          <a:lstStyle>
            <a:lvl1pPr algn="r" defTabSz="887413" eaLnBrk="0" hangingPunct="0">
              <a:spcBef>
                <a:spcPct val="0"/>
              </a:spcBef>
              <a:buClrTx/>
              <a:buSzTx/>
              <a:buFontTx/>
              <a:buNone/>
              <a:defRPr sz="1000"/>
            </a:lvl1pPr>
          </a:lstStyle>
          <a:p>
            <a:fld id="{E75AF78C-D174-4AF6-856D-600F9045EA6C}" type="slidenum">
              <a:rPr lang="en-US"/>
              <a:pPr/>
              <a:t>‹#›</a:t>
            </a:fld>
            <a:r>
              <a:rPr lang="en-US" i="1">
                <a:latin typeface="Times New Roman" pitchFamily="18" charset="0"/>
              </a:rPr>
              <a:t> </a:t>
            </a:r>
            <a:endParaRPr lang="en-US" sz="800" b="1" i="1"/>
          </a:p>
        </p:txBody>
      </p:sp>
      <p:pic>
        <p:nvPicPr>
          <p:cNvPr id="71694" name="Picture 14" descr="logo_100_140"/>
          <p:cNvPicPr>
            <a:picLocks noChangeAspect="1" noChangeArrowheads="1"/>
          </p:cNvPicPr>
          <p:nvPr/>
        </p:nvPicPr>
        <p:blipFill>
          <a:blip r:embed="rId2" cstate="print"/>
          <a:srcRect/>
          <a:stretch>
            <a:fillRect/>
          </a:stretch>
        </p:blipFill>
        <p:spPr bwMode="auto">
          <a:xfrm>
            <a:off x="647700" y="8742363"/>
            <a:ext cx="595313" cy="606425"/>
          </a:xfrm>
          <a:prstGeom prst="rect">
            <a:avLst/>
          </a:prstGeom>
          <a:noFill/>
        </p:spPr>
      </p:pic>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171825" cy="482600"/>
          </a:xfrm>
          <a:prstGeom prst="rect">
            <a:avLst/>
          </a:prstGeom>
          <a:noFill/>
          <a:ln w="9525">
            <a:noFill/>
            <a:miter lim="800000"/>
            <a:headEnd/>
            <a:tailEnd/>
          </a:ln>
          <a:effectLst/>
        </p:spPr>
        <p:txBody>
          <a:bodyPr vert="horz" wrap="square" lIns="95893" tIns="47947" rIns="95893" bIns="47947" numCol="1" anchor="t" anchorCtr="0" compatLnSpc="1">
            <a:prstTxWarp prst="textNoShape">
              <a:avLst/>
            </a:prstTxWarp>
          </a:bodyPr>
          <a:lstStyle>
            <a:lvl1pPr defTabSz="958850">
              <a:spcBef>
                <a:spcPct val="0"/>
              </a:spcBef>
              <a:buClrTx/>
              <a:buSzTx/>
              <a:buFontTx/>
              <a:buNone/>
              <a:defRPr sz="1200"/>
            </a:lvl1pPr>
          </a:lstStyle>
          <a:p>
            <a:endParaRPr lang="en-US"/>
          </a:p>
        </p:txBody>
      </p:sp>
      <p:sp>
        <p:nvSpPr>
          <p:cNvPr id="15363" name="Rectangle 3"/>
          <p:cNvSpPr>
            <a:spLocks noGrp="1" noChangeArrowheads="1"/>
          </p:cNvSpPr>
          <p:nvPr>
            <p:ph type="dt" idx="1"/>
          </p:nvPr>
        </p:nvSpPr>
        <p:spPr bwMode="auto">
          <a:xfrm>
            <a:off x="4143375" y="0"/>
            <a:ext cx="3171825" cy="482600"/>
          </a:xfrm>
          <a:prstGeom prst="rect">
            <a:avLst/>
          </a:prstGeom>
          <a:noFill/>
          <a:ln w="9525">
            <a:noFill/>
            <a:miter lim="800000"/>
            <a:headEnd/>
            <a:tailEnd/>
          </a:ln>
          <a:effectLst/>
        </p:spPr>
        <p:txBody>
          <a:bodyPr vert="horz" wrap="square" lIns="95893" tIns="47947" rIns="95893" bIns="47947" numCol="1" anchor="t" anchorCtr="0" compatLnSpc="1">
            <a:prstTxWarp prst="textNoShape">
              <a:avLst/>
            </a:prstTxWarp>
          </a:bodyPr>
          <a:lstStyle>
            <a:lvl1pPr algn="r" defTabSz="958850">
              <a:spcBef>
                <a:spcPct val="0"/>
              </a:spcBef>
              <a:buClrTx/>
              <a:buSzTx/>
              <a:buFontTx/>
              <a:buNone/>
              <a:defRPr sz="1200"/>
            </a:lvl1pPr>
          </a:lstStyle>
          <a:p>
            <a:endParaRPr lang="en-US"/>
          </a:p>
        </p:txBody>
      </p:sp>
      <p:sp>
        <p:nvSpPr>
          <p:cNvPr id="15364" name="Rectangle 4"/>
          <p:cNvSpPr>
            <a:spLocks noChangeArrowheads="1" noTextEdit="1"/>
          </p:cNvSpPr>
          <p:nvPr>
            <p:ph type="sldImg" idx="2"/>
          </p:nvPr>
        </p:nvSpPr>
        <p:spPr bwMode="auto">
          <a:xfrm>
            <a:off x="1262063" y="720725"/>
            <a:ext cx="4795837" cy="3597275"/>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977900" y="4562475"/>
            <a:ext cx="5359400" cy="4318000"/>
          </a:xfrm>
          <a:prstGeom prst="rect">
            <a:avLst/>
          </a:prstGeom>
          <a:noFill/>
          <a:ln w="9525">
            <a:noFill/>
            <a:miter lim="800000"/>
            <a:headEnd/>
            <a:tailEnd/>
          </a:ln>
          <a:effectLst/>
        </p:spPr>
        <p:txBody>
          <a:bodyPr vert="horz" wrap="square" lIns="95893" tIns="47947" rIns="95893" bIns="47947"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6" name="Rectangle 6"/>
          <p:cNvSpPr>
            <a:spLocks noGrp="1" noChangeArrowheads="1"/>
          </p:cNvSpPr>
          <p:nvPr>
            <p:ph type="ftr" sz="quarter" idx="4"/>
          </p:nvPr>
        </p:nvSpPr>
        <p:spPr bwMode="auto">
          <a:xfrm>
            <a:off x="0" y="9118600"/>
            <a:ext cx="3171825" cy="482600"/>
          </a:xfrm>
          <a:prstGeom prst="rect">
            <a:avLst/>
          </a:prstGeom>
          <a:noFill/>
          <a:ln w="9525">
            <a:noFill/>
            <a:miter lim="800000"/>
            <a:headEnd/>
            <a:tailEnd/>
          </a:ln>
          <a:effectLst/>
        </p:spPr>
        <p:txBody>
          <a:bodyPr vert="horz" wrap="square" lIns="95893" tIns="47947" rIns="95893" bIns="47947" numCol="1" anchor="b" anchorCtr="0" compatLnSpc="1">
            <a:prstTxWarp prst="textNoShape">
              <a:avLst/>
            </a:prstTxWarp>
          </a:bodyPr>
          <a:lstStyle>
            <a:lvl1pPr defTabSz="958850">
              <a:spcBef>
                <a:spcPct val="0"/>
              </a:spcBef>
              <a:buClrTx/>
              <a:buSzTx/>
              <a:buFontTx/>
              <a:buNone/>
              <a:defRPr sz="1200"/>
            </a:lvl1pPr>
          </a:lstStyle>
          <a:p>
            <a:endParaRPr lang="en-US"/>
          </a:p>
        </p:txBody>
      </p:sp>
      <p:sp>
        <p:nvSpPr>
          <p:cNvPr id="15367" name="Rectangle 7"/>
          <p:cNvSpPr>
            <a:spLocks noGrp="1" noChangeArrowheads="1"/>
          </p:cNvSpPr>
          <p:nvPr>
            <p:ph type="sldNum" sz="quarter" idx="5"/>
          </p:nvPr>
        </p:nvSpPr>
        <p:spPr bwMode="auto">
          <a:xfrm>
            <a:off x="4143375" y="9118600"/>
            <a:ext cx="3171825" cy="482600"/>
          </a:xfrm>
          <a:prstGeom prst="rect">
            <a:avLst/>
          </a:prstGeom>
          <a:noFill/>
          <a:ln w="9525">
            <a:noFill/>
            <a:miter lim="800000"/>
            <a:headEnd/>
            <a:tailEnd/>
          </a:ln>
          <a:effectLst/>
        </p:spPr>
        <p:txBody>
          <a:bodyPr vert="horz" wrap="square" lIns="95893" tIns="47947" rIns="95893" bIns="47947" numCol="1" anchor="b" anchorCtr="0" compatLnSpc="1">
            <a:prstTxWarp prst="textNoShape">
              <a:avLst/>
            </a:prstTxWarp>
          </a:bodyPr>
          <a:lstStyle>
            <a:lvl1pPr algn="r" defTabSz="958850">
              <a:spcBef>
                <a:spcPct val="0"/>
              </a:spcBef>
              <a:buClrTx/>
              <a:buSzTx/>
              <a:buFontTx/>
              <a:buNone/>
              <a:defRPr sz="1200"/>
            </a:lvl1pPr>
          </a:lstStyle>
          <a:p>
            <a:fld id="{19AAE1FC-041E-4930-8BAE-E765354E7278}"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39A517-FA6D-47A3-B473-BD3A3603E2D2}" type="slidenum">
              <a:rPr lang="en-US"/>
              <a:pPr/>
              <a:t>1</a:t>
            </a:fld>
            <a:endParaRPr lang="en-US"/>
          </a:p>
        </p:txBody>
      </p:sp>
      <p:sp>
        <p:nvSpPr>
          <p:cNvPr id="546818" name="Rectangle 2"/>
          <p:cNvSpPr>
            <a:spLocks noChangeArrowheads="1" noTextEdit="1"/>
          </p:cNvSpPr>
          <p:nvPr>
            <p:ph type="sldImg"/>
          </p:nvPr>
        </p:nvSpPr>
        <p:spPr>
          <a:ln/>
        </p:spPr>
      </p:sp>
      <p:sp>
        <p:nvSpPr>
          <p:cNvPr id="546819" name="Rectangle 3"/>
          <p:cNvSpPr>
            <a:spLocks noGrp="1" noChangeArrowheads="1"/>
          </p:cNvSpPr>
          <p:nvPr>
            <p:ph type="body" idx="1"/>
          </p:nvPr>
        </p:nvSpPr>
        <p:spPr/>
        <p:txBody>
          <a:bodyPr/>
          <a:lstStyle/>
          <a:p>
            <a:endParaRPr lang="es-C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CB9CE6-4810-4077-AB3E-ACB7200D6FFB}" type="slidenum">
              <a:rPr lang="en-US"/>
              <a:pPr/>
              <a:t>34</a:t>
            </a:fld>
            <a:endParaRPr lang="en-US"/>
          </a:p>
        </p:txBody>
      </p:sp>
      <p:sp>
        <p:nvSpPr>
          <p:cNvPr id="764930" name="Rectangle 2"/>
          <p:cNvSpPr>
            <a:spLocks noChangeArrowheads="1" noTextEdit="1"/>
          </p:cNvSpPr>
          <p:nvPr>
            <p:ph type="sldImg"/>
          </p:nvPr>
        </p:nvSpPr>
        <p:spPr>
          <a:ln/>
        </p:spPr>
      </p:sp>
      <p:sp>
        <p:nvSpPr>
          <p:cNvPr id="764931" name="Rectangle 3"/>
          <p:cNvSpPr>
            <a:spLocks noGrp="1" noChangeArrowheads="1"/>
          </p:cNvSpPr>
          <p:nvPr>
            <p:ph type="body" idx="1"/>
          </p:nvPr>
        </p:nvSpPr>
        <p:spPr/>
        <p:txBody>
          <a:bodyPr lIns="92201" tIns="46100" rIns="92201" bIns="46100"/>
          <a:lstStyle/>
          <a:p>
            <a:r>
              <a:rPr lang="es-ES_tradnl" sz="1100"/>
              <a:t>Calculada para la población de la provincia de Santiago, para una disminución de concentraciones medias de PM2.5 de 35 a 15 ug/m3, y para una variación unitaria de la conc max de 1-hr. de ozono centrada en 35 ppb.</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8E3ABE-B3C3-4BD5-A03D-530A6F5F429A}" type="slidenum">
              <a:rPr lang="en-US"/>
              <a:pPr/>
              <a:t>35</a:t>
            </a:fld>
            <a:endParaRPr lang="en-US"/>
          </a:p>
        </p:txBody>
      </p:sp>
      <p:sp>
        <p:nvSpPr>
          <p:cNvPr id="766978" name="Rectangle 2"/>
          <p:cNvSpPr>
            <a:spLocks noChangeArrowheads="1" noTextEdit="1"/>
          </p:cNvSpPr>
          <p:nvPr>
            <p:ph type="sldImg"/>
          </p:nvPr>
        </p:nvSpPr>
        <p:spPr>
          <a:ln/>
        </p:spPr>
      </p:sp>
      <p:sp>
        <p:nvSpPr>
          <p:cNvPr id="766979" name="Rectangle 3"/>
          <p:cNvSpPr>
            <a:spLocks noGrp="1" noChangeArrowheads="1"/>
          </p:cNvSpPr>
          <p:nvPr>
            <p:ph type="body" idx="1"/>
          </p:nvPr>
        </p:nvSpPr>
        <p:spPr/>
        <p:txBody>
          <a:bodyPr/>
          <a:lstStyle/>
          <a:p>
            <a:r>
              <a:rPr lang="es-CL"/>
              <a:t>** Sandra, poner el Delta de O3. </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00AE57-34C8-429A-BE56-85785E13AE6B}" type="slidenum">
              <a:rPr lang="en-US"/>
              <a:pPr/>
              <a:t>2</a:t>
            </a:fld>
            <a:endParaRPr lang="en-US"/>
          </a:p>
        </p:txBody>
      </p:sp>
      <p:sp>
        <p:nvSpPr>
          <p:cNvPr id="730114" name="Rectangle 2"/>
          <p:cNvSpPr>
            <a:spLocks noChangeArrowheads="1" noTextEdit="1"/>
          </p:cNvSpPr>
          <p:nvPr>
            <p:ph type="sldImg"/>
          </p:nvPr>
        </p:nvSpPr>
        <p:spPr>
          <a:ln/>
        </p:spPr>
      </p:sp>
      <p:sp>
        <p:nvSpPr>
          <p:cNvPr id="730115" name="Rectangle 3"/>
          <p:cNvSpPr>
            <a:spLocks noGrp="1" noChangeArrowheads="1"/>
          </p:cNvSpPr>
          <p:nvPr>
            <p:ph type="body" idx="1"/>
          </p:nvPr>
        </p:nvSpPr>
        <p:spPr/>
        <p:txBody>
          <a:bodyPr/>
          <a:lstStyle/>
          <a:p>
            <a:endParaRPr lang="es-C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A04ACE-DA09-41E7-82AB-5F628B2334CA}" type="slidenum">
              <a:rPr lang="en-US"/>
              <a:pPr/>
              <a:t>3</a:t>
            </a:fld>
            <a:endParaRPr lang="en-US"/>
          </a:p>
        </p:txBody>
      </p:sp>
      <p:sp>
        <p:nvSpPr>
          <p:cNvPr id="732162" name="Rectangle 2"/>
          <p:cNvSpPr>
            <a:spLocks noChangeArrowheads="1" noTextEdit="1"/>
          </p:cNvSpPr>
          <p:nvPr>
            <p:ph type="sldImg"/>
          </p:nvPr>
        </p:nvSpPr>
        <p:spPr>
          <a:ln/>
        </p:spPr>
      </p:sp>
      <p:sp>
        <p:nvSpPr>
          <p:cNvPr id="732163" name="Rectangle 3"/>
          <p:cNvSpPr>
            <a:spLocks noGrp="1" noChangeArrowheads="1"/>
          </p:cNvSpPr>
          <p:nvPr>
            <p:ph type="body" idx="1"/>
          </p:nvPr>
        </p:nvSpPr>
        <p:spPr/>
        <p:txBody>
          <a:bodyPr/>
          <a:lstStyle/>
          <a:p>
            <a:endParaRPr lang="es-C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04937C-E839-4DFE-9D78-494BE85D1C16}" type="slidenum">
              <a:rPr lang="en-US"/>
              <a:pPr/>
              <a:t>8</a:t>
            </a:fld>
            <a:endParaRPr lang="en-US"/>
          </a:p>
        </p:txBody>
      </p:sp>
      <p:sp>
        <p:nvSpPr>
          <p:cNvPr id="792578" name="Rectangle 2"/>
          <p:cNvSpPr>
            <a:spLocks noChangeArrowheads="1" noTextEdit="1"/>
          </p:cNvSpPr>
          <p:nvPr>
            <p:ph type="sldImg"/>
          </p:nvPr>
        </p:nvSpPr>
        <p:spPr>
          <a:ln/>
        </p:spPr>
      </p:sp>
      <p:sp>
        <p:nvSpPr>
          <p:cNvPr id="792579" name="Rectangle 3"/>
          <p:cNvSpPr>
            <a:spLocks noGrp="1" noChangeArrowheads="1"/>
          </p:cNvSpPr>
          <p:nvPr>
            <p:ph type="body" idx="1"/>
          </p:nvPr>
        </p:nvSpPr>
        <p:spPr/>
        <p:txBody>
          <a:bodyPr/>
          <a:lstStyle/>
          <a:p>
            <a:r>
              <a:rPr lang="es-CL"/>
              <a:t>DEJAR SOLO 10% y AQS1</a:t>
            </a:r>
          </a:p>
          <a:p>
            <a:endParaRPr lang="es-C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85708A-476E-44AE-A114-0D973103792B}" type="slidenum">
              <a:rPr lang="en-US"/>
              <a:pPr/>
              <a:t>9</a:t>
            </a:fld>
            <a:endParaRPr lang="en-US"/>
          </a:p>
        </p:txBody>
      </p:sp>
      <p:sp>
        <p:nvSpPr>
          <p:cNvPr id="788482" name="Rectangle 2"/>
          <p:cNvSpPr>
            <a:spLocks noChangeArrowheads="1" noTextEdit="1"/>
          </p:cNvSpPr>
          <p:nvPr>
            <p:ph type="sldImg"/>
          </p:nvPr>
        </p:nvSpPr>
        <p:spPr>
          <a:ln/>
        </p:spPr>
      </p:sp>
      <p:sp>
        <p:nvSpPr>
          <p:cNvPr id="788483" name="Rectangle 3"/>
          <p:cNvSpPr>
            <a:spLocks noGrp="1" noChangeArrowheads="1"/>
          </p:cNvSpPr>
          <p:nvPr>
            <p:ph type="body" idx="1"/>
          </p:nvPr>
        </p:nvSpPr>
        <p:spPr/>
        <p:txBody>
          <a:bodyPr/>
          <a:lstStyle/>
          <a:p>
            <a:r>
              <a:rPr lang="es-CL"/>
              <a:t>DEJAR SOLO 10% y AQS1</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52F286-E2E1-4183-87BC-07FDB4BD79F2}" type="slidenum">
              <a:rPr lang="en-US"/>
              <a:pPr/>
              <a:t>15</a:t>
            </a:fld>
            <a:endParaRPr lang="en-US"/>
          </a:p>
        </p:txBody>
      </p:sp>
      <p:sp>
        <p:nvSpPr>
          <p:cNvPr id="805890" name="Rectangle 2"/>
          <p:cNvSpPr>
            <a:spLocks noChangeArrowheads="1" noTextEdit="1"/>
          </p:cNvSpPr>
          <p:nvPr>
            <p:ph type="sldImg"/>
          </p:nvPr>
        </p:nvSpPr>
        <p:spPr>
          <a:ln/>
        </p:spPr>
      </p:sp>
      <p:sp>
        <p:nvSpPr>
          <p:cNvPr id="805891" name="Rectangle 3"/>
          <p:cNvSpPr>
            <a:spLocks noGrp="1" noChangeArrowheads="1"/>
          </p:cNvSpPr>
          <p:nvPr>
            <p:ph type="body" idx="1"/>
          </p:nvPr>
        </p:nvSpPr>
        <p:spPr/>
        <p:txBody>
          <a:bodyPr/>
          <a:lstStyle/>
          <a:p>
            <a:r>
              <a:rPr lang="es-CL"/>
              <a:t>*** FORMATEAR DIFERENTE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2375F2-3F41-47A6-9ECE-300DAC50E134}" type="slidenum">
              <a:rPr lang="en-US"/>
              <a:pPr/>
              <a:t>22</a:t>
            </a:fld>
            <a:endParaRPr lang="en-US"/>
          </a:p>
        </p:txBody>
      </p:sp>
      <p:sp>
        <p:nvSpPr>
          <p:cNvPr id="815106" name="Rectangle 2"/>
          <p:cNvSpPr>
            <a:spLocks noChangeArrowheads="1" noTextEdit="1"/>
          </p:cNvSpPr>
          <p:nvPr>
            <p:ph type="sldImg"/>
          </p:nvPr>
        </p:nvSpPr>
        <p:spPr>
          <a:ln/>
        </p:spPr>
      </p:sp>
      <p:sp>
        <p:nvSpPr>
          <p:cNvPr id="815107" name="Rectangle 3"/>
          <p:cNvSpPr>
            <a:spLocks noGrp="1" noChangeArrowheads="1"/>
          </p:cNvSpPr>
          <p:nvPr>
            <p:ph type="body" idx="1"/>
          </p:nvPr>
        </p:nvSpPr>
        <p:spPr/>
        <p:txBody>
          <a:bodyPr/>
          <a:lstStyle/>
          <a:p>
            <a:pPr>
              <a:spcBef>
                <a:spcPct val="50000"/>
              </a:spcBef>
              <a:buClr>
                <a:schemeClr val="tx1"/>
              </a:buClr>
              <a:buSzPct val="90000"/>
              <a:buFont typeface="Wingdings" pitchFamily="2" charset="2"/>
              <a:buChar char="§"/>
            </a:pPr>
            <a:r>
              <a:rPr lang="es-CL" sz="1400">
                <a:latin typeface="Tahoma" pitchFamily="34" charset="0"/>
              </a:rPr>
              <a:t>NOTA: Para escenario de muertes agudas. </a:t>
            </a:r>
            <a:br>
              <a:rPr lang="es-CL" sz="1400">
                <a:latin typeface="Tahoma" pitchFamily="34" charset="0"/>
              </a:rPr>
            </a:br>
            <a:r>
              <a:rPr lang="es-CL" sz="1400">
                <a:latin typeface="Tahoma" pitchFamily="34" charset="0"/>
              </a:rPr>
              <a:t>Del total de beneficios, el estado recibe el 12%, el sector privado el 4% y la poblacion el restante 84%.</a:t>
            </a:r>
          </a:p>
          <a:p>
            <a:pPr>
              <a:spcBef>
                <a:spcPct val="50000"/>
              </a:spcBef>
              <a:buClr>
                <a:schemeClr val="tx1"/>
              </a:buClr>
              <a:buSzPct val="90000"/>
              <a:buFont typeface="Wingdings" pitchFamily="2" charset="2"/>
              <a:buChar char="§"/>
            </a:pPr>
            <a:r>
              <a:rPr lang="es-CL" sz="1400">
                <a:latin typeface="Tahoma" pitchFamily="34" charset="0"/>
              </a:rPr>
              <a:t>El 21% de los beneficios corresponde a productividad perdida, solo un 2% al costo de enfermedad.</a:t>
            </a:r>
            <a:endParaRPr lang="en-US" sz="1400">
              <a:latin typeface="Tahoma" pitchFamily="34" charset="0"/>
            </a:endParaRPr>
          </a:p>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9ECA59-5FBB-4173-B225-97B7721C2E93}" type="slidenum">
              <a:rPr lang="en-US"/>
              <a:pPr/>
              <a:t>23</a:t>
            </a:fld>
            <a:endParaRPr lang="en-US"/>
          </a:p>
        </p:txBody>
      </p:sp>
      <p:sp>
        <p:nvSpPr>
          <p:cNvPr id="821250" name="Rectangle 2"/>
          <p:cNvSpPr>
            <a:spLocks noChangeArrowheads="1" noTextEdit="1"/>
          </p:cNvSpPr>
          <p:nvPr>
            <p:ph type="sldImg"/>
          </p:nvPr>
        </p:nvSpPr>
        <p:spPr>
          <a:ln/>
        </p:spPr>
      </p:sp>
      <p:sp>
        <p:nvSpPr>
          <p:cNvPr id="821251" name="Rectangle 3"/>
          <p:cNvSpPr>
            <a:spLocks noGrp="1" noChangeArrowheads="1"/>
          </p:cNvSpPr>
          <p:nvPr>
            <p:ph type="body" idx="1"/>
          </p:nvPr>
        </p:nvSpPr>
        <p:spPr/>
        <p:txBody>
          <a:bodyPr lIns="92168" tIns="46085" rIns="92168" bIns="46085"/>
          <a:lstStyle/>
          <a:p>
            <a:r>
              <a:rPr lang="en-US" sz="800"/>
              <a:t>Los beneficios marginales corresponden solo a efectos en salud evitados asociados a PM2.5 y Ozono, calculados para el año 2005. </a:t>
            </a:r>
          </a:p>
          <a:p>
            <a:r>
              <a:rPr lang="en-US" sz="800" b="1"/>
              <a:t>Supuesto:</a:t>
            </a:r>
            <a:r>
              <a:rPr lang="en-US" sz="800"/>
              <a:t> asume que la toxicidad de cada compuesto (nitratos, sulfatos, carbón elemental y orgánico, polvo natural) es similar. Esto es discutible, pero no existe actualmente información suficiente como para afirmar lo contrario.  C/r a polvo natural, Ladden et al (2000) muestra lo contrario, pero es la única evidencia.</a:t>
            </a:r>
          </a:p>
          <a:p>
            <a:endParaRPr lang="es-ES_tradnl"/>
          </a:p>
          <a:p>
            <a:r>
              <a:rPr lang="es-ES_tradnl"/>
              <a:t>Tenemos que llevarlos a pesos de dic2000. Todos los costos van a estar en esos costos.</a:t>
            </a:r>
          </a:p>
          <a:p>
            <a:r>
              <a:rPr lang="es-ES_tradnl"/>
              <a:t>UF dic2000= </a:t>
            </a:r>
          </a:p>
          <a:p>
            <a:r>
              <a:rPr lang="es-ES_tradnl"/>
              <a:t>UF junio 1997 =  </a:t>
            </a:r>
          </a:p>
          <a:p>
            <a:r>
              <a:rPr lang="es-ES_tradnl"/>
              <a:t>Humberto Carreño calculo esto.</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C39BC4-0EE1-4D53-A9F4-98701FD7DBA4}" type="slidenum">
              <a:rPr lang="en-US"/>
              <a:pPr/>
              <a:t>24</a:t>
            </a:fld>
            <a:endParaRPr lang="en-US"/>
          </a:p>
        </p:txBody>
      </p:sp>
      <p:sp>
        <p:nvSpPr>
          <p:cNvPr id="823298" name="Rectangle 2"/>
          <p:cNvSpPr>
            <a:spLocks noChangeArrowheads="1" noTextEdit="1"/>
          </p:cNvSpPr>
          <p:nvPr>
            <p:ph type="sldImg"/>
          </p:nvPr>
        </p:nvSpPr>
        <p:spPr>
          <a:xfrm>
            <a:off x="1257300" y="720725"/>
            <a:ext cx="4800600" cy="3600450"/>
          </a:xfrm>
          <a:ln/>
        </p:spPr>
      </p:sp>
      <p:sp>
        <p:nvSpPr>
          <p:cNvPr id="823299" name="Rectangle 3"/>
          <p:cNvSpPr>
            <a:spLocks noGrp="1" noChangeArrowheads="1"/>
          </p:cNvSpPr>
          <p:nvPr>
            <p:ph type="body" idx="1"/>
          </p:nvPr>
        </p:nvSpPr>
        <p:spPr/>
        <p:txBody>
          <a:bodyPr lIns="94981" tIns="47491" rIns="94981" bIns="47491"/>
          <a:lstStyle/>
          <a:p>
            <a:r>
              <a:rPr lang="es-ES_tradnl"/>
              <a:t>** Este grafico se deberia hacer ordenado por B/C de mayor a menor</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838200" y="990600"/>
            <a:ext cx="7772400" cy="2286000"/>
          </a:xfrm>
        </p:spPr>
        <p:txBody>
          <a:bodyPr anchor="b"/>
          <a:lstStyle>
            <a:lvl1pPr algn="ctr">
              <a:defRPr/>
            </a:lvl1pPr>
          </a:lstStyle>
          <a:p>
            <a:r>
              <a:rPr lang="en-US"/>
              <a:t>Click to edit Master title style</a:t>
            </a:r>
          </a:p>
        </p:txBody>
      </p:sp>
      <p:sp>
        <p:nvSpPr>
          <p:cNvPr id="3075" name="Rectangle 3"/>
          <p:cNvSpPr>
            <a:spLocks noGrp="1" noChangeArrowheads="1"/>
          </p:cNvSpPr>
          <p:nvPr>
            <p:ph type="subTitle" idx="1"/>
          </p:nvPr>
        </p:nvSpPr>
        <p:spPr>
          <a:xfrm>
            <a:off x="1371600" y="4191000"/>
            <a:ext cx="6400800" cy="1752600"/>
          </a:xfrm>
        </p:spPr>
        <p:txBody>
          <a:bodyPr/>
          <a:lstStyle>
            <a:lvl1pPr marL="0" indent="0" algn="ctr">
              <a:buFontTx/>
              <a:buNone/>
              <a:defRPr/>
            </a:lvl1pPr>
          </a:lstStyle>
          <a:p>
            <a:r>
              <a:rPr lang="en-US"/>
              <a:t>Click to edit Master subtitle style</a:t>
            </a:r>
          </a:p>
        </p:txBody>
      </p:sp>
      <p:sp>
        <p:nvSpPr>
          <p:cNvPr id="3076" name="Rectangle 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en-US"/>
          </a:p>
        </p:txBody>
      </p:sp>
      <p:sp>
        <p:nvSpPr>
          <p:cNvPr id="3077" name="Rectangle 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n-US"/>
          </a:p>
        </p:txBody>
      </p:sp>
      <p:sp>
        <p:nvSpPr>
          <p:cNvPr id="3078" name="Rectangle 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924D6E8F-BCF7-4A2A-872D-454991C324F8}" type="slidenum">
              <a:rPr lang="en-US"/>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2586CA9-18C7-467A-B24E-ACFD048F8D67}" type="slidenum">
              <a:rPr lang="en-US"/>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4650" y="152400"/>
            <a:ext cx="2190750" cy="6553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152400"/>
            <a:ext cx="6419850" cy="655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6ADEBDF-C9A9-446A-AAAC-3C341DA0635D}" type="slidenum">
              <a:rPr lang="en-US"/>
              <a:pPr/>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763000" cy="9144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1219200"/>
            <a:ext cx="43053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10100" y="1219200"/>
            <a:ext cx="43053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10100" y="4038600"/>
            <a:ext cx="43053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914400" y="6324600"/>
            <a:ext cx="1905000" cy="457200"/>
          </a:xfrm>
        </p:spPr>
        <p:txBody>
          <a:bodyPr/>
          <a:lstStyle>
            <a:lvl1pPr>
              <a:defRPr/>
            </a:lvl1pPr>
          </a:lstStyle>
          <a:p>
            <a:endParaRPr lang="en-US"/>
          </a:p>
        </p:txBody>
      </p:sp>
      <p:sp>
        <p:nvSpPr>
          <p:cNvPr id="7" name="Footer Placeholder 6"/>
          <p:cNvSpPr>
            <a:spLocks noGrp="1"/>
          </p:cNvSpPr>
          <p:nvPr>
            <p:ph type="ftr" sz="quarter" idx="11"/>
          </p:nvPr>
        </p:nvSpPr>
        <p:spPr>
          <a:xfrm>
            <a:off x="3352800" y="6324600"/>
            <a:ext cx="2895600" cy="457200"/>
          </a:xfrm>
        </p:spPr>
        <p:txBody>
          <a:bodyPr/>
          <a:lstStyle>
            <a:lvl1pPr>
              <a:defRPr/>
            </a:lvl1pPr>
          </a:lstStyle>
          <a:p>
            <a:endParaRPr lang="en-US"/>
          </a:p>
        </p:txBody>
      </p:sp>
      <p:sp>
        <p:nvSpPr>
          <p:cNvPr id="8" name="Slide Number Placeholder 7"/>
          <p:cNvSpPr>
            <a:spLocks noGrp="1"/>
          </p:cNvSpPr>
          <p:nvPr>
            <p:ph type="sldNum" sz="quarter" idx="12"/>
          </p:nvPr>
        </p:nvSpPr>
        <p:spPr>
          <a:xfrm>
            <a:off x="7010400" y="6400800"/>
            <a:ext cx="1905000" cy="457200"/>
          </a:xfrm>
        </p:spPr>
        <p:txBody>
          <a:bodyPr/>
          <a:lstStyle>
            <a:lvl1pPr>
              <a:defRPr/>
            </a:lvl1pPr>
          </a:lstStyle>
          <a:p>
            <a:fld id="{9FA12D2E-9D9B-446D-992C-2B3DF2A2CBEB}" type="slidenum">
              <a:rPr lang="en-US"/>
              <a:pPr/>
              <a:t>‹#›</a:t>
            </a:fld>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52400" y="152400"/>
            <a:ext cx="8763000" cy="9144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52400" y="1219200"/>
            <a:ext cx="43053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10100" y="1219200"/>
            <a:ext cx="43053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152400" y="4038600"/>
            <a:ext cx="43053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10100" y="4038600"/>
            <a:ext cx="43053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914400" y="6324600"/>
            <a:ext cx="1905000" cy="457200"/>
          </a:xfrm>
        </p:spPr>
        <p:txBody>
          <a:bodyPr/>
          <a:lstStyle>
            <a:lvl1pPr>
              <a:defRPr/>
            </a:lvl1pPr>
          </a:lstStyle>
          <a:p>
            <a:endParaRPr lang="en-US"/>
          </a:p>
        </p:txBody>
      </p:sp>
      <p:sp>
        <p:nvSpPr>
          <p:cNvPr id="8" name="Footer Placeholder 7"/>
          <p:cNvSpPr>
            <a:spLocks noGrp="1"/>
          </p:cNvSpPr>
          <p:nvPr>
            <p:ph type="ftr" sz="quarter" idx="11"/>
          </p:nvPr>
        </p:nvSpPr>
        <p:spPr>
          <a:xfrm>
            <a:off x="3352800" y="6324600"/>
            <a:ext cx="2895600" cy="457200"/>
          </a:xfrm>
        </p:spPr>
        <p:txBody>
          <a:bodyPr/>
          <a:lstStyle>
            <a:lvl1pPr>
              <a:defRPr/>
            </a:lvl1pPr>
          </a:lstStyle>
          <a:p>
            <a:endParaRPr lang="en-US"/>
          </a:p>
        </p:txBody>
      </p:sp>
      <p:sp>
        <p:nvSpPr>
          <p:cNvPr id="9" name="Slide Number Placeholder 8"/>
          <p:cNvSpPr>
            <a:spLocks noGrp="1"/>
          </p:cNvSpPr>
          <p:nvPr>
            <p:ph type="sldNum" sz="quarter" idx="12"/>
          </p:nvPr>
        </p:nvSpPr>
        <p:spPr>
          <a:xfrm>
            <a:off x="7010400" y="6400800"/>
            <a:ext cx="1905000" cy="457200"/>
          </a:xfrm>
        </p:spPr>
        <p:txBody>
          <a:bodyPr/>
          <a:lstStyle>
            <a:lvl1pPr>
              <a:defRPr/>
            </a:lvl1pPr>
          </a:lstStyle>
          <a:p>
            <a:fld id="{F0423442-A952-423B-A30E-2B71C8C5BA7C}" type="slidenum">
              <a:rPr lang="en-US"/>
              <a:pPr/>
              <a:t>‹#›</a:t>
            </a:fld>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7630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52400" y="1219200"/>
            <a:ext cx="43053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3053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914400" y="63246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352800" y="63246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7010400" y="6400800"/>
            <a:ext cx="1905000" cy="457200"/>
          </a:xfrm>
        </p:spPr>
        <p:txBody>
          <a:bodyPr/>
          <a:lstStyle>
            <a:lvl1pPr>
              <a:defRPr/>
            </a:lvl1pPr>
          </a:lstStyle>
          <a:p>
            <a:fld id="{BA6C8234-DE8E-4AA1-9115-EDB19ADDBE75}" type="slidenum">
              <a:rPr lang="en-US"/>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A7B6E94-F756-45E0-80AF-BB21AC123FD1}" type="slidenum">
              <a:rPr lang="en-US"/>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D51C5A6-BC2C-4F7D-85E5-F6CB414D5AC2}" type="slidenum">
              <a:rPr lang="en-US"/>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1219200"/>
            <a:ext cx="43053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219200"/>
            <a:ext cx="43053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78A279D-CE33-43F7-B333-7DDAA6D41DDB}" type="slidenum">
              <a:rPr lang="en-US"/>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76D48E2-DB61-49DA-9E89-4CF2620366A3}" type="slidenum">
              <a:rPr lang="en-US"/>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30DF6EE-B826-4816-80CE-4C08AD537C3F}" type="slidenum">
              <a:rPr lang="en-US"/>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F8B74794-0CBA-445D-91C3-711569FE9BC2}" type="slidenum">
              <a:rPr lang="en-US"/>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31B04F5-A06E-4F08-84FF-8A41F5D819E6}" type="slidenum">
              <a:rPr lang="en-US"/>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CFED996-347F-42A2-9962-54E67D588F2C}" type="slidenum">
              <a:rPr lang="en-US"/>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52400" y="152400"/>
            <a:ext cx="87630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_tradnl" smtClean="0"/>
              <a:t>Click to edit Master title style</a:t>
            </a:r>
          </a:p>
        </p:txBody>
      </p:sp>
      <p:sp>
        <p:nvSpPr>
          <p:cNvPr id="2051" name="Rectangle 3"/>
          <p:cNvSpPr>
            <a:spLocks noGrp="1" noChangeArrowheads="1"/>
          </p:cNvSpPr>
          <p:nvPr>
            <p:ph type="body" idx="1"/>
          </p:nvPr>
        </p:nvSpPr>
        <p:spPr bwMode="auto">
          <a:xfrm>
            <a:off x="152400" y="1219200"/>
            <a:ext cx="8763000" cy="5486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p>
        </p:txBody>
      </p:sp>
      <p:sp>
        <p:nvSpPr>
          <p:cNvPr id="2052" name="Rectangle 4"/>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400"/>
            </a:lvl1pPr>
          </a:lstStyle>
          <a:p>
            <a:endParaRPr lang="en-US"/>
          </a:p>
        </p:txBody>
      </p:sp>
      <p:sp>
        <p:nvSpPr>
          <p:cNvPr id="2053" name="Rectangle 5"/>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spcBef>
                <a:spcPct val="0"/>
              </a:spcBef>
              <a:buClrTx/>
              <a:buSzTx/>
              <a:buFontTx/>
              <a:buNone/>
              <a:defRPr sz="1400"/>
            </a:lvl1pPr>
          </a:lstStyle>
          <a:p>
            <a:endParaRPr lang="en-US"/>
          </a:p>
        </p:txBody>
      </p:sp>
      <p:sp>
        <p:nvSpPr>
          <p:cNvPr id="2054" name="Rectangle 6"/>
          <p:cNvSpPr>
            <a:spLocks noGrp="1" noChangeArrowheads="1"/>
          </p:cNvSpPr>
          <p:nvPr>
            <p:ph type="sldNum" sz="quarter" idx="4"/>
          </p:nvPr>
        </p:nvSpPr>
        <p:spPr bwMode="auto">
          <a:xfrm>
            <a:off x="7010400" y="6400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400"/>
            </a:lvl1pPr>
          </a:lstStyle>
          <a:p>
            <a:fld id="{22886422-EEB2-4E25-BFEC-DF2FDB9D7B5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Lst>
  <p:transition/>
  <p:hf hdr="0" ftr="0" dt="0"/>
  <p:txStyles>
    <p:titleStyle>
      <a:lvl1pPr algn="l" rtl="0" fontAlgn="base">
        <a:spcBef>
          <a:spcPct val="0"/>
        </a:spcBef>
        <a:spcAft>
          <a:spcPct val="0"/>
        </a:spcAft>
        <a:defRPr sz="3200" b="1">
          <a:solidFill>
            <a:schemeClr val="tx2"/>
          </a:solidFill>
          <a:latin typeface="+mj-lt"/>
          <a:ea typeface="+mj-ea"/>
          <a:cs typeface="+mj-cs"/>
        </a:defRPr>
      </a:lvl1pPr>
      <a:lvl2pPr algn="l" rtl="0" fontAlgn="base">
        <a:spcBef>
          <a:spcPct val="0"/>
        </a:spcBef>
        <a:spcAft>
          <a:spcPct val="0"/>
        </a:spcAft>
        <a:defRPr sz="3200" b="1">
          <a:solidFill>
            <a:schemeClr val="tx2"/>
          </a:solidFill>
          <a:latin typeface="Tahoma" pitchFamily="34" charset="0"/>
        </a:defRPr>
      </a:lvl2pPr>
      <a:lvl3pPr algn="l" rtl="0" fontAlgn="base">
        <a:spcBef>
          <a:spcPct val="0"/>
        </a:spcBef>
        <a:spcAft>
          <a:spcPct val="0"/>
        </a:spcAft>
        <a:defRPr sz="3200" b="1">
          <a:solidFill>
            <a:schemeClr val="tx2"/>
          </a:solidFill>
          <a:latin typeface="Tahoma" pitchFamily="34" charset="0"/>
        </a:defRPr>
      </a:lvl3pPr>
      <a:lvl4pPr algn="l" rtl="0" fontAlgn="base">
        <a:spcBef>
          <a:spcPct val="0"/>
        </a:spcBef>
        <a:spcAft>
          <a:spcPct val="0"/>
        </a:spcAft>
        <a:defRPr sz="3200" b="1">
          <a:solidFill>
            <a:schemeClr val="tx2"/>
          </a:solidFill>
          <a:latin typeface="Tahoma" pitchFamily="34" charset="0"/>
        </a:defRPr>
      </a:lvl4pPr>
      <a:lvl5pPr algn="l" rtl="0" fontAlgn="base">
        <a:spcBef>
          <a:spcPct val="0"/>
        </a:spcBef>
        <a:spcAft>
          <a:spcPct val="0"/>
        </a:spcAft>
        <a:defRPr sz="3200" b="1">
          <a:solidFill>
            <a:schemeClr val="tx2"/>
          </a:solidFill>
          <a:latin typeface="Tahoma" pitchFamily="34" charset="0"/>
        </a:defRPr>
      </a:lvl5pPr>
      <a:lvl6pPr marL="457200" algn="l" rtl="0" fontAlgn="base">
        <a:spcBef>
          <a:spcPct val="0"/>
        </a:spcBef>
        <a:spcAft>
          <a:spcPct val="0"/>
        </a:spcAft>
        <a:defRPr sz="3200" b="1">
          <a:solidFill>
            <a:schemeClr val="tx2"/>
          </a:solidFill>
          <a:latin typeface="Tahoma" pitchFamily="34" charset="0"/>
        </a:defRPr>
      </a:lvl6pPr>
      <a:lvl7pPr marL="914400" algn="l" rtl="0" fontAlgn="base">
        <a:spcBef>
          <a:spcPct val="0"/>
        </a:spcBef>
        <a:spcAft>
          <a:spcPct val="0"/>
        </a:spcAft>
        <a:defRPr sz="3200" b="1">
          <a:solidFill>
            <a:schemeClr val="tx2"/>
          </a:solidFill>
          <a:latin typeface="Tahoma" pitchFamily="34" charset="0"/>
        </a:defRPr>
      </a:lvl7pPr>
      <a:lvl8pPr marL="1371600" algn="l" rtl="0" fontAlgn="base">
        <a:spcBef>
          <a:spcPct val="0"/>
        </a:spcBef>
        <a:spcAft>
          <a:spcPct val="0"/>
        </a:spcAft>
        <a:defRPr sz="3200" b="1">
          <a:solidFill>
            <a:schemeClr val="tx2"/>
          </a:solidFill>
          <a:latin typeface="Tahoma" pitchFamily="34" charset="0"/>
        </a:defRPr>
      </a:lvl8pPr>
      <a:lvl9pPr marL="1828800" algn="l" rtl="0" fontAlgn="base">
        <a:spcBef>
          <a:spcPct val="0"/>
        </a:spcBef>
        <a:spcAft>
          <a:spcPct val="0"/>
        </a:spcAft>
        <a:defRPr sz="3200" b="1">
          <a:solidFill>
            <a:schemeClr val="tx2"/>
          </a:solidFill>
          <a:latin typeface="Tahoma" pitchFamily="34" charset="0"/>
        </a:defRPr>
      </a:lvl9pPr>
    </p:titleStyle>
    <p:bodyStyle>
      <a:lvl1pPr marL="395288" indent="-395288" algn="l" rtl="0" fontAlgn="base">
        <a:lnSpc>
          <a:spcPct val="110000"/>
        </a:lnSpc>
        <a:spcBef>
          <a:spcPct val="35000"/>
        </a:spcBef>
        <a:spcAft>
          <a:spcPct val="0"/>
        </a:spcAft>
        <a:buClr>
          <a:schemeClr val="tx1"/>
        </a:buClr>
        <a:buChar char="•"/>
        <a:defRPr sz="2200">
          <a:solidFill>
            <a:schemeClr val="tx1"/>
          </a:solidFill>
          <a:latin typeface="+mn-lt"/>
          <a:ea typeface="+mn-ea"/>
          <a:cs typeface="+mn-cs"/>
        </a:defRPr>
      </a:lvl1pPr>
      <a:lvl2pPr marL="922338" indent="-412750" algn="l" rtl="0" fontAlgn="base">
        <a:spcBef>
          <a:spcPct val="30000"/>
        </a:spcBef>
        <a:spcAft>
          <a:spcPct val="0"/>
        </a:spcAft>
        <a:buClr>
          <a:schemeClr val="tx1"/>
        </a:buClr>
        <a:buSzPct val="90000"/>
        <a:buFont typeface="Wingdings" pitchFamily="2" charset="2"/>
        <a:buChar char="§"/>
        <a:defRPr sz="2000">
          <a:solidFill>
            <a:schemeClr val="tx1"/>
          </a:solidFill>
          <a:latin typeface="+mn-lt"/>
        </a:defRPr>
      </a:lvl2pPr>
      <a:lvl3pPr marL="1449388" indent="-412750" algn="l" rtl="0" fontAlgn="base">
        <a:spcBef>
          <a:spcPct val="20000"/>
        </a:spcBef>
        <a:spcAft>
          <a:spcPct val="0"/>
        </a:spcAft>
        <a:buClr>
          <a:schemeClr val="tx1"/>
        </a:buClr>
        <a:buSzPct val="70000"/>
        <a:buFont typeface="Wingdings" pitchFamily="2" charset="2"/>
        <a:buChar char="§"/>
        <a:defRPr sz="2000">
          <a:solidFill>
            <a:schemeClr val="tx1"/>
          </a:solidFill>
          <a:latin typeface="+mn-lt"/>
        </a:defRPr>
      </a:lvl3pPr>
      <a:lvl4pPr marL="1935163" indent="-371475" algn="l" rtl="0" fontAlgn="base">
        <a:spcBef>
          <a:spcPct val="20000"/>
        </a:spcBef>
        <a:spcAft>
          <a:spcPct val="0"/>
        </a:spcAft>
        <a:buClr>
          <a:schemeClr val="tx1"/>
        </a:buClr>
        <a:buSzPct val="80000"/>
        <a:buChar char="•"/>
        <a:defRPr>
          <a:solidFill>
            <a:schemeClr val="tx1"/>
          </a:solidFill>
          <a:latin typeface="+mn-lt"/>
        </a:defRPr>
      </a:lvl4pPr>
      <a:lvl5pPr marL="2420938" indent="-371475" algn="l" rtl="0" fontAlgn="base">
        <a:spcBef>
          <a:spcPct val="20000"/>
        </a:spcBef>
        <a:spcAft>
          <a:spcPct val="0"/>
        </a:spcAft>
        <a:buClr>
          <a:schemeClr val="tx1"/>
        </a:buClr>
        <a:buSzPct val="70000"/>
        <a:buChar char="•"/>
        <a:defRPr>
          <a:solidFill>
            <a:schemeClr val="tx1"/>
          </a:solidFill>
          <a:latin typeface="+mn-lt"/>
        </a:defRPr>
      </a:lvl5pPr>
      <a:lvl6pPr marL="2878138" indent="-371475" algn="l" rtl="0" fontAlgn="base">
        <a:spcBef>
          <a:spcPct val="20000"/>
        </a:spcBef>
        <a:spcAft>
          <a:spcPct val="0"/>
        </a:spcAft>
        <a:buClr>
          <a:schemeClr val="tx1"/>
        </a:buClr>
        <a:buSzPct val="70000"/>
        <a:buChar char="•"/>
        <a:defRPr>
          <a:solidFill>
            <a:schemeClr val="tx1"/>
          </a:solidFill>
          <a:latin typeface="+mn-lt"/>
        </a:defRPr>
      </a:lvl6pPr>
      <a:lvl7pPr marL="3335338" indent="-371475" algn="l" rtl="0" fontAlgn="base">
        <a:spcBef>
          <a:spcPct val="20000"/>
        </a:spcBef>
        <a:spcAft>
          <a:spcPct val="0"/>
        </a:spcAft>
        <a:buClr>
          <a:schemeClr val="tx1"/>
        </a:buClr>
        <a:buSzPct val="70000"/>
        <a:buChar char="•"/>
        <a:defRPr>
          <a:solidFill>
            <a:schemeClr val="tx1"/>
          </a:solidFill>
          <a:latin typeface="+mn-lt"/>
        </a:defRPr>
      </a:lvl7pPr>
      <a:lvl8pPr marL="3792538" indent="-371475" algn="l" rtl="0" fontAlgn="base">
        <a:spcBef>
          <a:spcPct val="20000"/>
        </a:spcBef>
        <a:spcAft>
          <a:spcPct val="0"/>
        </a:spcAft>
        <a:buClr>
          <a:schemeClr val="tx1"/>
        </a:buClr>
        <a:buSzPct val="70000"/>
        <a:buChar char="•"/>
        <a:defRPr>
          <a:solidFill>
            <a:schemeClr val="tx1"/>
          </a:solidFill>
          <a:latin typeface="+mn-lt"/>
        </a:defRPr>
      </a:lvl8pPr>
      <a:lvl9pPr marL="4249738" indent="-371475" algn="l" rtl="0" fontAlgn="base">
        <a:spcBef>
          <a:spcPct val="20000"/>
        </a:spcBef>
        <a:spcAft>
          <a:spcPct val="0"/>
        </a:spcAft>
        <a:buClr>
          <a:schemeClr val="tx1"/>
        </a:buClr>
        <a:buSzPct val="7000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oleObject" Target="../embeddings/Microsoft_Office_Excel_97-2003_Worksheet3.xls"/><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Office_Excel_Chart4.xls"/><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14.xml.rels><?xml version="1.0" encoding="UTF-8" standalone="yes"?>
<Relationships xmlns="http://schemas.openxmlformats.org/package/2006/relationships"><Relationship Id="rId3" Type="http://schemas.openxmlformats.org/officeDocument/2006/relationships/oleObject" Target="../embeddings/Microsoft_Office_Excel_97-2003_Worksheet5.xls"/><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Microsoft_Office_Excel_97-2003_Worksheet6.xls"/></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Microsoft_Office_Excel_97-2003_Worksheet7.xls"/><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18.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Microsoft_Office_Excel_97-2003_Worksheet8.xls"/><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oleObject" Target="../embeddings/Microsoft_Office_Excel_97-2003_Worksheet9.xls"/></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Microsoft_Office_Excel_97-2003_Worksheet10.xls"/><Relationship Id="rId2" Type="http://schemas.openxmlformats.org/officeDocument/2006/relationships/slideLayout" Target="../slideLayouts/slideLayout14.xml"/><Relationship Id="rId1" Type="http://schemas.openxmlformats.org/officeDocument/2006/relationships/vmlDrawing" Target="../drawings/vmlDrawing11.vml"/></Relationships>
</file>

<file path=ppt/slides/_rels/slide21.xml.rels><?xml version="1.0" encoding="UTF-8" standalone="yes"?>
<Relationships xmlns="http://schemas.openxmlformats.org/package/2006/relationships"><Relationship Id="rId3" Type="http://schemas.openxmlformats.org/officeDocument/2006/relationships/oleObject" Target="../embeddings/Microsoft_Office_Excel_Chart11.xls"/><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oleObject" Target="../embeddings/Microsoft_Office_Excel_Chart12.xls"/></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vmlDrawing" Target="../drawings/vmlDrawing13.vml"/><Relationship Id="rId4" Type="http://schemas.openxmlformats.org/officeDocument/2006/relationships/oleObject" Target="../embeddings/Microsoft_Office_Excel_97-2003_Worksheet13.xls"/></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vmlDrawing" Target="../drawings/vmlDrawing14.vml"/><Relationship Id="rId4" Type="http://schemas.openxmlformats.org/officeDocument/2006/relationships/oleObject" Target="../embeddings/Microsoft_Office_Excel_97-2003_Worksheet14.xls"/></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oleObject" Target="../embeddings/Microsoft_Office_Excel_97-2003_Worksheet15.xls"/></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Microsoft_Office_Word_97_-_2003_Document16.doc"/><Relationship Id="rId2" Type="http://schemas.openxmlformats.org/officeDocument/2006/relationships/slideLayout" Target="../slideLayouts/slideLayout2.xml"/><Relationship Id="rId1" Type="http://schemas.openxmlformats.org/officeDocument/2006/relationships/vmlDrawing" Target="../drawings/vmlDrawing16.v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vmlDrawing" Target="../drawings/vmlDrawing17.vml"/><Relationship Id="rId4" Type="http://schemas.openxmlformats.org/officeDocument/2006/relationships/oleObject" Target="../embeddings/Microsoft_Office_Excel_97-2003_Worksheet17.xls"/></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vmlDrawing" Target="../drawings/vmlDrawing18.vml"/><Relationship Id="rId4" Type="http://schemas.openxmlformats.org/officeDocument/2006/relationships/oleObject" Target="../embeddings/Microsoft_Office_Excel_97-2003_Worksheet18.xls"/></Relationships>
</file>

<file path=ppt/slides/_rels/slide36.xml.rels><?xml version="1.0" encoding="UTF-8" standalone="yes"?>
<Relationships xmlns="http://schemas.openxmlformats.org/package/2006/relationships"><Relationship Id="rId3" Type="http://schemas.openxmlformats.org/officeDocument/2006/relationships/oleObject" Target="../embeddings/Microsoft_Office_Excel_97-2003_Worksheet19.xls"/><Relationship Id="rId2" Type="http://schemas.openxmlformats.org/officeDocument/2006/relationships/slideLayout" Target="../slideLayouts/slideLayout14.xml"/><Relationship Id="rId1" Type="http://schemas.openxmlformats.org/officeDocument/2006/relationships/vmlDrawing" Target="../drawings/vmlDrawing19.vml"/></Relationships>
</file>

<file path=ppt/slides/_rels/slide37.xml.rels><?xml version="1.0" encoding="UTF-8" standalone="yes"?>
<Relationships xmlns="http://schemas.openxmlformats.org/package/2006/relationships"><Relationship Id="rId3" Type="http://schemas.openxmlformats.org/officeDocument/2006/relationships/oleObject" Target="../embeddings/Microsoft_Office_Excel_97-2003_Worksheet20.xls"/><Relationship Id="rId2" Type="http://schemas.openxmlformats.org/officeDocument/2006/relationships/slideLayout" Target="../slideLayouts/slideLayout14.xml"/><Relationship Id="rId1" Type="http://schemas.openxmlformats.org/officeDocument/2006/relationships/vmlDrawing" Target="../drawings/vmlDrawing20.vml"/></Relationships>
</file>

<file path=ppt/slides/_rels/slide38.xml.rels><?xml version="1.0" encoding="UTF-8" standalone="yes"?>
<Relationships xmlns="http://schemas.openxmlformats.org/package/2006/relationships"><Relationship Id="rId3" Type="http://schemas.openxmlformats.org/officeDocument/2006/relationships/oleObject" Target="../embeddings/Microsoft_Office_Excel_97-2003_Worksheet21.xls"/><Relationship Id="rId2" Type="http://schemas.openxmlformats.org/officeDocument/2006/relationships/slideLayout" Target="../slideLayouts/slideLayout14.xml"/><Relationship Id="rId1" Type="http://schemas.openxmlformats.org/officeDocument/2006/relationships/vmlDrawing" Target="../drawings/vmlDrawing21.vml"/></Relationships>
</file>

<file path=ppt/slides/_rels/slide39.xml.rels><?xml version="1.0" encoding="UTF-8" standalone="yes"?>
<Relationships xmlns="http://schemas.openxmlformats.org/package/2006/relationships"><Relationship Id="rId3" Type="http://schemas.openxmlformats.org/officeDocument/2006/relationships/oleObject" Target="../embeddings/Microsoft_Office_Excel_97-2003_Worksheet22.xls"/><Relationship Id="rId2" Type="http://schemas.openxmlformats.org/officeDocument/2006/relationships/slideLayout" Target="../slideLayouts/slideLayout2.xml"/><Relationship Id="rId1" Type="http://schemas.openxmlformats.org/officeDocument/2006/relationships/vmlDrawing" Target="../drawings/vmlDrawing22.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Microsoft_Office_Excel_97-2003_Worksheet23.xls"/><Relationship Id="rId2" Type="http://schemas.openxmlformats.org/officeDocument/2006/relationships/slideLayout" Target="../slideLayouts/slideLayout14.xml"/><Relationship Id="rId1" Type="http://schemas.openxmlformats.org/officeDocument/2006/relationships/vmlDrawing" Target="../drawings/vmlDrawing23.vml"/></Relationships>
</file>

<file path=ppt/slides/_rels/slide41.xml.rels><?xml version="1.0" encoding="UTF-8" standalone="yes"?>
<Relationships xmlns="http://schemas.openxmlformats.org/package/2006/relationships"><Relationship Id="rId3" Type="http://schemas.openxmlformats.org/officeDocument/2006/relationships/oleObject" Target="../embeddings/Microsoft_Office_Excel_97-2003_Worksheet24.xls"/><Relationship Id="rId2" Type="http://schemas.openxmlformats.org/officeDocument/2006/relationships/slideLayout" Target="../slideLayouts/slideLayout2.xml"/><Relationship Id="rId1" Type="http://schemas.openxmlformats.org/officeDocument/2006/relationships/vmlDrawing" Target="../drawings/vmlDrawing24.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w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vmlDrawing" Target="../drawings/vmlDrawing3.vml"/><Relationship Id="rId4" Type="http://schemas.openxmlformats.org/officeDocument/2006/relationships/oleObject" Target="../embeddings/Microsoft_Office_Excel_97-2003_Worksheet1.xls"/></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Microsoft_Office_Excel_97-2003_Worksheet2.xls"/></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Grp="1" noChangeArrowheads="1"/>
          </p:cNvSpPr>
          <p:nvPr>
            <p:ph type="sldNum" sz="quarter" idx="4"/>
          </p:nvPr>
        </p:nvSpPr>
        <p:spPr/>
        <p:txBody>
          <a:bodyPr/>
          <a:lstStyle/>
          <a:p>
            <a:fld id="{9C80EAC6-0BC1-4CAA-AB23-961724138C18}" type="slidenum">
              <a:rPr lang="en-US"/>
              <a:pPr/>
              <a:t>1</a:t>
            </a:fld>
            <a:endParaRPr lang="en-US"/>
          </a:p>
        </p:txBody>
      </p:sp>
      <p:sp>
        <p:nvSpPr>
          <p:cNvPr id="14338" name="Rectangle 2"/>
          <p:cNvSpPr>
            <a:spLocks noGrp="1" noChangeArrowheads="1"/>
          </p:cNvSpPr>
          <p:nvPr>
            <p:ph type="ctrTitle"/>
          </p:nvPr>
        </p:nvSpPr>
        <p:spPr>
          <a:xfrm>
            <a:off x="1905000" y="2590800"/>
            <a:ext cx="6324600" cy="2286000"/>
          </a:xfrm>
        </p:spPr>
        <p:txBody>
          <a:bodyPr/>
          <a:lstStyle/>
          <a:p>
            <a:pPr algn="l"/>
            <a:r>
              <a:rPr lang="en-US" sz="2400" i="1"/>
              <a:t>Economic valuation applied to air quality and pollution management : Examples of experiences, political implications and application in a regional context.</a:t>
            </a:r>
          </a:p>
        </p:txBody>
      </p:sp>
      <p:sp>
        <p:nvSpPr>
          <p:cNvPr id="14339" name="Rectangle 3"/>
          <p:cNvSpPr>
            <a:spLocks noGrp="1" noChangeArrowheads="1"/>
          </p:cNvSpPr>
          <p:nvPr>
            <p:ph type="subTitle" idx="1"/>
          </p:nvPr>
        </p:nvSpPr>
        <p:spPr>
          <a:xfrm>
            <a:off x="1752600" y="5410200"/>
            <a:ext cx="6400800" cy="1066800"/>
          </a:xfrm>
        </p:spPr>
        <p:txBody>
          <a:bodyPr/>
          <a:lstStyle/>
          <a:p>
            <a:r>
              <a:rPr lang="en-US" sz="2000" b="1"/>
              <a:t>Luis A. Cifuentes</a:t>
            </a:r>
          </a:p>
          <a:p>
            <a:r>
              <a:rPr lang="en-US" sz="2000" b="1"/>
              <a:t>Pontificia Universidad Católica de Chile</a:t>
            </a:r>
          </a:p>
          <a:p>
            <a:endParaRPr lang="en-US" sz="2000" b="1"/>
          </a:p>
        </p:txBody>
      </p:sp>
      <p:graphicFrame>
        <p:nvGraphicFramePr>
          <p:cNvPr id="14341" name="Object 5"/>
          <p:cNvGraphicFramePr>
            <a:graphicFrameLocks noChangeAspect="1"/>
          </p:cNvGraphicFramePr>
          <p:nvPr/>
        </p:nvGraphicFramePr>
        <p:xfrm>
          <a:off x="685800" y="685800"/>
          <a:ext cx="1162050" cy="1447800"/>
        </p:xfrm>
        <a:graphic>
          <a:graphicData uri="http://schemas.openxmlformats.org/presentationml/2006/ole">
            <p:oleObj spid="_x0000_s14341" name="Picture" r:id="rId4" imgW="576000" imgH="720000" progId="Word.Picture.8">
              <p:embed/>
            </p:oleObj>
          </a:graphicData>
        </a:graphic>
      </p:graphicFrame>
      <p:sp>
        <p:nvSpPr>
          <p:cNvPr id="14342" name="Text Box 6"/>
          <p:cNvSpPr txBox="1">
            <a:spLocks noChangeArrowheads="1"/>
          </p:cNvSpPr>
          <p:nvPr/>
        </p:nvSpPr>
        <p:spPr bwMode="auto">
          <a:xfrm>
            <a:off x="2209800" y="685800"/>
            <a:ext cx="5467350" cy="2149475"/>
          </a:xfrm>
          <a:prstGeom prst="rect">
            <a:avLst/>
          </a:prstGeom>
          <a:noFill/>
          <a:ln w="25400">
            <a:noFill/>
            <a:miter lim="800000"/>
            <a:headEnd/>
            <a:tailEnd/>
          </a:ln>
          <a:effectLst/>
        </p:spPr>
        <p:txBody>
          <a:bodyPr wrap="none">
            <a:spAutoFit/>
          </a:bodyPr>
          <a:lstStyle/>
          <a:p>
            <a:pPr algn="ctr"/>
            <a:r>
              <a:rPr lang="es-AR" b="1"/>
              <a:t>Banco Interamericano de Desarrollo</a:t>
            </a:r>
            <a:br>
              <a:rPr lang="es-AR" b="1"/>
            </a:br>
            <a:r>
              <a:rPr lang="pt-BR" b="1"/>
              <a:t>Diálogo Regional de Política</a:t>
            </a:r>
            <a:br>
              <a:rPr lang="pt-BR" b="1"/>
            </a:br>
            <a:r>
              <a:rPr lang="es-ES_tradnl" b="1"/>
              <a:t>III Reunión de la Red de Medio Ambiente</a:t>
            </a:r>
          </a:p>
          <a:p>
            <a:pPr algn="ctr">
              <a:lnSpc>
                <a:spcPct val="90000"/>
              </a:lnSpc>
              <a:spcBef>
                <a:spcPct val="35000"/>
              </a:spcBef>
              <a:buSzTx/>
              <a:buFontTx/>
              <a:buNone/>
            </a:pPr>
            <a:r>
              <a:rPr lang="es-ES_tradnl" b="1"/>
              <a:t>Washington DC, 9-10 de marzo, 2004</a:t>
            </a:r>
            <a:endParaRPr lang="en-US" b="1"/>
          </a:p>
          <a:p>
            <a:pPr algn="ctr"/>
            <a:r>
              <a:rPr lang="es-ES_tradnl" b="1"/>
              <a:t/>
            </a:r>
            <a:br>
              <a:rPr lang="es-ES_tradnl" b="1"/>
            </a:br>
            <a:endParaRPr lang="es-CL" b="1"/>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E7BEF19B-1AF4-4340-8AC5-AFF540F7224D}" type="slidenum">
              <a:rPr lang="en-US"/>
              <a:pPr/>
              <a:t>10</a:t>
            </a:fld>
            <a:endParaRPr lang="en-US"/>
          </a:p>
        </p:txBody>
      </p:sp>
      <p:sp>
        <p:nvSpPr>
          <p:cNvPr id="796674" name="Rectangle 2"/>
          <p:cNvSpPr>
            <a:spLocks noGrp="1" noChangeArrowheads="1"/>
          </p:cNvSpPr>
          <p:nvPr>
            <p:ph type="title"/>
          </p:nvPr>
        </p:nvSpPr>
        <p:spPr>
          <a:xfrm>
            <a:off x="0" y="381000"/>
            <a:ext cx="8915400" cy="533400"/>
          </a:xfrm>
        </p:spPr>
        <p:txBody>
          <a:bodyPr/>
          <a:lstStyle/>
          <a:p>
            <a:r>
              <a:rPr lang="en-US" sz="2000"/>
              <a:t>Benefits due to the reduction of PM10 and Ozone in 2010</a:t>
            </a:r>
            <a:br>
              <a:rPr lang="en-US" sz="2000"/>
            </a:br>
            <a:r>
              <a:rPr lang="en-US" sz="2000"/>
              <a:t>(Millions of US$)</a:t>
            </a:r>
          </a:p>
        </p:txBody>
      </p:sp>
      <p:sp>
        <p:nvSpPr>
          <p:cNvPr id="796675" name="Rectangle 3"/>
          <p:cNvSpPr>
            <a:spLocks noChangeArrowheads="1"/>
          </p:cNvSpPr>
          <p:nvPr/>
        </p:nvSpPr>
        <p:spPr bwMode="auto">
          <a:xfrm>
            <a:off x="0" y="6096000"/>
            <a:ext cx="9144000" cy="457200"/>
          </a:xfrm>
          <a:prstGeom prst="rect">
            <a:avLst/>
          </a:prstGeom>
          <a:noFill/>
          <a:ln w="9525">
            <a:noFill/>
            <a:miter lim="800000"/>
            <a:headEnd/>
            <a:tailEnd/>
          </a:ln>
          <a:effectLst/>
        </p:spPr>
        <p:txBody>
          <a:bodyPr/>
          <a:lstStyle/>
          <a:p>
            <a:pPr marL="395288" indent="-395288">
              <a:lnSpc>
                <a:spcPct val="110000"/>
              </a:lnSpc>
              <a:spcBef>
                <a:spcPct val="35000"/>
              </a:spcBef>
              <a:buSzTx/>
              <a:buFontTx/>
              <a:buNone/>
            </a:pPr>
            <a:r>
              <a:rPr lang="es-CL" sz="1300"/>
              <a:t>Nota: se muestran solo 2 de los 4 escenarios calculados originalmente. Los escenarios 20% y AQS1 se han eliminado</a:t>
            </a:r>
          </a:p>
          <a:p>
            <a:pPr marL="395288" indent="-395288">
              <a:lnSpc>
                <a:spcPct val="110000"/>
              </a:lnSpc>
              <a:spcBef>
                <a:spcPct val="35000"/>
              </a:spcBef>
              <a:buSzTx/>
              <a:buFontTx/>
              <a:buNone/>
            </a:pPr>
            <a:r>
              <a:rPr lang="es-CL" sz="1300"/>
              <a:t>Fuente: Cesar et al. Tabla 6.9, pag. 44</a:t>
            </a:r>
          </a:p>
        </p:txBody>
      </p:sp>
      <p:graphicFrame>
        <p:nvGraphicFramePr>
          <p:cNvPr id="796676" name="Object 4"/>
          <p:cNvGraphicFramePr>
            <a:graphicFrameLocks noChangeAspect="1"/>
          </p:cNvGraphicFramePr>
          <p:nvPr>
            <p:ph idx="1"/>
          </p:nvPr>
        </p:nvGraphicFramePr>
        <p:xfrm>
          <a:off x="755650" y="1676400"/>
          <a:ext cx="7327900" cy="3932238"/>
        </p:xfrm>
        <a:graphic>
          <a:graphicData uri="http://schemas.openxmlformats.org/presentationml/2006/ole">
            <p:oleObj spid="_x0000_s796676" name="Worksheet" r:id="rId3" imgW="4810125" imgH="2581275" progId="Excel.Sheet.8">
              <p:embed/>
            </p:oleObj>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189AF64-A2BB-4AC5-BC38-1824960F83DF}" type="slidenum">
              <a:rPr lang="en-US"/>
              <a:pPr/>
              <a:t>11</a:t>
            </a:fld>
            <a:endParaRPr lang="en-US"/>
          </a:p>
        </p:txBody>
      </p:sp>
      <p:sp>
        <p:nvSpPr>
          <p:cNvPr id="800770" name="Rectangle 2"/>
          <p:cNvSpPr>
            <a:spLocks noGrp="1" noChangeArrowheads="1"/>
          </p:cNvSpPr>
          <p:nvPr>
            <p:ph type="title"/>
          </p:nvPr>
        </p:nvSpPr>
        <p:spPr/>
        <p:txBody>
          <a:bodyPr/>
          <a:lstStyle/>
          <a:p>
            <a:r>
              <a:rPr lang="en-US"/>
              <a:t>México: conclusions</a:t>
            </a:r>
          </a:p>
        </p:txBody>
      </p:sp>
      <p:sp>
        <p:nvSpPr>
          <p:cNvPr id="800771" name="Rectangle 3"/>
          <p:cNvSpPr>
            <a:spLocks noGrp="1" noChangeArrowheads="1"/>
          </p:cNvSpPr>
          <p:nvPr>
            <p:ph type="body" idx="1"/>
          </p:nvPr>
        </p:nvSpPr>
        <p:spPr/>
        <p:txBody>
          <a:bodyPr/>
          <a:lstStyle/>
          <a:p>
            <a:r>
              <a:rPr lang="en-US"/>
              <a:t>For the 10% reduction scenario, the benefits of PM10 are higher than the ozone benefits, but are similar for the AQS2 scenario</a:t>
            </a:r>
          </a:p>
          <a:p>
            <a:r>
              <a:rPr lang="en-US"/>
              <a:t>The biggest share of the benefits comes from the WTP of the individuals: around 50% for ozone, and up to 90% for PM10 benefits</a:t>
            </a:r>
          </a:p>
          <a:p>
            <a:r>
              <a:rPr lang="en-US"/>
              <a:t>The use of an income transfer elasticity of 0.4 instead of 1.0 increases the benefits in almost 50%.</a:t>
            </a:r>
          </a:p>
          <a:p>
            <a:r>
              <a:rPr lang="en-US"/>
              <a:t>The health benefits are much higher (about 25 times) than those of the environmental contingencies.</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B2CB291-3C98-4639-9F26-C60855753F16}" type="slidenum">
              <a:rPr lang="en-US"/>
              <a:pPr/>
              <a:t>12</a:t>
            </a:fld>
            <a:endParaRPr lang="en-US"/>
          </a:p>
        </p:txBody>
      </p:sp>
      <p:sp>
        <p:nvSpPr>
          <p:cNvPr id="801794" name="Rectangle 2"/>
          <p:cNvSpPr>
            <a:spLocks noGrp="1" noChangeArrowheads="1"/>
          </p:cNvSpPr>
          <p:nvPr>
            <p:ph type="title"/>
          </p:nvPr>
        </p:nvSpPr>
        <p:spPr>
          <a:xfrm>
            <a:off x="152400" y="228600"/>
            <a:ext cx="8763000" cy="838200"/>
          </a:xfrm>
        </p:spPr>
        <p:txBody>
          <a:bodyPr/>
          <a:lstStyle/>
          <a:p>
            <a:r>
              <a:rPr lang="en-US"/>
              <a:t>Sao Paulo, Brasil: Introduction </a:t>
            </a:r>
            <a:br>
              <a:rPr lang="en-US"/>
            </a:br>
            <a:endParaRPr lang="en-US"/>
          </a:p>
        </p:txBody>
      </p:sp>
      <p:sp>
        <p:nvSpPr>
          <p:cNvPr id="801795" name="Rectangle 3"/>
          <p:cNvSpPr>
            <a:spLocks noGrp="1" noChangeArrowheads="1"/>
          </p:cNvSpPr>
          <p:nvPr>
            <p:ph type="body" idx="1"/>
          </p:nvPr>
        </p:nvSpPr>
        <p:spPr>
          <a:xfrm>
            <a:off x="0" y="1066800"/>
            <a:ext cx="8763000" cy="5486400"/>
          </a:xfrm>
        </p:spPr>
        <p:txBody>
          <a:bodyPr/>
          <a:lstStyle/>
          <a:p>
            <a:r>
              <a:rPr lang="en-US"/>
              <a:t>Objective: </a:t>
            </a:r>
            <a:r>
              <a:rPr lang="en-US" i="1"/>
              <a:t>ex-post</a:t>
            </a:r>
            <a:r>
              <a:rPr lang="en-US"/>
              <a:t> evaluation of the health benefits associated to the 3rd phase of the Mobile Sources Air Pollution Control Program (PROCONVE)</a:t>
            </a:r>
          </a:p>
          <a:p>
            <a:r>
              <a:rPr lang="en-US"/>
              <a:t>Performed by the brazilean team of the  </a:t>
            </a:r>
            <a:r>
              <a:rPr lang="en-US" i="1"/>
              <a:t>Integrated Environmental Strategies</a:t>
            </a:r>
            <a:r>
              <a:rPr lang="en-US"/>
              <a:t> (IES) : Sao Paulo University School of Medicine, and IPEA of Río de Janeiro </a:t>
            </a:r>
          </a:p>
          <a:p>
            <a:r>
              <a:rPr lang="en-US"/>
              <a:t>Considers NO2, PM10, SO2 y CO</a:t>
            </a:r>
          </a:p>
          <a:p>
            <a:r>
              <a:rPr lang="en-US"/>
              <a:t>Computed the health benefits of the reduction of ambient pollutants in years 1996 to 2000, with respect to the baseline 1991-93</a:t>
            </a:r>
          </a:p>
          <a:p>
            <a:r>
              <a:rPr lang="en-US"/>
              <a:t>The study differs from the others in that it used data from half of the study period to estimate the impacts on health, and then applies them to the rest of the period.</a:t>
            </a:r>
          </a:p>
          <a:p>
            <a:endParaRPr lang="en-US"/>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fld id="{52222525-EDDF-4D16-90E9-EE9B8F4B85FD}" type="slidenum">
              <a:rPr lang="en-US"/>
              <a:pPr/>
              <a:t>13</a:t>
            </a:fld>
            <a:endParaRPr lang="en-US"/>
          </a:p>
        </p:txBody>
      </p:sp>
      <p:sp>
        <p:nvSpPr>
          <p:cNvPr id="802818" name="Rectangle 2"/>
          <p:cNvSpPr>
            <a:spLocks noGrp="1" noChangeArrowheads="1"/>
          </p:cNvSpPr>
          <p:nvPr>
            <p:ph type="title"/>
          </p:nvPr>
        </p:nvSpPr>
        <p:spPr/>
        <p:txBody>
          <a:bodyPr/>
          <a:lstStyle/>
          <a:p>
            <a:r>
              <a:rPr lang="en-US"/>
              <a:t>Ambient Concentrations of NO2</a:t>
            </a:r>
          </a:p>
        </p:txBody>
      </p:sp>
      <p:sp>
        <p:nvSpPr>
          <p:cNvPr id="802819" name="Rectangle 3"/>
          <p:cNvSpPr>
            <a:spLocks noGrp="1" noChangeArrowheads="1"/>
          </p:cNvSpPr>
          <p:nvPr>
            <p:ph type="body" idx="1"/>
          </p:nvPr>
        </p:nvSpPr>
        <p:spPr/>
        <p:txBody>
          <a:bodyPr/>
          <a:lstStyle/>
          <a:p>
            <a:endParaRPr lang="en-US"/>
          </a:p>
        </p:txBody>
      </p:sp>
      <p:sp>
        <p:nvSpPr>
          <p:cNvPr id="802820" name="Rectangle 4"/>
          <p:cNvSpPr>
            <a:spLocks noChangeArrowheads="1"/>
          </p:cNvSpPr>
          <p:nvPr/>
        </p:nvSpPr>
        <p:spPr bwMode="auto">
          <a:xfrm>
            <a:off x="0" y="1981200"/>
            <a:ext cx="9144000" cy="0"/>
          </a:xfrm>
          <a:prstGeom prst="rect">
            <a:avLst/>
          </a:prstGeom>
          <a:noFill/>
          <a:ln w="25400">
            <a:noFill/>
            <a:miter lim="800000"/>
            <a:headEnd/>
            <a:tailEnd/>
          </a:ln>
          <a:effectLst/>
        </p:spPr>
        <p:txBody>
          <a:bodyPr wrap="none" anchor="ctr">
            <a:spAutoFit/>
          </a:bodyPr>
          <a:lstStyle/>
          <a:p>
            <a:endParaRPr lang="en-US"/>
          </a:p>
        </p:txBody>
      </p:sp>
      <p:graphicFrame>
        <p:nvGraphicFramePr>
          <p:cNvPr id="802821" name="Object 5"/>
          <p:cNvGraphicFramePr>
            <a:graphicFrameLocks noChangeAspect="1"/>
          </p:cNvGraphicFramePr>
          <p:nvPr/>
        </p:nvGraphicFramePr>
        <p:xfrm>
          <a:off x="538163" y="1524000"/>
          <a:ext cx="7616825" cy="4356100"/>
        </p:xfrm>
        <a:graphic>
          <a:graphicData uri="http://schemas.openxmlformats.org/presentationml/2006/ole">
            <p:oleObj spid="_x0000_s802821" name="Chart" r:id="rId3" imgW="5090078" imgH="2910978" progId="Excel.Chart.8">
              <p:embed/>
            </p:oleObj>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7CB66A2C-4173-4C11-A134-CC2262353D36}" type="slidenum">
              <a:rPr lang="en-US"/>
              <a:pPr/>
              <a:t>14</a:t>
            </a:fld>
            <a:endParaRPr lang="en-US"/>
          </a:p>
        </p:txBody>
      </p:sp>
      <p:sp>
        <p:nvSpPr>
          <p:cNvPr id="803842" name="Rectangle 2"/>
          <p:cNvSpPr>
            <a:spLocks noGrp="1" noChangeArrowheads="1"/>
          </p:cNvSpPr>
          <p:nvPr>
            <p:ph type="title"/>
          </p:nvPr>
        </p:nvSpPr>
        <p:spPr>
          <a:xfrm>
            <a:off x="152400" y="141288"/>
            <a:ext cx="8763000" cy="685800"/>
          </a:xfrm>
        </p:spPr>
        <p:txBody>
          <a:bodyPr/>
          <a:lstStyle/>
          <a:p>
            <a:r>
              <a:rPr lang="en-US" sz="2400"/>
              <a:t>Health Effects avoided in São Paulo , 1997-2000</a:t>
            </a:r>
          </a:p>
        </p:txBody>
      </p:sp>
      <p:graphicFrame>
        <p:nvGraphicFramePr>
          <p:cNvPr id="803843" name="Object 3"/>
          <p:cNvGraphicFramePr>
            <a:graphicFrameLocks noChangeAspect="1"/>
          </p:cNvGraphicFramePr>
          <p:nvPr>
            <p:ph idx="1"/>
          </p:nvPr>
        </p:nvGraphicFramePr>
        <p:xfrm>
          <a:off x="612775" y="947738"/>
          <a:ext cx="7304088" cy="5257800"/>
        </p:xfrm>
        <a:graphic>
          <a:graphicData uri="http://schemas.openxmlformats.org/presentationml/2006/ole">
            <p:oleObj spid="_x0000_s803843" name="Worksheet" r:id="rId3" imgW="5059804" imgH="3642332" progId="Excel.Sheet.8">
              <p:embed/>
            </p:oleObj>
          </a:graphicData>
        </a:graphic>
      </p:graphicFrame>
      <p:sp>
        <p:nvSpPr>
          <p:cNvPr id="803844" name="Rectangle 4"/>
          <p:cNvSpPr>
            <a:spLocks noChangeArrowheads="1"/>
          </p:cNvSpPr>
          <p:nvPr/>
        </p:nvSpPr>
        <p:spPr bwMode="auto">
          <a:xfrm>
            <a:off x="0" y="6477000"/>
            <a:ext cx="9144000" cy="381000"/>
          </a:xfrm>
          <a:prstGeom prst="rect">
            <a:avLst/>
          </a:prstGeom>
          <a:noFill/>
          <a:ln w="9525">
            <a:noFill/>
            <a:miter lim="800000"/>
            <a:headEnd/>
            <a:tailEnd/>
          </a:ln>
          <a:effectLst/>
        </p:spPr>
        <p:txBody>
          <a:bodyPr/>
          <a:lstStyle/>
          <a:p>
            <a:pPr marL="395288" indent="-395288">
              <a:lnSpc>
                <a:spcPct val="110000"/>
              </a:lnSpc>
              <a:spcBef>
                <a:spcPct val="35000"/>
              </a:spcBef>
              <a:buSzTx/>
              <a:buFontTx/>
              <a:buNone/>
            </a:pPr>
            <a:r>
              <a:rPr lang="es-CL" sz="1300"/>
              <a:t>Fuente: [Braga, Pereira et al. 2002] Tabla 6. </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4B334A0E-CE0D-48ED-9472-0916B26CAA87}" type="slidenum">
              <a:rPr lang="en-US"/>
              <a:pPr/>
              <a:t>15</a:t>
            </a:fld>
            <a:endParaRPr lang="en-US"/>
          </a:p>
        </p:txBody>
      </p:sp>
      <p:sp>
        <p:nvSpPr>
          <p:cNvPr id="804866" name="Rectangle 2"/>
          <p:cNvSpPr>
            <a:spLocks noGrp="1" noChangeArrowheads="1"/>
          </p:cNvSpPr>
          <p:nvPr>
            <p:ph type="title"/>
          </p:nvPr>
        </p:nvSpPr>
        <p:spPr/>
        <p:txBody>
          <a:bodyPr/>
          <a:lstStyle/>
          <a:p>
            <a:r>
              <a:rPr lang="en-US" sz="2800"/>
              <a:t>Health Benefits, 1997-2000</a:t>
            </a:r>
            <a:br>
              <a:rPr lang="en-US" sz="2800"/>
            </a:br>
            <a:r>
              <a:rPr lang="en-US" sz="2800"/>
              <a:t>(thousand of US$)</a:t>
            </a:r>
          </a:p>
        </p:txBody>
      </p:sp>
      <p:graphicFrame>
        <p:nvGraphicFramePr>
          <p:cNvPr id="804867" name="Object 3"/>
          <p:cNvGraphicFramePr>
            <a:graphicFrameLocks noChangeAspect="1"/>
          </p:cNvGraphicFramePr>
          <p:nvPr>
            <p:ph idx="1"/>
          </p:nvPr>
        </p:nvGraphicFramePr>
        <p:xfrm>
          <a:off x="533400" y="1371600"/>
          <a:ext cx="7866063" cy="4660900"/>
        </p:xfrm>
        <a:graphic>
          <a:graphicData uri="http://schemas.openxmlformats.org/presentationml/2006/ole">
            <p:oleObj spid="_x0000_s804867" name="Worksheet" r:id="rId4" imgW="6334125" imgH="3752850" progId="Excel.Sheet.8">
              <p:embed/>
            </p:oleObj>
          </a:graphicData>
        </a:graphic>
      </p:graphicFrame>
      <p:sp>
        <p:nvSpPr>
          <p:cNvPr id="804868" name="Rectangle 4"/>
          <p:cNvSpPr>
            <a:spLocks noChangeArrowheads="1"/>
          </p:cNvSpPr>
          <p:nvPr/>
        </p:nvSpPr>
        <p:spPr bwMode="auto">
          <a:xfrm>
            <a:off x="0" y="6477000"/>
            <a:ext cx="9144000" cy="381000"/>
          </a:xfrm>
          <a:prstGeom prst="rect">
            <a:avLst/>
          </a:prstGeom>
          <a:noFill/>
          <a:ln w="9525">
            <a:noFill/>
            <a:miter lim="800000"/>
            <a:headEnd/>
            <a:tailEnd/>
          </a:ln>
          <a:effectLst/>
        </p:spPr>
        <p:txBody>
          <a:bodyPr/>
          <a:lstStyle/>
          <a:p>
            <a:pPr marL="395288" indent="-395288">
              <a:lnSpc>
                <a:spcPct val="110000"/>
              </a:lnSpc>
              <a:spcBef>
                <a:spcPct val="35000"/>
              </a:spcBef>
              <a:buSzTx/>
              <a:buFontTx/>
              <a:buNone/>
            </a:pPr>
            <a:r>
              <a:rPr lang="es-ES" sz="1300"/>
              <a:t>Fuente: [Ortiz and Serôa da Motta 2002] Tabla 6</a:t>
            </a:r>
            <a:endParaRPr lang="es-CL" sz="130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DDE53D4-77E4-4274-AE28-8C040496D8F8}" type="slidenum">
              <a:rPr lang="en-US"/>
              <a:pPr/>
              <a:t>16</a:t>
            </a:fld>
            <a:endParaRPr lang="en-US"/>
          </a:p>
        </p:txBody>
      </p:sp>
      <p:sp>
        <p:nvSpPr>
          <p:cNvPr id="807938" name="Rectangle 2"/>
          <p:cNvSpPr>
            <a:spLocks noGrp="1" noChangeArrowheads="1"/>
          </p:cNvSpPr>
          <p:nvPr>
            <p:ph type="title"/>
          </p:nvPr>
        </p:nvSpPr>
        <p:spPr/>
        <p:txBody>
          <a:bodyPr/>
          <a:lstStyle/>
          <a:p>
            <a:r>
              <a:rPr lang="en-US"/>
              <a:t>Santiago de Chile: Introduction</a:t>
            </a:r>
          </a:p>
        </p:txBody>
      </p:sp>
      <p:sp>
        <p:nvSpPr>
          <p:cNvPr id="807939" name="Rectangle 3"/>
          <p:cNvSpPr>
            <a:spLocks noGrp="1" noChangeArrowheads="1"/>
          </p:cNvSpPr>
          <p:nvPr>
            <p:ph type="body" idx="1"/>
          </p:nvPr>
        </p:nvSpPr>
        <p:spPr/>
        <p:txBody>
          <a:bodyPr/>
          <a:lstStyle/>
          <a:p>
            <a:r>
              <a:rPr lang="en-US"/>
              <a:t>Objective: to quantify the social benefits of the air pollution reductions resulting from the Prevention and Decontamination Plan of the Santiago Metropolitan Region (PPDA), in the period 1997-2011</a:t>
            </a:r>
          </a:p>
          <a:p>
            <a:r>
              <a:rPr lang="en-US"/>
              <a:t>Focused on health benefits associated to reductions from fine particles (PM2.5) and O3</a:t>
            </a:r>
          </a:p>
          <a:p>
            <a:r>
              <a:rPr lang="en-US"/>
              <a:t>Local (3) and international studies used to estimate the changes in health effects. One US study used to estimate the long-term exposure effects on premature mortality, used as a high-case</a:t>
            </a:r>
          </a:p>
          <a:p>
            <a:r>
              <a:rPr lang="en-US"/>
              <a:t>Social values transferred from the US, except to a local WTP to reduce mortality risks and local costs of hospital admissions.</a:t>
            </a:r>
          </a:p>
          <a:p>
            <a:r>
              <a:rPr lang="en-US"/>
              <a:t>Performed by P. Universidad Católica de Chile for CONAMA R.M.</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D2222BBD-996F-46E0-A2B5-FF379DFD8AE5}" type="slidenum">
              <a:rPr lang="en-US"/>
              <a:pPr/>
              <a:t>17</a:t>
            </a:fld>
            <a:endParaRPr lang="en-US"/>
          </a:p>
        </p:txBody>
      </p:sp>
      <p:sp>
        <p:nvSpPr>
          <p:cNvPr id="748546" name="Rectangle 2"/>
          <p:cNvSpPr>
            <a:spLocks noGrp="1" noChangeArrowheads="1"/>
          </p:cNvSpPr>
          <p:nvPr>
            <p:ph type="title"/>
          </p:nvPr>
        </p:nvSpPr>
        <p:spPr/>
        <p:txBody>
          <a:bodyPr/>
          <a:lstStyle/>
          <a:p>
            <a:r>
              <a:rPr lang="en-US" sz="2800"/>
              <a:t>The  1997 Santiago Decontamination Plan (updated 2001)</a:t>
            </a:r>
          </a:p>
        </p:txBody>
      </p:sp>
      <p:graphicFrame>
        <p:nvGraphicFramePr>
          <p:cNvPr id="748547" name="Object 3"/>
          <p:cNvGraphicFramePr>
            <a:graphicFrameLocks noChangeAspect="1"/>
          </p:cNvGraphicFramePr>
          <p:nvPr>
            <p:ph idx="1"/>
          </p:nvPr>
        </p:nvGraphicFramePr>
        <p:xfrm>
          <a:off x="1143000" y="2895600"/>
          <a:ext cx="7239000" cy="4143375"/>
        </p:xfrm>
        <a:graphic>
          <a:graphicData uri="http://schemas.openxmlformats.org/presentationml/2006/ole">
            <p:oleObj spid="_x0000_s748547" name="Worksheet" r:id="rId3" imgW="5324743" imgH="3048240" progId="Excel.Sheet.8">
              <p:embed/>
            </p:oleObj>
          </a:graphicData>
        </a:graphic>
      </p:graphicFrame>
      <p:sp>
        <p:nvSpPr>
          <p:cNvPr id="748548" name="Rectangle 4"/>
          <p:cNvSpPr>
            <a:spLocks noChangeArrowheads="1"/>
          </p:cNvSpPr>
          <p:nvPr/>
        </p:nvSpPr>
        <p:spPr bwMode="auto">
          <a:xfrm>
            <a:off x="228600" y="1143000"/>
            <a:ext cx="8534400" cy="2286000"/>
          </a:xfrm>
          <a:prstGeom prst="rect">
            <a:avLst/>
          </a:prstGeom>
          <a:noFill/>
          <a:ln w="9525">
            <a:noFill/>
            <a:miter lim="800000"/>
            <a:headEnd/>
            <a:tailEnd/>
          </a:ln>
          <a:effectLst/>
        </p:spPr>
        <p:txBody>
          <a:bodyPr/>
          <a:lstStyle/>
          <a:p>
            <a:pPr marL="342900" indent="-342900">
              <a:lnSpc>
                <a:spcPct val="110000"/>
              </a:lnSpc>
              <a:spcBef>
                <a:spcPct val="35000"/>
              </a:spcBef>
              <a:buSzTx/>
              <a:buFontTx/>
              <a:buChar char="•"/>
            </a:pPr>
            <a:r>
              <a:rPr lang="en-US" sz="1600"/>
              <a:t>In 1997 a Atmospheric Decontamination and Prevention Plan (PPDA) was signed into law.</a:t>
            </a:r>
          </a:p>
          <a:p>
            <a:pPr marL="342900" indent="-342900">
              <a:lnSpc>
                <a:spcPct val="110000"/>
              </a:lnSpc>
              <a:spcBef>
                <a:spcPct val="35000"/>
              </a:spcBef>
              <a:buSzTx/>
              <a:buFontTx/>
              <a:buChar char="•"/>
            </a:pPr>
            <a:r>
              <a:rPr lang="en-US" sz="1600"/>
              <a:t>The Plan The Plan calls for a gradual reductions in pollutant concentrations, aiming to comply with the current Chilean PM10 and ozone standards in a 15 year time frame.</a:t>
            </a:r>
          </a:p>
          <a:p>
            <a:pPr marL="342900" indent="-342900">
              <a:lnSpc>
                <a:spcPct val="110000"/>
              </a:lnSpc>
              <a:spcBef>
                <a:spcPct val="35000"/>
              </a:spcBef>
              <a:buSzTx/>
              <a:buFontTx/>
              <a:buChar char="•"/>
            </a:pPr>
            <a:r>
              <a:rPr lang="en-US" sz="1600"/>
              <a:t>The baseline conditions assume an increase in concentrations due to increase in population and in economic conditions</a:t>
            </a:r>
          </a:p>
          <a:p>
            <a:pPr marL="342900" indent="-342900">
              <a:lnSpc>
                <a:spcPct val="110000"/>
              </a:lnSpc>
              <a:spcBef>
                <a:spcPct val="35000"/>
              </a:spcBef>
              <a:buSzTx/>
              <a:buFontTx/>
              <a:buChar char="•"/>
            </a:pPr>
            <a:endParaRPr lang="en-US" sz="160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A8470957-CE25-47E9-B705-3A310C58A6D3}" type="slidenum">
              <a:rPr lang="en-US"/>
              <a:pPr/>
              <a:t>18</a:t>
            </a:fld>
            <a:endParaRPr lang="en-US"/>
          </a:p>
        </p:txBody>
      </p:sp>
      <p:sp>
        <p:nvSpPr>
          <p:cNvPr id="745474" name="Rectangle 2"/>
          <p:cNvSpPr>
            <a:spLocks noGrp="1" noChangeArrowheads="1"/>
          </p:cNvSpPr>
          <p:nvPr>
            <p:ph type="title"/>
          </p:nvPr>
        </p:nvSpPr>
        <p:spPr>
          <a:xfrm>
            <a:off x="152400" y="152400"/>
            <a:ext cx="8839200" cy="914400"/>
          </a:xfrm>
        </p:spPr>
        <p:txBody>
          <a:bodyPr/>
          <a:lstStyle/>
          <a:p>
            <a:r>
              <a:rPr lang="en-US" sz="2300"/>
              <a:t>Change in Effects due to  a reduction of 1 ug/m3 of PM2.5</a:t>
            </a:r>
          </a:p>
        </p:txBody>
      </p:sp>
      <p:sp>
        <p:nvSpPr>
          <p:cNvPr id="745475" name="Rectangle 3"/>
          <p:cNvSpPr>
            <a:spLocks noGrp="1" noChangeArrowheads="1"/>
          </p:cNvSpPr>
          <p:nvPr>
            <p:ph type="body" idx="1"/>
          </p:nvPr>
        </p:nvSpPr>
        <p:spPr>
          <a:xfrm>
            <a:off x="533400" y="6400800"/>
            <a:ext cx="8610600" cy="457200"/>
          </a:xfrm>
        </p:spPr>
        <p:txBody>
          <a:bodyPr/>
          <a:lstStyle/>
          <a:p>
            <a:pPr marL="342900" indent="-342900">
              <a:buFontTx/>
              <a:buNone/>
            </a:pPr>
            <a:r>
              <a:rPr lang="en-US" sz="2000"/>
              <a:t>Computed for Santiago, for the year 2000</a:t>
            </a:r>
          </a:p>
        </p:txBody>
      </p:sp>
      <p:pic>
        <p:nvPicPr>
          <p:cNvPr id="745476" name="Picture 4"/>
          <p:cNvPicPr>
            <a:picLocks noChangeAspect="1" noChangeArrowheads="1"/>
          </p:cNvPicPr>
          <p:nvPr/>
        </p:nvPicPr>
        <p:blipFill>
          <a:blip r:embed="rId2" cstate="print"/>
          <a:srcRect/>
          <a:stretch>
            <a:fillRect/>
          </a:stretch>
        </p:blipFill>
        <p:spPr bwMode="auto">
          <a:xfrm>
            <a:off x="838200" y="1066800"/>
            <a:ext cx="6705600" cy="512762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fld id="{AC14C45E-280A-4A1F-823A-A309534D6CEC}" type="slidenum">
              <a:rPr lang="en-US"/>
              <a:pPr/>
              <a:t>19</a:t>
            </a:fld>
            <a:endParaRPr lang="en-US"/>
          </a:p>
        </p:txBody>
      </p:sp>
      <p:sp>
        <p:nvSpPr>
          <p:cNvPr id="811010" name="Rectangle 2"/>
          <p:cNvSpPr>
            <a:spLocks noGrp="1" noChangeArrowheads="1"/>
          </p:cNvSpPr>
          <p:nvPr>
            <p:ph type="title"/>
          </p:nvPr>
        </p:nvSpPr>
        <p:spPr/>
        <p:txBody>
          <a:bodyPr anchor="t"/>
          <a:lstStyle/>
          <a:p>
            <a:r>
              <a:rPr lang="en-US" sz="2800"/>
              <a:t>Total effects avoided by Santiago Decontamination Plan, 1997-2011</a:t>
            </a:r>
          </a:p>
        </p:txBody>
      </p:sp>
      <p:graphicFrame>
        <p:nvGraphicFramePr>
          <p:cNvPr id="811011" name="Object 3"/>
          <p:cNvGraphicFramePr>
            <a:graphicFrameLocks noChangeAspect="1"/>
          </p:cNvGraphicFramePr>
          <p:nvPr/>
        </p:nvGraphicFramePr>
        <p:xfrm>
          <a:off x="6705600" y="457200"/>
          <a:ext cx="2438400" cy="1508125"/>
        </p:xfrm>
        <a:graphic>
          <a:graphicData uri="http://schemas.openxmlformats.org/presentationml/2006/ole">
            <p:oleObj spid="_x0000_s811011" name="Worksheet" r:id="rId3" imgW="5324743" imgH="3048240" progId="Excel.Sheet.8">
              <p:embed/>
            </p:oleObj>
          </a:graphicData>
        </a:graphic>
      </p:graphicFrame>
      <p:graphicFrame>
        <p:nvGraphicFramePr>
          <p:cNvPr id="811012" name="Object 4"/>
          <p:cNvGraphicFramePr>
            <a:graphicFrameLocks noChangeAspect="1"/>
          </p:cNvGraphicFramePr>
          <p:nvPr>
            <p:ph idx="1"/>
          </p:nvPr>
        </p:nvGraphicFramePr>
        <p:xfrm>
          <a:off x="152400" y="2133600"/>
          <a:ext cx="8991600" cy="2497138"/>
        </p:xfrm>
        <a:graphic>
          <a:graphicData uri="http://schemas.openxmlformats.org/presentationml/2006/ole">
            <p:oleObj spid="_x0000_s811012" name="Worksheet" r:id="rId4" imgW="6796958" imgH="1912730" progId="Excel.Sheet.8">
              <p:embed/>
            </p:oleObj>
          </a:graphicData>
        </a:graphic>
      </p:graphicFrame>
      <p:sp>
        <p:nvSpPr>
          <p:cNvPr id="811013" name="Rectangle 5"/>
          <p:cNvSpPr>
            <a:spLocks noChangeArrowheads="1"/>
          </p:cNvSpPr>
          <p:nvPr/>
        </p:nvSpPr>
        <p:spPr bwMode="auto">
          <a:xfrm>
            <a:off x="152400" y="5334000"/>
            <a:ext cx="8686800" cy="1295400"/>
          </a:xfrm>
          <a:prstGeom prst="rect">
            <a:avLst/>
          </a:prstGeom>
          <a:noFill/>
          <a:ln w="9525">
            <a:noFill/>
            <a:miter lim="800000"/>
            <a:headEnd/>
            <a:tailEnd/>
          </a:ln>
          <a:effectLst/>
        </p:spPr>
        <p:txBody>
          <a:bodyPr/>
          <a:lstStyle/>
          <a:p>
            <a:pPr marL="342900" indent="-342900">
              <a:lnSpc>
                <a:spcPct val="110000"/>
              </a:lnSpc>
              <a:spcBef>
                <a:spcPct val="35000"/>
              </a:spcBef>
              <a:buSzTx/>
              <a:buFontTx/>
              <a:buChar char="•"/>
            </a:pPr>
            <a:r>
              <a:rPr lang="es-CL" sz="2200"/>
              <a:t>Total effects added over 15 year period</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lide Number Placeholder 5"/>
          <p:cNvSpPr>
            <a:spLocks noGrp="1"/>
          </p:cNvSpPr>
          <p:nvPr>
            <p:ph type="sldNum" sz="quarter" idx="12"/>
          </p:nvPr>
        </p:nvSpPr>
        <p:spPr/>
        <p:txBody>
          <a:bodyPr/>
          <a:lstStyle/>
          <a:p>
            <a:fld id="{C0705500-DAD8-423C-A1CA-07146BB590FA}" type="slidenum">
              <a:rPr lang="en-US"/>
              <a:pPr/>
              <a:t>2</a:t>
            </a:fld>
            <a:endParaRPr lang="en-US"/>
          </a:p>
        </p:txBody>
      </p:sp>
      <p:sp>
        <p:nvSpPr>
          <p:cNvPr id="729090" name="Rectangle 2"/>
          <p:cNvSpPr>
            <a:spLocks noGrp="1" noChangeArrowheads="1"/>
          </p:cNvSpPr>
          <p:nvPr>
            <p:ph type="title"/>
          </p:nvPr>
        </p:nvSpPr>
        <p:spPr>
          <a:xfrm>
            <a:off x="152400" y="152400"/>
            <a:ext cx="8763000" cy="609600"/>
          </a:xfrm>
        </p:spPr>
        <p:txBody>
          <a:bodyPr/>
          <a:lstStyle/>
          <a:p>
            <a:r>
              <a:rPr lang="en-US"/>
              <a:t>Methods</a:t>
            </a:r>
          </a:p>
        </p:txBody>
      </p:sp>
      <p:grpSp>
        <p:nvGrpSpPr>
          <p:cNvPr id="729091" name="Group 3"/>
          <p:cNvGrpSpPr>
            <a:grpSpLocks/>
          </p:cNvGrpSpPr>
          <p:nvPr/>
        </p:nvGrpSpPr>
        <p:grpSpPr bwMode="auto">
          <a:xfrm>
            <a:off x="5410200" y="3200400"/>
            <a:ext cx="2590800" cy="2667000"/>
            <a:chOff x="3168" y="1920"/>
            <a:chExt cx="1632" cy="1680"/>
          </a:xfrm>
        </p:grpSpPr>
        <p:grpSp>
          <p:nvGrpSpPr>
            <p:cNvPr id="729092" name="Group 4"/>
            <p:cNvGrpSpPr>
              <a:grpSpLocks/>
            </p:cNvGrpSpPr>
            <p:nvPr/>
          </p:nvGrpSpPr>
          <p:grpSpPr bwMode="auto">
            <a:xfrm>
              <a:off x="3792" y="2352"/>
              <a:ext cx="1008" cy="866"/>
              <a:chOff x="2303" y="667"/>
              <a:chExt cx="1032" cy="514"/>
            </a:xfrm>
          </p:grpSpPr>
          <p:sp>
            <p:nvSpPr>
              <p:cNvPr id="729093" name="Rectangle 5"/>
              <p:cNvSpPr>
                <a:spLocks noChangeArrowheads="1"/>
              </p:cNvSpPr>
              <p:nvPr/>
            </p:nvSpPr>
            <p:spPr bwMode="auto">
              <a:xfrm>
                <a:off x="2303" y="667"/>
                <a:ext cx="1032" cy="514"/>
              </a:xfrm>
              <a:prstGeom prst="rect">
                <a:avLst/>
              </a:prstGeom>
              <a:solidFill>
                <a:schemeClr val="accent2"/>
              </a:solidFill>
              <a:ln w="33401">
                <a:noFill/>
                <a:miter lim="800000"/>
                <a:headEnd/>
                <a:tailEnd/>
              </a:ln>
            </p:spPr>
            <p:txBody>
              <a:bodyPr/>
              <a:lstStyle/>
              <a:p>
                <a:endParaRPr lang="en-US"/>
              </a:p>
            </p:txBody>
          </p:sp>
          <p:sp>
            <p:nvSpPr>
              <p:cNvPr id="729094" name="Rectangle 6"/>
              <p:cNvSpPr>
                <a:spLocks noChangeArrowheads="1"/>
              </p:cNvSpPr>
              <p:nvPr/>
            </p:nvSpPr>
            <p:spPr bwMode="auto">
              <a:xfrm>
                <a:off x="2544" y="768"/>
                <a:ext cx="518" cy="366"/>
              </a:xfrm>
              <a:prstGeom prst="rect">
                <a:avLst/>
              </a:prstGeom>
              <a:noFill/>
              <a:ln w="9525">
                <a:noFill/>
                <a:miter lim="800000"/>
                <a:headEnd/>
                <a:tailEnd/>
              </a:ln>
            </p:spPr>
            <p:txBody>
              <a:bodyPr wrap="none" lIns="0" tIns="0" rIns="0" bIns="0">
                <a:spAutoFit/>
              </a:bodyPr>
              <a:lstStyle/>
              <a:p>
                <a:pPr algn="ctr"/>
                <a:r>
                  <a:rPr lang="en-US" sz="1600" b="1">
                    <a:solidFill>
                      <a:schemeClr val="folHlink"/>
                    </a:solidFill>
                    <a:latin typeface="Arial Unicode MS" pitchFamily="34" charset="-128"/>
                  </a:rPr>
                  <a:t>Hedonic </a:t>
                </a:r>
              </a:p>
              <a:p>
                <a:pPr algn="ctr"/>
                <a:r>
                  <a:rPr lang="en-US" sz="1600" b="1">
                    <a:solidFill>
                      <a:schemeClr val="folHlink"/>
                    </a:solidFill>
                    <a:latin typeface="Arial Unicode MS" pitchFamily="34" charset="-128"/>
                  </a:rPr>
                  <a:t>Prices </a:t>
                </a:r>
              </a:p>
              <a:p>
                <a:pPr algn="ctr"/>
                <a:r>
                  <a:rPr lang="en-US" sz="1600" b="1">
                    <a:solidFill>
                      <a:schemeClr val="folHlink"/>
                    </a:solidFill>
                    <a:latin typeface="Arial Unicode MS" pitchFamily="34" charset="-128"/>
                  </a:rPr>
                  <a:t>Method</a:t>
                </a:r>
              </a:p>
            </p:txBody>
          </p:sp>
        </p:grpSp>
        <p:sp>
          <p:nvSpPr>
            <p:cNvPr id="729095" name="Line 7"/>
            <p:cNvSpPr>
              <a:spLocks noChangeShapeType="1"/>
            </p:cNvSpPr>
            <p:nvPr/>
          </p:nvSpPr>
          <p:spPr bwMode="auto">
            <a:xfrm flipH="1" flipV="1">
              <a:off x="3168" y="1920"/>
              <a:ext cx="1104" cy="432"/>
            </a:xfrm>
            <a:prstGeom prst="line">
              <a:avLst/>
            </a:prstGeom>
            <a:noFill/>
            <a:ln w="17526">
              <a:solidFill>
                <a:schemeClr val="folHlink"/>
              </a:solidFill>
              <a:round/>
              <a:headEnd/>
              <a:tailEnd type="triangle" w="med" len="med"/>
            </a:ln>
            <a:effectLst/>
          </p:spPr>
          <p:txBody>
            <a:bodyPr/>
            <a:lstStyle/>
            <a:p>
              <a:endParaRPr lang="en-US"/>
            </a:p>
          </p:txBody>
        </p:sp>
        <p:sp>
          <p:nvSpPr>
            <p:cNvPr id="729096" name="Line 8"/>
            <p:cNvSpPr>
              <a:spLocks noChangeShapeType="1"/>
            </p:cNvSpPr>
            <p:nvPr/>
          </p:nvSpPr>
          <p:spPr bwMode="auto">
            <a:xfrm flipH="1">
              <a:off x="3168" y="3216"/>
              <a:ext cx="1104" cy="384"/>
            </a:xfrm>
            <a:prstGeom prst="line">
              <a:avLst/>
            </a:prstGeom>
            <a:noFill/>
            <a:ln w="17526">
              <a:solidFill>
                <a:schemeClr val="folHlink"/>
              </a:solidFill>
              <a:round/>
              <a:headEnd/>
              <a:tailEnd type="triangle" w="med" len="med"/>
            </a:ln>
            <a:effectLst/>
          </p:spPr>
          <p:txBody>
            <a:bodyPr/>
            <a:lstStyle/>
            <a:p>
              <a:endParaRPr lang="en-US"/>
            </a:p>
          </p:txBody>
        </p:sp>
      </p:grpSp>
      <p:grpSp>
        <p:nvGrpSpPr>
          <p:cNvPr id="729097" name="Group 9"/>
          <p:cNvGrpSpPr>
            <a:grpSpLocks/>
          </p:cNvGrpSpPr>
          <p:nvPr/>
        </p:nvGrpSpPr>
        <p:grpSpPr bwMode="auto">
          <a:xfrm>
            <a:off x="762000" y="3200400"/>
            <a:ext cx="2590800" cy="2667000"/>
            <a:chOff x="672" y="1920"/>
            <a:chExt cx="1632" cy="1680"/>
          </a:xfrm>
        </p:grpSpPr>
        <p:grpSp>
          <p:nvGrpSpPr>
            <p:cNvPr id="729098" name="Group 10"/>
            <p:cNvGrpSpPr>
              <a:grpSpLocks/>
            </p:cNvGrpSpPr>
            <p:nvPr/>
          </p:nvGrpSpPr>
          <p:grpSpPr bwMode="auto">
            <a:xfrm>
              <a:off x="672" y="2352"/>
              <a:ext cx="1008" cy="866"/>
              <a:chOff x="2303" y="667"/>
              <a:chExt cx="1032" cy="514"/>
            </a:xfrm>
          </p:grpSpPr>
          <p:sp>
            <p:nvSpPr>
              <p:cNvPr id="729099" name="Rectangle 11"/>
              <p:cNvSpPr>
                <a:spLocks noChangeArrowheads="1"/>
              </p:cNvSpPr>
              <p:nvPr/>
            </p:nvSpPr>
            <p:spPr bwMode="auto">
              <a:xfrm>
                <a:off x="2303" y="667"/>
                <a:ext cx="1032" cy="514"/>
              </a:xfrm>
              <a:prstGeom prst="rect">
                <a:avLst/>
              </a:prstGeom>
              <a:solidFill>
                <a:schemeClr val="accent2"/>
              </a:solidFill>
              <a:ln w="33401">
                <a:noFill/>
                <a:miter lim="800000"/>
                <a:headEnd/>
                <a:tailEnd/>
              </a:ln>
            </p:spPr>
            <p:txBody>
              <a:bodyPr/>
              <a:lstStyle/>
              <a:p>
                <a:endParaRPr lang="en-US"/>
              </a:p>
            </p:txBody>
          </p:sp>
          <p:sp>
            <p:nvSpPr>
              <p:cNvPr id="729100" name="Rectangle 12"/>
              <p:cNvSpPr>
                <a:spLocks noChangeArrowheads="1"/>
              </p:cNvSpPr>
              <p:nvPr/>
            </p:nvSpPr>
            <p:spPr bwMode="auto">
              <a:xfrm>
                <a:off x="2438" y="768"/>
                <a:ext cx="729" cy="366"/>
              </a:xfrm>
              <a:prstGeom prst="rect">
                <a:avLst/>
              </a:prstGeom>
              <a:noFill/>
              <a:ln w="9525">
                <a:noFill/>
                <a:miter lim="800000"/>
                <a:headEnd/>
                <a:tailEnd/>
              </a:ln>
            </p:spPr>
            <p:txBody>
              <a:bodyPr wrap="none" lIns="0" tIns="0" rIns="0" bIns="0">
                <a:spAutoFit/>
              </a:bodyPr>
              <a:lstStyle/>
              <a:p>
                <a:pPr algn="ctr"/>
                <a:r>
                  <a:rPr lang="en-US" sz="1600" b="1">
                    <a:solidFill>
                      <a:schemeClr val="folHlink"/>
                    </a:solidFill>
                  </a:rPr>
                  <a:t>Contingent</a:t>
                </a:r>
              </a:p>
              <a:p>
                <a:pPr algn="ctr"/>
                <a:r>
                  <a:rPr lang="en-US" sz="1600" b="1">
                    <a:solidFill>
                      <a:schemeClr val="folHlink"/>
                    </a:solidFill>
                  </a:rPr>
                  <a:t>Valuation</a:t>
                </a:r>
              </a:p>
              <a:p>
                <a:pPr algn="ctr"/>
                <a:r>
                  <a:rPr lang="en-US" sz="1600" b="1">
                    <a:solidFill>
                      <a:schemeClr val="folHlink"/>
                    </a:solidFill>
                  </a:rPr>
                  <a:t>Method</a:t>
                </a:r>
              </a:p>
            </p:txBody>
          </p:sp>
        </p:grpSp>
        <p:sp>
          <p:nvSpPr>
            <p:cNvPr id="729101" name="Line 13"/>
            <p:cNvSpPr>
              <a:spLocks noChangeShapeType="1"/>
            </p:cNvSpPr>
            <p:nvPr/>
          </p:nvSpPr>
          <p:spPr bwMode="auto">
            <a:xfrm>
              <a:off x="1152" y="3216"/>
              <a:ext cx="1152" cy="384"/>
            </a:xfrm>
            <a:prstGeom prst="line">
              <a:avLst/>
            </a:prstGeom>
            <a:noFill/>
            <a:ln w="17526">
              <a:solidFill>
                <a:schemeClr val="folHlink"/>
              </a:solidFill>
              <a:round/>
              <a:headEnd/>
              <a:tailEnd type="triangle" w="med" len="med"/>
            </a:ln>
            <a:effectLst/>
          </p:spPr>
          <p:txBody>
            <a:bodyPr/>
            <a:lstStyle/>
            <a:p>
              <a:endParaRPr lang="en-US"/>
            </a:p>
          </p:txBody>
        </p:sp>
        <p:sp>
          <p:nvSpPr>
            <p:cNvPr id="729102" name="Line 14"/>
            <p:cNvSpPr>
              <a:spLocks noChangeShapeType="1"/>
            </p:cNvSpPr>
            <p:nvPr/>
          </p:nvSpPr>
          <p:spPr bwMode="auto">
            <a:xfrm flipV="1">
              <a:off x="1152" y="1920"/>
              <a:ext cx="1152" cy="432"/>
            </a:xfrm>
            <a:prstGeom prst="line">
              <a:avLst/>
            </a:prstGeom>
            <a:noFill/>
            <a:ln w="17526">
              <a:solidFill>
                <a:schemeClr val="folHlink"/>
              </a:solidFill>
              <a:round/>
              <a:headEnd/>
              <a:tailEnd type="triangle" w="med" len="med"/>
            </a:ln>
            <a:effectLst/>
          </p:spPr>
          <p:txBody>
            <a:bodyPr/>
            <a:lstStyle/>
            <a:p>
              <a:endParaRPr lang="en-US"/>
            </a:p>
          </p:txBody>
        </p:sp>
      </p:grpSp>
      <p:pic>
        <p:nvPicPr>
          <p:cNvPr id="729103" name="Picture 15" descr="Img1_forCh8_cuidad2-MexicoCityatDifferentTimesofDay"/>
          <p:cNvPicPr>
            <a:picLocks noChangeAspect="1" noChangeArrowheads="1"/>
          </p:cNvPicPr>
          <p:nvPr>
            <p:ph idx="1"/>
          </p:nvPr>
        </p:nvPicPr>
        <p:blipFill>
          <a:blip r:embed="rId3" cstate="print"/>
          <a:srcRect/>
          <a:stretch>
            <a:fillRect/>
          </a:stretch>
        </p:blipFill>
        <p:spPr>
          <a:xfrm>
            <a:off x="1752600" y="1828800"/>
            <a:ext cx="1778000" cy="1905000"/>
          </a:xfrm>
          <a:noFill/>
          <a:ln/>
        </p:spPr>
      </p:pic>
      <p:grpSp>
        <p:nvGrpSpPr>
          <p:cNvPr id="729104" name="Group 16"/>
          <p:cNvGrpSpPr>
            <a:grpSpLocks/>
          </p:cNvGrpSpPr>
          <p:nvPr/>
        </p:nvGrpSpPr>
        <p:grpSpPr bwMode="auto">
          <a:xfrm>
            <a:off x="3733800" y="990600"/>
            <a:ext cx="1601788" cy="1087438"/>
            <a:chOff x="2303" y="667"/>
            <a:chExt cx="1032" cy="567"/>
          </a:xfrm>
        </p:grpSpPr>
        <p:sp>
          <p:nvSpPr>
            <p:cNvPr id="729105" name="Rectangle 17"/>
            <p:cNvSpPr>
              <a:spLocks noChangeArrowheads="1"/>
            </p:cNvSpPr>
            <p:nvPr/>
          </p:nvSpPr>
          <p:spPr bwMode="auto">
            <a:xfrm>
              <a:off x="2303" y="667"/>
              <a:ext cx="1032" cy="514"/>
            </a:xfrm>
            <a:prstGeom prst="rect">
              <a:avLst/>
            </a:prstGeom>
            <a:solidFill>
              <a:srgbClr val="FF0000"/>
            </a:solidFill>
            <a:ln w="33401">
              <a:noFill/>
              <a:miter lim="800000"/>
              <a:headEnd/>
              <a:tailEnd/>
            </a:ln>
          </p:spPr>
          <p:txBody>
            <a:bodyPr/>
            <a:lstStyle/>
            <a:p>
              <a:endParaRPr lang="en-US"/>
            </a:p>
          </p:txBody>
        </p:sp>
        <p:sp>
          <p:nvSpPr>
            <p:cNvPr id="729106" name="Rectangle 18"/>
            <p:cNvSpPr>
              <a:spLocks noChangeArrowheads="1"/>
            </p:cNvSpPr>
            <p:nvPr/>
          </p:nvSpPr>
          <p:spPr bwMode="auto">
            <a:xfrm>
              <a:off x="2499" y="768"/>
              <a:ext cx="606" cy="466"/>
            </a:xfrm>
            <a:prstGeom prst="rect">
              <a:avLst/>
            </a:prstGeom>
            <a:noFill/>
            <a:ln w="9525">
              <a:noFill/>
              <a:miter lim="800000"/>
              <a:headEnd/>
              <a:tailEnd/>
            </a:ln>
          </p:spPr>
          <p:txBody>
            <a:bodyPr wrap="none" lIns="0" tIns="0" rIns="0" bIns="0">
              <a:spAutoFit/>
            </a:bodyPr>
            <a:lstStyle/>
            <a:p>
              <a:pPr algn="ctr"/>
              <a:r>
                <a:rPr lang="en-US" sz="1300" b="1">
                  <a:solidFill>
                    <a:schemeClr val="bg1"/>
                  </a:solidFill>
                  <a:latin typeface="Arial" pitchFamily="34" charset="0"/>
                </a:rPr>
                <a:t>Changes in </a:t>
              </a:r>
              <a:br>
                <a:rPr lang="en-US" sz="1300" b="1">
                  <a:solidFill>
                    <a:schemeClr val="bg1"/>
                  </a:solidFill>
                  <a:latin typeface="Arial" pitchFamily="34" charset="0"/>
                </a:rPr>
              </a:br>
              <a:r>
                <a:rPr lang="en-US" sz="1300" b="1">
                  <a:solidFill>
                    <a:schemeClr val="bg1"/>
                  </a:solidFill>
                  <a:latin typeface="Arial" pitchFamily="34" charset="0"/>
                </a:rPr>
                <a:t>pollutant </a:t>
              </a:r>
              <a:br>
                <a:rPr lang="en-US" sz="1300" b="1">
                  <a:solidFill>
                    <a:schemeClr val="bg1"/>
                  </a:solidFill>
                  <a:latin typeface="Arial" pitchFamily="34" charset="0"/>
                </a:rPr>
              </a:br>
              <a:r>
                <a:rPr lang="en-US" sz="1300" b="1">
                  <a:solidFill>
                    <a:schemeClr val="bg1"/>
                  </a:solidFill>
                  <a:latin typeface="Arial" pitchFamily="34" charset="0"/>
                </a:rPr>
                <a:t>emissions</a:t>
              </a:r>
            </a:p>
            <a:p>
              <a:pPr algn="ctr"/>
              <a:endParaRPr lang="en-US" sz="1300" b="1">
                <a:solidFill>
                  <a:schemeClr val="bg1"/>
                </a:solidFill>
                <a:latin typeface="Arial" pitchFamily="34" charset="0"/>
              </a:endParaRPr>
            </a:p>
          </p:txBody>
        </p:sp>
      </p:grpSp>
      <p:grpSp>
        <p:nvGrpSpPr>
          <p:cNvPr id="729107" name="Group 19"/>
          <p:cNvGrpSpPr>
            <a:grpSpLocks/>
          </p:cNvGrpSpPr>
          <p:nvPr/>
        </p:nvGrpSpPr>
        <p:grpSpPr bwMode="auto">
          <a:xfrm>
            <a:off x="3352800" y="1981200"/>
            <a:ext cx="2184400" cy="1447800"/>
            <a:chOff x="2112" y="1248"/>
            <a:chExt cx="1376" cy="912"/>
          </a:xfrm>
        </p:grpSpPr>
        <p:grpSp>
          <p:nvGrpSpPr>
            <p:cNvPr id="729108" name="Group 20"/>
            <p:cNvGrpSpPr>
              <a:grpSpLocks/>
            </p:cNvGrpSpPr>
            <p:nvPr/>
          </p:nvGrpSpPr>
          <p:grpSpPr bwMode="auto">
            <a:xfrm>
              <a:off x="2784" y="1248"/>
              <a:ext cx="96" cy="291"/>
              <a:chOff x="2830" y="1392"/>
              <a:chExt cx="72" cy="271"/>
            </a:xfrm>
          </p:grpSpPr>
          <p:sp>
            <p:nvSpPr>
              <p:cNvPr id="729109" name="Line 21"/>
              <p:cNvSpPr>
                <a:spLocks noChangeShapeType="1"/>
              </p:cNvSpPr>
              <p:nvPr/>
            </p:nvSpPr>
            <p:spPr bwMode="auto">
              <a:xfrm>
                <a:off x="2867" y="1392"/>
                <a:ext cx="1" cy="169"/>
              </a:xfrm>
              <a:prstGeom prst="line">
                <a:avLst/>
              </a:prstGeom>
              <a:noFill/>
              <a:ln w="17526">
                <a:solidFill>
                  <a:schemeClr val="folHlink"/>
                </a:solidFill>
                <a:round/>
                <a:headEnd/>
                <a:tailEnd/>
              </a:ln>
            </p:spPr>
            <p:txBody>
              <a:bodyPr/>
              <a:lstStyle/>
              <a:p>
                <a:endParaRPr lang="en-US"/>
              </a:p>
            </p:txBody>
          </p:sp>
          <p:sp>
            <p:nvSpPr>
              <p:cNvPr id="729110" name="Freeform 22"/>
              <p:cNvSpPr>
                <a:spLocks/>
              </p:cNvSpPr>
              <p:nvPr/>
            </p:nvSpPr>
            <p:spPr bwMode="auto">
              <a:xfrm>
                <a:off x="2830" y="1551"/>
                <a:ext cx="72" cy="112"/>
              </a:xfrm>
              <a:custGeom>
                <a:avLst/>
                <a:gdLst/>
                <a:ahLst/>
                <a:cxnLst>
                  <a:cxn ang="0">
                    <a:pos x="0" y="0"/>
                  </a:cxn>
                  <a:cxn ang="0">
                    <a:pos x="37" y="106"/>
                  </a:cxn>
                  <a:cxn ang="0">
                    <a:pos x="72" y="0"/>
                  </a:cxn>
                  <a:cxn ang="0">
                    <a:pos x="0" y="0"/>
                  </a:cxn>
                </a:cxnLst>
                <a:rect l="0" t="0" r="r" b="b"/>
                <a:pathLst>
                  <a:path w="72" h="106">
                    <a:moveTo>
                      <a:pt x="0" y="0"/>
                    </a:moveTo>
                    <a:lnTo>
                      <a:pt x="37" y="106"/>
                    </a:lnTo>
                    <a:lnTo>
                      <a:pt x="72" y="0"/>
                    </a:lnTo>
                    <a:lnTo>
                      <a:pt x="0" y="0"/>
                    </a:lnTo>
                    <a:close/>
                  </a:path>
                </a:pathLst>
              </a:custGeom>
              <a:solidFill>
                <a:schemeClr val="folHlink"/>
              </a:solidFill>
              <a:ln w="17526">
                <a:solidFill>
                  <a:schemeClr val="folHlink"/>
                </a:solidFill>
                <a:prstDash val="solid"/>
                <a:round/>
                <a:headEnd/>
                <a:tailEnd/>
              </a:ln>
            </p:spPr>
            <p:txBody>
              <a:bodyPr/>
              <a:lstStyle/>
              <a:p>
                <a:endParaRPr lang="en-US"/>
              </a:p>
            </p:txBody>
          </p:sp>
        </p:grpSp>
        <p:grpSp>
          <p:nvGrpSpPr>
            <p:cNvPr id="729111" name="Group 23"/>
            <p:cNvGrpSpPr>
              <a:grpSpLocks/>
            </p:cNvGrpSpPr>
            <p:nvPr/>
          </p:nvGrpSpPr>
          <p:grpSpPr bwMode="auto">
            <a:xfrm>
              <a:off x="2112" y="1539"/>
              <a:ext cx="1376" cy="621"/>
              <a:chOff x="2074" y="667"/>
              <a:chExt cx="1454" cy="514"/>
            </a:xfrm>
          </p:grpSpPr>
          <p:sp>
            <p:nvSpPr>
              <p:cNvPr id="729112" name="Rectangle 24"/>
              <p:cNvSpPr>
                <a:spLocks noChangeArrowheads="1"/>
              </p:cNvSpPr>
              <p:nvPr/>
            </p:nvSpPr>
            <p:spPr bwMode="auto">
              <a:xfrm>
                <a:off x="2303" y="667"/>
                <a:ext cx="1032" cy="514"/>
              </a:xfrm>
              <a:prstGeom prst="rect">
                <a:avLst/>
              </a:prstGeom>
              <a:solidFill>
                <a:srgbClr val="FF0000"/>
              </a:solidFill>
              <a:ln w="33401">
                <a:noFill/>
                <a:miter lim="800000"/>
                <a:headEnd/>
                <a:tailEnd/>
              </a:ln>
            </p:spPr>
            <p:txBody>
              <a:bodyPr/>
              <a:lstStyle/>
              <a:p>
                <a:endParaRPr lang="en-US"/>
              </a:p>
            </p:txBody>
          </p:sp>
          <p:sp>
            <p:nvSpPr>
              <p:cNvPr id="729113" name="Rectangle 25"/>
              <p:cNvSpPr>
                <a:spLocks noChangeArrowheads="1"/>
              </p:cNvSpPr>
              <p:nvPr/>
            </p:nvSpPr>
            <p:spPr bwMode="auto">
              <a:xfrm>
                <a:off x="2074" y="768"/>
                <a:ext cx="1454" cy="333"/>
              </a:xfrm>
              <a:prstGeom prst="rect">
                <a:avLst/>
              </a:prstGeom>
              <a:noFill/>
              <a:ln w="9525">
                <a:noFill/>
                <a:miter lim="800000"/>
                <a:headEnd/>
                <a:tailEnd/>
              </a:ln>
            </p:spPr>
            <p:txBody>
              <a:bodyPr lIns="0" tIns="0" rIns="0" bIns="0">
                <a:spAutoFit/>
              </a:bodyPr>
              <a:lstStyle/>
              <a:p>
                <a:pPr algn="ctr"/>
                <a:r>
                  <a:rPr lang="en-US" sz="1400" b="1">
                    <a:solidFill>
                      <a:schemeClr val="bg1"/>
                    </a:solidFill>
                    <a:latin typeface="Arial" pitchFamily="34" charset="0"/>
                  </a:rPr>
                  <a:t>Changes  in </a:t>
                </a:r>
                <a:br>
                  <a:rPr lang="en-US" sz="1400" b="1">
                    <a:solidFill>
                      <a:schemeClr val="bg1"/>
                    </a:solidFill>
                    <a:latin typeface="Arial" pitchFamily="34" charset="0"/>
                  </a:rPr>
                </a:br>
                <a:r>
                  <a:rPr lang="en-US" sz="1400" b="1">
                    <a:solidFill>
                      <a:schemeClr val="bg1"/>
                    </a:solidFill>
                    <a:latin typeface="Arial" pitchFamily="34" charset="0"/>
                  </a:rPr>
                  <a:t>ambient </a:t>
                </a:r>
                <a:br>
                  <a:rPr lang="en-US" sz="1400" b="1">
                    <a:solidFill>
                      <a:schemeClr val="bg1"/>
                    </a:solidFill>
                    <a:latin typeface="Arial" pitchFamily="34" charset="0"/>
                  </a:rPr>
                </a:br>
                <a:r>
                  <a:rPr lang="en-US" sz="1400" b="1">
                    <a:solidFill>
                      <a:schemeClr val="bg1"/>
                    </a:solidFill>
                    <a:latin typeface="Arial" pitchFamily="34" charset="0"/>
                  </a:rPr>
                  <a:t>con</a:t>
                </a:r>
                <a:r>
                  <a:rPr lang="es-CL" sz="1400" b="1">
                    <a:solidFill>
                      <a:schemeClr val="bg1"/>
                    </a:solidFill>
                    <a:latin typeface="Arial" pitchFamily="34" charset="0"/>
                  </a:rPr>
                  <a:t>centrations</a:t>
                </a:r>
                <a:endParaRPr lang="en-US" sz="1400" b="1">
                  <a:solidFill>
                    <a:schemeClr val="bg1"/>
                  </a:solidFill>
                  <a:latin typeface="Arial" pitchFamily="34" charset="0"/>
                </a:endParaRPr>
              </a:p>
            </p:txBody>
          </p:sp>
        </p:grpSp>
      </p:grpSp>
      <p:grpSp>
        <p:nvGrpSpPr>
          <p:cNvPr id="729114" name="Group 26"/>
          <p:cNvGrpSpPr>
            <a:grpSpLocks/>
          </p:cNvGrpSpPr>
          <p:nvPr/>
        </p:nvGrpSpPr>
        <p:grpSpPr bwMode="auto">
          <a:xfrm>
            <a:off x="3733800" y="3429000"/>
            <a:ext cx="1593850" cy="1601788"/>
            <a:chOff x="2352" y="2160"/>
            <a:chExt cx="1004" cy="1009"/>
          </a:xfrm>
        </p:grpSpPr>
        <p:grpSp>
          <p:nvGrpSpPr>
            <p:cNvPr id="729115" name="Group 27"/>
            <p:cNvGrpSpPr>
              <a:grpSpLocks/>
            </p:cNvGrpSpPr>
            <p:nvPr/>
          </p:nvGrpSpPr>
          <p:grpSpPr bwMode="auto">
            <a:xfrm>
              <a:off x="2800" y="2160"/>
              <a:ext cx="80" cy="387"/>
              <a:chOff x="2830" y="1392"/>
              <a:chExt cx="72" cy="271"/>
            </a:xfrm>
          </p:grpSpPr>
          <p:sp>
            <p:nvSpPr>
              <p:cNvPr id="729116" name="Line 28"/>
              <p:cNvSpPr>
                <a:spLocks noChangeShapeType="1"/>
              </p:cNvSpPr>
              <p:nvPr/>
            </p:nvSpPr>
            <p:spPr bwMode="auto">
              <a:xfrm>
                <a:off x="2867" y="1392"/>
                <a:ext cx="1" cy="169"/>
              </a:xfrm>
              <a:prstGeom prst="line">
                <a:avLst/>
              </a:prstGeom>
              <a:noFill/>
              <a:ln w="17526">
                <a:solidFill>
                  <a:schemeClr val="folHlink"/>
                </a:solidFill>
                <a:round/>
                <a:headEnd/>
                <a:tailEnd/>
              </a:ln>
            </p:spPr>
            <p:txBody>
              <a:bodyPr/>
              <a:lstStyle/>
              <a:p>
                <a:endParaRPr lang="en-US"/>
              </a:p>
            </p:txBody>
          </p:sp>
          <p:sp>
            <p:nvSpPr>
              <p:cNvPr id="729117" name="Freeform 29"/>
              <p:cNvSpPr>
                <a:spLocks/>
              </p:cNvSpPr>
              <p:nvPr/>
            </p:nvSpPr>
            <p:spPr bwMode="auto">
              <a:xfrm>
                <a:off x="2830" y="1551"/>
                <a:ext cx="72" cy="112"/>
              </a:xfrm>
              <a:custGeom>
                <a:avLst/>
                <a:gdLst/>
                <a:ahLst/>
                <a:cxnLst>
                  <a:cxn ang="0">
                    <a:pos x="0" y="0"/>
                  </a:cxn>
                  <a:cxn ang="0">
                    <a:pos x="37" y="106"/>
                  </a:cxn>
                  <a:cxn ang="0">
                    <a:pos x="72" y="0"/>
                  </a:cxn>
                  <a:cxn ang="0">
                    <a:pos x="0" y="0"/>
                  </a:cxn>
                </a:cxnLst>
                <a:rect l="0" t="0" r="r" b="b"/>
                <a:pathLst>
                  <a:path w="72" h="106">
                    <a:moveTo>
                      <a:pt x="0" y="0"/>
                    </a:moveTo>
                    <a:lnTo>
                      <a:pt x="37" y="106"/>
                    </a:lnTo>
                    <a:lnTo>
                      <a:pt x="72" y="0"/>
                    </a:lnTo>
                    <a:lnTo>
                      <a:pt x="0" y="0"/>
                    </a:lnTo>
                    <a:close/>
                  </a:path>
                </a:pathLst>
              </a:custGeom>
              <a:solidFill>
                <a:schemeClr val="folHlink"/>
              </a:solidFill>
              <a:ln w="17526">
                <a:solidFill>
                  <a:schemeClr val="folHlink"/>
                </a:solidFill>
                <a:prstDash val="solid"/>
                <a:round/>
                <a:headEnd/>
                <a:tailEnd/>
              </a:ln>
            </p:spPr>
            <p:txBody>
              <a:bodyPr/>
              <a:lstStyle/>
              <a:p>
                <a:endParaRPr lang="en-US"/>
              </a:p>
            </p:txBody>
          </p:sp>
        </p:grpSp>
        <p:grpSp>
          <p:nvGrpSpPr>
            <p:cNvPr id="729118" name="Group 30"/>
            <p:cNvGrpSpPr>
              <a:grpSpLocks/>
            </p:cNvGrpSpPr>
            <p:nvPr/>
          </p:nvGrpSpPr>
          <p:grpSpPr bwMode="auto">
            <a:xfrm>
              <a:off x="2352" y="2547"/>
              <a:ext cx="1004" cy="622"/>
              <a:chOff x="2303" y="667"/>
              <a:chExt cx="1032" cy="514"/>
            </a:xfrm>
          </p:grpSpPr>
          <p:sp>
            <p:nvSpPr>
              <p:cNvPr id="729119" name="Rectangle 31"/>
              <p:cNvSpPr>
                <a:spLocks noChangeArrowheads="1"/>
              </p:cNvSpPr>
              <p:nvPr/>
            </p:nvSpPr>
            <p:spPr bwMode="auto">
              <a:xfrm>
                <a:off x="2303" y="667"/>
                <a:ext cx="1032" cy="514"/>
              </a:xfrm>
              <a:prstGeom prst="rect">
                <a:avLst/>
              </a:prstGeom>
              <a:solidFill>
                <a:srgbClr val="FF0000"/>
              </a:solidFill>
              <a:ln w="33401">
                <a:noFill/>
                <a:miter lim="800000"/>
                <a:headEnd/>
                <a:tailEnd/>
              </a:ln>
            </p:spPr>
            <p:txBody>
              <a:bodyPr/>
              <a:lstStyle/>
              <a:p>
                <a:endParaRPr lang="en-US"/>
              </a:p>
            </p:txBody>
          </p:sp>
          <p:sp>
            <p:nvSpPr>
              <p:cNvPr id="729120" name="Rectangle 32"/>
              <p:cNvSpPr>
                <a:spLocks noChangeArrowheads="1"/>
              </p:cNvSpPr>
              <p:nvPr/>
            </p:nvSpPr>
            <p:spPr bwMode="auto">
              <a:xfrm>
                <a:off x="2324" y="768"/>
                <a:ext cx="973" cy="310"/>
              </a:xfrm>
              <a:prstGeom prst="rect">
                <a:avLst/>
              </a:prstGeom>
              <a:noFill/>
              <a:ln w="9525">
                <a:noFill/>
                <a:miter lim="800000"/>
                <a:headEnd/>
                <a:tailEnd/>
              </a:ln>
            </p:spPr>
            <p:txBody>
              <a:bodyPr wrap="none" lIns="0" tIns="0" rIns="0" bIns="0">
                <a:spAutoFit/>
              </a:bodyPr>
              <a:lstStyle/>
              <a:p>
                <a:pPr algn="ctr"/>
                <a:r>
                  <a:rPr lang="en-US" sz="1300" b="1">
                    <a:solidFill>
                      <a:schemeClr val="bg1"/>
                    </a:solidFill>
                    <a:latin typeface="Arial" pitchFamily="34" charset="0"/>
                  </a:rPr>
                  <a:t>Changes in the</a:t>
                </a:r>
                <a:br>
                  <a:rPr lang="en-US" sz="1300" b="1">
                    <a:solidFill>
                      <a:schemeClr val="bg1"/>
                    </a:solidFill>
                    <a:latin typeface="Arial" pitchFamily="34" charset="0"/>
                  </a:rPr>
                </a:br>
                <a:r>
                  <a:rPr lang="en-US" sz="1300" b="1">
                    <a:solidFill>
                      <a:schemeClr val="bg1"/>
                    </a:solidFill>
                    <a:latin typeface="Arial" pitchFamily="34" charset="0"/>
                  </a:rPr>
                  <a:t>incidence of health</a:t>
                </a:r>
                <a:br>
                  <a:rPr lang="en-US" sz="1300" b="1">
                    <a:solidFill>
                      <a:schemeClr val="bg1"/>
                    </a:solidFill>
                    <a:latin typeface="Arial" pitchFamily="34" charset="0"/>
                  </a:rPr>
                </a:br>
                <a:r>
                  <a:rPr lang="en-US" sz="1300" b="1">
                    <a:solidFill>
                      <a:schemeClr val="bg1"/>
                    </a:solidFill>
                    <a:latin typeface="Arial" pitchFamily="34" charset="0"/>
                  </a:rPr>
                  <a:t>effects</a:t>
                </a:r>
              </a:p>
            </p:txBody>
          </p:sp>
        </p:grpSp>
      </p:grpSp>
      <p:grpSp>
        <p:nvGrpSpPr>
          <p:cNvPr id="729121" name="Group 33"/>
          <p:cNvGrpSpPr>
            <a:grpSpLocks/>
          </p:cNvGrpSpPr>
          <p:nvPr/>
        </p:nvGrpSpPr>
        <p:grpSpPr bwMode="auto">
          <a:xfrm>
            <a:off x="3730625" y="5029200"/>
            <a:ext cx="1606550" cy="1624013"/>
            <a:chOff x="2351" y="2832"/>
            <a:chExt cx="866" cy="869"/>
          </a:xfrm>
        </p:grpSpPr>
        <p:grpSp>
          <p:nvGrpSpPr>
            <p:cNvPr id="729122" name="Group 34"/>
            <p:cNvGrpSpPr>
              <a:grpSpLocks/>
            </p:cNvGrpSpPr>
            <p:nvPr/>
          </p:nvGrpSpPr>
          <p:grpSpPr bwMode="auto">
            <a:xfrm>
              <a:off x="2736" y="2832"/>
              <a:ext cx="72" cy="288"/>
              <a:chOff x="2830" y="1392"/>
              <a:chExt cx="72" cy="271"/>
            </a:xfrm>
          </p:grpSpPr>
          <p:sp>
            <p:nvSpPr>
              <p:cNvPr id="729123" name="Line 35"/>
              <p:cNvSpPr>
                <a:spLocks noChangeShapeType="1"/>
              </p:cNvSpPr>
              <p:nvPr/>
            </p:nvSpPr>
            <p:spPr bwMode="auto">
              <a:xfrm>
                <a:off x="2867" y="1392"/>
                <a:ext cx="1" cy="169"/>
              </a:xfrm>
              <a:prstGeom prst="line">
                <a:avLst/>
              </a:prstGeom>
              <a:noFill/>
              <a:ln w="17526">
                <a:solidFill>
                  <a:schemeClr val="folHlink"/>
                </a:solidFill>
                <a:round/>
                <a:headEnd/>
                <a:tailEnd/>
              </a:ln>
            </p:spPr>
            <p:txBody>
              <a:bodyPr/>
              <a:lstStyle/>
              <a:p>
                <a:endParaRPr lang="en-US"/>
              </a:p>
            </p:txBody>
          </p:sp>
          <p:sp>
            <p:nvSpPr>
              <p:cNvPr id="729124" name="Freeform 36"/>
              <p:cNvSpPr>
                <a:spLocks/>
              </p:cNvSpPr>
              <p:nvPr/>
            </p:nvSpPr>
            <p:spPr bwMode="auto">
              <a:xfrm>
                <a:off x="2830" y="1551"/>
                <a:ext cx="72" cy="112"/>
              </a:xfrm>
              <a:custGeom>
                <a:avLst/>
                <a:gdLst/>
                <a:ahLst/>
                <a:cxnLst>
                  <a:cxn ang="0">
                    <a:pos x="0" y="0"/>
                  </a:cxn>
                  <a:cxn ang="0">
                    <a:pos x="37" y="106"/>
                  </a:cxn>
                  <a:cxn ang="0">
                    <a:pos x="72" y="0"/>
                  </a:cxn>
                  <a:cxn ang="0">
                    <a:pos x="0" y="0"/>
                  </a:cxn>
                </a:cxnLst>
                <a:rect l="0" t="0" r="r" b="b"/>
                <a:pathLst>
                  <a:path w="72" h="106">
                    <a:moveTo>
                      <a:pt x="0" y="0"/>
                    </a:moveTo>
                    <a:lnTo>
                      <a:pt x="37" y="106"/>
                    </a:lnTo>
                    <a:lnTo>
                      <a:pt x="72" y="0"/>
                    </a:lnTo>
                    <a:lnTo>
                      <a:pt x="0" y="0"/>
                    </a:lnTo>
                    <a:close/>
                  </a:path>
                </a:pathLst>
              </a:custGeom>
              <a:solidFill>
                <a:schemeClr val="folHlink"/>
              </a:solidFill>
              <a:ln w="17526">
                <a:solidFill>
                  <a:schemeClr val="folHlink"/>
                </a:solidFill>
                <a:prstDash val="solid"/>
                <a:round/>
                <a:headEnd/>
                <a:tailEnd/>
              </a:ln>
            </p:spPr>
            <p:txBody>
              <a:bodyPr/>
              <a:lstStyle/>
              <a:p>
                <a:endParaRPr lang="en-US"/>
              </a:p>
            </p:txBody>
          </p:sp>
        </p:grpSp>
        <p:grpSp>
          <p:nvGrpSpPr>
            <p:cNvPr id="729125" name="Group 37"/>
            <p:cNvGrpSpPr>
              <a:grpSpLocks/>
            </p:cNvGrpSpPr>
            <p:nvPr/>
          </p:nvGrpSpPr>
          <p:grpSpPr bwMode="auto">
            <a:xfrm>
              <a:off x="2351" y="3120"/>
              <a:ext cx="866" cy="581"/>
              <a:chOff x="2303" y="667"/>
              <a:chExt cx="1032" cy="566"/>
            </a:xfrm>
          </p:grpSpPr>
          <p:sp>
            <p:nvSpPr>
              <p:cNvPr id="729126" name="Rectangle 38"/>
              <p:cNvSpPr>
                <a:spLocks noChangeArrowheads="1"/>
              </p:cNvSpPr>
              <p:nvPr/>
            </p:nvSpPr>
            <p:spPr bwMode="auto">
              <a:xfrm>
                <a:off x="2303" y="667"/>
                <a:ext cx="1032" cy="514"/>
              </a:xfrm>
              <a:prstGeom prst="rect">
                <a:avLst/>
              </a:prstGeom>
              <a:solidFill>
                <a:srgbClr val="FF0000"/>
              </a:solidFill>
              <a:ln w="33401">
                <a:noFill/>
                <a:miter lim="800000"/>
                <a:headEnd/>
                <a:tailEnd/>
              </a:ln>
            </p:spPr>
            <p:txBody>
              <a:bodyPr/>
              <a:lstStyle/>
              <a:p>
                <a:endParaRPr lang="en-US"/>
              </a:p>
            </p:txBody>
          </p:sp>
          <p:sp>
            <p:nvSpPr>
              <p:cNvPr id="729127" name="Rectangle 39"/>
              <p:cNvSpPr>
                <a:spLocks noChangeArrowheads="1"/>
              </p:cNvSpPr>
              <p:nvPr/>
            </p:nvSpPr>
            <p:spPr bwMode="auto">
              <a:xfrm>
                <a:off x="2521" y="768"/>
                <a:ext cx="574" cy="465"/>
              </a:xfrm>
              <a:prstGeom prst="rect">
                <a:avLst/>
              </a:prstGeom>
              <a:noFill/>
              <a:ln w="9525">
                <a:noFill/>
                <a:miter lim="800000"/>
                <a:headEnd/>
                <a:tailEnd/>
              </a:ln>
            </p:spPr>
            <p:txBody>
              <a:bodyPr wrap="none" lIns="0" tIns="0" rIns="0" bIns="0">
                <a:spAutoFit/>
              </a:bodyPr>
              <a:lstStyle/>
              <a:p>
                <a:pPr algn="ctr"/>
                <a:r>
                  <a:rPr lang="en-US" sz="1300" b="1">
                    <a:solidFill>
                      <a:schemeClr val="bg1"/>
                    </a:solidFill>
                    <a:latin typeface="Arial" pitchFamily="34" charset="0"/>
                  </a:rPr>
                  <a:t>Changes in</a:t>
                </a:r>
                <a:br>
                  <a:rPr lang="en-US" sz="1300" b="1">
                    <a:solidFill>
                      <a:schemeClr val="bg1"/>
                    </a:solidFill>
                    <a:latin typeface="Arial" pitchFamily="34" charset="0"/>
                  </a:rPr>
                </a:br>
                <a:r>
                  <a:rPr lang="en-US" sz="1300" b="1">
                    <a:solidFill>
                      <a:schemeClr val="bg1"/>
                    </a:solidFill>
                    <a:latin typeface="Arial" pitchFamily="34" charset="0"/>
                  </a:rPr>
                  <a:t>Social </a:t>
                </a:r>
                <a:br>
                  <a:rPr lang="en-US" sz="1300" b="1">
                    <a:solidFill>
                      <a:schemeClr val="bg1"/>
                    </a:solidFill>
                    <a:latin typeface="Arial" pitchFamily="34" charset="0"/>
                  </a:rPr>
                </a:br>
                <a:r>
                  <a:rPr lang="en-US" sz="1300" b="1">
                    <a:solidFill>
                      <a:schemeClr val="bg1"/>
                    </a:solidFill>
                    <a:latin typeface="Arial" pitchFamily="34" charset="0"/>
                  </a:rPr>
                  <a:t>Welfare</a:t>
                </a:r>
              </a:p>
              <a:p>
                <a:pPr algn="ctr"/>
                <a:endParaRPr lang="en-US" sz="1300" b="1">
                  <a:solidFill>
                    <a:schemeClr val="bg1"/>
                  </a:solidFill>
                  <a:latin typeface="Arial" pitchFamily="34" charset="0"/>
                </a:endParaRPr>
              </a:p>
            </p:txBody>
          </p:sp>
        </p:grpSp>
      </p:grpSp>
      <p:sp>
        <p:nvSpPr>
          <p:cNvPr id="729128" name="Oval 40"/>
          <p:cNvSpPr>
            <a:spLocks noChangeArrowheads="1"/>
          </p:cNvSpPr>
          <p:nvPr/>
        </p:nvSpPr>
        <p:spPr bwMode="auto">
          <a:xfrm>
            <a:off x="2667000" y="5562600"/>
            <a:ext cx="1219200" cy="609600"/>
          </a:xfrm>
          <a:prstGeom prst="ellipse">
            <a:avLst/>
          </a:prstGeom>
          <a:solidFill>
            <a:srgbClr val="FFFFFF"/>
          </a:solidFill>
          <a:ln w="17526" algn="ctr">
            <a:solidFill>
              <a:schemeClr val="folHlink"/>
            </a:solidFill>
            <a:round/>
            <a:headEnd/>
            <a:tailEnd/>
          </a:ln>
          <a:effectLst/>
        </p:spPr>
        <p:txBody>
          <a:bodyPr wrap="none" anchor="ctr"/>
          <a:lstStyle/>
          <a:p>
            <a:pPr algn="ctr"/>
            <a:r>
              <a:rPr lang="en-US" sz="1000" b="1">
                <a:solidFill>
                  <a:schemeClr val="folHlink"/>
                </a:solidFill>
              </a:rPr>
              <a:t>$$$$</a:t>
            </a:r>
          </a:p>
        </p:txBody>
      </p:sp>
      <p:sp>
        <p:nvSpPr>
          <p:cNvPr id="729129" name="Oval 41"/>
          <p:cNvSpPr>
            <a:spLocks noChangeArrowheads="1"/>
          </p:cNvSpPr>
          <p:nvPr/>
        </p:nvSpPr>
        <p:spPr bwMode="auto">
          <a:xfrm>
            <a:off x="5105400" y="2971800"/>
            <a:ext cx="1219200" cy="609600"/>
          </a:xfrm>
          <a:prstGeom prst="ellipse">
            <a:avLst/>
          </a:prstGeom>
          <a:solidFill>
            <a:srgbClr val="FFFFFF"/>
          </a:solidFill>
          <a:ln w="17526" algn="ctr">
            <a:solidFill>
              <a:schemeClr val="folHlink"/>
            </a:solidFill>
            <a:round/>
            <a:headEnd/>
            <a:tailEnd/>
          </a:ln>
          <a:effectLst/>
        </p:spPr>
        <p:txBody>
          <a:bodyPr wrap="none" anchor="ctr"/>
          <a:lstStyle/>
          <a:p>
            <a:pPr algn="ctr"/>
            <a:r>
              <a:rPr lang="en-US" sz="1000" b="1">
                <a:solidFill>
                  <a:schemeClr val="folHlink"/>
                </a:solidFill>
              </a:rPr>
              <a:t>Neighborhood</a:t>
            </a:r>
          </a:p>
          <a:p>
            <a:pPr algn="ctr"/>
            <a:r>
              <a:rPr lang="en-US" sz="1000" b="1">
                <a:solidFill>
                  <a:schemeClr val="folHlink"/>
                </a:solidFill>
              </a:rPr>
              <a:t>concentration</a:t>
            </a:r>
          </a:p>
        </p:txBody>
      </p:sp>
      <p:sp>
        <p:nvSpPr>
          <p:cNvPr id="729130" name="Oval 42"/>
          <p:cNvSpPr>
            <a:spLocks noChangeArrowheads="1"/>
          </p:cNvSpPr>
          <p:nvPr/>
        </p:nvSpPr>
        <p:spPr bwMode="auto">
          <a:xfrm>
            <a:off x="5105400" y="5638800"/>
            <a:ext cx="1219200" cy="609600"/>
          </a:xfrm>
          <a:prstGeom prst="ellipse">
            <a:avLst/>
          </a:prstGeom>
          <a:solidFill>
            <a:srgbClr val="FFFFFF"/>
          </a:solidFill>
          <a:ln w="17526" algn="ctr">
            <a:solidFill>
              <a:schemeClr val="folHlink"/>
            </a:solidFill>
            <a:round/>
            <a:headEnd/>
            <a:tailEnd/>
          </a:ln>
          <a:effectLst/>
        </p:spPr>
        <p:txBody>
          <a:bodyPr wrap="none" anchor="ctr"/>
          <a:lstStyle/>
          <a:p>
            <a:pPr algn="ctr"/>
            <a:r>
              <a:rPr lang="en-US" sz="1000" b="1">
                <a:solidFill>
                  <a:schemeClr val="folHlink"/>
                </a:solidFill>
              </a:rPr>
              <a:t>Home</a:t>
            </a:r>
          </a:p>
          <a:p>
            <a:pPr algn="ctr"/>
            <a:r>
              <a:rPr lang="en-US" sz="1000" b="1">
                <a:solidFill>
                  <a:schemeClr val="folHlink"/>
                </a:solidFill>
              </a:rPr>
              <a:t>Prices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2909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291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291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2909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2910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291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9128" grpId="0" animBg="1"/>
      <p:bldP spid="729129" grpId="0" animBg="1"/>
      <p:bldP spid="72913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95613C4A-ECAF-4BA2-A743-B9667784DCD9}" type="slidenum">
              <a:rPr lang="en-US"/>
              <a:pPr/>
              <a:t>20</a:t>
            </a:fld>
            <a:endParaRPr lang="en-US"/>
          </a:p>
        </p:txBody>
      </p:sp>
      <p:sp>
        <p:nvSpPr>
          <p:cNvPr id="774146" name="Rectangle 2"/>
          <p:cNvSpPr>
            <a:spLocks noGrp="1" noChangeArrowheads="1"/>
          </p:cNvSpPr>
          <p:nvPr>
            <p:ph type="title"/>
          </p:nvPr>
        </p:nvSpPr>
        <p:spPr>
          <a:xfrm>
            <a:off x="152400" y="0"/>
            <a:ext cx="8763000" cy="914400"/>
          </a:xfrm>
        </p:spPr>
        <p:txBody>
          <a:bodyPr/>
          <a:lstStyle/>
          <a:p>
            <a:r>
              <a:rPr lang="en-US" sz="2800"/>
              <a:t>Total benefits due to the Plan 1997-2011</a:t>
            </a:r>
          </a:p>
        </p:txBody>
      </p:sp>
      <p:sp>
        <p:nvSpPr>
          <p:cNvPr id="774148" name="Rectangle 4"/>
          <p:cNvSpPr>
            <a:spLocks noChangeArrowheads="1"/>
          </p:cNvSpPr>
          <p:nvPr/>
        </p:nvSpPr>
        <p:spPr bwMode="auto">
          <a:xfrm>
            <a:off x="0" y="1143000"/>
            <a:ext cx="3657600" cy="533400"/>
          </a:xfrm>
          <a:prstGeom prst="rect">
            <a:avLst/>
          </a:prstGeom>
          <a:noFill/>
          <a:ln w="9525">
            <a:noFill/>
            <a:miter lim="800000"/>
            <a:headEnd/>
            <a:tailEnd/>
          </a:ln>
          <a:effectLst/>
        </p:spPr>
        <p:txBody>
          <a:bodyPr/>
          <a:lstStyle/>
          <a:p>
            <a:pPr marL="395288" indent="-395288">
              <a:lnSpc>
                <a:spcPct val="110000"/>
              </a:lnSpc>
              <a:spcBef>
                <a:spcPct val="35000"/>
              </a:spcBef>
              <a:buSzTx/>
              <a:buFontTx/>
              <a:buNone/>
            </a:pPr>
            <a:r>
              <a:rPr lang="es-MX" sz="1800"/>
              <a:t>	Millones de dólares del 2000</a:t>
            </a:r>
            <a:endParaRPr lang="es-ES" sz="1800"/>
          </a:p>
        </p:txBody>
      </p:sp>
      <p:graphicFrame>
        <p:nvGraphicFramePr>
          <p:cNvPr id="774149" name="Object 5"/>
          <p:cNvGraphicFramePr>
            <a:graphicFrameLocks noChangeAspect="1"/>
          </p:cNvGraphicFramePr>
          <p:nvPr>
            <p:ph sz="half" idx="2"/>
          </p:nvPr>
        </p:nvGraphicFramePr>
        <p:xfrm>
          <a:off x="301625" y="1624013"/>
          <a:ext cx="8332788" cy="3890962"/>
        </p:xfrm>
        <a:graphic>
          <a:graphicData uri="http://schemas.openxmlformats.org/presentationml/2006/ole">
            <p:oleObj spid="_x0000_s774149" name="Worksheet" r:id="rId3" imgW="4731979" imgH="2209662" progId="Excel.Sheet.8">
              <p:embed/>
            </p:oleObj>
          </a:graphicData>
        </a:graphic>
      </p:graphicFrame>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5"/>
          <p:cNvSpPr>
            <a:spLocks noGrp="1"/>
          </p:cNvSpPr>
          <p:nvPr>
            <p:ph type="sldNum" sz="quarter" idx="12"/>
          </p:nvPr>
        </p:nvSpPr>
        <p:spPr/>
        <p:txBody>
          <a:bodyPr/>
          <a:lstStyle/>
          <a:p>
            <a:fld id="{7936AD9B-2EA2-4169-81E2-F8162BA1411A}" type="slidenum">
              <a:rPr lang="en-US"/>
              <a:pPr/>
              <a:t>21</a:t>
            </a:fld>
            <a:endParaRPr lang="en-US"/>
          </a:p>
        </p:txBody>
      </p:sp>
      <p:sp>
        <p:nvSpPr>
          <p:cNvPr id="813058" name="Rectangle 2"/>
          <p:cNvSpPr>
            <a:spLocks noGrp="1" noChangeArrowheads="1"/>
          </p:cNvSpPr>
          <p:nvPr>
            <p:ph type="title"/>
          </p:nvPr>
        </p:nvSpPr>
        <p:spPr>
          <a:xfrm>
            <a:off x="152400" y="152400"/>
            <a:ext cx="8763000" cy="762000"/>
          </a:xfrm>
        </p:spPr>
        <p:txBody>
          <a:bodyPr/>
          <a:lstStyle/>
          <a:p>
            <a:r>
              <a:rPr lang="en-US"/>
              <a:t>What is the source of the benefits ?</a:t>
            </a:r>
          </a:p>
        </p:txBody>
      </p:sp>
      <p:sp>
        <p:nvSpPr>
          <p:cNvPr id="813059" name="Rectangle 3"/>
          <p:cNvSpPr>
            <a:spLocks noGrp="1" noChangeArrowheads="1"/>
          </p:cNvSpPr>
          <p:nvPr>
            <p:ph type="body" idx="1"/>
          </p:nvPr>
        </p:nvSpPr>
        <p:spPr>
          <a:xfrm>
            <a:off x="0" y="5105400"/>
            <a:ext cx="9144000" cy="1752600"/>
          </a:xfrm>
        </p:spPr>
        <p:txBody>
          <a:bodyPr/>
          <a:lstStyle/>
          <a:p>
            <a:r>
              <a:rPr lang="en-US" sz="1600"/>
              <a:t>When WTP values are considered, premature mortality dominates the benefits (even without considering long-term exposure mortality effects)</a:t>
            </a:r>
          </a:p>
          <a:p>
            <a:r>
              <a:rPr lang="en-US" sz="1600"/>
              <a:t>When only Cost of Illness and Lost Productivity are considered, Chronic Bronchitis, Premature Mortality and Work Loss Days dominate.</a:t>
            </a:r>
          </a:p>
        </p:txBody>
      </p:sp>
      <p:grpSp>
        <p:nvGrpSpPr>
          <p:cNvPr id="813060" name="Group 4"/>
          <p:cNvGrpSpPr>
            <a:grpSpLocks/>
          </p:cNvGrpSpPr>
          <p:nvPr/>
        </p:nvGrpSpPr>
        <p:grpSpPr bwMode="auto">
          <a:xfrm>
            <a:off x="-1524000" y="1295400"/>
            <a:ext cx="11734800" cy="3657600"/>
            <a:chOff x="-816" y="1008"/>
            <a:chExt cx="6576" cy="2077"/>
          </a:xfrm>
        </p:grpSpPr>
        <p:grpSp>
          <p:nvGrpSpPr>
            <p:cNvPr id="813061" name="Group 5"/>
            <p:cNvGrpSpPr>
              <a:grpSpLocks/>
            </p:cNvGrpSpPr>
            <p:nvPr/>
          </p:nvGrpSpPr>
          <p:grpSpPr bwMode="auto">
            <a:xfrm>
              <a:off x="-816" y="1008"/>
              <a:ext cx="6576" cy="2077"/>
              <a:chOff x="-816" y="1008"/>
              <a:chExt cx="6576" cy="2077"/>
            </a:xfrm>
          </p:grpSpPr>
          <p:grpSp>
            <p:nvGrpSpPr>
              <p:cNvPr id="813062" name="Group 6"/>
              <p:cNvGrpSpPr>
                <a:grpSpLocks/>
              </p:cNvGrpSpPr>
              <p:nvPr/>
            </p:nvGrpSpPr>
            <p:grpSpPr bwMode="auto">
              <a:xfrm>
                <a:off x="-816" y="1056"/>
                <a:ext cx="6576" cy="2029"/>
                <a:chOff x="-816" y="1056"/>
                <a:chExt cx="6576" cy="2029"/>
              </a:xfrm>
            </p:grpSpPr>
            <p:graphicFrame>
              <p:nvGraphicFramePr>
                <p:cNvPr id="813063" name="Object 7"/>
                <p:cNvGraphicFramePr>
                  <a:graphicFrameLocks noChangeAspect="1"/>
                </p:cNvGraphicFramePr>
                <p:nvPr/>
              </p:nvGraphicFramePr>
              <p:xfrm>
                <a:off x="1920" y="1056"/>
                <a:ext cx="3840" cy="2029"/>
              </p:xfrm>
              <a:graphic>
                <a:graphicData uri="http://schemas.openxmlformats.org/presentationml/2006/ole">
                  <p:oleObj spid="_x0000_s813063" name="Chart" r:id="rId3" imgW="9715805" imgH="5134356" progId="Excel.Chart.8">
                    <p:embed/>
                  </p:oleObj>
                </a:graphicData>
              </a:graphic>
            </p:graphicFrame>
            <p:graphicFrame>
              <p:nvGraphicFramePr>
                <p:cNvPr id="813064" name="Object 8"/>
                <p:cNvGraphicFramePr>
                  <a:graphicFrameLocks noChangeAspect="1"/>
                </p:cNvGraphicFramePr>
                <p:nvPr/>
              </p:nvGraphicFramePr>
              <p:xfrm>
                <a:off x="-816" y="1056"/>
                <a:ext cx="3840" cy="2029"/>
              </p:xfrm>
              <a:graphic>
                <a:graphicData uri="http://schemas.openxmlformats.org/presentationml/2006/ole">
                  <p:oleObj spid="_x0000_s813064" name="Chart" r:id="rId4" imgW="9715805" imgH="5134356" progId="Excel.Chart.8">
                    <p:embed/>
                  </p:oleObj>
                </a:graphicData>
              </a:graphic>
            </p:graphicFrame>
          </p:grpSp>
          <p:sp>
            <p:nvSpPr>
              <p:cNvPr id="813065" name="Text Box 9"/>
              <p:cNvSpPr txBox="1">
                <a:spLocks noChangeArrowheads="1"/>
              </p:cNvSpPr>
              <p:nvPr/>
            </p:nvSpPr>
            <p:spPr bwMode="auto">
              <a:xfrm>
                <a:off x="0" y="1008"/>
                <a:ext cx="1412" cy="260"/>
              </a:xfrm>
              <a:prstGeom prst="rect">
                <a:avLst/>
              </a:prstGeom>
              <a:noFill/>
              <a:ln w="25400">
                <a:noFill/>
                <a:miter lim="800000"/>
                <a:headEnd/>
                <a:tailEnd/>
              </a:ln>
              <a:effectLst/>
            </p:spPr>
            <p:txBody>
              <a:bodyPr wrap="none">
                <a:spAutoFit/>
              </a:bodyPr>
              <a:lstStyle/>
              <a:p>
                <a:r>
                  <a:rPr lang="en-US" sz="2400" b="1"/>
                  <a:t>         COI+WTP</a:t>
                </a:r>
              </a:p>
            </p:txBody>
          </p:sp>
        </p:grpSp>
        <p:sp>
          <p:nvSpPr>
            <p:cNvPr id="813066" name="Text Box 10"/>
            <p:cNvSpPr txBox="1">
              <a:spLocks noChangeArrowheads="1"/>
            </p:cNvSpPr>
            <p:nvPr/>
          </p:nvSpPr>
          <p:spPr bwMode="auto">
            <a:xfrm>
              <a:off x="2202" y="1008"/>
              <a:ext cx="2018" cy="260"/>
            </a:xfrm>
            <a:prstGeom prst="rect">
              <a:avLst/>
            </a:prstGeom>
            <a:noFill/>
            <a:ln w="25400">
              <a:noFill/>
              <a:miter lim="800000"/>
              <a:headEnd/>
              <a:tailEnd/>
            </a:ln>
            <a:effectLst/>
          </p:spPr>
          <p:txBody>
            <a:bodyPr wrap="none">
              <a:spAutoFit/>
            </a:bodyPr>
            <a:lstStyle/>
            <a:p>
              <a:pPr algn="ctr"/>
              <a:r>
                <a:rPr lang="en-US" sz="2400" b="1"/>
                <a:t>                       Only COI</a:t>
              </a:r>
            </a:p>
          </p:txBody>
        </p:sp>
      </p:gr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6"/>
          <p:cNvSpPr>
            <a:spLocks noGrp="1"/>
          </p:cNvSpPr>
          <p:nvPr>
            <p:ph type="sldNum" sz="quarter" idx="12"/>
          </p:nvPr>
        </p:nvSpPr>
        <p:spPr/>
        <p:txBody>
          <a:bodyPr/>
          <a:lstStyle/>
          <a:p>
            <a:fld id="{E3789125-2A57-4D91-A46A-1BE20A46BDFE}" type="slidenum">
              <a:rPr lang="en-US"/>
              <a:pPr/>
              <a:t>22</a:t>
            </a:fld>
            <a:endParaRPr lang="en-US"/>
          </a:p>
        </p:txBody>
      </p:sp>
      <p:sp>
        <p:nvSpPr>
          <p:cNvPr id="814082" name="Rectangle 2"/>
          <p:cNvSpPr>
            <a:spLocks noGrp="1" noChangeArrowheads="1"/>
          </p:cNvSpPr>
          <p:nvPr>
            <p:ph type="title"/>
          </p:nvPr>
        </p:nvSpPr>
        <p:spPr/>
        <p:txBody>
          <a:bodyPr/>
          <a:lstStyle/>
          <a:p>
            <a:r>
              <a:rPr lang="en-US"/>
              <a:t>Who gets the benefits of abatement?</a:t>
            </a:r>
          </a:p>
        </p:txBody>
      </p:sp>
      <p:sp>
        <p:nvSpPr>
          <p:cNvPr id="814083" name="Rectangle 3"/>
          <p:cNvSpPr>
            <a:spLocks noGrp="1" noChangeArrowheads="1"/>
          </p:cNvSpPr>
          <p:nvPr>
            <p:ph type="body" sz="half" idx="1"/>
          </p:nvPr>
        </p:nvSpPr>
        <p:spPr>
          <a:xfrm>
            <a:off x="152400" y="1219200"/>
            <a:ext cx="8382000" cy="5486400"/>
          </a:xfrm>
          <a:noFill/>
          <a:ln/>
        </p:spPr>
        <p:txBody>
          <a:bodyPr/>
          <a:lstStyle/>
          <a:p>
            <a:r>
              <a:rPr lang="en-US" sz="2000"/>
              <a:t>Benefits were assigned to different sectors of society according to who gets them, using occupational status data, health system data, and pension fund data. </a:t>
            </a:r>
          </a:p>
          <a:p>
            <a:endParaRPr lang="en-US" sz="2000"/>
          </a:p>
          <a:p>
            <a:endParaRPr lang="en-US" sz="2000"/>
          </a:p>
          <a:p>
            <a:endParaRPr lang="en-US" sz="2000"/>
          </a:p>
          <a:p>
            <a:endParaRPr lang="en-US" sz="2000"/>
          </a:p>
          <a:p>
            <a:endParaRPr lang="en-US" sz="2000"/>
          </a:p>
          <a:p>
            <a:endParaRPr lang="en-US" sz="2000"/>
          </a:p>
          <a:p>
            <a:endParaRPr lang="en-US" sz="2000"/>
          </a:p>
          <a:p>
            <a:r>
              <a:rPr lang="en-US" sz="2000"/>
              <a:t>Medical costs are only 2% of the total, while Lost Productivity is 21%</a:t>
            </a:r>
          </a:p>
          <a:p>
            <a:r>
              <a:rPr lang="en-US" sz="2000"/>
              <a:t>The highest fraction (77%) comes from willingness to pay of the population</a:t>
            </a:r>
          </a:p>
        </p:txBody>
      </p:sp>
      <p:sp>
        <p:nvSpPr>
          <p:cNvPr id="814084" name="Text Box 4"/>
          <p:cNvSpPr txBox="1">
            <a:spLocks noChangeArrowheads="1"/>
          </p:cNvSpPr>
          <p:nvPr/>
        </p:nvSpPr>
        <p:spPr bwMode="auto">
          <a:xfrm>
            <a:off x="457200" y="5334000"/>
            <a:ext cx="8686800" cy="304800"/>
          </a:xfrm>
          <a:prstGeom prst="rect">
            <a:avLst/>
          </a:prstGeom>
          <a:noFill/>
          <a:ln w="9525">
            <a:noFill/>
            <a:miter lim="800000"/>
            <a:headEnd/>
            <a:tailEnd/>
          </a:ln>
          <a:effectLst/>
        </p:spPr>
        <p:txBody>
          <a:bodyPr>
            <a:spAutoFit/>
          </a:bodyPr>
          <a:lstStyle/>
          <a:p>
            <a:pPr marL="336550" indent="-336550">
              <a:buFont typeface="Wingdings" pitchFamily="2" charset="2"/>
              <a:buChar char="§"/>
            </a:pPr>
            <a:endParaRPr lang="es-ES_tradnl" sz="1400"/>
          </a:p>
        </p:txBody>
      </p:sp>
      <p:graphicFrame>
        <p:nvGraphicFramePr>
          <p:cNvPr id="814085" name="Object 5"/>
          <p:cNvGraphicFramePr>
            <a:graphicFrameLocks noChangeAspect="1"/>
          </p:cNvGraphicFramePr>
          <p:nvPr>
            <p:ph sz="half" idx="2"/>
          </p:nvPr>
        </p:nvGraphicFramePr>
        <p:xfrm>
          <a:off x="74613" y="2687638"/>
          <a:ext cx="8991600" cy="2220912"/>
        </p:xfrm>
        <a:graphic>
          <a:graphicData uri="http://schemas.openxmlformats.org/presentationml/2006/ole">
            <p:oleObj spid="_x0000_s814085" name="Worksheet" r:id="rId4" imgW="4229141" imgH="1043885" progId="Excel.Sheet.8">
              <p:embed/>
            </p:oleObj>
          </a:graphicData>
        </a:graphic>
      </p:graphicFrame>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95503D4-80C1-4831-AE9A-70C8022A4E9D}" type="slidenum">
              <a:rPr lang="en-US"/>
              <a:pPr/>
              <a:t>23</a:t>
            </a:fld>
            <a:endParaRPr lang="en-US"/>
          </a:p>
        </p:txBody>
      </p:sp>
      <p:sp>
        <p:nvSpPr>
          <p:cNvPr id="820226" name="Rectangle 2"/>
          <p:cNvSpPr>
            <a:spLocks noChangeArrowheads="1"/>
          </p:cNvSpPr>
          <p:nvPr/>
        </p:nvSpPr>
        <p:spPr bwMode="auto">
          <a:xfrm>
            <a:off x="152400" y="1219200"/>
            <a:ext cx="8763000" cy="5486400"/>
          </a:xfrm>
          <a:prstGeom prst="rect">
            <a:avLst/>
          </a:prstGeom>
          <a:noFill/>
          <a:ln w="9525">
            <a:noFill/>
            <a:miter lim="800000"/>
            <a:headEnd/>
            <a:tailEnd/>
          </a:ln>
          <a:effectLst/>
        </p:spPr>
        <p:txBody>
          <a:bodyPr/>
          <a:lstStyle/>
          <a:p>
            <a:pPr marL="342900" indent="-342900">
              <a:lnSpc>
                <a:spcPct val="110000"/>
              </a:lnSpc>
              <a:spcBef>
                <a:spcPct val="35000"/>
              </a:spcBef>
              <a:buSzTx/>
              <a:buFontTx/>
              <a:buChar char="•"/>
            </a:pPr>
            <a:r>
              <a:rPr lang="es-CL"/>
              <a:t>Benefits of primary pollutants emissions reductions were computed using a simplified source-apportionment model (assuming toxicity of each component is the same)</a:t>
            </a:r>
          </a:p>
          <a:p>
            <a:pPr marL="342900" indent="-342900">
              <a:lnSpc>
                <a:spcPct val="110000"/>
              </a:lnSpc>
              <a:spcBef>
                <a:spcPct val="35000"/>
              </a:spcBef>
              <a:buSzTx/>
              <a:buFontTx/>
              <a:buChar char="•"/>
            </a:pPr>
            <a:endParaRPr lang="es-CL"/>
          </a:p>
          <a:p>
            <a:pPr marL="342900" indent="-342900">
              <a:lnSpc>
                <a:spcPct val="110000"/>
              </a:lnSpc>
              <a:spcBef>
                <a:spcPct val="35000"/>
              </a:spcBef>
              <a:buSzTx/>
              <a:buFontTx/>
              <a:buChar char="•"/>
            </a:pPr>
            <a:endParaRPr lang="es-CL"/>
          </a:p>
          <a:p>
            <a:pPr marL="342900" indent="-342900">
              <a:lnSpc>
                <a:spcPct val="110000"/>
              </a:lnSpc>
              <a:spcBef>
                <a:spcPct val="35000"/>
              </a:spcBef>
              <a:buSzTx/>
              <a:buFontTx/>
              <a:buChar char="•"/>
            </a:pPr>
            <a:endParaRPr lang="es-CL"/>
          </a:p>
          <a:p>
            <a:pPr marL="342900" indent="-342900">
              <a:lnSpc>
                <a:spcPct val="110000"/>
              </a:lnSpc>
              <a:spcBef>
                <a:spcPct val="35000"/>
              </a:spcBef>
              <a:buSzTx/>
              <a:buFontTx/>
              <a:buChar char="•"/>
            </a:pPr>
            <a:endParaRPr lang="es-CL"/>
          </a:p>
          <a:p>
            <a:pPr marL="342900" indent="-342900">
              <a:lnSpc>
                <a:spcPct val="110000"/>
              </a:lnSpc>
              <a:spcBef>
                <a:spcPct val="35000"/>
              </a:spcBef>
              <a:buSzTx/>
              <a:buFontTx/>
              <a:buChar char="•"/>
            </a:pPr>
            <a:endParaRPr lang="es-CL"/>
          </a:p>
          <a:p>
            <a:pPr marL="342900" indent="-342900">
              <a:lnSpc>
                <a:spcPct val="110000"/>
              </a:lnSpc>
              <a:spcBef>
                <a:spcPct val="35000"/>
              </a:spcBef>
              <a:buSzTx/>
              <a:buFontTx/>
              <a:buChar char="•"/>
            </a:pPr>
            <a:endParaRPr lang="es-CL"/>
          </a:p>
          <a:p>
            <a:pPr marL="342900" indent="-342900">
              <a:lnSpc>
                <a:spcPct val="110000"/>
              </a:lnSpc>
              <a:spcBef>
                <a:spcPct val="35000"/>
              </a:spcBef>
              <a:buSzTx/>
              <a:buFontTx/>
              <a:buChar char="•"/>
            </a:pPr>
            <a:endParaRPr lang="es-CL"/>
          </a:p>
          <a:p>
            <a:pPr marL="342900" indent="-342900">
              <a:lnSpc>
                <a:spcPct val="110000"/>
              </a:lnSpc>
              <a:spcBef>
                <a:spcPct val="35000"/>
              </a:spcBef>
              <a:buSzTx/>
              <a:buFontTx/>
              <a:buChar char="•"/>
            </a:pPr>
            <a:endParaRPr lang="es-CL"/>
          </a:p>
          <a:p>
            <a:pPr marL="342900" indent="-342900">
              <a:lnSpc>
                <a:spcPct val="110000"/>
              </a:lnSpc>
              <a:spcBef>
                <a:spcPct val="35000"/>
              </a:spcBef>
              <a:buSzTx/>
              <a:buFontTx/>
              <a:buChar char="•"/>
            </a:pPr>
            <a:r>
              <a:rPr lang="es-CL"/>
              <a:t>These can be used to directly value changes in emissions pollutants resulting from control measures</a:t>
            </a:r>
          </a:p>
        </p:txBody>
      </p:sp>
      <p:sp>
        <p:nvSpPr>
          <p:cNvPr id="820227" name="Rectangle 3"/>
          <p:cNvSpPr>
            <a:spLocks noGrp="1" noChangeArrowheads="1"/>
          </p:cNvSpPr>
          <p:nvPr>
            <p:ph type="title"/>
          </p:nvPr>
        </p:nvSpPr>
        <p:spPr/>
        <p:txBody>
          <a:bodyPr/>
          <a:lstStyle/>
          <a:p>
            <a:r>
              <a:rPr lang="en-US" sz="2800"/>
              <a:t>Average Benefit of Emissions Reduction</a:t>
            </a:r>
            <a:br>
              <a:rPr lang="en-US" sz="2800"/>
            </a:br>
            <a:r>
              <a:rPr lang="en-US" sz="2000"/>
              <a:t>(1997 US$ per ton)</a:t>
            </a:r>
            <a:endParaRPr lang="en-US" sz="1800"/>
          </a:p>
        </p:txBody>
      </p:sp>
      <p:graphicFrame>
        <p:nvGraphicFramePr>
          <p:cNvPr id="820228" name="Object 4"/>
          <p:cNvGraphicFramePr>
            <a:graphicFrameLocks noChangeAspect="1"/>
          </p:cNvGraphicFramePr>
          <p:nvPr>
            <p:ph sz="half" idx="2"/>
          </p:nvPr>
        </p:nvGraphicFramePr>
        <p:xfrm>
          <a:off x="1447800" y="2514600"/>
          <a:ext cx="5791200" cy="3060700"/>
        </p:xfrm>
        <a:graphic>
          <a:graphicData uri="http://schemas.openxmlformats.org/presentationml/2006/ole">
            <p:oleObj spid="_x0000_s820228" name="Worksheet" r:id="rId4" imgW="2697562" imgH="1424871" progId="Excel.Sheet.8">
              <p:embed/>
            </p:oleObj>
          </a:graphicData>
        </a:graphic>
      </p:graphicFrame>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BD294AF6-F0BE-44CE-B1A6-FFE7745BBC89}" type="slidenum">
              <a:rPr lang="en-US"/>
              <a:pPr/>
              <a:t>24</a:t>
            </a:fld>
            <a:endParaRPr lang="en-US"/>
          </a:p>
        </p:txBody>
      </p:sp>
      <p:sp>
        <p:nvSpPr>
          <p:cNvPr id="822274" name="Rectangle 2"/>
          <p:cNvSpPr>
            <a:spLocks noGrp="1" noChangeArrowheads="1"/>
          </p:cNvSpPr>
          <p:nvPr>
            <p:ph type="title"/>
          </p:nvPr>
        </p:nvSpPr>
        <p:spPr>
          <a:xfrm>
            <a:off x="152400" y="76200"/>
            <a:ext cx="8763000" cy="762000"/>
          </a:xfrm>
        </p:spPr>
        <p:txBody>
          <a:bodyPr/>
          <a:lstStyle/>
          <a:p>
            <a:r>
              <a:rPr lang="en-US" sz="2800"/>
              <a:t>Control Measures by Benefit/Cost Ratio</a:t>
            </a:r>
            <a:endParaRPr lang="en-US" sz="2000"/>
          </a:p>
        </p:txBody>
      </p:sp>
      <p:sp>
        <p:nvSpPr>
          <p:cNvPr id="822275" name="Rectangle 3"/>
          <p:cNvSpPr>
            <a:spLocks noGrp="1" noChangeArrowheads="1"/>
          </p:cNvSpPr>
          <p:nvPr>
            <p:ph type="body" idx="1"/>
          </p:nvPr>
        </p:nvSpPr>
        <p:spPr>
          <a:xfrm>
            <a:off x="152400" y="6248400"/>
            <a:ext cx="8686800" cy="304800"/>
          </a:xfrm>
        </p:spPr>
        <p:txBody>
          <a:bodyPr/>
          <a:lstStyle/>
          <a:p>
            <a:pPr>
              <a:lnSpc>
                <a:spcPct val="100000"/>
              </a:lnSpc>
            </a:pPr>
            <a:r>
              <a:rPr lang="en-US" sz="1800"/>
              <a:t>Computed for the high-value scenario, no CO2 reducctions considered</a:t>
            </a:r>
          </a:p>
        </p:txBody>
      </p:sp>
      <p:graphicFrame>
        <p:nvGraphicFramePr>
          <p:cNvPr id="822276" name="Object 4"/>
          <p:cNvGraphicFramePr>
            <a:graphicFrameLocks/>
          </p:cNvGraphicFramePr>
          <p:nvPr/>
        </p:nvGraphicFramePr>
        <p:xfrm>
          <a:off x="1219200" y="1066800"/>
          <a:ext cx="6096000" cy="5029200"/>
        </p:xfrm>
        <a:graphic>
          <a:graphicData uri="http://schemas.openxmlformats.org/presentationml/2006/ole">
            <p:oleObj spid="_x0000_s822276" name="Worksheet" r:id="rId4" imgW="3025099" imgH="2423119" progId="Excel.Sheet.8">
              <p:embed/>
            </p:oleObj>
          </a:graphicData>
        </a:graphic>
      </p:graphicFrame>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2356983-7490-4E56-AA11-17C4B865E409}" type="slidenum">
              <a:rPr lang="en-US"/>
              <a:pPr/>
              <a:t>25</a:t>
            </a:fld>
            <a:endParaRPr lang="en-US"/>
          </a:p>
        </p:txBody>
      </p:sp>
      <p:sp>
        <p:nvSpPr>
          <p:cNvPr id="842754" name="Rectangle 2"/>
          <p:cNvSpPr>
            <a:spLocks noGrp="1" noChangeArrowheads="1"/>
          </p:cNvSpPr>
          <p:nvPr>
            <p:ph type="title"/>
          </p:nvPr>
        </p:nvSpPr>
        <p:spPr/>
        <p:txBody>
          <a:bodyPr/>
          <a:lstStyle/>
          <a:p>
            <a:r>
              <a:rPr lang="en-US" sz="3500"/>
              <a:t>Aplicability in the Region:</a:t>
            </a:r>
          </a:p>
        </p:txBody>
      </p:sp>
      <p:sp>
        <p:nvSpPr>
          <p:cNvPr id="842755" name="Rectangle 3"/>
          <p:cNvSpPr>
            <a:spLocks noGrp="1" noChangeArrowheads="1"/>
          </p:cNvSpPr>
          <p:nvPr>
            <p:ph type="body" idx="1"/>
          </p:nvPr>
        </p:nvSpPr>
        <p:spPr/>
        <p:txBody>
          <a:bodyPr/>
          <a:lstStyle/>
          <a:p>
            <a:pPr>
              <a:buFontTx/>
              <a:buNone/>
            </a:pPr>
            <a:r>
              <a:rPr lang="en-US"/>
              <a:t>Can be this type of analysis be applied in other countries of Latin-American and the Caribean?</a:t>
            </a:r>
          </a:p>
          <a:p>
            <a:pPr>
              <a:buFontTx/>
              <a:buNone/>
            </a:pPr>
            <a:r>
              <a:rPr lang="en-US"/>
              <a:t>Yes, as long as there are enough data:</a:t>
            </a:r>
          </a:p>
          <a:p>
            <a:pPr lvl="1"/>
            <a:r>
              <a:rPr lang="en-US"/>
              <a:t>Ambient concentrations monitoring</a:t>
            </a:r>
          </a:p>
          <a:p>
            <a:pPr lvl="1"/>
            <a:r>
              <a:rPr lang="en-US"/>
              <a:t>Good demography and health data: mortality and morbidity</a:t>
            </a:r>
          </a:p>
          <a:p>
            <a:pPr lvl="1"/>
            <a:r>
              <a:rPr lang="en-US"/>
              <a:t>Medical treatment costs</a:t>
            </a:r>
          </a:p>
          <a:p>
            <a:pPr lvl="1"/>
            <a:r>
              <a:rPr lang="en-US"/>
              <a:t>Willingness to Pay to avoind health effects studies </a:t>
            </a:r>
          </a:p>
          <a:p>
            <a:pPr lvl="1"/>
            <a:r>
              <a:rPr lang="en-US"/>
              <a:t>Emissions inventories (only to value emission reductions)</a:t>
            </a:r>
          </a:p>
          <a:p>
            <a:pPr lvl="1">
              <a:buFont typeface="Wingdings" pitchFamily="2" charset="2"/>
              <a:buNone/>
            </a:pPr>
            <a:r>
              <a:rPr lang="en-US" sz="1800"/>
              <a:t>	</a:t>
            </a:r>
          </a:p>
          <a:p>
            <a:endParaRPr lang="en-US"/>
          </a:p>
          <a:p>
            <a:pPr lvl="1">
              <a:buFont typeface="Wingdings" pitchFamily="2" charset="2"/>
              <a:buNone/>
            </a:pPr>
            <a:endParaRPr 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E712CAD2-7545-47E2-B4D8-A604EB5AA2C0}" type="slidenum">
              <a:rPr lang="en-US"/>
              <a:pPr/>
              <a:t>26</a:t>
            </a:fld>
            <a:endParaRPr lang="en-US"/>
          </a:p>
        </p:txBody>
      </p:sp>
      <p:sp>
        <p:nvSpPr>
          <p:cNvPr id="843778" name="Rectangle 2"/>
          <p:cNvSpPr>
            <a:spLocks noGrp="1" noChangeArrowheads="1"/>
          </p:cNvSpPr>
          <p:nvPr>
            <p:ph type="title"/>
          </p:nvPr>
        </p:nvSpPr>
        <p:spPr/>
        <p:txBody>
          <a:bodyPr/>
          <a:lstStyle/>
          <a:p>
            <a:r>
              <a:rPr lang="en-US"/>
              <a:t>Possible approximations</a:t>
            </a:r>
          </a:p>
        </p:txBody>
      </p:sp>
      <p:sp>
        <p:nvSpPr>
          <p:cNvPr id="843779" name="Rectangle 3"/>
          <p:cNvSpPr>
            <a:spLocks noGrp="1" noChangeArrowheads="1"/>
          </p:cNvSpPr>
          <p:nvPr>
            <p:ph type="body" idx="1"/>
          </p:nvPr>
        </p:nvSpPr>
        <p:spPr>
          <a:xfrm>
            <a:off x="152400" y="6248400"/>
            <a:ext cx="8763000" cy="457200"/>
          </a:xfrm>
        </p:spPr>
        <p:txBody>
          <a:bodyPr/>
          <a:lstStyle/>
          <a:p>
            <a:pPr>
              <a:lnSpc>
                <a:spcPct val="100000"/>
              </a:lnSpc>
            </a:pPr>
            <a:endParaRPr lang="en-US"/>
          </a:p>
        </p:txBody>
      </p:sp>
      <p:graphicFrame>
        <p:nvGraphicFramePr>
          <p:cNvPr id="843780" name="Object 4"/>
          <p:cNvGraphicFramePr>
            <a:graphicFrameLocks noChangeAspect="1"/>
          </p:cNvGraphicFramePr>
          <p:nvPr/>
        </p:nvGraphicFramePr>
        <p:xfrm>
          <a:off x="323850" y="1143000"/>
          <a:ext cx="8820150" cy="5451475"/>
        </p:xfrm>
        <a:graphic>
          <a:graphicData uri="http://schemas.openxmlformats.org/presentationml/2006/ole">
            <p:oleObj spid="_x0000_s843780" name="Document" r:id="rId3" imgW="5647839" imgH="3497135" progId="Word.Document.8">
              <p:embed/>
            </p:oleObj>
          </a:graphicData>
        </a:graphic>
      </p:graphicFrame>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98DBFFA-39C2-4C35-B566-C7E6E822C3A4}" type="slidenum">
              <a:rPr lang="en-US"/>
              <a:pPr/>
              <a:t>27</a:t>
            </a:fld>
            <a:endParaRPr lang="en-US"/>
          </a:p>
        </p:txBody>
      </p:sp>
      <p:sp>
        <p:nvSpPr>
          <p:cNvPr id="844802" name="Rectangle 2"/>
          <p:cNvSpPr>
            <a:spLocks noGrp="1" noChangeArrowheads="1"/>
          </p:cNvSpPr>
          <p:nvPr>
            <p:ph type="title"/>
          </p:nvPr>
        </p:nvSpPr>
        <p:spPr>
          <a:xfrm>
            <a:off x="152400" y="152400"/>
            <a:ext cx="8763000" cy="685800"/>
          </a:xfrm>
        </p:spPr>
        <p:txBody>
          <a:bodyPr/>
          <a:lstStyle/>
          <a:p>
            <a:r>
              <a:rPr lang="en-US"/>
              <a:t>Conclusions</a:t>
            </a:r>
          </a:p>
        </p:txBody>
      </p:sp>
      <p:sp>
        <p:nvSpPr>
          <p:cNvPr id="844803" name="Rectangle 3"/>
          <p:cNvSpPr>
            <a:spLocks noGrp="1" noChangeArrowheads="1"/>
          </p:cNvSpPr>
          <p:nvPr>
            <p:ph type="body" idx="1"/>
          </p:nvPr>
        </p:nvSpPr>
        <p:spPr>
          <a:xfrm>
            <a:off x="152400" y="914400"/>
            <a:ext cx="8991600" cy="5943600"/>
          </a:xfrm>
        </p:spPr>
        <p:txBody>
          <a:bodyPr/>
          <a:lstStyle/>
          <a:p>
            <a:pPr>
              <a:lnSpc>
                <a:spcPct val="90000"/>
              </a:lnSpc>
            </a:pPr>
            <a:r>
              <a:rPr lang="en-US" sz="2000"/>
              <a:t>The quantification of the benefits of a air pollution improvement program leads towards better decision making: it helps to decide if it is socially advisable to invest resources in improving the quality of the air</a:t>
            </a:r>
          </a:p>
          <a:p>
            <a:pPr>
              <a:lnSpc>
                <a:spcPct val="90000"/>
              </a:lnSpc>
            </a:pPr>
            <a:r>
              <a:rPr lang="en-US" sz="2000"/>
              <a:t>The quantitative measurement of benefits helps the environmental vice-ministers, since: </a:t>
            </a:r>
          </a:p>
          <a:p>
            <a:pPr lvl="1">
              <a:lnSpc>
                <a:spcPct val="80000"/>
              </a:lnSpc>
            </a:pPr>
            <a:r>
              <a:rPr lang="en-US"/>
              <a:t>they be contrasted with the costs of the programs (Cost Benefit) </a:t>
            </a:r>
          </a:p>
          <a:p>
            <a:pPr lvl="1">
              <a:lnSpc>
                <a:spcPct val="80000"/>
              </a:lnSpc>
            </a:pPr>
            <a:r>
              <a:rPr lang="en-US"/>
              <a:t>They can be contrasted with the benefits of other programs (Cost Effectiveness) </a:t>
            </a:r>
          </a:p>
          <a:p>
            <a:pPr lvl="1">
              <a:lnSpc>
                <a:spcPct val="80000"/>
              </a:lnSpc>
            </a:pPr>
            <a:r>
              <a:rPr lang="en-US"/>
              <a:t>Allows to better communicate the benefits associated to the improvement of the quality of the air: the population may understand them better</a:t>
            </a:r>
          </a:p>
          <a:p>
            <a:pPr>
              <a:lnSpc>
                <a:spcPct val="90000"/>
              </a:lnSpc>
            </a:pPr>
            <a:r>
              <a:rPr lang="en-US" sz="2000"/>
              <a:t>A detailed analysis of individual control measures, allows to hierarchize them, and to take the most cost-effective course of action (it is not enough to know the emissions reductions ) </a:t>
            </a:r>
          </a:p>
          <a:p>
            <a:pPr>
              <a:lnSpc>
                <a:spcPct val="90000"/>
              </a:lnSpc>
            </a:pPr>
            <a:r>
              <a:rPr lang="en-US" sz="2000"/>
              <a:t>The early application of these techniques may allow developing countries to anticipate the solution of pollution problems: the analyses show that it is not necessary to wait for a greater per capita income to act.</a:t>
            </a:r>
          </a:p>
          <a:p>
            <a:pPr>
              <a:lnSpc>
                <a:spcPct val="90000"/>
              </a:lnSpc>
            </a:pPr>
            <a:r>
              <a:rPr lang="en-US" sz="2000"/>
              <a:t>It facilitates the obtention of concursable funds from international financing institutions.</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7CF75E84-ADF2-48DB-BBB9-6BB5E968DC00}" type="slidenum">
              <a:rPr lang="en-US"/>
              <a:pPr/>
              <a:t>28</a:t>
            </a:fld>
            <a:endParaRPr lang="en-US"/>
          </a:p>
        </p:txBody>
      </p:sp>
      <p:sp>
        <p:nvSpPr>
          <p:cNvPr id="845826" name="Rectangle 2"/>
          <p:cNvSpPr>
            <a:spLocks noGrp="1" noChangeArrowheads="1"/>
          </p:cNvSpPr>
          <p:nvPr>
            <p:ph type="title"/>
          </p:nvPr>
        </p:nvSpPr>
        <p:spPr>
          <a:xfrm>
            <a:off x="0" y="0"/>
            <a:ext cx="8763000" cy="914400"/>
          </a:xfrm>
        </p:spPr>
        <p:txBody>
          <a:bodyPr/>
          <a:lstStyle/>
          <a:p>
            <a:r>
              <a:rPr lang="en-US"/>
              <a:t>Conclusions – Cases of Study</a:t>
            </a:r>
          </a:p>
        </p:txBody>
      </p:sp>
      <p:sp>
        <p:nvSpPr>
          <p:cNvPr id="845827" name="Rectangle 3"/>
          <p:cNvSpPr>
            <a:spLocks noGrp="1" noChangeArrowheads="1"/>
          </p:cNvSpPr>
          <p:nvPr>
            <p:ph type="body" idx="1"/>
          </p:nvPr>
        </p:nvSpPr>
        <p:spPr>
          <a:xfrm>
            <a:off x="152400" y="1066800"/>
            <a:ext cx="8763000" cy="5638800"/>
          </a:xfrm>
        </p:spPr>
        <p:txBody>
          <a:bodyPr/>
          <a:lstStyle/>
          <a:p>
            <a:pPr>
              <a:lnSpc>
                <a:spcPct val="100000"/>
              </a:lnSpc>
              <a:buFontTx/>
              <a:buNone/>
            </a:pPr>
            <a:r>
              <a:rPr lang="en-US" b="1"/>
              <a:t>With respect to the results:</a:t>
            </a:r>
          </a:p>
          <a:p>
            <a:pPr>
              <a:lnSpc>
                <a:spcPct val="100000"/>
              </a:lnSpc>
            </a:pPr>
            <a:r>
              <a:rPr lang="en-US"/>
              <a:t>The economic valuation assumptions are the most important, still more than the health effects studies; since there is much more discretion in choosing methods and parameters</a:t>
            </a:r>
          </a:p>
          <a:p>
            <a:pPr>
              <a:lnSpc>
                <a:spcPct val="100000"/>
              </a:lnSpc>
            </a:pPr>
            <a:r>
              <a:rPr lang="en-US"/>
              <a:t>Often, transference of values and/or health impact functions must be used, giving rise to transference errors. </a:t>
            </a:r>
          </a:p>
          <a:p>
            <a:pPr>
              <a:lnSpc>
                <a:spcPct val="100000"/>
              </a:lnSpc>
            </a:pPr>
            <a:r>
              <a:rPr lang="en-US"/>
              <a:t>In the study cases, benefits of improving air quality are quite significant, confirming the assumption of the existence of important benefits associated to the improvement of air quality </a:t>
            </a:r>
          </a:p>
          <a:p>
            <a:pPr>
              <a:lnSpc>
                <a:spcPct val="100000"/>
              </a:lnSpc>
            </a:pPr>
            <a:r>
              <a:rPr lang="en-US"/>
              <a:t>Moreover, these results suggest the importance of improving the quality of the air now, not delaying these actions to the future</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7FC121B2-8FEB-496C-AF2C-35B6FA6A579D}" type="slidenum">
              <a:rPr lang="en-US"/>
              <a:pPr/>
              <a:t>29</a:t>
            </a:fld>
            <a:endParaRPr lang="en-US"/>
          </a:p>
        </p:txBody>
      </p:sp>
      <p:sp>
        <p:nvSpPr>
          <p:cNvPr id="846850" name="Rectangle 2"/>
          <p:cNvSpPr>
            <a:spLocks noGrp="1" noChangeArrowheads="1"/>
          </p:cNvSpPr>
          <p:nvPr>
            <p:ph type="title"/>
          </p:nvPr>
        </p:nvSpPr>
        <p:spPr/>
        <p:txBody>
          <a:bodyPr/>
          <a:lstStyle/>
          <a:p>
            <a:r>
              <a:rPr lang="en-US"/>
              <a:t>Conclusions – Cases of Study</a:t>
            </a:r>
          </a:p>
        </p:txBody>
      </p:sp>
      <p:sp>
        <p:nvSpPr>
          <p:cNvPr id="846851" name="Rectangle 3"/>
          <p:cNvSpPr>
            <a:spLocks noGrp="1" noChangeArrowheads="1"/>
          </p:cNvSpPr>
          <p:nvPr>
            <p:ph type="body" idx="1"/>
          </p:nvPr>
        </p:nvSpPr>
        <p:spPr>
          <a:xfrm>
            <a:off x="152400" y="1066800"/>
            <a:ext cx="8763000" cy="5638800"/>
          </a:xfrm>
        </p:spPr>
        <p:txBody>
          <a:bodyPr/>
          <a:lstStyle/>
          <a:p>
            <a:pPr>
              <a:lnSpc>
                <a:spcPct val="100000"/>
              </a:lnSpc>
              <a:buFontTx/>
              <a:buNone/>
            </a:pPr>
            <a:r>
              <a:rPr lang="en-US" b="1"/>
              <a:t>With respect to the capacities</a:t>
            </a:r>
          </a:p>
          <a:p>
            <a:pPr>
              <a:lnSpc>
                <a:spcPct val="100000"/>
              </a:lnSpc>
              <a:buFontTx/>
              <a:buNone/>
            </a:pPr>
            <a:r>
              <a:rPr lang="en-US"/>
              <a:t>	It is worth noting the availability of local capacities to perform this type of studies. However, there is still much left to do: </a:t>
            </a:r>
          </a:p>
          <a:p>
            <a:pPr>
              <a:lnSpc>
                <a:spcPct val="100000"/>
              </a:lnSpc>
            </a:pPr>
            <a:r>
              <a:rPr lang="en-US"/>
              <a:t>First, it is necessary to better  understandand  the local processes of air pollution </a:t>
            </a:r>
          </a:p>
          <a:p>
            <a:pPr>
              <a:lnSpc>
                <a:spcPct val="100000"/>
              </a:lnSpc>
            </a:pPr>
            <a:r>
              <a:rPr lang="en-US"/>
              <a:t>Second, is necessary to understand the air pollution effects in each urban area </a:t>
            </a:r>
          </a:p>
          <a:p>
            <a:pPr>
              <a:lnSpc>
                <a:spcPct val="100000"/>
              </a:lnSpc>
            </a:pPr>
            <a:r>
              <a:rPr lang="en-US"/>
              <a:t>Third, is necessary to make more field work to understand how the population really perceives and values the problem of the quality of the air and its impact on quality of life.</a:t>
            </a:r>
          </a:p>
          <a:p>
            <a:pPr>
              <a:lnSpc>
                <a:spcPct val="100000"/>
              </a:lnSpc>
            </a:pPr>
            <a:r>
              <a:rPr lang="en-US"/>
              <a:t>Finally, it is necessary that the economic foundations of valuation of air quality are incorporated by the environmental agencies as part of their task of management of the quality of the air</a:t>
            </a:r>
            <a:br>
              <a:rPr lang="en-US"/>
            </a:br>
            <a:endParaRPr lang="en-U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Slide Number Placeholder 7"/>
          <p:cNvSpPr>
            <a:spLocks noGrp="1"/>
          </p:cNvSpPr>
          <p:nvPr>
            <p:ph type="sldNum" sz="quarter" idx="12"/>
          </p:nvPr>
        </p:nvSpPr>
        <p:spPr/>
        <p:txBody>
          <a:bodyPr/>
          <a:lstStyle/>
          <a:p>
            <a:fld id="{010B1A05-85E4-4ED8-8D45-2ACF1E49D232}" type="slidenum">
              <a:rPr lang="en-US"/>
              <a:pPr/>
              <a:t>3</a:t>
            </a:fld>
            <a:endParaRPr lang="en-US"/>
          </a:p>
        </p:txBody>
      </p:sp>
      <p:sp>
        <p:nvSpPr>
          <p:cNvPr id="731138" name="Rectangle 2"/>
          <p:cNvSpPr>
            <a:spLocks noGrp="1" noChangeArrowheads="1"/>
          </p:cNvSpPr>
          <p:nvPr>
            <p:ph type="title"/>
          </p:nvPr>
        </p:nvSpPr>
        <p:spPr>
          <a:xfrm>
            <a:off x="152400" y="152400"/>
            <a:ext cx="8763000" cy="457200"/>
          </a:xfrm>
        </p:spPr>
        <p:txBody>
          <a:bodyPr/>
          <a:lstStyle/>
          <a:p>
            <a:r>
              <a:rPr lang="en-US" sz="2400"/>
              <a:t>The Damage Function Method</a:t>
            </a:r>
          </a:p>
        </p:txBody>
      </p:sp>
      <p:grpSp>
        <p:nvGrpSpPr>
          <p:cNvPr id="731139" name="Group 3"/>
          <p:cNvGrpSpPr>
            <a:grpSpLocks/>
          </p:cNvGrpSpPr>
          <p:nvPr/>
        </p:nvGrpSpPr>
        <p:grpSpPr bwMode="auto">
          <a:xfrm>
            <a:off x="4419600" y="4572000"/>
            <a:ext cx="2605088" cy="1382713"/>
            <a:chOff x="3312" y="3449"/>
            <a:chExt cx="1641" cy="871"/>
          </a:xfrm>
        </p:grpSpPr>
        <p:graphicFrame>
          <p:nvGraphicFramePr>
            <p:cNvPr id="731140" name="Object 4"/>
            <p:cNvGraphicFramePr>
              <a:graphicFrameLocks noChangeAspect="1"/>
            </p:cNvGraphicFramePr>
            <p:nvPr/>
          </p:nvGraphicFramePr>
          <p:xfrm>
            <a:off x="4080" y="3449"/>
            <a:ext cx="873" cy="871"/>
          </p:xfrm>
          <a:graphic>
            <a:graphicData uri="http://schemas.openxmlformats.org/presentationml/2006/ole">
              <p:oleObj spid="_x0000_s731140" name="Visio" r:id="rId4" imgW="750808" imgH="748665" progId="Visio.Drawing.6">
                <p:embed/>
              </p:oleObj>
            </a:graphicData>
          </a:graphic>
        </p:graphicFrame>
        <p:sp>
          <p:nvSpPr>
            <p:cNvPr id="731141" name="AutoShape 5"/>
            <p:cNvSpPr>
              <a:spLocks noChangeArrowheads="1"/>
            </p:cNvSpPr>
            <p:nvPr/>
          </p:nvSpPr>
          <p:spPr bwMode="auto">
            <a:xfrm>
              <a:off x="3312" y="3744"/>
              <a:ext cx="432" cy="240"/>
            </a:xfrm>
            <a:prstGeom prst="rightArrow">
              <a:avLst>
                <a:gd name="adj1" fmla="val 50000"/>
                <a:gd name="adj2" fmla="val 45000"/>
              </a:avLst>
            </a:prstGeom>
            <a:solidFill>
              <a:srgbClr val="FFFFFF"/>
            </a:solidFill>
            <a:ln w="17526" algn="ctr">
              <a:solidFill>
                <a:schemeClr val="folHlink"/>
              </a:solidFill>
              <a:miter lim="800000"/>
              <a:headEnd/>
              <a:tailEnd/>
            </a:ln>
            <a:effectLst/>
          </p:spPr>
          <p:txBody>
            <a:bodyPr wrap="none" anchor="ctr"/>
            <a:lstStyle/>
            <a:p>
              <a:endParaRPr lang="en-US"/>
            </a:p>
          </p:txBody>
        </p:sp>
      </p:grpSp>
      <p:grpSp>
        <p:nvGrpSpPr>
          <p:cNvPr id="731142" name="Group 6"/>
          <p:cNvGrpSpPr>
            <a:grpSpLocks/>
          </p:cNvGrpSpPr>
          <p:nvPr/>
        </p:nvGrpSpPr>
        <p:grpSpPr bwMode="auto">
          <a:xfrm>
            <a:off x="4343400" y="3048000"/>
            <a:ext cx="2590800" cy="1368425"/>
            <a:chOff x="3504" y="1968"/>
            <a:chExt cx="1632" cy="862"/>
          </a:xfrm>
        </p:grpSpPr>
        <p:sp>
          <p:nvSpPr>
            <p:cNvPr id="731143" name="AutoShape 7"/>
            <p:cNvSpPr>
              <a:spLocks noChangeArrowheads="1"/>
            </p:cNvSpPr>
            <p:nvPr/>
          </p:nvSpPr>
          <p:spPr bwMode="auto">
            <a:xfrm>
              <a:off x="3504" y="2256"/>
              <a:ext cx="432" cy="240"/>
            </a:xfrm>
            <a:prstGeom prst="rightArrow">
              <a:avLst>
                <a:gd name="adj1" fmla="val 50000"/>
                <a:gd name="adj2" fmla="val 45000"/>
              </a:avLst>
            </a:prstGeom>
            <a:solidFill>
              <a:srgbClr val="FFFFFF"/>
            </a:solidFill>
            <a:ln w="17526" algn="ctr">
              <a:solidFill>
                <a:schemeClr val="folHlink"/>
              </a:solidFill>
              <a:miter lim="800000"/>
              <a:headEnd/>
              <a:tailEnd/>
            </a:ln>
            <a:effectLst/>
          </p:spPr>
          <p:txBody>
            <a:bodyPr wrap="none" anchor="ctr"/>
            <a:lstStyle/>
            <a:p>
              <a:endParaRPr lang="en-US"/>
            </a:p>
          </p:txBody>
        </p:sp>
        <p:graphicFrame>
          <p:nvGraphicFramePr>
            <p:cNvPr id="731144" name="Object 8"/>
            <p:cNvGraphicFramePr>
              <a:graphicFrameLocks noChangeAspect="1"/>
            </p:cNvGraphicFramePr>
            <p:nvPr/>
          </p:nvGraphicFramePr>
          <p:xfrm>
            <a:off x="4272" y="1968"/>
            <a:ext cx="864" cy="862"/>
          </p:xfrm>
          <a:graphic>
            <a:graphicData uri="http://schemas.openxmlformats.org/presentationml/2006/ole">
              <p:oleObj spid="_x0000_s731144" name="Visio" r:id="rId5" imgW="750808" imgH="748665" progId="Visio.Drawing.6">
                <p:embed/>
              </p:oleObj>
            </a:graphicData>
          </a:graphic>
        </p:graphicFrame>
      </p:grpSp>
      <p:grpSp>
        <p:nvGrpSpPr>
          <p:cNvPr id="731145" name="Group 9"/>
          <p:cNvGrpSpPr>
            <a:grpSpLocks/>
          </p:cNvGrpSpPr>
          <p:nvPr/>
        </p:nvGrpSpPr>
        <p:grpSpPr bwMode="auto">
          <a:xfrm>
            <a:off x="2514600" y="914400"/>
            <a:ext cx="1601788" cy="1087438"/>
            <a:chOff x="2303" y="667"/>
            <a:chExt cx="1032" cy="567"/>
          </a:xfrm>
        </p:grpSpPr>
        <p:sp>
          <p:nvSpPr>
            <p:cNvPr id="731146" name="Rectangle 10"/>
            <p:cNvSpPr>
              <a:spLocks noChangeArrowheads="1"/>
            </p:cNvSpPr>
            <p:nvPr/>
          </p:nvSpPr>
          <p:spPr bwMode="auto">
            <a:xfrm>
              <a:off x="2303" y="667"/>
              <a:ext cx="1032" cy="514"/>
            </a:xfrm>
            <a:prstGeom prst="rect">
              <a:avLst/>
            </a:prstGeom>
            <a:solidFill>
              <a:srgbClr val="FF0000"/>
            </a:solidFill>
            <a:ln w="33401">
              <a:noFill/>
              <a:miter lim="800000"/>
              <a:headEnd/>
              <a:tailEnd/>
            </a:ln>
          </p:spPr>
          <p:txBody>
            <a:bodyPr/>
            <a:lstStyle/>
            <a:p>
              <a:endParaRPr lang="en-US"/>
            </a:p>
          </p:txBody>
        </p:sp>
        <p:sp>
          <p:nvSpPr>
            <p:cNvPr id="731147" name="Rectangle 11"/>
            <p:cNvSpPr>
              <a:spLocks noChangeArrowheads="1"/>
            </p:cNvSpPr>
            <p:nvPr/>
          </p:nvSpPr>
          <p:spPr bwMode="auto">
            <a:xfrm>
              <a:off x="2515" y="768"/>
              <a:ext cx="576" cy="466"/>
            </a:xfrm>
            <a:prstGeom prst="rect">
              <a:avLst/>
            </a:prstGeom>
            <a:noFill/>
            <a:ln w="9525">
              <a:noFill/>
              <a:miter lim="800000"/>
              <a:headEnd/>
              <a:tailEnd/>
            </a:ln>
          </p:spPr>
          <p:txBody>
            <a:bodyPr wrap="none" lIns="0" tIns="0" rIns="0" bIns="0">
              <a:spAutoFit/>
            </a:bodyPr>
            <a:lstStyle/>
            <a:p>
              <a:pPr algn="ctr"/>
              <a:r>
                <a:rPr lang="en-US" sz="1300" b="1">
                  <a:solidFill>
                    <a:schemeClr val="bg1"/>
                  </a:solidFill>
                  <a:latin typeface="Arial" pitchFamily="34" charset="0"/>
                </a:rPr>
                <a:t>Changes in</a:t>
              </a:r>
              <a:br>
                <a:rPr lang="en-US" sz="1300" b="1">
                  <a:solidFill>
                    <a:schemeClr val="bg1"/>
                  </a:solidFill>
                  <a:latin typeface="Arial" pitchFamily="34" charset="0"/>
                </a:rPr>
              </a:br>
              <a:r>
                <a:rPr lang="en-US" sz="1300" b="1">
                  <a:solidFill>
                    <a:schemeClr val="bg1"/>
                  </a:solidFill>
                  <a:latin typeface="Arial" pitchFamily="34" charset="0"/>
                </a:rPr>
                <a:t>pollutant</a:t>
              </a:r>
              <a:br>
                <a:rPr lang="en-US" sz="1300" b="1">
                  <a:solidFill>
                    <a:schemeClr val="bg1"/>
                  </a:solidFill>
                  <a:latin typeface="Arial" pitchFamily="34" charset="0"/>
                </a:rPr>
              </a:br>
              <a:r>
                <a:rPr lang="en-US" sz="1300" b="1">
                  <a:solidFill>
                    <a:schemeClr val="bg1"/>
                  </a:solidFill>
                  <a:latin typeface="Arial" pitchFamily="34" charset="0"/>
                </a:rPr>
                <a:t> emissions</a:t>
              </a:r>
            </a:p>
            <a:p>
              <a:pPr algn="ctr"/>
              <a:endParaRPr lang="en-US" sz="1300" b="1">
                <a:solidFill>
                  <a:schemeClr val="bg1"/>
                </a:solidFill>
                <a:latin typeface="Arial" pitchFamily="34" charset="0"/>
              </a:endParaRPr>
            </a:p>
          </p:txBody>
        </p:sp>
      </p:grpSp>
      <p:grpSp>
        <p:nvGrpSpPr>
          <p:cNvPr id="731148" name="Group 12"/>
          <p:cNvGrpSpPr>
            <a:grpSpLocks/>
          </p:cNvGrpSpPr>
          <p:nvPr/>
        </p:nvGrpSpPr>
        <p:grpSpPr bwMode="auto">
          <a:xfrm>
            <a:off x="2133600" y="1905000"/>
            <a:ext cx="2184400" cy="1447800"/>
            <a:chOff x="2112" y="1248"/>
            <a:chExt cx="1376" cy="912"/>
          </a:xfrm>
        </p:grpSpPr>
        <p:grpSp>
          <p:nvGrpSpPr>
            <p:cNvPr id="731149" name="Group 13"/>
            <p:cNvGrpSpPr>
              <a:grpSpLocks/>
            </p:cNvGrpSpPr>
            <p:nvPr/>
          </p:nvGrpSpPr>
          <p:grpSpPr bwMode="auto">
            <a:xfrm>
              <a:off x="2784" y="1248"/>
              <a:ext cx="96" cy="291"/>
              <a:chOff x="2830" y="1392"/>
              <a:chExt cx="72" cy="271"/>
            </a:xfrm>
          </p:grpSpPr>
          <p:sp>
            <p:nvSpPr>
              <p:cNvPr id="731150" name="Line 14"/>
              <p:cNvSpPr>
                <a:spLocks noChangeShapeType="1"/>
              </p:cNvSpPr>
              <p:nvPr/>
            </p:nvSpPr>
            <p:spPr bwMode="auto">
              <a:xfrm>
                <a:off x="2867" y="1392"/>
                <a:ext cx="1" cy="169"/>
              </a:xfrm>
              <a:prstGeom prst="line">
                <a:avLst/>
              </a:prstGeom>
              <a:noFill/>
              <a:ln w="17526">
                <a:solidFill>
                  <a:schemeClr val="folHlink"/>
                </a:solidFill>
                <a:round/>
                <a:headEnd/>
                <a:tailEnd/>
              </a:ln>
            </p:spPr>
            <p:txBody>
              <a:bodyPr/>
              <a:lstStyle/>
              <a:p>
                <a:endParaRPr lang="en-US"/>
              </a:p>
            </p:txBody>
          </p:sp>
          <p:sp>
            <p:nvSpPr>
              <p:cNvPr id="731151" name="Freeform 15"/>
              <p:cNvSpPr>
                <a:spLocks/>
              </p:cNvSpPr>
              <p:nvPr/>
            </p:nvSpPr>
            <p:spPr bwMode="auto">
              <a:xfrm>
                <a:off x="2830" y="1551"/>
                <a:ext cx="72" cy="112"/>
              </a:xfrm>
              <a:custGeom>
                <a:avLst/>
                <a:gdLst/>
                <a:ahLst/>
                <a:cxnLst>
                  <a:cxn ang="0">
                    <a:pos x="0" y="0"/>
                  </a:cxn>
                  <a:cxn ang="0">
                    <a:pos x="37" y="106"/>
                  </a:cxn>
                  <a:cxn ang="0">
                    <a:pos x="72" y="0"/>
                  </a:cxn>
                  <a:cxn ang="0">
                    <a:pos x="0" y="0"/>
                  </a:cxn>
                </a:cxnLst>
                <a:rect l="0" t="0" r="r" b="b"/>
                <a:pathLst>
                  <a:path w="72" h="106">
                    <a:moveTo>
                      <a:pt x="0" y="0"/>
                    </a:moveTo>
                    <a:lnTo>
                      <a:pt x="37" y="106"/>
                    </a:lnTo>
                    <a:lnTo>
                      <a:pt x="72" y="0"/>
                    </a:lnTo>
                    <a:lnTo>
                      <a:pt x="0" y="0"/>
                    </a:lnTo>
                    <a:close/>
                  </a:path>
                </a:pathLst>
              </a:custGeom>
              <a:solidFill>
                <a:schemeClr val="folHlink"/>
              </a:solidFill>
              <a:ln w="17526">
                <a:solidFill>
                  <a:schemeClr val="folHlink"/>
                </a:solidFill>
                <a:prstDash val="solid"/>
                <a:round/>
                <a:headEnd/>
                <a:tailEnd/>
              </a:ln>
            </p:spPr>
            <p:txBody>
              <a:bodyPr/>
              <a:lstStyle/>
              <a:p>
                <a:endParaRPr lang="en-US"/>
              </a:p>
            </p:txBody>
          </p:sp>
        </p:grpSp>
        <p:grpSp>
          <p:nvGrpSpPr>
            <p:cNvPr id="731152" name="Group 16"/>
            <p:cNvGrpSpPr>
              <a:grpSpLocks/>
            </p:cNvGrpSpPr>
            <p:nvPr/>
          </p:nvGrpSpPr>
          <p:grpSpPr bwMode="auto">
            <a:xfrm>
              <a:off x="2112" y="1539"/>
              <a:ext cx="1376" cy="621"/>
              <a:chOff x="2074" y="667"/>
              <a:chExt cx="1454" cy="514"/>
            </a:xfrm>
          </p:grpSpPr>
          <p:sp>
            <p:nvSpPr>
              <p:cNvPr id="731153" name="Rectangle 17"/>
              <p:cNvSpPr>
                <a:spLocks noChangeArrowheads="1"/>
              </p:cNvSpPr>
              <p:nvPr/>
            </p:nvSpPr>
            <p:spPr bwMode="auto">
              <a:xfrm>
                <a:off x="2303" y="667"/>
                <a:ext cx="1032" cy="514"/>
              </a:xfrm>
              <a:prstGeom prst="rect">
                <a:avLst/>
              </a:prstGeom>
              <a:solidFill>
                <a:srgbClr val="FF0000"/>
              </a:solidFill>
              <a:ln w="33401">
                <a:noFill/>
                <a:miter lim="800000"/>
                <a:headEnd/>
                <a:tailEnd/>
              </a:ln>
            </p:spPr>
            <p:txBody>
              <a:bodyPr/>
              <a:lstStyle/>
              <a:p>
                <a:endParaRPr lang="en-US"/>
              </a:p>
            </p:txBody>
          </p:sp>
          <p:sp>
            <p:nvSpPr>
              <p:cNvPr id="731154" name="Rectangle 18"/>
              <p:cNvSpPr>
                <a:spLocks noChangeArrowheads="1"/>
              </p:cNvSpPr>
              <p:nvPr/>
            </p:nvSpPr>
            <p:spPr bwMode="auto">
              <a:xfrm>
                <a:off x="2074" y="768"/>
                <a:ext cx="1454" cy="333"/>
              </a:xfrm>
              <a:prstGeom prst="rect">
                <a:avLst/>
              </a:prstGeom>
              <a:noFill/>
              <a:ln w="9525">
                <a:noFill/>
                <a:miter lim="800000"/>
                <a:headEnd/>
                <a:tailEnd/>
              </a:ln>
            </p:spPr>
            <p:txBody>
              <a:bodyPr lIns="0" tIns="0" rIns="0" bIns="0">
                <a:spAutoFit/>
              </a:bodyPr>
              <a:lstStyle/>
              <a:p>
                <a:pPr algn="ctr"/>
                <a:r>
                  <a:rPr lang="en-US" sz="1400" b="1">
                    <a:solidFill>
                      <a:schemeClr val="bg1"/>
                    </a:solidFill>
                    <a:latin typeface="Arial" pitchFamily="34" charset="0"/>
                  </a:rPr>
                  <a:t>Changes</a:t>
                </a:r>
                <a:br>
                  <a:rPr lang="en-US" sz="1400" b="1">
                    <a:solidFill>
                      <a:schemeClr val="bg1"/>
                    </a:solidFill>
                    <a:latin typeface="Arial" pitchFamily="34" charset="0"/>
                  </a:rPr>
                </a:br>
                <a:r>
                  <a:rPr lang="en-US" sz="1400" b="1">
                    <a:solidFill>
                      <a:schemeClr val="bg1"/>
                    </a:solidFill>
                    <a:latin typeface="Arial" pitchFamily="34" charset="0"/>
                  </a:rPr>
                  <a:t>in ambient con</a:t>
                </a:r>
                <a:r>
                  <a:rPr lang="es-CL" sz="1400" b="1">
                    <a:solidFill>
                      <a:schemeClr val="bg1"/>
                    </a:solidFill>
                    <a:latin typeface="Arial" pitchFamily="34" charset="0"/>
                  </a:rPr>
                  <a:t>centrations</a:t>
                </a:r>
                <a:endParaRPr lang="en-US" sz="1400" b="1">
                  <a:solidFill>
                    <a:schemeClr val="bg1"/>
                  </a:solidFill>
                  <a:latin typeface="Arial" pitchFamily="34" charset="0"/>
                </a:endParaRPr>
              </a:p>
            </p:txBody>
          </p:sp>
        </p:grpSp>
      </p:grpSp>
      <p:grpSp>
        <p:nvGrpSpPr>
          <p:cNvPr id="731155" name="Group 19"/>
          <p:cNvGrpSpPr>
            <a:grpSpLocks/>
          </p:cNvGrpSpPr>
          <p:nvPr/>
        </p:nvGrpSpPr>
        <p:grpSpPr bwMode="auto">
          <a:xfrm>
            <a:off x="2514600" y="3352800"/>
            <a:ext cx="1593850" cy="1601788"/>
            <a:chOff x="2352" y="2160"/>
            <a:chExt cx="1004" cy="1009"/>
          </a:xfrm>
        </p:grpSpPr>
        <p:grpSp>
          <p:nvGrpSpPr>
            <p:cNvPr id="731156" name="Group 20"/>
            <p:cNvGrpSpPr>
              <a:grpSpLocks/>
            </p:cNvGrpSpPr>
            <p:nvPr/>
          </p:nvGrpSpPr>
          <p:grpSpPr bwMode="auto">
            <a:xfrm>
              <a:off x="2800" y="2160"/>
              <a:ext cx="80" cy="387"/>
              <a:chOff x="2830" y="1392"/>
              <a:chExt cx="72" cy="271"/>
            </a:xfrm>
          </p:grpSpPr>
          <p:sp>
            <p:nvSpPr>
              <p:cNvPr id="731157" name="Line 21"/>
              <p:cNvSpPr>
                <a:spLocks noChangeShapeType="1"/>
              </p:cNvSpPr>
              <p:nvPr/>
            </p:nvSpPr>
            <p:spPr bwMode="auto">
              <a:xfrm>
                <a:off x="2867" y="1392"/>
                <a:ext cx="1" cy="169"/>
              </a:xfrm>
              <a:prstGeom prst="line">
                <a:avLst/>
              </a:prstGeom>
              <a:noFill/>
              <a:ln w="17526">
                <a:solidFill>
                  <a:schemeClr val="folHlink"/>
                </a:solidFill>
                <a:round/>
                <a:headEnd/>
                <a:tailEnd/>
              </a:ln>
            </p:spPr>
            <p:txBody>
              <a:bodyPr/>
              <a:lstStyle/>
              <a:p>
                <a:endParaRPr lang="en-US"/>
              </a:p>
            </p:txBody>
          </p:sp>
          <p:sp>
            <p:nvSpPr>
              <p:cNvPr id="731158" name="Freeform 22"/>
              <p:cNvSpPr>
                <a:spLocks/>
              </p:cNvSpPr>
              <p:nvPr/>
            </p:nvSpPr>
            <p:spPr bwMode="auto">
              <a:xfrm>
                <a:off x="2830" y="1551"/>
                <a:ext cx="72" cy="112"/>
              </a:xfrm>
              <a:custGeom>
                <a:avLst/>
                <a:gdLst/>
                <a:ahLst/>
                <a:cxnLst>
                  <a:cxn ang="0">
                    <a:pos x="0" y="0"/>
                  </a:cxn>
                  <a:cxn ang="0">
                    <a:pos x="37" y="106"/>
                  </a:cxn>
                  <a:cxn ang="0">
                    <a:pos x="72" y="0"/>
                  </a:cxn>
                  <a:cxn ang="0">
                    <a:pos x="0" y="0"/>
                  </a:cxn>
                </a:cxnLst>
                <a:rect l="0" t="0" r="r" b="b"/>
                <a:pathLst>
                  <a:path w="72" h="106">
                    <a:moveTo>
                      <a:pt x="0" y="0"/>
                    </a:moveTo>
                    <a:lnTo>
                      <a:pt x="37" y="106"/>
                    </a:lnTo>
                    <a:lnTo>
                      <a:pt x="72" y="0"/>
                    </a:lnTo>
                    <a:lnTo>
                      <a:pt x="0" y="0"/>
                    </a:lnTo>
                    <a:close/>
                  </a:path>
                </a:pathLst>
              </a:custGeom>
              <a:solidFill>
                <a:schemeClr val="folHlink"/>
              </a:solidFill>
              <a:ln w="17526">
                <a:solidFill>
                  <a:schemeClr val="folHlink"/>
                </a:solidFill>
                <a:prstDash val="solid"/>
                <a:round/>
                <a:headEnd/>
                <a:tailEnd/>
              </a:ln>
            </p:spPr>
            <p:txBody>
              <a:bodyPr/>
              <a:lstStyle/>
              <a:p>
                <a:endParaRPr lang="en-US"/>
              </a:p>
            </p:txBody>
          </p:sp>
        </p:grpSp>
        <p:grpSp>
          <p:nvGrpSpPr>
            <p:cNvPr id="731159" name="Group 23"/>
            <p:cNvGrpSpPr>
              <a:grpSpLocks/>
            </p:cNvGrpSpPr>
            <p:nvPr/>
          </p:nvGrpSpPr>
          <p:grpSpPr bwMode="auto">
            <a:xfrm>
              <a:off x="2352" y="2547"/>
              <a:ext cx="1004" cy="622"/>
              <a:chOff x="2303" y="667"/>
              <a:chExt cx="1032" cy="514"/>
            </a:xfrm>
          </p:grpSpPr>
          <p:sp>
            <p:nvSpPr>
              <p:cNvPr id="731160" name="Rectangle 24"/>
              <p:cNvSpPr>
                <a:spLocks noChangeArrowheads="1"/>
              </p:cNvSpPr>
              <p:nvPr/>
            </p:nvSpPr>
            <p:spPr bwMode="auto">
              <a:xfrm>
                <a:off x="2303" y="667"/>
                <a:ext cx="1032" cy="514"/>
              </a:xfrm>
              <a:prstGeom prst="rect">
                <a:avLst/>
              </a:prstGeom>
              <a:solidFill>
                <a:srgbClr val="FF0000"/>
              </a:solidFill>
              <a:ln w="33401">
                <a:noFill/>
                <a:miter lim="800000"/>
                <a:headEnd/>
                <a:tailEnd/>
              </a:ln>
            </p:spPr>
            <p:txBody>
              <a:bodyPr/>
              <a:lstStyle/>
              <a:p>
                <a:endParaRPr lang="en-US"/>
              </a:p>
            </p:txBody>
          </p:sp>
          <p:sp>
            <p:nvSpPr>
              <p:cNvPr id="731161" name="Rectangle 25"/>
              <p:cNvSpPr>
                <a:spLocks noChangeArrowheads="1"/>
              </p:cNvSpPr>
              <p:nvPr/>
            </p:nvSpPr>
            <p:spPr bwMode="auto">
              <a:xfrm>
                <a:off x="2426" y="768"/>
                <a:ext cx="770" cy="310"/>
              </a:xfrm>
              <a:prstGeom prst="rect">
                <a:avLst/>
              </a:prstGeom>
              <a:noFill/>
              <a:ln w="9525">
                <a:noFill/>
                <a:miter lim="800000"/>
                <a:headEnd/>
                <a:tailEnd/>
              </a:ln>
            </p:spPr>
            <p:txBody>
              <a:bodyPr wrap="none" lIns="0" tIns="0" rIns="0" bIns="0">
                <a:spAutoFit/>
              </a:bodyPr>
              <a:lstStyle/>
              <a:p>
                <a:pPr algn="ctr"/>
                <a:r>
                  <a:rPr lang="en-US" sz="1300" b="1">
                    <a:solidFill>
                      <a:schemeClr val="bg1"/>
                    </a:solidFill>
                    <a:latin typeface="Arial" pitchFamily="34" charset="0"/>
                  </a:rPr>
                  <a:t>Changes in the</a:t>
                </a:r>
                <a:br>
                  <a:rPr lang="en-US" sz="1300" b="1">
                    <a:solidFill>
                      <a:schemeClr val="bg1"/>
                    </a:solidFill>
                    <a:latin typeface="Arial" pitchFamily="34" charset="0"/>
                  </a:rPr>
                </a:br>
                <a:r>
                  <a:rPr lang="en-US" sz="1300" b="1">
                    <a:solidFill>
                      <a:schemeClr val="bg1"/>
                    </a:solidFill>
                    <a:latin typeface="Arial" pitchFamily="34" charset="0"/>
                  </a:rPr>
                  <a:t>incidence of </a:t>
                </a:r>
                <a:br>
                  <a:rPr lang="en-US" sz="1300" b="1">
                    <a:solidFill>
                      <a:schemeClr val="bg1"/>
                    </a:solidFill>
                    <a:latin typeface="Arial" pitchFamily="34" charset="0"/>
                  </a:rPr>
                </a:br>
                <a:r>
                  <a:rPr lang="en-US" sz="1300" b="1">
                    <a:solidFill>
                      <a:schemeClr val="bg1"/>
                    </a:solidFill>
                    <a:latin typeface="Arial" pitchFamily="34" charset="0"/>
                  </a:rPr>
                  <a:t>health effects</a:t>
                </a:r>
              </a:p>
            </p:txBody>
          </p:sp>
        </p:grpSp>
      </p:grpSp>
      <p:grpSp>
        <p:nvGrpSpPr>
          <p:cNvPr id="731162" name="Group 26"/>
          <p:cNvGrpSpPr>
            <a:grpSpLocks/>
          </p:cNvGrpSpPr>
          <p:nvPr/>
        </p:nvGrpSpPr>
        <p:grpSpPr bwMode="auto">
          <a:xfrm>
            <a:off x="2511425" y="4953000"/>
            <a:ext cx="1606550" cy="1689100"/>
            <a:chOff x="2351" y="2832"/>
            <a:chExt cx="866" cy="904"/>
          </a:xfrm>
        </p:grpSpPr>
        <p:grpSp>
          <p:nvGrpSpPr>
            <p:cNvPr id="731163" name="Group 27"/>
            <p:cNvGrpSpPr>
              <a:grpSpLocks/>
            </p:cNvGrpSpPr>
            <p:nvPr/>
          </p:nvGrpSpPr>
          <p:grpSpPr bwMode="auto">
            <a:xfrm>
              <a:off x="2736" y="2832"/>
              <a:ext cx="72" cy="288"/>
              <a:chOff x="2830" y="1392"/>
              <a:chExt cx="72" cy="271"/>
            </a:xfrm>
          </p:grpSpPr>
          <p:sp>
            <p:nvSpPr>
              <p:cNvPr id="731164" name="Line 28"/>
              <p:cNvSpPr>
                <a:spLocks noChangeShapeType="1"/>
              </p:cNvSpPr>
              <p:nvPr/>
            </p:nvSpPr>
            <p:spPr bwMode="auto">
              <a:xfrm>
                <a:off x="2867" y="1392"/>
                <a:ext cx="1" cy="169"/>
              </a:xfrm>
              <a:prstGeom prst="line">
                <a:avLst/>
              </a:prstGeom>
              <a:noFill/>
              <a:ln w="17526">
                <a:solidFill>
                  <a:schemeClr val="folHlink"/>
                </a:solidFill>
                <a:round/>
                <a:headEnd/>
                <a:tailEnd/>
              </a:ln>
            </p:spPr>
            <p:txBody>
              <a:bodyPr/>
              <a:lstStyle/>
              <a:p>
                <a:endParaRPr lang="en-US"/>
              </a:p>
            </p:txBody>
          </p:sp>
          <p:sp>
            <p:nvSpPr>
              <p:cNvPr id="731165" name="Freeform 29"/>
              <p:cNvSpPr>
                <a:spLocks/>
              </p:cNvSpPr>
              <p:nvPr/>
            </p:nvSpPr>
            <p:spPr bwMode="auto">
              <a:xfrm>
                <a:off x="2830" y="1551"/>
                <a:ext cx="72" cy="112"/>
              </a:xfrm>
              <a:custGeom>
                <a:avLst/>
                <a:gdLst/>
                <a:ahLst/>
                <a:cxnLst>
                  <a:cxn ang="0">
                    <a:pos x="0" y="0"/>
                  </a:cxn>
                  <a:cxn ang="0">
                    <a:pos x="37" y="106"/>
                  </a:cxn>
                  <a:cxn ang="0">
                    <a:pos x="72" y="0"/>
                  </a:cxn>
                  <a:cxn ang="0">
                    <a:pos x="0" y="0"/>
                  </a:cxn>
                </a:cxnLst>
                <a:rect l="0" t="0" r="r" b="b"/>
                <a:pathLst>
                  <a:path w="72" h="106">
                    <a:moveTo>
                      <a:pt x="0" y="0"/>
                    </a:moveTo>
                    <a:lnTo>
                      <a:pt x="37" y="106"/>
                    </a:lnTo>
                    <a:lnTo>
                      <a:pt x="72" y="0"/>
                    </a:lnTo>
                    <a:lnTo>
                      <a:pt x="0" y="0"/>
                    </a:lnTo>
                    <a:close/>
                  </a:path>
                </a:pathLst>
              </a:custGeom>
              <a:solidFill>
                <a:schemeClr val="folHlink"/>
              </a:solidFill>
              <a:ln w="17526">
                <a:solidFill>
                  <a:schemeClr val="folHlink"/>
                </a:solidFill>
                <a:prstDash val="solid"/>
                <a:round/>
                <a:headEnd/>
                <a:tailEnd/>
              </a:ln>
            </p:spPr>
            <p:txBody>
              <a:bodyPr/>
              <a:lstStyle/>
              <a:p>
                <a:endParaRPr lang="en-US"/>
              </a:p>
            </p:txBody>
          </p:sp>
        </p:grpSp>
        <p:grpSp>
          <p:nvGrpSpPr>
            <p:cNvPr id="731166" name="Group 30"/>
            <p:cNvGrpSpPr>
              <a:grpSpLocks/>
            </p:cNvGrpSpPr>
            <p:nvPr/>
          </p:nvGrpSpPr>
          <p:grpSpPr bwMode="auto">
            <a:xfrm>
              <a:off x="2351" y="3120"/>
              <a:ext cx="866" cy="616"/>
              <a:chOff x="2303" y="667"/>
              <a:chExt cx="1032" cy="600"/>
            </a:xfrm>
          </p:grpSpPr>
          <p:sp>
            <p:nvSpPr>
              <p:cNvPr id="731167" name="Rectangle 31"/>
              <p:cNvSpPr>
                <a:spLocks noChangeArrowheads="1"/>
              </p:cNvSpPr>
              <p:nvPr/>
            </p:nvSpPr>
            <p:spPr bwMode="auto">
              <a:xfrm>
                <a:off x="2303" y="667"/>
                <a:ext cx="1032" cy="514"/>
              </a:xfrm>
              <a:prstGeom prst="rect">
                <a:avLst/>
              </a:prstGeom>
              <a:solidFill>
                <a:srgbClr val="FF0000"/>
              </a:solidFill>
              <a:ln w="33401">
                <a:noFill/>
                <a:miter lim="800000"/>
                <a:headEnd/>
                <a:tailEnd/>
              </a:ln>
            </p:spPr>
            <p:txBody>
              <a:bodyPr/>
              <a:lstStyle/>
              <a:p>
                <a:endParaRPr lang="en-US"/>
              </a:p>
            </p:txBody>
          </p:sp>
          <p:sp>
            <p:nvSpPr>
              <p:cNvPr id="731168" name="Rectangle 32"/>
              <p:cNvSpPr>
                <a:spLocks noChangeArrowheads="1"/>
              </p:cNvSpPr>
              <p:nvPr/>
            </p:nvSpPr>
            <p:spPr bwMode="auto">
              <a:xfrm>
                <a:off x="2502" y="768"/>
                <a:ext cx="613" cy="499"/>
              </a:xfrm>
              <a:prstGeom prst="rect">
                <a:avLst/>
              </a:prstGeom>
              <a:noFill/>
              <a:ln w="9525">
                <a:noFill/>
                <a:miter lim="800000"/>
                <a:headEnd/>
                <a:tailEnd/>
              </a:ln>
            </p:spPr>
            <p:txBody>
              <a:bodyPr wrap="none" lIns="0" tIns="0" rIns="0" bIns="0">
                <a:spAutoFit/>
              </a:bodyPr>
              <a:lstStyle/>
              <a:p>
                <a:pPr algn="ctr"/>
                <a:r>
                  <a:rPr lang="en-US" sz="1400" b="1">
                    <a:solidFill>
                      <a:schemeClr val="bg1"/>
                    </a:solidFill>
                    <a:latin typeface="Arial" pitchFamily="34" charset="0"/>
                  </a:rPr>
                  <a:t>Changes in</a:t>
                </a:r>
                <a:br>
                  <a:rPr lang="en-US" sz="1400" b="1">
                    <a:solidFill>
                      <a:schemeClr val="bg1"/>
                    </a:solidFill>
                    <a:latin typeface="Arial" pitchFamily="34" charset="0"/>
                  </a:rPr>
                </a:br>
                <a:r>
                  <a:rPr lang="en-US" sz="1400" b="1">
                    <a:solidFill>
                      <a:schemeClr val="bg1"/>
                    </a:solidFill>
                    <a:latin typeface="Arial" pitchFamily="34" charset="0"/>
                  </a:rPr>
                  <a:t>Social </a:t>
                </a:r>
                <a:br>
                  <a:rPr lang="en-US" sz="1400" b="1">
                    <a:solidFill>
                      <a:schemeClr val="bg1"/>
                    </a:solidFill>
                    <a:latin typeface="Arial" pitchFamily="34" charset="0"/>
                  </a:rPr>
                </a:br>
                <a:r>
                  <a:rPr lang="en-US" sz="1400" b="1">
                    <a:solidFill>
                      <a:schemeClr val="bg1"/>
                    </a:solidFill>
                    <a:latin typeface="Arial" pitchFamily="34" charset="0"/>
                  </a:rPr>
                  <a:t>Welfare</a:t>
                </a:r>
              </a:p>
              <a:p>
                <a:pPr algn="ctr"/>
                <a:endParaRPr lang="en-US" sz="1400" b="1">
                  <a:solidFill>
                    <a:schemeClr val="bg1"/>
                  </a:solidFill>
                  <a:latin typeface="Arial" pitchFamily="34" charset="0"/>
                </a:endParaRPr>
              </a:p>
            </p:txBody>
          </p:sp>
        </p:grpSp>
      </p:grpSp>
      <p:sp>
        <p:nvSpPr>
          <p:cNvPr id="731169" name="Oval 33"/>
          <p:cNvSpPr>
            <a:spLocks noChangeArrowheads="1"/>
          </p:cNvSpPr>
          <p:nvPr/>
        </p:nvSpPr>
        <p:spPr bwMode="auto">
          <a:xfrm>
            <a:off x="2819400" y="1905000"/>
            <a:ext cx="990600" cy="381000"/>
          </a:xfrm>
          <a:prstGeom prst="ellipse">
            <a:avLst/>
          </a:prstGeom>
          <a:solidFill>
            <a:srgbClr val="FFFFFF"/>
          </a:solidFill>
          <a:ln w="17526" algn="ctr">
            <a:solidFill>
              <a:schemeClr val="folHlink"/>
            </a:solidFill>
            <a:round/>
            <a:headEnd/>
            <a:tailEnd/>
          </a:ln>
          <a:effectLst/>
        </p:spPr>
        <p:txBody>
          <a:bodyPr wrap="none" anchor="ctr"/>
          <a:lstStyle/>
          <a:p>
            <a:pPr algn="ctr"/>
            <a:r>
              <a:rPr lang="en-US" sz="900" b="1">
                <a:solidFill>
                  <a:srgbClr val="3333FF"/>
                </a:solidFill>
              </a:rPr>
              <a:t>Atmospheric</a:t>
            </a:r>
          </a:p>
          <a:p>
            <a:pPr algn="ctr"/>
            <a:r>
              <a:rPr lang="en-US" sz="900" b="1">
                <a:solidFill>
                  <a:srgbClr val="3333FF"/>
                </a:solidFill>
              </a:rPr>
              <a:t>models</a:t>
            </a:r>
          </a:p>
        </p:txBody>
      </p:sp>
      <p:sp>
        <p:nvSpPr>
          <p:cNvPr id="731170" name="Oval 34"/>
          <p:cNvSpPr>
            <a:spLocks noChangeArrowheads="1"/>
          </p:cNvSpPr>
          <p:nvPr/>
        </p:nvSpPr>
        <p:spPr bwMode="auto">
          <a:xfrm>
            <a:off x="2743200" y="3429000"/>
            <a:ext cx="1066800" cy="381000"/>
          </a:xfrm>
          <a:prstGeom prst="ellipse">
            <a:avLst/>
          </a:prstGeom>
          <a:solidFill>
            <a:srgbClr val="FFFFFF"/>
          </a:solidFill>
          <a:ln w="17526" algn="ctr">
            <a:solidFill>
              <a:schemeClr val="folHlink"/>
            </a:solidFill>
            <a:round/>
            <a:headEnd/>
            <a:tailEnd/>
          </a:ln>
          <a:effectLst/>
        </p:spPr>
        <p:txBody>
          <a:bodyPr wrap="none" anchor="ctr"/>
          <a:lstStyle/>
          <a:p>
            <a:pPr algn="ctr"/>
            <a:r>
              <a:rPr lang="en-US" sz="1000" b="1">
                <a:solidFill>
                  <a:srgbClr val="3333FF"/>
                </a:solidFill>
              </a:rPr>
              <a:t>C-R</a:t>
            </a:r>
          </a:p>
          <a:p>
            <a:pPr algn="ctr"/>
            <a:r>
              <a:rPr lang="en-US" sz="1000" b="1">
                <a:solidFill>
                  <a:srgbClr val="3333FF"/>
                </a:solidFill>
              </a:rPr>
              <a:t>Functions</a:t>
            </a:r>
          </a:p>
        </p:txBody>
      </p:sp>
      <p:sp>
        <p:nvSpPr>
          <p:cNvPr id="731171" name="Oval 35"/>
          <p:cNvSpPr>
            <a:spLocks noChangeArrowheads="1"/>
          </p:cNvSpPr>
          <p:nvPr/>
        </p:nvSpPr>
        <p:spPr bwMode="auto">
          <a:xfrm>
            <a:off x="2743200" y="5029200"/>
            <a:ext cx="1066800" cy="381000"/>
          </a:xfrm>
          <a:prstGeom prst="ellipse">
            <a:avLst/>
          </a:prstGeom>
          <a:solidFill>
            <a:srgbClr val="FFFFFF"/>
          </a:solidFill>
          <a:ln w="17526" algn="ctr">
            <a:solidFill>
              <a:schemeClr val="folHlink"/>
            </a:solidFill>
            <a:round/>
            <a:headEnd/>
            <a:tailEnd/>
          </a:ln>
          <a:effectLst/>
        </p:spPr>
        <p:txBody>
          <a:bodyPr wrap="none" anchor="ctr"/>
          <a:lstStyle/>
          <a:p>
            <a:pPr algn="ctr"/>
            <a:r>
              <a:rPr lang="en-US" sz="1000" b="1">
                <a:solidFill>
                  <a:srgbClr val="3333FF"/>
                </a:solidFill>
              </a:rPr>
              <a:t>Valuation </a:t>
            </a:r>
          </a:p>
          <a:p>
            <a:pPr algn="ctr"/>
            <a:r>
              <a:rPr lang="en-US" sz="1000" b="1">
                <a:solidFill>
                  <a:srgbClr val="3333FF"/>
                </a:solidFill>
              </a:rPr>
              <a:t>models</a:t>
            </a:r>
          </a:p>
        </p:txBody>
      </p:sp>
      <p:grpSp>
        <p:nvGrpSpPr>
          <p:cNvPr id="731172" name="Group 36"/>
          <p:cNvGrpSpPr>
            <a:grpSpLocks/>
          </p:cNvGrpSpPr>
          <p:nvPr/>
        </p:nvGrpSpPr>
        <p:grpSpPr bwMode="auto">
          <a:xfrm>
            <a:off x="4267200" y="1524000"/>
            <a:ext cx="2693988" cy="1395413"/>
            <a:chOff x="3456" y="1008"/>
            <a:chExt cx="1697" cy="879"/>
          </a:xfrm>
        </p:grpSpPr>
        <p:graphicFrame>
          <p:nvGraphicFramePr>
            <p:cNvPr id="731173" name="Object 37"/>
            <p:cNvGraphicFramePr>
              <a:graphicFrameLocks noChangeAspect="1"/>
            </p:cNvGraphicFramePr>
            <p:nvPr/>
          </p:nvGraphicFramePr>
          <p:xfrm>
            <a:off x="4272" y="1008"/>
            <a:ext cx="881" cy="879"/>
          </p:xfrm>
          <a:graphic>
            <a:graphicData uri="http://schemas.openxmlformats.org/presentationml/2006/ole">
              <p:oleObj spid="_x0000_s731173" name="Visio" r:id="rId6" imgW="870707" imgH="868341" progId="Visio.Drawing.6">
                <p:embed/>
              </p:oleObj>
            </a:graphicData>
          </a:graphic>
        </p:graphicFrame>
        <p:sp>
          <p:nvSpPr>
            <p:cNvPr id="731174" name="AutoShape 38"/>
            <p:cNvSpPr>
              <a:spLocks noChangeArrowheads="1"/>
            </p:cNvSpPr>
            <p:nvPr/>
          </p:nvSpPr>
          <p:spPr bwMode="auto">
            <a:xfrm>
              <a:off x="3456" y="1296"/>
              <a:ext cx="432" cy="240"/>
            </a:xfrm>
            <a:prstGeom prst="rightArrow">
              <a:avLst>
                <a:gd name="adj1" fmla="val 50000"/>
                <a:gd name="adj2" fmla="val 45000"/>
              </a:avLst>
            </a:prstGeom>
            <a:solidFill>
              <a:srgbClr val="FFFFFF"/>
            </a:solidFill>
            <a:ln w="17526" algn="ctr">
              <a:solidFill>
                <a:schemeClr val="folHlink"/>
              </a:solidFill>
              <a:miter lim="800000"/>
              <a:headEnd/>
              <a:tailEnd/>
            </a:ln>
            <a:effectLst/>
          </p:spPr>
          <p:txBody>
            <a:bodyPr wrap="none" anchor="ctr"/>
            <a:lstStyle/>
            <a:p>
              <a:endParaRPr 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11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3117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3117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3117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3114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311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1169" grpId="0" animBg="1"/>
      <p:bldP spid="731170" grpId="0" animBg="1"/>
      <p:bldP spid="73117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EED39B1-D5BF-4CF6-AEAB-EC1009DDA1FC}" type="slidenum">
              <a:rPr lang="en-US"/>
              <a:pPr/>
              <a:t>30</a:t>
            </a:fld>
            <a:endParaRPr lang="en-US"/>
          </a:p>
        </p:txBody>
      </p:sp>
      <p:sp>
        <p:nvSpPr>
          <p:cNvPr id="847874" name="Rectangle 2"/>
          <p:cNvSpPr>
            <a:spLocks noGrp="1" noChangeArrowheads="1"/>
          </p:cNvSpPr>
          <p:nvPr>
            <p:ph type="title"/>
          </p:nvPr>
        </p:nvSpPr>
        <p:spPr/>
        <p:txBody>
          <a:bodyPr/>
          <a:lstStyle/>
          <a:p>
            <a:r>
              <a:rPr lang="en-US"/>
              <a:t>Colaborators</a:t>
            </a:r>
          </a:p>
        </p:txBody>
      </p:sp>
      <p:sp>
        <p:nvSpPr>
          <p:cNvPr id="847875" name="Rectangle 3"/>
          <p:cNvSpPr>
            <a:spLocks noGrp="1" noChangeArrowheads="1"/>
          </p:cNvSpPr>
          <p:nvPr>
            <p:ph type="body" idx="1"/>
          </p:nvPr>
        </p:nvSpPr>
        <p:spPr/>
        <p:txBody>
          <a:bodyPr/>
          <a:lstStyle/>
          <a:p>
            <a:r>
              <a:rPr lang="en-US"/>
              <a:t>Luis I. Rizzi</a:t>
            </a:r>
          </a:p>
          <a:p>
            <a:r>
              <a:rPr lang="en-US"/>
              <a:t>Héctor Jorquera</a:t>
            </a:r>
          </a:p>
          <a:p>
            <a:r>
              <a:rPr lang="en-US"/>
              <a:t>Javier Vergara</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5AA3B750-0983-4A81-AE13-F51C711332F8}" type="slidenum">
              <a:rPr lang="en-US"/>
              <a:pPr/>
              <a:t>31</a:t>
            </a:fld>
            <a:endParaRPr lang="en-US"/>
          </a:p>
        </p:txBody>
      </p:sp>
      <p:sp>
        <p:nvSpPr>
          <p:cNvPr id="849922" name="Rectangle 2"/>
          <p:cNvSpPr>
            <a:spLocks noGrp="1" noChangeArrowheads="1"/>
          </p:cNvSpPr>
          <p:nvPr>
            <p:ph type="title"/>
          </p:nvPr>
        </p:nvSpPr>
        <p:spPr/>
        <p:txBody>
          <a:bodyPr/>
          <a:lstStyle/>
          <a:p>
            <a:endParaRPr lang="es-CL"/>
          </a:p>
        </p:txBody>
      </p:sp>
      <p:sp>
        <p:nvSpPr>
          <p:cNvPr id="849923" name="Rectangle 3"/>
          <p:cNvSpPr>
            <a:spLocks noGrp="1" noChangeArrowheads="1"/>
          </p:cNvSpPr>
          <p:nvPr>
            <p:ph type="body" idx="1"/>
          </p:nvPr>
        </p:nvSpPr>
        <p:spPr/>
        <p:txBody>
          <a:bodyPr/>
          <a:lstStyle/>
          <a:p>
            <a:endParaRPr lang="es-CL"/>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39A48D7-5D59-4D28-9FB6-34297C1A8C4C}" type="slidenum">
              <a:rPr lang="en-US"/>
              <a:pPr/>
              <a:t>32</a:t>
            </a:fld>
            <a:endParaRPr lang="en-US"/>
          </a:p>
        </p:txBody>
      </p:sp>
      <p:sp>
        <p:nvSpPr>
          <p:cNvPr id="771074" name="Rectangle 2"/>
          <p:cNvSpPr>
            <a:spLocks noGrp="1" noChangeArrowheads="1"/>
          </p:cNvSpPr>
          <p:nvPr>
            <p:ph type="title"/>
          </p:nvPr>
        </p:nvSpPr>
        <p:spPr/>
        <p:txBody>
          <a:bodyPr/>
          <a:lstStyle/>
          <a:p>
            <a:r>
              <a:rPr lang="en-US"/>
              <a:t>Auxiliary Slides</a:t>
            </a:r>
          </a:p>
        </p:txBody>
      </p:sp>
      <p:sp>
        <p:nvSpPr>
          <p:cNvPr id="771075" name="Rectangle 3"/>
          <p:cNvSpPr>
            <a:spLocks noGrp="1" noChangeArrowheads="1"/>
          </p:cNvSpPr>
          <p:nvPr>
            <p:ph type="body" idx="1"/>
          </p:nvPr>
        </p:nvSpPr>
        <p:spPr/>
        <p:txBody>
          <a:bodyPr/>
          <a:lstStyle/>
          <a:p>
            <a:endParaRPr lang="en-US"/>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403DF81-C873-4223-8F45-450AC14782D3}" type="slidenum">
              <a:rPr lang="en-US"/>
              <a:pPr/>
              <a:t>33</a:t>
            </a:fld>
            <a:endParaRPr lang="en-US"/>
          </a:p>
        </p:txBody>
      </p:sp>
      <p:sp>
        <p:nvSpPr>
          <p:cNvPr id="834562" name="Rectangle 2"/>
          <p:cNvSpPr>
            <a:spLocks noGrp="1" noChangeArrowheads="1"/>
          </p:cNvSpPr>
          <p:nvPr>
            <p:ph type="title"/>
          </p:nvPr>
        </p:nvSpPr>
        <p:spPr/>
        <p:txBody>
          <a:bodyPr/>
          <a:lstStyle/>
          <a:p>
            <a:r>
              <a:rPr lang="en-US" sz="2800"/>
              <a:t>Estimación del impacto en LA</a:t>
            </a:r>
            <a:br>
              <a:rPr lang="en-US" sz="2800"/>
            </a:br>
            <a:r>
              <a:rPr lang="en-US" sz="2800"/>
              <a:t>CKOT</a:t>
            </a:r>
          </a:p>
        </p:txBody>
      </p:sp>
      <p:sp>
        <p:nvSpPr>
          <p:cNvPr id="834563" name="Rectangle 3"/>
          <p:cNvSpPr>
            <a:spLocks noGrp="1" noChangeArrowheads="1"/>
          </p:cNvSpPr>
          <p:nvPr>
            <p:ph type="body" idx="1"/>
          </p:nvPr>
        </p:nvSpPr>
        <p:spPr/>
        <p:txBody>
          <a:bodyPr/>
          <a:lstStyle/>
          <a:p>
            <a:r>
              <a:rPr lang="en-US"/>
              <a:t>Pendiente</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E8B8BC77-C45D-4865-98D3-79266AA5ADAE}" type="slidenum">
              <a:rPr lang="en-US"/>
              <a:pPr/>
              <a:t>34</a:t>
            </a:fld>
            <a:endParaRPr lang="en-US"/>
          </a:p>
        </p:txBody>
      </p:sp>
      <p:sp>
        <p:nvSpPr>
          <p:cNvPr id="763906" name="Rectangle 2"/>
          <p:cNvSpPr>
            <a:spLocks noGrp="1" noChangeArrowheads="1"/>
          </p:cNvSpPr>
          <p:nvPr>
            <p:ph type="title"/>
          </p:nvPr>
        </p:nvSpPr>
        <p:spPr/>
        <p:txBody>
          <a:bodyPr/>
          <a:lstStyle/>
          <a:p>
            <a:r>
              <a:rPr lang="en-US"/>
              <a:t>Impact Factors for PM2.5 and O3</a:t>
            </a:r>
            <a:endParaRPr lang="en-US" sz="2000"/>
          </a:p>
        </p:txBody>
      </p:sp>
      <p:sp>
        <p:nvSpPr>
          <p:cNvPr id="763907" name="Rectangle 3"/>
          <p:cNvSpPr>
            <a:spLocks noGrp="1" noChangeArrowheads="1"/>
          </p:cNvSpPr>
          <p:nvPr>
            <p:ph type="body" sz="half" idx="1"/>
          </p:nvPr>
        </p:nvSpPr>
        <p:spPr>
          <a:xfrm>
            <a:off x="152400" y="5257800"/>
            <a:ext cx="8991600" cy="1447800"/>
          </a:xfrm>
        </p:spPr>
        <p:txBody>
          <a:bodyPr/>
          <a:lstStyle/>
          <a:p>
            <a:r>
              <a:rPr lang="en-US" sz="1800"/>
              <a:t>Average impact factors computed for a change in pollution from the actual values down to the target values. </a:t>
            </a:r>
            <a:br>
              <a:rPr lang="en-US" sz="1800"/>
            </a:br>
            <a:r>
              <a:rPr lang="en-US" sz="1800"/>
              <a:t>This amounts to a change of 20 ug/m3 PM2.5 and 35 ppb in max 1-hr ozone.</a:t>
            </a:r>
          </a:p>
        </p:txBody>
      </p:sp>
      <p:graphicFrame>
        <p:nvGraphicFramePr>
          <p:cNvPr id="763908" name="Object 4"/>
          <p:cNvGraphicFramePr>
            <a:graphicFrameLocks noChangeAspect="1"/>
          </p:cNvGraphicFramePr>
          <p:nvPr>
            <p:ph sz="half" idx="2"/>
          </p:nvPr>
        </p:nvGraphicFramePr>
        <p:xfrm>
          <a:off x="76200" y="1454150"/>
          <a:ext cx="8915400" cy="3086100"/>
        </p:xfrm>
        <a:graphic>
          <a:graphicData uri="http://schemas.openxmlformats.org/presentationml/2006/ole">
            <p:oleObj spid="_x0000_s763908" name="Worksheet" r:id="rId4" imgW="6492199" imgH="2247790" progId="Excel.Sheet.8">
              <p:embed/>
            </p:oleObj>
          </a:graphicData>
        </a:graphic>
      </p:graphicFrame>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34ADF31E-041C-4F0E-B062-839B76BF7D98}" type="slidenum">
              <a:rPr lang="en-US"/>
              <a:pPr/>
              <a:t>35</a:t>
            </a:fld>
            <a:endParaRPr lang="en-US"/>
          </a:p>
        </p:txBody>
      </p:sp>
      <p:sp>
        <p:nvSpPr>
          <p:cNvPr id="765954" name="Rectangle 2"/>
          <p:cNvSpPr>
            <a:spLocks noGrp="1" noChangeArrowheads="1"/>
          </p:cNvSpPr>
          <p:nvPr>
            <p:ph type="title"/>
          </p:nvPr>
        </p:nvSpPr>
        <p:spPr/>
        <p:txBody>
          <a:bodyPr/>
          <a:lstStyle/>
          <a:p>
            <a:r>
              <a:rPr lang="en-US"/>
              <a:t>Factores de Impacto PM2.5 y O3 </a:t>
            </a:r>
            <a:br>
              <a:rPr lang="en-US"/>
            </a:br>
            <a:endParaRPr lang="en-US" sz="2000"/>
          </a:p>
        </p:txBody>
      </p:sp>
      <p:sp>
        <p:nvSpPr>
          <p:cNvPr id="765955" name="Rectangle 3"/>
          <p:cNvSpPr>
            <a:spLocks noGrp="1" noChangeArrowheads="1"/>
          </p:cNvSpPr>
          <p:nvPr>
            <p:ph type="body" sz="half" idx="1"/>
          </p:nvPr>
        </p:nvSpPr>
        <p:spPr>
          <a:xfrm>
            <a:off x="152400" y="5410200"/>
            <a:ext cx="7924800" cy="1295400"/>
          </a:xfrm>
        </p:spPr>
        <p:txBody>
          <a:bodyPr/>
          <a:lstStyle/>
          <a:p>
            <a:r>
              <a:rPr lang="en-US" sz="1800"/>
              <a:t>Calculada para la población de la provincia de Santiago, para una disminución de concentraciones medias de PM2.5 de 35 a 15 ug/m3, y para una variación unitaria de la conc max de 1-hr. de ozono centrada en 35 ppb.</a:t>
            </a:r>
          </a:p>
        </p:txBody>
      </p:sp>
      <p:graphicFrame>
        <p:nvGraphicFramePr>
          <p:cNvPr id="765956" name="Object 4"/>
          <p:cNvGraphicFramePr>
            <a:graphicFrameLocks noChangeAspect="1"/>
          </p:cNvGraphicFramePr>
          <p:nvPr>
            <p:ph sz="half" idx="2"/>
          </p:nvPr>
        </p:nvGraphicFramePr>
        <p:xfrm>
          <a:off x="325438" y="1592263"/>
          <a:ext cx="8483600" cy="3287712"/>
        </p:xfrm>
        <a:graphic>
          <a:graphicData uri="http://schemas.openxmlformats.org/presentationml/2006/ole">
            <p:oleObj spid="_x0000_s765956" name="Worksheet" r:id="rId4" imgW="6545539" imgH="2537501" progId="Excel.Sheet.8">
              <p:embed/>
            </p:oleObj>
          </a:graphicData>
        </a:graphic>
      </p:graphicFrame>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Slide Number Placeholder 6"/>
          <p:cNvSpPr>
            <a:spLocks noGrp="1"/>
          </p:cNvSpPr>
          <p:nvPr>
            <p:ph type="sldNum" sz="quarter" idx="12"/>
          </p:nvPr>
        </p:nvSpPr>
        <p:spPr/>
        <p:txBody>
          <a:bodyPr/>
          <a:lstStyle/>
          <a:p>
            <a:fld id="{F6D7B536-A3FF-45BE-997C-667390A560D8}" type="slidenum">
              <a:rPr lang="en-US"/>
              <a:pPr/>
              <a:t>36</a:t>
            </a:fld>
            <a:endParaRPr lang="en-US"/>
          </a:p>
        </p:txBody>
      </p:sp>
      <p:sp>
        <p:nvSpPr>
          <p:cNvPr id="768002" name="Rectangle 2"/>
          <p:cNvSpPr>
            <a:spLocks noGrp="1" noChangeArrowheads="1"/>
          </p:cNvSpPr>
          <p:nvPr>
            <p:ph type="title"/>
          </p:nvPr>
        </p:nvSpPr>
        <p:spPr/>
        <p:txBody>
          <a:bodyPr/>
          <a:lstStyle/>
          <a:p>
            <a:r>
              <a:rPr lang="en-US" sz="2800"/>
              <a:t>Unit Social Damages in Santiago in year 2000</a:t>
            </a:r>
            <a:br>
              <a:rPr lang="en-US" sz="2800"/>
            </a:br>
            <a:r>
              <a:rPr lang="en-US" sz="2000"/>
              <a:t>(Million of US$/(ug/m3 of PM2.5)</a:t>
            </a:r>
          </a:p>
        </p:txBody>
      </p:sp>
      <p:sp>
        <p:nvSpPr>
          <p:cNvPr id="768003" name="Rectangle 3"/>
          <p:cNvSpPr>
            <a:spLocks noGrp="1" noChangeArrowheads="1"/>
          </p:cNvSpPr>
          <p:nvPr>
            <p:ph type="body" sz="half" idx="1"/>
          </p:nvPr>
        </p:nvSpPr>
        <p:spPr/>
        <p:txBody>
          <a:bodyPr/>
          <a:lstStyle/>
          <a:p>
            <a:pPr>
              <a:buFontTx/>
              <a:buNone/>
            </a:pPr>
            <a:r>
              <a:rPr lang="en-US" sz="1800"/>
              <a:t>	</a:t>
            </a:r>
          </a:p>
        </p:txBody>
      </p:sp>
      <p:sp>
        <p:nvSpPr>
          <p:cNvPr id="768004" name="Rectangle 4"/>
          <p:cNvSpPr>
            <a:spLocks noChangeArrowheads="1"/>
          </p:cNvSpPr>
          <p:nvPr/>
        </p:nvSpPr>
        <p:spPr bwMode="auto">
          <a:xfrm>
            <a:off x="228600" y="6019800"/>
            <a:ext cx="8915400" cy="681038"/>
          </a:xfrm>
          <a:prstGeom prst="rect">
            <a:avLst/>
          </a:prstGeom>
          <a:noFill/>
          <a:ln w="9525">
            <a:noFill/>
            <a:miter lim="800000"/>
            <a:headEnd/>
            <a:tailEnd/>
          </a:ln>
          <a:effectLst/>
        </p:spPr>
        <p:txBody>
          <a:bodyPr/>
          <a:lstStyle/>
          <a:p>
            <a:pPr marL="395288" indent="-395288">
              <a:spcBef>
                <a:spcPct val="35000"/>
              </a:spcBef>
              <a:buSzTx/>
              <a:buFontTx/>
              <a:buNone/>
            </a:pPr>
            <a:r>
              <a:rPr lang="en-US" sz="1400"/>
              <a:t>	Effects computed for the whole population in Santiago, 4.8M people, for the average change of PM2.5 concentrations from the current 35.1 ug/m3 to a reference level of 15 ug/m3 (the US standard). Cronic effects computed for the average of 52.5 to 15 long term avg.</a:t>
            </a:r>
          </a:p>
        </p:txBody>
      </p:sp>
      <p:graphicFrame>
        <p:nvGraphicFramePr>
          <p:cNvPr id="768005" name="Object 5"/>
          <p:cNvGraphicFramePr>
            <a:graphicFrameLocks noChangeAspect="1"/>
          </p:cNvGraphicFramePr>
          <p:nvPr>
            <p:ph sz="half" idx="2"/>
          </p:nvPr>
        </p:nvGraphicFramePr>
        <p:xfrm>
          <a:off x="1295400" y="1524000"/>
          <a:ext cx="6324600" cy="3752850"/>
        </p:xfrm>
        <a:graphic>
          <a:graphicData uri="http://schemas.openxmlformats.org/presentationml/2006/ole">
            <p:oleObj spid="_x0000_s768005" name="Worksheet" r:id="rId3" imgW="3371850" imgH="2000250" progId="Excel.Sheet.8">
              <p:embed/>
            </p:oleObj>
          </a:graphicData>
        </a:graphic>
      </p:graphicFrame>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56EA651-3D93-4625-8053-53A7DBE9522B}" type="slidenum">
              <a:rPr lang="en-US"/>
              <a:pPr/>
              <a:t>37</a:t>
            </a:fld>
            <a:endParaRPr lang="en-US"/>
          </a:p>
        </p:txBody>
      </p:sp>
      <p:sp>
        <p:nvSpPr>
          <p:cNvPr id="769026" name="Rectangle 2"/>
          <p:cNvSpPr>
            <a:spLocks noGrp="1" noChangeArrowheads="1"/>
          </p:cNvSpPr>
          <p:nvPr>
            <p:ph type="title"/>
          </p:nvPr>
        </p:nvSpPr>
        <p:spPr/>
        <p:txBody>
          <a:bodyPr/>
          <a:lstStyle/>
          <a:p>
            <a:r>
              <a:rPr lang="en-US"/>
              <a:t>Social Damages in Santiago in year 2000</a:t>
            </a:r>
            <a:br>
              <a:rPr lang="en-US"/>
            </a:br>
            <a:r>
              <a:rPr lang="en-US" sz="1800"/>
              <a:t>(Million  US Dollars of 1997)</a:t>
            </a:r>
          </a:p>
        </p:txBody>
      </p:sp>
      <p:sp>
        <p:nvSpPr>
          <p:cNvPr id="769027" name="Rectangle 3"/>
          <p:cNvSpPr>
            <a:spLocks noGrp="1" noChangeArrowheads="1"/>
          </p:cNvSpPr>
          <p:nvPr>
            <p:ph type="body" sz="half" idx="1"/>
          </p:nvPr>
        </p:nvSpPr>
        <p:spPr>
          <a:xfrm>
            <a:off x="152400" y="5638800"/>
            <a:ext cx="8153400" cy="1066800"/>
          </a:xfrm>
        </p:spPr>
        <p:txBody>
          <a:bodyPr/>
          <a:lstStyle/>
          <a:p>
            <a:pPr>
              <a:lnSpc>
                <a:spcPct val="100000"/>
              </a:lnSpc>
              <a:buFontTx/>
              <a:buNone/>
            </a:pPr>
            <a:r>
              <a:rPr lang="en-US" sz="1600"/>
              <a:t>	Social lost of effects above the reference value of 15 ug/m3 of PM2.5 and Ozone standard (37-15=22 ug/m3 of PM2.5) </a:t>
            </a:r>
          </a:p>
        </p:txBody>
      </p:sp>
      <p:graphicFrame>
        <p:nvGraphicFramePr>
          <p:cNvPr id="769028" name="Object 4"/>
          <p:cNvGraphicFramePr>
            <a:graphicFrameLocks noChangeAspect="1"/>
          </p:cNvGraphicFramePr>
          <p:nvPr>
            <p:ph sz="half" idx="2"/>
          </p:nvPr>
        </p:nvGraphicFramePr>
        <p:xfrm>
          <a:off x="762000" y="1387475"/>
          <a:ext cx="7391400" cy="3967163"/>
        </p:xfrm>
        <a:graphic>
          <a:graphicData uri="http://schemas.openxmlformats.org/presentationml/2006/ole">
            <p:oleObj spid="_x0000_s769028" name="Worksheet" r:id="rId3" imgW="3762375" imgH="2019300" progId="Excel.Sheet.8">
              <p:embed/>
            </p:oleObj>
          </a:graphicData>
        </a:graphic>
      </p:graphicFrame>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Slide Number Placeholder 6"/>
          <p:cNvSpPr>
            <a:spLocks noGrp="1"/>
          </p:cNvSpPr>
          <p:nvPr>
            <p:ph type="sldNum" sz="quarter" idx="12"/>
          </p:nvPr>
        </p:nvSpPr>
        <p:spPr/>
        <p:txBody>
          <a:bodyPr/>
          <a:lstStyle/>
          <a:p>
            <a:fld id="{CBA6D91B-943F-40D6-9133-30C775E38B62}" type="slidenum">
              <a:rPr lang="en-US"/>
              <a:pPr/>
              <a:t>38</a:t>
            </a:fld>
            <a:endParaRPr lang="en-US"/>
          </a:p>
        </p:txBody>
      </p:sp>
      <p:sp>
        <p:nvSpPr>
          <p:cNvPr id="756738" name="Rectangle 2"/>
          <p:cNvSpPr>
            <a:spLocks noGrp="1" noChangeArrowheads="1"/>
          </p:cNvSpPr>
          <p:nvPr>
            <p:ph type="title"/>
          </p:nvPr>
        </p:nvSpPr>
        <p:spPr>
          <a:noFill/>
          <a:ln/>
        </p:spPr>
        <p:txBody>
          <a:bodyPr/>
          <a:lstStyle/>
          <a:p>
            <a:r>
              <a:rPr lang="en-US" sz="2400"/>
              <a:t>Comparación Beneficios en Salud del PPDA</a:t>
            </a:r>
            <a:r>
              <a:rPr lang="en-US"/>
              <a:t/>
            </a:r>
            <a:br>
              <a:rPr lang="en-US"/>
            </a:br>
            <a:r>
              <a:rPr lang="en-US" sz="2400"/>
              <a:t> PPDA 1997 – Análisis Propio</a:t>
            </a:r>
          </a:p>
        </p:txBody>
      </p:sp>
      <p:sp>
        <p:nvSpPr>
          <p:cNvPr id="756739" name="Rectangle 3"/>
          <p:cNvSpPr>
            <a:spLocks noGrp="1" noChangeArrowheads="1"/>
          </p:cNvSpPr>
          <p:nvPr>
            <p:ph type="body" sz="half" idx="1"/>
          </p:nvPr>
        </p:nvSpPr>
        <p:spPr>
          <a:xfrm>
            <a:off x="152400" y="5410200"/>
            <a:ext cx="7696200" cy="1295400"/>
          </a:xfrm>
        </p:spPr>
        <p:txBody>
          <a:bodyPr/>
          <a:lstStyle/>
          <a:p>
            <a:pPr>
              <a:lnSpc>
                <a:spcPct val="100000"/>
              </a:lnSpc>
            </a:pPr>
            <a:r>
              <a:rPr lang="en-US" sz="1800"/>
              <a:t>Los beneficios en salud aumentaron significativamente</a:t>
            </a:r>
          </a:p>
          <a:p>
            <a:pPr>
              <a:lnSpc>
                <a:spcPct val="100000"/>
              </a:lnSpc>
            </a:pPr>
            <a:r>
              <a:rPr lang="en-US" sz="1800"/>
              <a:t>Los beneficios derivados de materiales, agricultura y episodios criticos son mucho menores a los beneficios en salud</a:t>
            </a:r>
          </a:p>
        </p:txBody>
      </p:sp>
      <p:sp>
        <p:nvSpPr>
          <p:cNvPr id="756740" name="Rectangle 4"/>
          <p:cNvSpPr>
            <a:spLocks noChangeArrowheads="1"/>
          </p:cNvSpPr>
          <p:nvPr/>
        </p:nvSpPr>
        <p:spPr bwMode="auto">
          <a:xfrm>
            <a:off x="-304800" y="1447800"/>
            <a:ext cx="8763000" cy="457200"/>
          </a:xfrm>
          <a:prstGeom prst="rect">
            <a:avLst/>
          </a:prstGeom>
          <a:noFill/>
          <a:ln w="9525">
            <a:noFill/>
            <a:miter lim="800000"/>
            <a:headEnd/>
            <a:tailEnd/>
          </a:ln>
          <a:effectLst/>
        </p:spPr>
        <p:txBody>
          <a:bodyPr/>
          <a:lstStyle/>
          <a:p>
            <a:pPr marL="395288" indent="-395288">
              <a:lnSpc>
                <a:spcPct val="110000"/>
              </a:lnSpc>
              <a:spcBef>
                <a:spcPct val="35000"/>
              </a:spcBef>
              <a:buSzTx/>
              <a:buFontTx/>
              <a:buNone/>
            </a:pPr>
            <a:r>
              <a:rPr lang="es-MX" sz="1800"/>
              <a:t>		     Millones de dólares del 2000</a:t>
            </a:r>
            <a:endParaRPr lang="es-ES" sz="1800"/>
          </a:p>
        </p:txBody>
      </p:sp>
      <p:graphicFrame>
        <p:nvGraphicFramePr>
          <p:cNvPr id="756741" name="Object 5"/>
          <p:cNvGraphicFramePr>
            <a:graphicFrameLocks noChangeAspect="1"/>
          </p:cNvGraphicFramePr>
          <p:nvPr>
            <p:ph sz="half" idx="2"/>
          </p:nvPr>
        </p:nvGraphicFramePr>
        <p:xfrm>
          <a:off x="685800" y="2209800"/>
          <a:ext cx="7602538" cy="1684338"/>
        </p:xfrm>
        <a:graphic>
          <a:graphicData uri="http://schemas.openxmlformats.org/presentationml/2006/ole">
            <p:oleObj spid="_x0000_s756741" name="Worksheet" r:id="rId3" imgW="4600575" imgH="1019175" progId="Excel.Sheet.8">
              <p:embed/>
            </p:oleObj>
          </a:graphicData>
        </a:graphic>
      </p:graphicFrame>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fld id="{B300B9E6-7C11-4A3D-8B32-1E7CBDDF0BDB}" type="slidenum">
              <a:rPr lang="en-US"/>
              <a:pPr/>
              <a:t>39</a:t>
            </a:fld>
            <a:endParaRPr lang="en-US"/>
          </a:p>
        </p:txBody>
      </p:sp>
      <p:sp>
        <p:nvSpPr>
          <p:cNvPr id="776194" name="Rectangle 2"/>
          <p:cNvSpPr>
            <a:spLocks noGrp="1" noChangeArrowheads="1"/>
          </p:cNvSpPr>
          <p:nvPr>
            <p:ph type="body" idx="1"/>
          </p:nvPr>
        </p:nvSpPr>
        <p:spPr>
          <a:xfrm>
            <a:off x="0" y="4953000"/>
            <a:ext cx="8763000" cy="838200"/>
          </a:xfrm>
        </p:spPr>
        <p:txBody>
          <a:bodyPr/>
          <a:lstStyle/>
          <a:p>
            <a:pPr>
              <a:lnSpc>
                <a:spcPct val="100000"/>
              </a:lnSpc>
            </a:pPr>
            <a:r>
              <a:rPr lang="en-US" sz="1800"/>
              <a:t>Los beneficios en salud aumentaron significativamente</a:t>
            </a:r>
          </a:p>
          <a:p>
            <a:pPr>
              <a:lnSpc>
                <a:spcPct val="100000"/>
              </a:lnSpc>
            </a:pPr>
            <a:r>
              <a:rPr lang="en-US" sz="1800"/>
              <a:t>Los beneficios derivados de materiales, agricultura y episodios criticos son mucho menores a los beneficios en salud</a:t>
            </a:r>
          </a:p>
        </p:txBody>
      </p:sp>
      <p:sp>
        <p:nvSpPr>
          <p:cNvPr id="776195" name="Rectangle 3"/>
          <p:cNvSpPr>
            <a:spLocks noGrp="1" noChangeArrowheads="1"/>
          </p:cNvSpPr>
          <p:nvPr>
            <p:ph type="title"/>
          </p:nvPr>
        </p:nvSpPr>
        <p:spPr>
          <a:noFill/>
          <a:ln/>
        </p:spPr>
        <p:txBody>
          <a:bodyPr/>
          <a:lstStyle/>
          <a:p>
            <a:r>
              <a:rPr lang="en-US" sz="2400"/>
              <a:t>Comparación Beneficios en Salud del PPDA</a:t>
            </a:r>
            <a:r>
              <a:rPr lang="en-US"/>
              <a:t/>
            </a:r>
            <a:br>
              <a:rPr lang="en-US"/>
            </a:br>
            <a:r>
              <a:rPr lang="en-US" sz="2400"/>
              <a:t> PPDA 1997 – Análisis Propio</a:t>
            </a:r>
          </a:p>
        </p:txBody>
      </p:sp>
      <p:graphicFrame>
        <p:nvGraphicFramePr>
          <p:cNvPr id="776196" name="Object 4"/>
          <p:cNvGraphicFramePr>
            <a:graphicFrameLocks noChangeAspect="1"/>
          </p:cNvGraphicFramePr>
          <p:nvPr/>
        </p:nvGraphicFramePr>
        <p:xfrm>
          <a:off x="304800" y="1905000"/>
          <a:ext cx="8458200" cy="2435225"/>
        </p:xfrm>
        <a:graphic>
          <a:graphicData uri="http://schemas.openxmlformats.org/presentationml/2006/ole">
            <p:oleObj spid="_x0000_s776196" name="Hoja de cálculo" r:id="rId3" imgW="3819751" imgH="1219682" progId="Excel.Sheet.8">
              <p:embed/>
            </p:oleObj>
          </a:graphicData>
        </a:graphic>
      </p:graphicFrame>
      <p:sp>
        <p:nvSpPr>
          <p:cNvPr id="776197" name="Rectangle 5"/>
          <p:cNvSpPr>
            <a:spLocks noChangeArrowheads="1"/>
          </p:cNvSpPr>
          <p:nvPr/>
        </p:nvSpPr>
        <p:spPr bwMode="auto">
          <a:xfrm>
            <a:off x="-304800" y="1447800"/>
            <a:ext cx="8763000" cy="457200"/>
          </a:xfrm>
          <a:prstGeom prst="rect">
            <a:avLst/>
          </a:prstGeom>
          <a:noFill/>
          <a:ln w="9525">
            <a:noFill/>
            <a:miter lim="800000"/>
            <a:headEnd/>
            <a:tailEnd/>
          </a:ln>
          <a:effectLst/>
        </p:spPr>
        <p:txBody>
          <a:bodyPr/>
          <a:lstStyle/>
          <a:p>
            <a:pPr marL="395288" indent="-395288">
              <a:lnSpc>
                <a:spcPct val="110000"/>
              </a:lnSpc>
              <a:spcBef>
                <a:spcPct val="35000"/>
              </a:spcBef>
              <a:buSzTx/>
              <a:buFontTx/>
              <a:buNone/>
            </a:pPr>
            <a:r>
              <a:rPr lang="es-MX" sz="1800"/>
              <a:t>		     Millones de dólares del 2000</a:t>
            </a:r>
            <a:endParaRPr lang="es-ES" sz="180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1DCFE172-DC97-4D95-BE7C-46854733CC81}" type="slidenum">
              <a:rPr lang="en-US"/>
              <a:pPr/>
              <a:t>4</a:t>
            </a:fld>
            <a:endParaRPr lang="en-US"/>
          </a:p>
        </p:txBody>
      </p:sp>
      <p:sp>
        <p:nvSpPr>
          <p:cNvPr id="848898" name="Rectangle 2"/>
          <p:cNvSpPr>
            <a:spLocks noGrp="1" noChangeArrowheads="1"/>
          </p:cNvSpPr>
          <p:nvPr>
            <p:ph type="title"/>
          </p:nvPr>
        </p:nvSpPr>
        <p:spPr/>
        <p:txBody>
          <a:bodyPr/>
          <a:lstStyle/>
          <a:p>
            <a:endParaRPr lang="es-CL"/>
          </a:p>
        </p:txBody>
      </p:sp>
      <p:sp>
        <p:nvSpPr>
          <p:cNvPr id="848899" name="Rectangle 3"/>
          <p:cNvSpPr>
            <a:spLocks noGrp="1" noChangeArrowheads="1"/>
          </p:cNvSpPr>
          <p:nvPr>
            <p:ph type="body" idx="1"/>
          </p:nvPr>
        </p:nvSpPr>
        <p:spPr/>
        <p:txBody>
          <a:bodyPr/>
          <a:lstStyle/>
          <a:p>
            <a:endParaRPr lang="es-CL"/>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Slide Number Placeholder 6"/>
          <p:cNvSpPr>
            <a:spLocks noGrp="1"/>
          </p:cNvSpPr>
          <p:nvPr>
            <p:ph type="sldNum" sz="quarter" idx="12"/>
          </p:nvPr>
        </p:nvSpPr>
        <p:spPr/>
        <p:txBody>
          <a:bodyPr/>
          <a:lstStyle/>
          <a:p>
            <a:fld id="{7A4A5600-039E-4BA9-8760-DB879D534ED2}" type="slidenum">
              <a:rPr lang="en-US"/>
              <a:pPr/>
              <a:t>40</a:t>
            </a:fld>
            <a:endParaRPr lang="en-US"/>
          </a:p>
        </p:txBody>
      </p:sp>
      <p:sp>
        <p:nvSpPr>
          <p:cNvPr id="775170" name="Rectangle 2"/>
          <p:cNvSpPr>
            <a:spLocks noGrp="1" noChangeArrowheads="1"/>
          </p:cNvSpPr>
          <p:nvPr>
            <p:ph type="title"/>
          </p:nvPr>
        </p:nvSpPr>
        <p:spPr/>
        <p:txBody>
          <a:bodyPr/>
          <a:lstStyle/>
          <a:p>
            <a:r>
              <a:rPr lang="en-US" sz="2400"/>
              <a:t>Comparación Beneficios en Salud del PPDA</a:t>
            </a:r>
            <a:r>
              <a:rPr lang="en-US"/>
              <a:t/>
            </a:r>
            <a:br>
              <a:rPr lang="en-US"/>
            </a:br>
            <a:r>
              <a:rPr lang="en-US" sz="2400"/>
              <a:t> PPDA 1997 – Análisis Propio</a:t>
            </a:r>
          </a:p>
        </p:txBody>
      </p:sp>
      <p:sp>
        <p:nvSpPr>
          <p:cNvPr id="775171" name="Rectangle 3"/>
          <p:cNvSpPr>
            <a:spLocks noGrp="1" noChangeArrowheads="1"/>
          </p:cNvSpPr>
          <p:nvPr>
            <p:ph type="body" sz="half" idx="1"/>
          </p:nvPr>
        </p:nvSpPr>
        <p:spPr>
          <a:xfrm>
            <a:off x="152400" y="5867400"/>
            <a:ext cx="8001000" cy="838200"/>
          </a:xfrm>
        </p:spPr>
        <p:txBody>
          <a:bodyPr/>
          <a:lstStyle/>
          <a:p>
            <a:r>
              <a:rPr lang="en-US" sz="1800"/>
              <a:t>Beneficios del PPDA de 1997 evaluado originalmente en CONAMA (1998) comparado con los valores desarrollados en este estudio.</a:t>
            </a:r>
          </a:p>
          <a:p>
            <a:endParaRPr lang="en-US" sz="1800"/>
          </a:p>
        </p:txBody>
      </p:sp>
      <p:sp>
        <p:nvSpPr>
          <p:cNvPr id="775172" name="Rectangle 4"/>
          <p:cNvSpPr>
            <a:spLocks noChangeArrowheads="1"/>
          </p:cNvSpPr>
          <p:nvPr/>
        </p:nvSpPr>
        <p:spPr bwMode="auto">
          <a:xfrm>
            <a:off x="0" y="1143000"/>
            <a:ext cx="8763000" cy="457200"/>
          </a:xfrm>
          <a:prstGeom prst="rect">
            <a:avLst/>
          </a:prstGeom>
          <a:noFill/>
          <a:ln w="9525">
            <a:noFill/>
            <a:miter lim="800000"/>
            <a:headEnd/>
            <a:tailEnd/>
          </a:ln>
          <a:effectLst/>
        </p:spPr>
        <p:txBody>
          <a:bodyPr/>
          <a:lstStyle/>
          <a:p>
            <a:pPr marL="395288" indent="-395288">
              <a:lnSpc>
                <a:spcPct val="110000"/>
              </a:lnSpc>
              <a:spcBef>
                <a:spcPct val="35000"/>
              </a:spcBef>
              <a:buSzTx/>
              <a:buFontTx/>
              <a:buNone/>
            </a:pPr>
            <a:r>
              <a:rPr lang="es-MX" sz="1800"/>
              <a:t>	Millones de dólares del 2000</a:t>
            </a:r>
            <a:endParaRPr lang="es-ES" sz="1800"/>
          </a:p>
        </p:txBody>
      </p:sp>
      <p:graphicFrame>
        <p:nvGraphicFramePr>
          <p:cNvPr id="775173" name="Object 5"/>
          <p:cNvGraphicFramePr>
            <a:graphicFrameLocks noChangeAspect="1"/>
          </p:cNvGraphicFramePr>
          <p:nvPr>
            <p:ph sz="half" idx="2"/>
          </p:nvPr>
        </p:nvGraphicFramePr>
        <p:xfrm>
          <a:off x="88900" y="1676400"/>
          <a:ext cx="8915400" cy="3730625"/>
        </p:xfrm>
        <a:graphic>
          <a:graphicData uri="http://schemas.openxmlformats.org/presentationml/2006/ole">
            <p:oleObj spid="_x0000_s775173" name="Worksheet" r:id="rId3" imgW="6781800" imgH="2838450" progId="Excel.Sheet.8">
              <p:embed/>
            </p:oleObj>
          </a:graphicData>
        </a:graphic>
      </p:graphicFrame>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D4194F32-ABCA-4B74-978A-A67AE20A3A99}" type="slidenum">
              <a:rPr lang="en-US"/>
              <a:pPr/>
              <a:t>41</a:t>
            </a:fld>
            <a:endParaRPr lang="en-US"/>
          </a:p>
        </p:txBody>
      </p:sp>
      <p:sp>
        <p:nvSpPr>
          <p:cNvPr id="841730" name="Rectangle 2"/>
          <p:cNvSpPr>
            <a:spLocks noGrp="1" noChangeArrowheads="1"/>
          </p:cNvSpPr>
          <p:nvPr>
            <p:ph type="title"/>
          </p:nvPr>
        </p:nvSpPr>
        <p:spPr/>
        <p:txBody>
          <a:bodyPr/>
          <a:lstStyle/>
          <a:p>
            <a:r>
              <a:rPr lang="en-US"/>
              <a:t>Value of a Life-Year Lost </a:t>
            </a:r>
          </a:p>
        </p:txBody>
      </p:sp>
      <p:sp>
        <p:nvSpPr>
          <p:cNvPr id="841731" name="Rectangle 3"/>
          <p:cNvSpPr>
            <a:spLocks noChangeArrowheads="1"/>
          </p:cNvSpPr>
          <p:nvPr/>
        </p:nvSpPr>
        <p:spPr bwMode="auto">
          <a:xfrm>
            <a:off x="0" y="6096000"/>
            <a:ext cx="9144000" cy="457200"/>
          </a:xfrm>
          <a:prstGeom prst="rect">
            <a:avLst/>
          </a:prstGeom>
          <a:noFill/>
          <a:ln w="9525">
            <a:noFill/>
            <a:miter lim="800000"/>
            <a:headEnd/>
            <a:tailEnd/>
          </a:ln>
          <a:effectLst/>
        </p:spPr>
        <p:txBody>
          <a:bodyPr/>
          <a:lstStyle/>
          <a:p>
            <a:pPr marL="342900" indent="-342900">
              <a:lnSpc>
                <a:spcPct val="110000"/>
              </a:lnSpc>
              <a:spcBef>
                <a:spcPct val="35000"/>
              </a:spcBef>
              <a:buSzTx/>
              <a:buFontTx/>
              <a:buNone/>
            </a:pPr>
            <a:r>
              <a:rPr lang="es-ES" sz="1300"/>
              <a:t>Fuente: [Cesar, Dorland et al. 2000] Cuadro 6.5.</a:t>
            </a:r>
            <a:endParaRPr lang="es-CL" sz="1300"/>
          </a:p>
        </p:txBody>
      </p:sp>
      <p:graphicFrame>
        <p:nvGraphicFramePr>
          <p:cNvPr id="841732" name="Object 4"/>
          <p:cNvGraphicFramePr>
            <a:graphicFrameLocks noChangeAspect="1"/>
          </p:cNvGraphicFramePr>
          <p:nvPr>
            <p:ph idx="1"/>
          </p:nvPr>
        </p:nvGraphicFramePr>
        <p:xfrm>
          <a:off x="776288" y="2209800"/>
          <a:ext cx="7515225" cy="2301875"/>
        </p:xfrm>
        <a:graphic>
          <a:graphicData uri="http://schemas.openxmlformats.org/presentationml/2006/ole">
            <p:oleObj spid="_x0000_s841732" name="Worksheet" r:id="rId3" imgW="4229100" imgH="1295400" progId="Excel.Sheet.8">
              <p:embed/>
            </p:oleObj>
          </a:graphicData>
        </a:graphic>
      </p:graphicFrame>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FDBE0BBC-A0B4-4738-85B4-46289CE19348}" type="slidenum">
              <a:rPr lang="en-US"/>
              <a:pPr/>
              <a:t>5</a:t>
            </a:fld>
            <a:endParaRPr lang="en-US"/>
          </a:p>
        </p:txBody>
      </p:sp>
      <p:sp>
        <p:nvSpPr>
          <p:cNvPr id="782338" name="Rectangle 2"/>
          <p:cNvSpPr>
            <a:spLocks noGrp="1" noChangeArrowheads="1"/>
          </p:cNvSpPr>
          <p:nvPr>
            <p:ph type="title"/>
          </p:nvPr>
        </p:nvSpPr>
        <p:spPr/>
        <p:txBody>
          <a:bodyPr/>
          <a:lstStyle/>
          <a:p>
            <a:r>
              <a:rPr lang="en-US"/>
              <a:t>Cases analyzed</a:t>
            </a:r>
          </a:p>
        </p:txBody>
      </p:sp>
      <p:sp>
        <p:nvSpPr>
          <p:cNvPr id="782339" name="Rectangle 3"/>
          <p:cNvSpPr>
            <a:spLocks noGrp="1" noChangeArrowheads="1"/>
          </p:cNvSpPr>
          <p:nvPr>
            <p:ph type="body" idx="1"/>
          </p:nvPr>
        </p:nvSpPr>
        <p:spPr/>
        <p:txBody>
          <a:bodyPr/>
          <a:lstStyle/>
          <a:p>
            <a:r>
              <a:rPr lang="en-US"/>
              <a:t>Metropolitan Zone of the México Valley, México</a:t>
            </a:r>
          </a:p>
          <a:p>
            <a:r>
              <a:rPr lang="en-US"/>
              <a:t>Metropolitan  Region of Santiago, Chile</a:t>
            </a:r>
          </a:p>
          <a:p>
            <a:r>
              <a:rPr lang="en-US"/>
              <a:t>Sao Paulo, Brasil </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0F106F9-BA12-4AEB-B202-5CB89C478646}" type="slidenum">
              <a:rPr lang="en-US"/>
              <a:pPr/>
              <a:t>6</a:t>
            </a:fld>
            <a:endParaRPr lang="en-US"/>
          </a:p>
        </p:txBody>
      </p:sp>
      <p:sp>
        <p:nvSpPr>
          <p:cNvPr id="783362" name="Rectangle 2"/>
          <p:cNvSpPr>
            <a:spLocks noGrp="1" noChangeArrowheads="1"/>
          </p:cNvSpPr>
          <p:nvPr>
            <p:ph type="title"/>
          </p:nvPr>
        </p:nvSpPr>
        <p:spPr/>
        <p:txBody>
          <a:bodyPr/>
          <a:lstStyle/>
          <a:p>
            <a:r>
              <a:rPr lang="en-US" sz="2000"/>
              <a:t>Zona Metropolitana del Valle de México, México </a:t>
            </a:r>
            <a:br>
              <a:rPr lang="en-US" sz="2000"/>
            </a:br>
            <a:r>
              <a:rPr lang="en-US" sz="2800"/>
              <a:t>Introduction</a:t>
            </a:r>
          </a:p>
        </p:txBody>
      </p:sp>
      <p:sp>
        <p:nvSpPr>
          <p:cNvPr id="783363" name="Rectangle 3"/>
          <p:cNvSpPr>
            <a:spLocks noGrp="1" noChangeArrowheads="1"/>
          </p:cNvSpPr>
          <p:nvPr>
            <p:ph type="body" idx="1"/>
          </p:nvPr>
        </p:nvSpPr>
        <p:spPr/>
        <p:txBody>
          <a:bodyPr/>
          <a:lstStyle/>
          <a:p>
            <a:pPr>
              <a:lnSpc>
                <a:spcPct val="100000"/>
              </a:lnSpc>
            </a:pPr>
            <a:r>
              <a:rPr lang="en-US" sz="2000"/>
              <a:t>Objective: Economic valuation of the Third Program of Air Quality 2000-2010 (PROAIRE)</a:t>
            </a:r>
          </a:p>
          <a:p>
            <a:pPr>
              <a:lnSpc>
                <a:spcPct val="100000"/>
              </a:lnSpc>
            </a:pPr>
            <a:r>
              <a:rPr lang="en-US" sz="2000"/>
              <a:t>Focused on health benefits associated to reductions of PM10 and Ozone: 4 scenarios against a baseline 1995-99, but considers also social effects of environmental contingencies.</a:t>
            </a:r>
          </a:p>
          <a:p>
            <a:pPr>
              <a:lnSpc>
                <a:spcPct val="100000"/>
              </a:lnSpc>
            </a:pPr>
            <a:r>
              <a:rPr lang="en-US" sz="2000"/>
              <a:t>Time Horizon: 2000-2010, results shown for 2010</a:t>
            </a:r>
          </a:p>
          <a:p>
            <a:pPr>
              <a:lnSpc>
                <a:spcPct val="100000"/>
              </a:lnSpc>
            </a:pPr>
            <a:r>
              <a:rPr lang="en-US" sz="2000"/>
              <a:t>Uses local and international studies to estimate the change in health effects (Many epidemiological studies have been conducted in México City). Uses one US Study to estimate the long-term exposure effects on premature mortality</a:t>
            </a:r>
          </a:p>
          <a:p>
            <a:pPr>
              <a:lnSpc>
                <a:spcPct val="100000"/>
              </a:lnSpc>
            </a:pPr>
            <a:r>
              <a:rPr lang="en-US" sz="2000"/>
              <a:t>Uses unit values derived in the US and transfered to México, and Human Capital to value mortality reductions</a:t>
            </a:r>
          </a:p>
          <a:p>
            <a:pPr>
              <a:lnSpc>
                <a:spcPct val="100000"/>
              </a:lnSpc>
            </a:pPr>
            <a:r>
              <a:rPr lang="en-US" sz="2000"/>
              <a:t>Performed by the Environmental Studies Institute (IVM, The Netherlands) and THe National Center for Environmental Health (CENSA) supported by many other institutions.</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8"/>
          <p:cNvSpPr>
            <a:spLocks noGrp="1"/>
          </p:cNvSpPr>
          <p:nvPr>
            <p:ph type="sldNum" sz="quarter" idx="12"/>
          </p:nvPr>
        </p:nvSpPr>
        <p:spPr/>
        <p:txBody>
          <a:bodyPr/>
          <a:lstStyle/>
          <a:p>
            <a:fld id="{AF53127A-B57E-46F9-9641-64C9D37FAAEB}" type="slidenum">
              <a:rPr lang="en-US"/>
              <a:pPr/>
              <a:t>7</a:t>
            </a:fld>
            <a:endParaRPr lang="en-US"/>
          </a:p>
        </p:txBody>
      </p:sp>
      <p:pic>
        <p:nvPicPr>
          <p:cNvPr id="784386" name="Picture 2" descr="Improving Air Quality in Metropolitan Mexico City"/>
          <p:cNvPicPr>
            <a:picLocks noChangeAspect="1" noChangeArrowheads="1"/>
          </p:cNvPicPr>
          <p:nvPr>
            <p:ph sz="quarter" idx="2"/>
          </p:nvPr>
        </p:nvPicPr>
        <p:blipFill>
          <a:blip r:embed="rId2" cstate="print"/>
          <a:srcRect/>
          <a:stretch>
            <a:fillRect/>
          </a:stretch>
        </p:blipFill>
        <p:spPr>
          <a:xfrm>
            <a:off x="6427788" y="457200"/>
            <a:ext cx="2716212" cy="3048000"/>
          </a:xfrm>
          <a:noFill/>
          <a:ln/>
        </p:spPr>
      </p:pic>
      <p:pic>
        <p:nvPicPr>
          <p:cNvPr id="784387" name="Picture 3" descr="pm10 mexico"/>
          <p:cNvPicPr>
            <a:picLocks noChangeAspect="1" noChangeArrowheads="1"/>
          </p:cNvPicPr>
          <p:nvPr>
            <p:ph sz="quarter" idx="3"/>
          </p:nvPr>
        </p:nvPicPr>
        <p:blipFill>
          <a:blip r:embed="rId3" cstate="print"/>
          <a:srcRect/>
          <a:stretch>
            <a:fillRect/>
          </a:stretch>
        </p:blipFill>
        <p:spPr>
          <a:xfrm>
            <a:off x="1981200" y="457200"/>
            <a:ext cx="2736850" cy="3124200"/>
          </a:xfrm>
          <a:noFill/>
          <a:ln/>
        </p:spPr>
      </p:pic>
      <p:sp>
        <p:nvSpPr>
          <p:cNvPr id="784388" name="Rectangle 4"/>
          <p:cNvSpPr>
            <a:spLocks noGrp="1" noChangeArrowheads="1"/>
          </p:cNvSpPr>
          <p:nvPr>
            <p:ph type="title" sz="quarter"/>
          </p:nvPr>
        </p:nvSpPr>
        <p:spPr>
          <a:xfrm>
            <a:off x="152400" y="152400"/>
            <a:ext cx="8763000" cy="533400"/>
          </a:xfrm>
        </p:spPr>
        <p:txBody>
          <a:bodyPr/>
          <a:lstStyle/>
          <a:p>
            <a:r>
              <a:rPr lang="en-US" sz="2800"/>
              <a:t>Changes in the Exposure to Pollutants</a:t>
            </a:r>
          </a:p>
        </p:txBody>
      </p:sp>
      <p:pic>
        <p:nvPicPr>
          <p:cNvPr id="784389" name="Picture 5"/>
          <p:cNvPicPr>
            <a:picLocks noChangeAspect="1" noChangeArrowheads="1"/>
          </p:cNvPicPr>
          <p:nvPr>
            <p:ph sz="quarter" idx="1"/>
          </p:nvPr>
        </p:nvPicPr>
        <p:blipFill>
          <a:blip r:embed="rId4"/>
          <a:srcRect/>
          <a:stretch>
            <a:fillRect/>
          </a:stretch>
        </p:blipFill>
        <p:spPr>
          <a:xfrm>
            <a:off x="2305050" y="2552700"/>
            <a:ext cx="0" cy="0"/>
          </a:xfrm>
          <a:noFill/>
          <a:ln/>
        </p:spPr>
      </p:pic>
      <p:sp>
        <p:nvSpPr>
          <p:cNvPr id="784390" name="Rectangle 6"/>
          <p:cNvSpPr>
            <a:spLocks noGrp="1" noChangeArrowheads="1"/>
          </p:cNvSpPr>
          <p:nvPr>
            <p:ph sz="quarter" idx="4"/>
          </p:nvPr>
        </p:nvSpPr>
        <p:spPr/>
        <p:txBody>
          <a:bodyPr/>
          <a:lstStyle/>
          <a:p>
            <a:endParaRPr lang="es-CL" sz="1800"/>
          </a:p>
        </p:txBody>
      </p:sp>
      <p:pic>
        <p:nvPicPr>
          <p:cNvPr id="784391" name="Picture 7"/>
          <p:cNvPicPr>
            <a:picLocks noChangeAspect="1" noChangeArrowheads="1"/>
          </p:cNvPicPr>
          <p:nvPr/>
        </p:nvPicPr>
        <p:blipFill>
          <a:blip r:embed="rId5" cstate="print"/>
          <a:srcRect/>
          <a:stretch>
            <a:fillRect/>
          </a:stretch>
        </p:blipFill>
        <p:spPr bwMode="auto">
          <a:xfrm>
            <a:off x="4419600" y="3352800"/>
            <a:ext cx="4724400" cy="3265488"/>
          </a:xfrm>
          <a:prstGeom prst="rect">
            <a:avLst/>
          </a:prstGeom>
          <a:noFill/>
          <a:ln w="25400">
            <a:noFill/>
            <a:miter lim="800000"/>
            <a:headEnd/>
            <a:tailEnd/>
          </a:ln>
          <a:effectLst/>
        </p:spPr>
      </p:pic>
      <p:pic>
        <p:nvPicPr>
          <p:cNvPr id="784392" name="Picture 8"/>
          <p:cNvPicPr>
            <a:picLocks noChangeAspect="1" noChangeArrowheads="1"/>
          </p:cNvPicPr>
          <p:nvPr/>
        </p:nvPicPr>
        <p:blipFill>
          <a:blip r:embed="rId6" cstate="print"/>
          <a:srcRect/>
          <a:stretch>
            <a:fillRect/>
          </a:stretch>
        </p:blipFill>
        <p:spPr bwMode="auto">
          <a:xfrm>
            <a:off x="152400" y="3505200"/>
            <a:ext cx="4495800" cy="3067050"/>
          </a:xfrm>
          <a:prstGeom prst="rect">
            <a:avLst/>
          </a:prstGeom>
          <a:noFill/>
          <a:ln w="25400">
            <a:noFill/>
            <a:miter lim="800000"/>
            <a:headEnd/>
            <a:tailEnd/>
          </a:ln>
          <a:effectLst/>
        </p:spPr>
      </p:pic>
      <p:sp>
        <p:nvSpPr>
          <p:cNvPr id="784393" name="Text Box 9"/>
          <p:cNvSpPr txBox="1">
            <a:spLocks noChangeArrowheads="1"/>
          </p:cNvSpPr>
          <p:nvPr/>
        </p:nvSpPr>
        <p:spPr bwMode="auto">
          <a:xfrm>
            <a:off x="288925" y="1225550"/>
            <a:ext cx="885825" cy="396875"/>
          </a:xfrm>
          <a:prstGeom prst="rect">
            <a:avLst/>
          </a:prstGeom>
          <a:noFill/>
          <a:ln w="25400">
            <a:noFill/>
            <a:miter lim="800000"/>
            <a:headEnd/>
            <a:tailEnd/>
          </a:ln>
          <a:effectLst/>
        </p:spPr>
        <p:txBody>
          <a:bodyPr wrap="none">
            <a:spAutoFit/>
          </a:bodyPr>
          <a:lstStyle/>
          <a:p>
            <a:r>
              <a:rPr lang="es-CL"/>
              <a:t>PM10:</a:t>
            </a:r>
          </a:p>
        </p:txBody>
      </p:sp>
      <p:sp>
        <p:nvSpPr>
          <p:cNvPr id="784394" name="Text Box 10"/>
          <p:cNvSpPr txBox="1">
            <a:spLocks noChangeArrowheads="1"/>
          </p:cNvSpPr>
          <p:nvPr/>
        </p:nvSpPr>
        <p:spPr bwMode="auto">
          <a:xfrm>
            <a:off x="5029200" y="1219200"/>
            <a:ext cx="984250" cy="396875"/>
          </a:xfrm>
          <a:prstGeom prst="rect">
            <a:avLst/>
          </a:prstGeom>
          <a:noFill/>
          <a:ln w="25400">
            <a:noFill/>
            <a:miter lim="800000"/>
            <a:headEnd/>
            <a:tailEnd/>
          </a:ln>
          <a:effectLst/>
        </p:spPr>
        <p:txBody>
          <a:bodyPr wrap="none">
            <a:spAutoFit/>
          </a:bodyPr>
          <a:lstStyle/>
          <a:p>
            <a:r>
              <a:rPr lang="es-CL"/>
              <a:t>Ozono:</a:t>
            </a:r>
          </a:p>
        </p:txBody>
      </p:sp>
      <p:sp>
        <p:nvSpPr>
          <p:cNvPr id="784395" name="Line 11"/>
          <p:cNvSpPr>
            <a:spLocks noChangeShapeType="1"/>
          </p:cNvSpPr>
          <p:nvPr/>
        </p:nvSpPr>
        <p:spPr bwMode="auto">
          <a:xfrm>
            <a:off x="609600" y="4933950"/>
            <a:ext cx="3962400" cy="0"/>
          </a:xfrm>
          <a:prstGeom prst="line">
            <a:avLst/>
          </a:prstGeom>
          <a:noFill/>
          <a:ln w="38100">
            <a:solidFill>
              <a:srgbClr val="FF0000"/>
            </a:solidFill>
            <a:round/>
            <a:headEnd/>
            <a:tailEnd/>
          </a:ln>
          <a:effectLst/>
        </p:spPr>
        <p:txBody>
          <a:bodyPr wrap="none">
            <a:spAutoFit/>
          </a:bodyPr>
          <a:lstStyle/>
          <a:p>
            <a:endParaRPr lang="en-US"/>
          </a:p>
        </p:txBody>
      </p:sp>
      <p:sp>
        <p:nvSpPr>
          <p:cNvPr id="784396" name="Line 12"/>
          <p:cNvSpPr>
            <a:spLocks noChangeShapeType="1"/>
          </p:cNvSpPr>
          <p:nvPr/>
        </p:nvSpPr>
        <p:spPr bwMode="auto">
          <a:xfrm>
            <a:off x="4953000" y="5486400"/>
            <a:ext cx="4038600" cy="0"/>
          </a:xfrm>
          <a:prstGeom prst="line">
            <a:avLst/>
          </a:prstGeom>
          <a:noFill/>
          <a:ln w="38100">
            <a:solidFill>
              <a:srgbClr val="FF0000"/>
            </a:solidFill>
            <a:round/>
            <a:headEnd/>
            <a:tailEnd/>
          </a:ln>
          <a:effectLst/>
        </p:spPr>
        <p:txBody>
          <a:bodyPr>
            <a:spAutoFit/>
          </a:bodyPr>
          <a:lstStyle/>
          <a:p>
            <a:endParaRPr lang="en-US"/>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C834062E-A4A7-4436-BF5C-BE4020C351EE}" type="slidenum">
              <a:rPr lang="en-US"/>
              <a:pPr/>
              <a:t>8</a:t>
            </a:fld>
            <a:endParaRPr lang="en-US"/>
          </a:p>
        </p:txBody>
      </p:sp>
      <p:sp>
        <p:nvSpPr>
          <p:cNvPr id="791554" name="Rectangle 2"/>
          <p:cNvSpPr>
            <a:spLocks noGrp="1" noChangeArrowheads="1"/>
          </p:cNvSpPr>
          <p:nvPr>
            <p:ph type="title"/>
          </p:nvPr>
        </p:nvSpPr>
        <p:spPr/>
        <p:txBody>
          <a:bodyPr/>
          <a:lstStyle/>
          <a:p>
            <a:r>
              <a:rPr lang="en-US" sz="2800"/>
              <a:t>Premature Mortality Reductions in the México Valle Zone in 2010</a:t>
            </a:r>
          </a:p>
        </p:txBody>
      </p:sp>
      <p:sp>
        <p:nvSpPr>
          <p:cNvPr id="791555" name="Rectangle 3"/>
          <p:cNvSpPr>
            <a:spLocks noChangeArrowheads="1"/>
          </p:cNvSpPr>
          <p:nvPr/>
        </p:nvSpPr>
        <p:spPr bwMode="auto">
          <a:xfrm>
            <a:off x="0" y="6019800"/>
            <a:ext cx="9144000" cy="228600"/>
          </a:xfrm>
          <a:prstGeom prst="rect">
            <a:avLst/>
          </a:prstGeom>
          <a:noFill/>
          <a:ln w="9525">
            <a:noFill/>
            <a:miter lim="800000"/>
            <a:headEnd/>
            <a:tailEnd/>
          </a:ln>
          <a:effectLst/>
        </p:spPr>
        <p:txBody>
          <a:bodyPr/>
          <a:lstStyle/>
          <a:p>
            <a:pPr marL="395288" indent="-395288">
              <a:lnSpc>
                <a:spcPct val="110000"/>
              </a:lnSpc>
              <a:spcBef>
                <a:spcPct val="35000"/>
              </a:spcBef>
              <a:buSzTx/>
              <a:buFontTx/>
              <a:buNone/>
            </a:pPr>
            <a:r>
              <a:rPr lang="es-CL" sz="1500"/>
              <a:t>Note: only two of the four scenarios analyzed are shown. The 20% and AQS1 scenarios are not shown</a:t>
            </a:r>
          </a:p>
          <a:p>
            <a:pPr marL="395288" indent="-395288">
              <a:lnSpc>
                <a:spcPct val="110000"/>
              </a:lnSpc>
              <a:spcBef>
                <a:spcPct val="35000"/>
              </a:spcBef>
              <a:buSzTx/>
              <a:buFontTx/>
              <a:buNone/>
            </a:pPr>
            <a:r>
              <a:rPr lang="es-ES" sz="1500"/>
              <a:t>Fuente: Cesar et al. (2000), Cuadro 5.4, Pág. 31.</a:t>
            </a:r>
            <a:endParaRPr lang="es-CL" sz="1500"/>
          </a:p>
          <a:p>
            <a:pPr marL="395288" indent="-395288">
              <a:lnSpc>
                <a:spcPct val="110000"/>
              </a:lnSpc>
              <a:spcBef>
                <a:spcPct val="35000"/>
              </a:spcBef>
              <a:buSzTx/>
              <a:buFontTx/>
              <a:buNone/>
            </a:pPr>
            <a:endParaRPr lang="es-CL" sz="1500"/>
          </a:p>
        </p:txBody>
      </p:sp>
      <p:graphicFrame>
        <p:nvGraphicFramePr>
          <p:cNvPr id="791557" name="Object 5"/>
          <p:cNvGraphicFramePr>
            <a:graphicFrameLocks noChangeAspect="1"/>
          </p:cNvGraphicFramePr>
          <p:nvPr>
            <p:ph sz="half" idx="2"/>
          </p:nvPr>
        </p:nvGraphicFramePr>
        <p:xfrm>
          <a:off x="685800" y="1828800"/>
          <a:ext cx="7543800" cy="3306763"/>
        </p:xfrm>
        <a:graphic>
          <a:graphicData uri="http://schemas.openxmlformats.org/presentationml/2006/ole">
            <p:oleObj spid="_x0000_s791557" name="Worksheet" r:id="rId4" imgW="4762541" imgH="2087770" progId="Excel.Sheet.8">
              <p:embed/>
            </p:oleObj>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fld id="{F3A2524C-8907-433E-BD31-C77E64B7F4B4}" type="slidenum">
              <a:rPr lang="en-US"/>
              <a:pPr/>
              <a:t>9</a:t>
            </a:fld>
            <a:endParaRPr lang="en-US"/>
          </a:p>
        </p:txBody>
      </p:sp>
      <p:sp>
        <p:nvSpPr>
          <p:cNvPr id="787458" name="Rectangle 2"/>
          <p:cNvSpPr>
            <a:spLocks noGrp="1" noChangeArrowheads="1"/>
          </p:cNvSpPr>
          <p:nvPr>
            <p:ph type="title"/>
          </p:nvPr>
        </p:nvSpPr>
        <p:spPr/>
        <p:txBody>
          <a:bodyPr/>
          <a:lstStyle/>
          <a:p>
            <a:r>
              <a:rPr lang="en-US" sz="2800"/>
              <a:t>Morbidity Reductions in the México Valle Zone in 2010</a:t>
            </a:r>
          </a:p>
        </p:txBody>
      </p:sp>
      <p:sp>
        <p:nvSpPr>
          <p:cNvPr id="787459" name="Rectangle 3"/>
          <p:cNvSpPr>
            <a:spLocks noChangeArrowheads="1"/>
          </p:cNvSpPr>
          <p:nvPr/>
        </p:nvSpPr>
        <p:spPr bwMode="auto">
          <a:xfrm>
            <a:off x="0" y="6096000"/>
            <a:ext cx="9144000" cy="457200"/>
          </a:xfrm>
          <a:prstGeom prst="rect">
            <a:avLst/>
          </a:prstGeom>
          <a:noFill/>
          <a:ln w="9525">
            <a:noFill/>
            <a:miter lim="800000"/>
            <a:headEnd/>
            <a:tailEnd/>
          </a:ln>
          <a:effectLst/>
        </p:spPr>
        <p:txBody>
          <a:bodyPr/>
          <a:lstStyle/>
          <a:p>
            <a:pPr marL="395288" indent="-395288">
              <a:lnSpc>
                <a:spcPct val="110000"/>
              </a:lnSpc>
              <a:spcBef>
                <a:spcPct val="35000"/>
              </a:spcBef>
              <a:buSzTx/>
              <a:buFontTx/>
              <a:buNone/>
            </a:pPr>
            <a:r>
              <a:rPr lang="es-CL" sz="1300"/>
              <a:t>Nota: se muestran solo 2 de los 4 escenarios calculados originalmente. Los escenarios 20% y AQS1 se han eliminado</a:t>
            </a:r>
          </a:p>
          <a:p>
            <a:pPr marL="395288" indent="-395288">
              <a:lnSpc>
                <a:spcPct val="110000"/>
              </a:lnSpc>
              <a:spcBef>
                <a:spcPct val="35000"/>
              </a:spcBef>
              <a:buSzTx/>
              <a:buFontTx/>
              <a:buNone/>
            </a:pPr>
            <a:r>
              <a:rPr lang="es-ES" sz="1300"/>
              <a:t>Fuente: [Cesar, Dorland et al. 2000] Cuadros 5.2 y 5.3, Pág. 30.</a:t>
            </a:r>
            <a:endParaRPr lang="es-CL" sz="1300"/>
          </a:p>
        </p:txBody>
      </p:sp>
      <p:graphicFrame>
        <p:nvGraphicFramePr>
          <p:cNvPr id="787460" name="Object 4"/>
          <p:cNvGraphicFramePr>
            <a:graphicFrameLocks noChangeAspect="1"/>
          </p:cNvGraphicFramePr>
          <p:nvPr>
            <p:ph idx="1"/>
          </p:nvPr>
        </p:nvGraphicFramePr>
        <p:xfrm>
          <a:off x="554038" y="1447800"/>
          <a:ext cx="7805737" cy="4105275"/>
        </p:xfrm>
        <a:graphic>
          <a:graphicData uri="http://schemas.openxmlformats.org/presentationml/2006/ole">
            <p:oleObj spid="_x0000_s787460" name="Worksheet" r:id="rId4" imgW="5324475" imgH="2800350" progId="Excel.Sheet.8">
              <p:embed/>
            </p:oleObj>
          </a:graphicData>
        </a:graphic>
      </p:graphicFrame>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Seminar-White-Tahoma">
  <a:themeElements>
    <a:clrScheme name="Seminar-White-Tahoma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Seminar-White-Tahoma">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rgbClr val="FF0000"/>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
            <a:schemeClr val="tx1"/>
          </a:buClr>
          <a:buSzPct val="90000"/>
          <a:buFont typeface="Wingdings" pitchFamily="2" charset="2"/>
          <a:buNone/>
          <a:tabLst/>
          <a:defRPr kumimoji="0" lang="en-US" sz="20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noFill/>
        <a:ln w="38100" cap="flat" cmpd="sng" algn="ctr">
          <a:solidFill>
            <a:srgbClr val="FF0000"/>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
            <a:schemeClr val="tx1"/>
          </a:buClr>
          <a:buSzPct val="90000"/>
          <a:buFont typeface="Wingdings" pitchFamily="2" charset="2"/>
          <a:buNone/>
          <a:tabLst/>
          <a:defRPr kumimoji="0" lang="en-US" sz="20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Seminar-White-Tahoma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Seminar-White-Tahoma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Seminar-White-Tahoma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Seminar-White-Tahoma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Seminar-White-Tahoma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Seminar-White-Tahoma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Seminar-White-Tahoma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Q:\MSOffice\Templates\Seminar-White-Tahoma.pot</Template>
  <TotalTime>11199</TotalTime>
  <Words>1897</Words>
  <Application>Microsoft Office PowerPoint</Application>
  <PresentationFormat>On-screen Show (4:3)</PresentationFormat>
  <Paragraphs>245</Paragraphs>
  <Slides>41</Slides>
  <Notes>11</Notes>
  <HiddenSlides>10</HiddenSlides>
  <MMClips>0</MMClips>
  <ScaleCrop>false</ScaleCrop>
  <HeadingPairs>
    <vt:vector size="10" baseType="variant">
      <vt:variant>
        <vt:lpstr>Fonts Used</vt:lpstr>
      </vt:variant>
      <vt:variant>
        <vt:i4>5</vt:i4>
      </vt:variant>
      <vt:variant>
        <vt:lpstr>Theme</vt:lpstr>
      </vt:variant>
      <vt:variant>
        <vt:i4>1</vt:i4>
      </vt:variant>
      <vt:variant>
        <vt:lpstr>Embedded OLE Servers</vt:lpstr>
      </vt:variant>
      <vt:variant>
        <vt:i4>6</vt:i4>
      </vt:variant>
      <vt:variant>
        <vt:lpstr>Slide Titles</vt:lpstr>
      </vt:variant>
      <vt:variant>
        <vt:i4>41</vt:i4>
      </vt:variant>
      <vt:variant>
        <vt:lpstr>Custom Shows</vt:lpstr>
      </vt:variant>
      <vt:variant>
        <vt:i4>1</vt:i4>
      </vt:variant>
    </vt:vector>
  </HeadingPairs>
  <TitlesOfParts>
    <vt:vector size="54" baseType="lpstr">
      <vt:lpstr>Times New Roman</vt:lpstr>
      <vt:lpstr>Tahoma</vt:lpstr>
      <vt:lpstr>Wingdings</vt:lpstr>
      <vt:lpstr>Arial Unicode MS</vt:lpstr>
      <vt:lpstr>Arial</vt:lpstr>
      <vt:lpstr>Seminar-White-Tahoma</vt:lpstr>
      <vt:lpstr>Hoja de cálculo de Microsoft Excel</vt:lpstr>
      <vt:lpstr>Microsoft Word Picture</vt:lpstr>
      <vt:lpstr>Microsoft Visio Drawing</vt:lpstr>
      <vt:lpstr>Microsoft Excel Worksheet</vt:lpstr>
      <vt:lpstr>Microsoft Excel Chart</vt:lpstr>
      <vt:lpstr>Microsoft Word Document</vt:lpstr>
      <vt:lpstr>Economic valuation applied to air quality and pollution management : Examples of experiences, political implications and application in a regional context.</vt:lpstr>
      <vt:lpstr>Methods</vt:lpstr>
      <vt:lpstr>The Damage Function Method</vt:lpstr>
      <vt:lpstr>Slide 4</vt:lpstr>
      <vt:lpstr>Cases analyzed</vt:lpstr>
      <vt:lpstr>Zona Metropolitana del Valle de México, México  Introduction</vt:lpstr>
      <vt:lpstr>Changes in the Exposure to Pollutants</vt:lpstr>
      <vt:lpstr>Premature Mortality Reductions in the México Valle Zone in 2010</vt:lpstr>
      <vt:lpstr>Morbidity Reductions in the México Valle Zone in 2010</vt:lpstr>
      <vt:lpstr>Benefits due to the reduction of PM10 and Ozone in 2010 (Millions of US$)</vt:lpstr>
      <vt:lpstr>México: conclusions</vt:lpstr>
      <vt:lpstr>Sao Paulo, Brasil: Introduction  </vt:lpstr>
      <vt:lpstr>Ambient Concentrations of NO2</vt:lpstr>
      <vt:lpstr>Health Effects avoided in São Paulo , 1997-2000</vt:lpstr>
      <vt:lpstr>Health Benefits, 1997-2000 (thousand of US$)</vt:lpstr>
      <vt:lpstr>Santiago de Chile: Introduction</vt:lpstr>
      <vt:lpstr>The  1997 Santiago Decontamination Plan (updated 2001)</vt:lpstr>
      <vt:lpstr>Change in Effects due to  a reduction of 1 ug/m3 of PM2.5</vt:lpstr>
      <vt:lpstr>Total effects avoided by Santiago Decontamination Plan, 1997-2011</vt:lpstr>
      <vt:lpstr>Total benefits due to the Plan 1997-2011</vt:lpstr>
      <vt:lpstr>What is the source of the benefits ?</vt:lpstr>
      <vt:lpstr>Who gets the benefits of abatement?</vt:lpstr>
      <vt:lpstr>Average Benefit of Emissions Reduction (1997 US$ per ton)</vt:lpstr>
      <vt:lpstr>Control Measures by Benefit/Cost Ratio</vt:lpstr>
      <vt:lpstr>Aplicability in the Region:</vt:lpstr>
      <vt:lpstr>Possible approximations</vt:lpstr>
      <vt:lpstr>Conclusions</vt:lpstr>
      <vt:lpstr>Conclusions – Cases of Study</vt:lpstr>
      <vt:lpstr>Conclusions – Cases of Study</vt:lpstr>
      <vt:lpstr>Colaborators</vt:lpstr>
      <vt:lpstr>Slide 31</vt:lpstr>
      <vt:lpstr>Auxiliary Slides</vt:lpstr>
      <vt:lpstr>Estimación del impacto en LA CKOT</vt:lpstr>
      <vt:lpstr>Impact Factors for PM2.5 and O3</vt:lpstr>
      <vt:lpstr>Factores de Impacto PM2.5 y O3  </vt:lpstr>
      <vt:lpstr>Unit Social Damages in Santiago in year 2000 (Million of US$/(ug/m3 of PM2.5)</vt:lpstr>
      <vt:lpstr>Social Damages in Santiago in year 2000 (Million  US Dollars of 1997)</vt:lpstr>
      <vt:lpstr>Comparación Beneficios en Salud del PPDA  PPDA 1997 – Análisis Propio</vt:lpstr>
      <vt:lpstr>Comparación Beneficios en Salud del PPDA  PPDA 1997 – Análisis Propio</vt:lpstr>
      <vt:lpstr>Comparación Beneficios en Salud del PPDA  PPDA 1997 – Análisis Propio</vt:lpstr>
      <vt:lpstr>Value of a Life-Year Lost </vt:lpstr>
      <vt:lpstr>Ingles</vt:lpstr>
    </vt:vector>
  </TitlesOfParts>
  <Company>ICS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Impact Analysis</dc:title>
  <dc:creator>Luis Cifuentes</dc:creator>
  <cp:lastModifiedBy>anarod</cp:lastModifiedBy>
  <cp:revision>611</cp:revision>
  <dcterms:created xsi:type="dcterms:W3CDTF">2001-01-04T09:14:43Z</dcterms:created>
  <dcterms:modified xsi:type="dcterms:W3CDTF">2010-07-11T14:01:45Z</dcterms:modified>
</cp:coreProperties>
</file>