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doc" ContentType="application/msword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60" r:id="rId2"/>
    <p:sldId id="257" r:id="rId3"/>
    <p:sldId id="261" r:id="rId4"/>
    <p:sldId id="262" r:id="rId5"/>
    <p:sldId id="263" r:id="rId6"/>
    <p:sldId id="264" r:id="rId7"/>
    <p:sldId id="265" r:id="rId8"/>
    <p:sldId id="266" r:id="rId9"/>
    <p:sldId id="280" r:id="rId10"/>
    <p:sldId id="267" r:id="rId11"/>
    <p:sldId id="268" r:id="rId12"/>
    <p:sldId id="284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3" r:id="rId25"/>
  </p:sldIdLst>
  <p:sldSz cx="9144000" cy="6858000" type="screen4x3"/>
  <p:notesSz cx="6881813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33CC33"/>
    <a:srgbClr val="FF0000"/>
    <a:srgbClr val="52559C"/>
    <a:srgbClr val="10107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728" autoAdjust="0"/>
    <p:restoredTop sz="90929"/>
  </p:normalViewPr>
  <p:slideViewPr>
    <p:cSldViewPr snapToObjects="1">
      <p:cViewPr>
        <p:scale>
          <a:sx n="66" d="100"/>
          <a:sy n="66" d="100"/>
        </p:scale>
        <p:origin x="-564" y="-72"/>
      </p:cViewPr>
      <p:guideLst>
        <p:guide orient="horz" pos="2160"/>
        <p:guide pos="13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39" d="100"/>
          <a:sy n="39" d="100"/>
        </p:scale>
        <p:origin x="-1506" y="-96"/>
      </p:cViewPr>
      <p:guideLst>
        <p:guide orient="horz" pos="2928"/>
        <p:guide pos="2167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913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46" tIns="46223" rIns="92446" bIns="46223" numCol="1" anchor="t" anchorCtr="0" compatLnSpc="1">
            <a:prstTxWarp prst="textNoShape">
              <a:avLst/>
            </a:prstTxWarp>
          </a:bodyPr>
          <a:lstStyle>
            <a:lvl1pPr defTabSz="923925">
              <a:defRPr sz="1200">
                <a:latin typeface="Times New Roman" pitchFamily="18" charset="0"/>
              </a:defRPr>
            </a:lvl1pPr>
          </a:lstStyle>
          <a:p>
            <a:endParaRPr lang="de-DE"/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00488" y="0"/>
            <a:ext cx="298132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46" tIns="46223" rIns="92446" bIns="46223" numCol="1" anchor="t" anchorCtr="0" compatLnSpc="1">
            <a:prstTxWarp prst="textNoShape">
              <a:avLst/>
            </a:prstTxWarp>
          </a:bodyPr>
          <a:lstStyle>
            <a:lvl1pPr algn="r" defTabSz="923925">
              <a:defRPr sz="1200">
                <a:latin typeface="Times New Roman" pitchFamily="18" charset="0"/>
              </a:defRPr>
            </a:lvl1pPr>
          </a:lstStyle>
          <a:p>
            <a:endParaRPr lang="de-DE"/>
          </a:p>
        </p:txBody>
      </p:sp>
      <p:sp>
        <p:nvSpPr>
          <p:cNvPr id="665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2982913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46" tIns="46223" rIns="92446" bIns="46223" numCol="1" anchor="b" anchorCtr="0" compatLnSpc="1">
            <a:prstTxWarp prst="textNoShape">
              <a:avLst/>
            </a:prstTxWarp>
          </a:bodyPr>
          <a:lstStyle>
            <a:lvl1pPr defTabSz="923925">
              <a:defRPr sz="1200">
                <a:latin typeface="Times New Roman" pitchFamily="18" charset="0"/>
              </a:defRPr>
            </a:lvl1pPr>
          </a:lstStyle>
          <a:p>
            <a:endParaRPr lang="de-DE"/>
          </a:p>
        </p:txBody>
      </p:sp>
      <p:sp>
        <p:nvSpPr>
          <p:cNvPr id="665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00488" y="8831263"/>
            <a:ext cx="298132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46" tIns="46223" rIns="92446" bIns="46223" numCol="1" anchor="b" anchorCtr="0" compatLnSpc="1">
            <a:prstTxWarp prst="textNoShape">
              <a:avLst/>
            </a:prstTxWarp>
          </a:bodyPr>
          <a:lstStyle>
            <a:lvl1pPr algn="r" defTabSz="923925">
              <a:defRPr sz="1200">
                <a:latin typeface="Times New Roman" pitchFamily="18" charset="0"/>
              </a:defRPr>
            </a:lvl1pPr>
          </a:lstStyle>
          <a:p>
            <a:fld id="{5926CA3B-D61B-4574-BBA0-C344C602D1DB}" type="slidenum">
              <a:rPr lang="de-DE"/>
              <a:pPr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913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46" tIns="46223" rIns="92446" bIns="46223" numCol="1" anchor="t" anchorCtr="0" compatLnSpc="1">
            <a:prstTxWarp prst="textNoShape">
              <a:avLst/>
            </a:prstTxWarp>
          </a:bodyPr>
          <a:lstStyle>
            <a:lvl1pPr defTabSz="923925">
              <a:defRPr sz="1200"/>
            </a:lvl1pPr>
          </a:lstStyle>
          <a:p>
            <a:endParaRPr lang="en-US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7313" y="0"/>
            <a:ext cx="2982912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46" tIns="46223" rIns="92446" bIns="46223" numCol="1" anchor="t" anchorCtr="0" compatLnSpc="1">
            <a:prstTxWarp prst="textNoShape">
              <a:avLst/>
            </a:prstTxWarp>
          </a:bodyPr>
          <a:lstStyle>
            <a:lvl1pPr algn="r" defTabSz="923925">
              <a:defRPr sz="1200"/>
            </a:lvl1pPr>
          </a:lstStyle>
          <a:p>
            <a:endParaRPr lang="en-US"/>
          </a:p>
        </p:txBody>
      </p:sp>
      <p:sp>
        <p:nvSpPr>
          <p:cNvPr id="1434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176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8975" y="4416425"/>
            <a:ext cx="55054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46" tIns="46223" rIns="92446" bIns="4622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2982913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46" tIns="46223" rIns="92446" bIns="46223" numCol="1" anchor="b" anchorCtr="0" compatLnSpc="1">
            <a:prstTxWarp prst="textNoShape">
              <a:avLst/>
            </a:prstTxWarp>
          </a:bodyPr>
          <a:lstStyle>
            <a:lvl1pPr defTabSz="923925">
              <a:defRPr sz="1200"/>
            </a:lvl1pPr>
          </a:lstStyle>
          <a:p>
            <a:endParaRPr lang="en-US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7313" y="8829675"/>
            <a:ext cx="2982912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46" tIns="46223" rIns="92446" bIns="46223" numCol="1" anchor="b" anchorCtr="0" compatLnSpc="1">
            <a:prstTxWarp prst="textNoShape">
              <a:avLst/>
            </a:prstTxWarp>
          </a:bodyPr>
          <a:lstStyle>
            <a:lvl1pPr algn="r" defTabSz="923925">
              <a:defRPr sz="1200"/>
            </a:lvl1pPr>
          </a:lstStyle>
          <a:p>
            <a:fld id="{ED122F97-F64B-422F-9328-C78D318FBE8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70" name="Group 10"/>
          <p:cNvGrpSpPr>
            <a:grpSpLocks/>
          </p:cNvGrpSpPr>
          <p:nvPr userDrawn="1"/>
        </p:nvGrpSpPr>
        <p:grpSpPr bwMode="auto">
          <a:xfrm>
            <a:off x="8172450" y="317500"/>
            <a:ext cx="687388" cy="603250"/>
            <a:chOff x="4603" y="291"/>
            <a:chExt cx="433" cy="380"/>
          </a:xfrm>
        </p:grpSpPr>
        <p:pic>
          <p:nvPicPr>
            <p:cNvPr id="40971" name="Picture 11" descr="ecooben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604" y="291"/>
              <a:ext cx="432" cy="198"/>
            </a:xfrm>
            <a:prstGeom prst="rect">
              <a:avLst/>
            </a:prstGeom>
            <a:noFill/>
          </p:spPr>
        </p:pic>
        <p:pic>
          <p:nvPicPr>
            <p:cNvPr id="40972" name="Picture 12" descr="ecounten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603" y="485"/>
              <a:ext cx="432" cy="186"/>
            </a:xfrm>
            <a:prstGeom prst="rect">
              <a:avLst/>
            </a:prstGeom>
            <a:noFill/>
          </p:spPr>
        </p:pic>
      </p:grpSp>
      <p:pic>
        <p:nvPicPr>
          <p:cNvPr id="40973" name="Picture 13" descr="logo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5900" y="188913"/>
            <a:ext cx="1584325" cy="442912"/>
          </a:xfrm>
          <a:prstGeom prst="rect">
            <a:avLst/>
          </a:prstGeom>
          <a:noFill/>
        </p:spPr>
      </p:pic>
      <p:sp>
        <p:nvSpPr>
          <p:cNvPr id="40974" name="Rectangle 14"/>
          <p:cNvSpPr>
            <a:spLocks noChangeArrowheads="1"/>
          </p:cNvSpPr>
          <p:nvPr userDrawn="1"/>
        </p:nvSpPr>
        <p:spPr bwMode="auto">
          <a:xfrm>
            <a:off x="215900" y="631825"/>
            <a:ext cx="7989888" cy="295275"/>
          </a:xfrm>
          <a:prstGeom prst="rect">
            <a:avLst/>
          </a:prstGeom>
          <a:solidFill>
            <a:srgbClr val="10107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0975" name="Rectangle 15"/>
          <p:cNvSpPr>
            <a:spLocks noChangeArrowheads="1"/>
          </p:cNvSpPr>
          <p:nvPr userDrawn="1"/>
        </p:nvSpPr>
        <p:spPr bwMode="auto">
          <a:xfrm>
            <a:off x="215900" y="920750"/>
            <a:ext cx="8642350" cy="100013"/>
          </a:xfrm>
          <a:prstGeom prst="rect">
            <a:avLst/>
          </a:prstGeom>
          <a:solidFill>
            <a:srgbClr val="52559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0976" name="Text Box 16"/>
          <p:cNvSpPr txBox="1">
            <a:spLocks noChangeArrowheads="1"/>
          </p:cNvSpPr>
          <p:nvPr userDrawn="1"/>
        </p:nvSpPr>
        <p:spPr bwMode="auto">
          <a:xfrm>
            <a:off x="252413" y="646113"/>
            <a:ext cx="102393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e-CH" sz="1200" b="1">
                <a:solidFill>
                  <a:schemeClr val="bg1"/>
                </a:solidFill>
              </a:rPr>
              <a:t>ecologic.de</a:t>
            </a:r>
            <a:endParaRPr lang="en-US" sz="1200" b="1">
              <a:solidFill>
                <a:schemeClr val="bg1"/>
              </a:solidFill>
            </a:endParaRPr>
          </a:p>
        </p:txBody>
      </p:sp>
      <p:grpSp>
        <p:nvGrpSpPr>
          <p:cNvPr id="40988" name="Group 28"/>
          <p:cNvGrpSpPr>
            <a:grpSpLocks/>
          </p:cNvGrpSpPr>
          <p:nvPr/>
        </p:nvGrpSpPr>
        <p:grpSpPr bwMode="auto">
          <a:xfrm>
            <a:off x="215900" y="6019800"/>
            <a:ext cx="8640763" cy="679450"/>
            <a:chOff x="135" y="3934"/>
            <a:chExt cx="5444" cy="249"/>
          </a:xfrm>
        </p:grpSpPr>
        <p:sp>
          <p:nvSpPr>
            <p:cNvPr id="40989" name="Rectangle 29"/>
            <p:cNvSpPr>
              <a:spLocks noChangeArrowheads="1"/>
            </p:cNvSpPr>
            <p:nvPr/>
          </p:nvSpPr>
          <p:spPr bwMode="auto">
            <a:xfrm>
              <a:off x="135" y="3997"/>
              <a:ext cx="5444" cy="186"/>
            </a:xfrm>
            <a:prstGeom prst="rect">
              <a:avLst/>
            </a:prstGeom>
            <a:solidFill>
              <a:srgbClr val="101073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90" name="Rectangle 30"/>
            <p:cNvSpPr>
              <a:spLocks noChangeArrowheads="1"/>
            </p:cNvSpPr>
            <p:nvPr/>
          </p:nvSpPr>
          <p:spPr bwMode="auto">
            <a:xfrm>
              <a:off x="135" y="3934"/>
              <a:ext cx="5444" cy="63"/>
            </a:xfrm>
            <a:prstGeom prst="rect">
              <a:avLst/>
            </a:prstGeom>
            <a:solidFill>
              <a:srgbClr val="52559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0993" name="Text Box 33"/>
          <p:cNvSpPr txBox="1">
            <a:spLocks noChangeArrowheads="1"/>
          </p:cNvSpPr>
          <p:nvPr/>
        </p:nvSpPr>
        <p:spPr bwMode="auto">
          <a:xfrm>
            <a:off x="2667000" y="6172200"/>
            <a:ext cx="3733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de-DE" sz="1200" b="1">
                <a:solidFill>
                  <a:schemeClr val="bg2"/>
                </a:solidFill>
              </a:rPr>
              <a:t>Inter-American Development Bank - Regional Policy Dialogue</a:t>
            </a:r>
            <a:endParaRPr lang="de-DE" sz="1200" b="1">
              <a:solidFill>
                <a:schemeClr val="bg2"/>
              </a:solidFill>
            </a:endParaRPr>
          </a:p>
        </p:txBody>
      </p:sp>
      <p:sp>
        <p:nvSpPr>
          <p:cNvPr id="40998" name="Text Box 38"/>
          <p:cNvSpPr txBox="1">
            <a:spLocks noChangeArrowheads="1"/>
          </p:cNvSpPr>
          <p:nvPr/>
        </p:nvSpPr>
        <p:spPr bwMode="auto">
          <a:xfrm>
            <a:off x="509588" y="6172200"/>
            <a:ext cx="1776412" cy="439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200">
                <a:solidFill>
                  <a:schemeClr val="bg1"/>
                </a:solidFill>
              </a:rPr>
              <a:t>February 2003</a:t>
            </a:r>
          </a:p>
          <a:p>
            <a:pPr>
              <a:lnSpc>
                <a:spcPct val="40000"/>
              </a:lnSpc>
              <a:spcBef>
                <a:spcPct val="50000"/>
              </a:spcBef>
            </a:pPr>
            <a:r>
              <a:rPr lang="de-DE" sz="1200">
                <a:solidFill>
                  <a:schemeClr val="bg1"/>
                </a:solidFill>
              </a:rPr>
              <a:t>Washington D. C.</a:t>
            </a:r>
          </a:p>
        </p:txBody>
      </p:sp>
    </p:spTree>
  </p:cSld>
  <p:clrMapOvr>
    <a:masterClrMapping/>
  </p:clrMapOvr>
  <p:transition>
    <p:cove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85F8CA1-9F5A-4E91-83A5-9DA692CE9B9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ov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97663" y="1062038"/>
            <a:ext cx="2160587" cy="47291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4313" y="1062038"/>
            <a:ext cx="6330950" cy="47291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DD339D5-649C-436C-B6B6-6ABDCC6500C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ov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91B9B54-E1C9-4C38-A36A-4C765BF29AF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ov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D47B54C-265D-409D-B852-803A6C05B6A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ov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5900" y="1736725"/>
            <a:ext cx="4244975" cy="40544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3275" y="1736725"/>
            <a:ext cx="4244975" cy="40544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19E8524-71B3-4025-AA9C-88807212C53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ov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01E2720-AB41-4F45-A08F-85E324C67F0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ov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7AA38F8-DDF1-4217-B21A-997572CFD95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ov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A41F577-4A02-49D7-9BD1-E54F83582CA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ov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27340D2-7F07-41AF-95EF-0EDCF10EC2B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ov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CE03BB7-610B-4A26-8B7D-F6F5343ECB7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ov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51" name="Group 27"/>
          <p:cNvGrpSpPr>
            <a:grpSpLocks/>
          </p:cNvGrpSpPr>
          <p:nvPr/>
        </p:nvGrpSpPr>
        <p:grpSpPr bwMode="auto">
          <a:xfrm>
            <a:off x="215900" y="6019800"/>
            <a:ext cx="8640763" cy="679450"/>
            <a:chOff x="135" y="3934"/>
            <a:chExt cx="5444" cy="249"/>
          </a:xfrm>
        </p:grpSpPr>
        <p:sp>
          <p:nvSpPr>
            <p:cNvPr id="1052" name="Rectangle 28"/>
            <p:cNvSpPr>
              <a:spLocks noChangeArrowheads="1"/>
            </p:cNvSpPr>
            <p:nvPr/>
          </p:nvSpPr>
          <p:spPr bwMode="auto">
            <a:xfrm>
              <a:off x="135" y="3997"/>
              <a:ext cx="5444" cy="186"/>
            </a:xfrm>
            <a:prstGeom prst="rect">
              <a:avLst/>
            </a:prstGeom>
            <a:solidFill>
              <a:srgbClr val="101073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3" name="Rectangle 29"/>
            <p:cNvSpPr>
              <a:spLocks noChangeArrowheads="1"/>
            </p:cNvSpPr>
            <p:nvPr/>
          </p:nvSpPr>
          <p:spPr bwMode="auto">
            <a:xfrm>
              <a:off x="135" y="3934"/>
              <a:ext cx="5444" cy="63"/>
            </a:xfrm>
            <a:prstGeom prst="rect">
              <a:avLst/>
            </a:prstGeom>
            <a:solidFill>
              <a:srgbClr val="52559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4313" y="1062038"/>
            <a:ext cx="864235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CH" smtClean="0"/>
              <a:t>Titel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15900" y="1736725"/>
            <a:ext cx="8642350" cy="405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369175" y="6324600"/>
            <a:ext cx="1090613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64E0D4B6-51A8-4EE4-872E-429FD13362F5}" type="slidenum">
              <a:rPr lang="en-US"/>
              <a:pPr/>
              <a:t>‹#›</a:t>
            </a:fld>
            <a:endParaRPr lang="en-US"/>
          </a:p>
        </p:txBody>
      </p:sp>
      <p:grpSp>
        <p:nvGrpSpPr>
          <p:cNvPr id="1045" name="Group 21"/>
          <p:cNvGrpSpPr>
            <a:grpSpLocks/>
          </p:cNvGrpSpPr>
          <p:nvPr/>
        </p:nvGrpSpPr>
        <p:grpSpPr bwMode="auto">
          <a:xfrm>
            <a:off x="8172450" y="317500"/>
            <a:ext cx="687388" cy="603250"/>
            <a:chOff x="4603" y="291"/>
            <a:chExt cx="433" cy="380"/>
          </a:xfrm>
        </p:grpSpPr>
        <p:pic>
          <p:nvPicPr>
            <p:cNvPr id="1031" name="Picture 7" descr="ecooben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4604" y="291"/>
              <a:ext cx="432" cy="198"/>
            </a:xfrm>
            <a:prstGeom prst="rect">
              <a:avLst/>
            </a:prstGeom>
            <a:noFill/>
          </p:spPr>
        </p:pic>
        <p:pic>
          <p:nvPicPr>
            <p:cNvPr id="1032" name="Picture 8" descr="ecounten"/>
            <p:cNvPicPr>
              <a:picLocks noChangeAspect="1"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4603" y="485"/>
              <a:ext cx="432" cy="186"/>
            </a:xfrm>
            <a:prstGeom prst="rect">
              <a:avLst/>
            </a:prstGeom>
            <a:noFill/>
          </p:spPr>
        </p:pic>
      </p:grpSp>
      <p:pic>
        <p:nvPicPr>
          <p:cNvPr id="1034" name="Picture 10" descr="logo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215900" y="188913"/>
            <a:ext cx="1584325" cy="442912"/>
          </a:xfrm>
          <a:prstGeom prst="rect">
            <a:avLst/>
          </a:prstGeom>
          <a:noFill/>
        </p:spPr>
      </p:pic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215900" y="631825"/>
            <a:ext cx="7989888" cy="295275"/>
          </a:xfrm>
          <a:prstGeom prst="rect">
            <a:avLst/>
          </a:prstGeom>
          <a:solidFill>
            <a:srgbClr val="10107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15900" y="920750"/>
            <a:ext cx="8642350" cy="100013"/>
          </a:xfrm>
          <a:prstGeom prst="rect">
            <a:avLst/>
          </a:prstGeom>
          <a:solidFill>
            <a:srgbClr val="52559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43" name="Text Box 19"/>
          <p:cNvSpPr txBox="1">
            <a:spLocks noChangeArrowheads="1"/>
          </p:cNvSpPr>
          <p:nvPr/>
        </p:nvSpPr>
        <p:spPr bwMode="auto">
          <a:xfrm>
            <a:off x="252413" y="646113"/>
            <a:ext cx="102393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e-CH" sz="1200" b="1">
                <a:solidFill>
                  <a:schemeClr val="bg1"/>
                </a:solidFill>
              </a:rPr>
              <a:t>ecologic.de</a:t>
            </a:r>
            <a:endParaRPr lang="en-US" sz="1200" b="1">
              <a:solidFill>
                <a:schemeClr val="bg1"/>
              </a:solidFill>
            </a:endParaRPr>
          </a:p>
        </p:txBody>
      </p:sp>
      <p:sp>
        <p:nvSpPr>
          <p:cNvPr id="1048" name="Line 24"/>
          <p:cNvSpPr>
            <a:spLocks noChangeShapeType="1"/>
          </p:cNvSpPr>
          <p:nvPr/>
        </p:nvSpPr>
        <p:spPr bwMode="auto">
          <a:xfrm>
            <a:off x="215900" y="1592263"/>
            <a:ext cx="864235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54" name="Rectangle 30"/>
          <p:cNvSpPr>
            <a:spLocks noChangeArrowheads="1"/>
          </p:cNvSpPr>
          <p:nvPr/>
        </p:nvSpPr>
        <p:spPr bwMode="auto">
          <a:xfrm>
            <a:off x="509588" y="6400800"/>
            <a:ext cx="1090612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endParaRPr lang="de-DE" sz="1200">
              <a:solidFill>
                <a:schemeClr val="bg1"/>
              </a:solidFill>
            </a:endParaRPr>
          </a:p>
        </p:txBody>
      </p:sp>
      <p:sp>
        <p:nvSpPr>
          <p:cNvPr id="1056" name="Text Box 32"/>
          <p:cNvSpPr txBox="1">
            <a:spLocks noChangeArrowheads="1"/>
          </p:cNvSpPr>
          <p:nvPr/>
        </p:nvSpPr>
        <p:spPr bwMode="auto">
          <a:xfrm>
            <a:off x="509588" y="6324600"/>
            <a:ext cx="10906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de-DE" sz="2400">
              <a:latin typeface="Times New Roman" pitchFamily="18" charset="0"/>
            </a:endParaRPr>
          </a:p>
        </p:txBody>
      </p:sp>
      <p:sp>
        <p:nvSpPr>
          <p:cNvPr id="1057" name="Text Box 33"/>
          <p:cNvSpPr txBox="1">
            <a:spLocks noChangeArrowheads="1"/>
          </p:cNvSpPr>
          <p:nvPr/>
        </p:nvSpPr>
        <p:spPr bwMode="auto">
          <a:xfrm>
            <a:off x="509588" y="6172200"/>
            <a:ext cx="177641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200">
                <a:solidFill>
                  <a:schemeClr val="bg1"/>
                </a:solidFill>
              </a:rPr>
              <a:t>February 2003</a:t>
            </a: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de-DE" sz="1200">
                <a:solidFill>
                  <a:schemeClr val="bg1"/>
                </a:solidFill>
              </a:rPr>
              <a:t>Washington D.C.</a:t>
            </a:r>
          </a:p>
        </p:txBody>
      </p:sp>
      <p:sp>
        <p:nvSpPr>
          <p:cNvPr id="1058" name="Text Box 34"/>
          <p:cNvSpPr txBox="1">
            <a:spLocks noChangeArrowheads="1"/>
          </p:cNvSpPr>
          <p:nvPr/>
        </p:nvSpPr>
        <p:spPr bwMode="auto">
          <a:xfrm>
            <a:off x="2667000" y="6162675"/>
            <a:ext cx="3733800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de-DE" sz="1200" b="1">
                <a:solidFill>
                  <a:schemeClr val="bg2"/>
                </a:solidFill>
              </a:rPr>
              <a:t>Inter-American Development Bank - </a:t>
            </a:r>
          </a:p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en-GB" altLang="de-DE" sz="1200" b="1">
                <a:solidFill>
                  <a:schemeClr val="bg2"/>
                </a:solidFill>
              </a:rPr>
              <a:t>Regional Policy Dialogue</a:t>
            </a:r>
            <a:endParaRPr lang="de-DE" sz="1000" b="1">
              <a:solidFill>
                <a:schemeClr val="bg2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cover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</a:defRPr>
      </a:lvl3pPr>
      <a:lvl4pPr marL="1550988" indent="-2286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</a:defRPr>
      </a:lvl4pPr>
      <a:lvl5pPr marL="1958975" indent="-2286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</a:defRPr>
      </a:lvl5pPr>
      <a:lvl6pPr marL="2416175" indent="-2286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</a:defRPr>
      </a:lvl6pPr>
      <a:lvl7pPr marL="2873375" indent="-2286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</a:defRPr>
      </a:lvl7pPr>
      <a:lvl8pPr marL="3330575" indent="-2286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</a:defRPr>
      </a:lvl8pPr>
      <a:lvl9pPr marL="3787775" indent="-2286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2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D7D0B-381C-4BAC-8E6B-FE9E545A9893}" type="slidenum">
              <a:rPr lang="en-US"/>
              <a:pPr/>
              <a:t>1</a:t>
            </a:fld>
            <a:endParaRPr lang="en-US"/>
          </a:p>
        </p:txBody>
      </p:sp>
      <p:sp>
        <p:nvSpPr>
          <p:cNvPr id="45058" name="Text Box 2"/>
          <p:cNvSpPr txBox="1">
            <a:spLocks noChangeArrowheads="1"/>
          </p:cNvSpPr>
          <p:nvPr/>
        </p:nvSpPr>
        <p:spPr bwMode="auto">
          <a:xfrm>
            <a:off x="5181600" y="4191000"/>
            <a:ext cx="2743200" cy="141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b="1" i="1"/>
              <a:t>R. Andreas Kraemer</a:t>
            </a:r>
          </a:p>
          <a:p>
            <a:pPr>
              <a:lnSpc>
                <a:spcPct val="120000"/>
              </a:lnSpc>
            </a:pPr>
            <a:r>
              <a:rPr lang="en-US" b="1" i="1"/>
              <a:t>Director - Ecologic</a:t>
            </a:r>
          </a:p>
          <a:p>
            <a:pPr>
              <a:lnSpc>
                <a:spcPct val="120000"/>
              </a:lnSpc>
            </a:pPr>
            <a:endParaRPr lang="en-US" b="1" i="1"/>
          </a:p>
          <a:p>
            <a:pPr>
              <a:lnSpc>
                <a:spcPct val="120000"/>
              </a:lnSpc>
            </a:pPr>
            <a:r>
              <a:rPr lang="en-US" b="1" i="1"/>
              <a:t>Britta Pielen - Ecologic</a:t>
            </a:r>
            <a:endParaRPr lang="de-DE" b="1" i="1"/>
          </a:p>
        </p:txBody>
      </p:sp>
      <p:sp>
        <p:nvSpPr>
          <p:cNvPr id="45059" name="Text Box 3"/>
          <p:cNvSpPr txBox="1">
            <a:spLocks noChangeArrowheads="1"/>
          </p:cNvSpPr>
          <p:nvPr/>
        </p:nvSpPr>
        <p:spPr bwMode="auto">
          <a:xfrm>
            <a:off x="304800" y="2133600"/>
            <a:ext cx="8839200" cy="169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GB" altLang="de-DE" sz="3000">
                <a:solidFill>
                  <a:schemeClr val="accent2"/>
                </a:solidFill>
              </a:rPr>
              <a:t>Economic Instruments in Water Management</a:t>
            </a:r>
          </a:p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GB" altLang="de-DE" sz="800">
                <a:solidFill>
                  <a:schemeClr val="accent2"/>
                </a:solidFill>
              </a:rPr>
              <a:t/>
            </a:r>
            <a:br>
              <a:rPr lang="en-GB" altLang="de-DE" sz="800">
                <a:solidFill>
                  <a:schemeClr val="accent2"/>
                </a:solidFill>
              </a:rPr>
            </a:br>
            <a:r>
              <a:rPr lang="en-GB" altLang="de-DE" sz="2300">
                <a:solidFill>
                  <a:schemeClr val="accent2"/>
                </a:solidFill>
              </a:rPr>
              <a:t>Global Experience and Relevance for Latin American and</a:t>
            </a:r>
            <a:r>
              <a:rPr lang="de-DE" altLang="de-DE" sz="2300">
                <a:solidFill>
                  <a:schemeClr val="accent2"/>
                </a:solidFill>
              </a:rPr>
              <a:t> Caribbean</a:t>
            </a:r>
            <a:r>
              <a:rPr lang="en-GB" altLang="de-DE" sz="2300">
                <a:solidFill>
                  <a:schemeClr val="accent2"/>
                </a:solidFill>
              </a:rPr>
              <a:t> Countries</a:t>
            </a:r>
            <a:endParaRPr lang="de-DE" sz="1500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AC7E2F-73DF-440F-AF17-B47A4607F70B}" type="slidenum">
              <a:rPr lang="en-US"/>
              <a:pPr/>
              <a:t>10</a:t>
            </a:fld>
            <a:endParaRPr lang="en-US"/>
          </a:p>
        </p:txBody>
      </p:sp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Effluent Charges I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de-DE" sz="2400"/>
              <a:t>Levied on the discharge of effluent </a:t>
            </a:r>
            <a:r>
              <a:rPr lang="de-DE" sz="2400">
                <a:solidFill>
                  <a:srgbClr val="52559C"/>
                </a:solidFill>
              </a:rPr>
              <a:t>into natural waters</a:t>
            </a:r>
            <a:r>
              <a:rPr lang="de-DE" sz="2400"/>
              <a:t>.</a:t>
            </a:r>
          </a:p>
          <a:p>
            <a:pPr>
              <a:buFontTx/>
              <a:buNone/>
            </a:pPr>
            <a:r>
              <a:rPr lang="de-DE" sz="2400"/>
              <a:t>In place in seven EU Member States.</a:t>
            </a:r>
          </a:p>
          <a:p>
            <a:pPr>
              <a:buFontTx/>
              <a:buNone/>
            </a:pPr>
            <a:endParaRPr lang="de-DE" sz="2400"/>
          </a:p>
          <a:p>
            <a:pPr>
              <a:lnSpc>
                <a:spcPct val="50000"/>
              </a:lnSpc>
              <a:buFontTx/>
              <a:buNone/>
            </a:pPr>
            <a:r>
              <a:rPr lang="de-DE" sz="2400"/>
              <a:t>General aim: </a:t>
            </a:r>
            <a:r>
              <a:rPr lang="de-DE" sz="2400">
                <a:solidFill>
                  <a:srgbClr val="00CC00"/>
                </a:solidFill>
              </a:rPr>
              <a:t>Env. incentives</a:t>
            </a:r>
            <a:r>
              <a:rPr lang="de-DE" sz="2400"/>
              <a:t> &amp; (</a:t>
            </a:r>
            <a:r>
              <a:rPr lang="de-DE" sz="2400">
                <a:solidFill>
                  <a:srgbClr val="FF0000"/>
                </a:solidFill>
              </a:rPr>
              <a:t>earmarked</a:t>
            </a:r>
            <a:r>
              <a:rPr lang="de-DE" sz="2400"/>
              <a:t>) </a:t>
            </a:r>
            <a:r>
              <a:rPr lang="de-DE" sz="2400">
                <a:solidFill>
                  <a:srgbClr val="52559C"/>
                </a:solidFill>
              </a:rPr>
              <a:t>revenue</a:t>
            </a:r>
            <a:endParaRPr lang="de-DE" sz="2400"/>
          </a:p>
          <a:p>
            <a:pPr>
              <a:buFontTx/>
              <a:buNone/>
            </a:pPr>
            <a:endParaRPr lang="de-DE" sz="2400"/>
          </a:p>
          <a:p>
            <a:pPr>
              <a:lnSpc>
                <a:spcPct val="50000"/>
              </a:lnSpc>
              <a:buFontTx/>
              <a:buNone/>
            </a:pPr>
            <a:r>
              <a:rPr lang="de-DE" sz="2400"/>
              <a:t>Based on </a:t>
            </a:r>
            <a:r>
              <a:rPr lang="de-DE" sz="2400">
                <a:solidFill>
                  <a:srgbClr val="52559C"/>
                </a:solidFill>
              </a:rPr>
              <a:t>pollution content of effluent</a:t>
            </a:r>
            <a:endParaRPr lang="de-DE" sz="2400"/>
          </a:p>
          <a:p>
            <a:pPr>
              <a:buFontTx/>
              <a:buNone/>
            </a:pPr>
            <a:r>
              <a:rPr lang="de-DE" sz="2400">
                <a:sym typeface="Symbol" pitchFamily="18" charset="2"/>
              </a:rPr>
              <a:t></a:t>
            </a:r>
            <a:r>
              <a:rPr lang="de-DE" sz="2400"/>
              <a:t> Measuring and metering devices required.</a:t>
            </a:r>
          </a:p>
          <a:p>
            <a:pPr>
              <a:buFontTx/>
              <a:buNone/>
            </a:pPr>
            <a:endParaRPr lang="de-DE" sz="2400"/>
          </a:p>
          <a:p>
            <a:pPr>
              <a:buFontTx/>
              <a:buNone/>
            </a:pPr>
            <a:r>
              <a:rPr lang="de-DE" sz="2400"/>
              <a:t>Charge rates may </a:t>
            </a:r>
            <a:r>
              <a:rPr lang="de-DE" sz="2400">
                <a:solidFill>
                  <a:srgbClr val="52559C"/>
                </a:solidFill>
              </a:rPr>
              <a:t>differ among substances</a:t>
            </a:r>
            <a:endParaRPr lang="de-DE" sz="2400"/>
          </a:p>
          <a:p>
            <a:pPr>
              <a:buFontTx/>
              <a:buNone/>
            </a:pPr>
            <a:r>
              <a:rPr lang="de-DE" sz="2400"/>
              <a:t>(Denmark: Differentiated rates for N, P, and BOD)</a:t>
            </a: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FE95CD-2A66-4495-AF9C-F72E648BA792}" type="slidenum">
              <a:rPr lang="en-US"/>
              <a:pPr/>
              <a:t>11</a:t>
            </a:fld>
            <a:endParaRPr lang="en-US"/>
          </a:p>
        </p:txBody>
      </p:sp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Effluent Charges II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de-DE" sz="2400"/>
              <a:t>Systems differ in</a:t>
            </a:r>
          </a:p>
          <a:p>
            <a:pPr>
              <a:lnSpc>
                <a:spcPct val="60000"/>
              </a:lnSpc>
            </a:pPr>
            <a:endParaRPr lang="de-DE"/>
          </a:p>
          <a:p>
            <a:pPr>
              <a:lnSpc>
                <a:spcPct val="110000"/>
              </a:lnSpc>
              <a:buClr>
                <a:schemeClr val="tx1"/>
              </a:buClr>
            </a:pPr>
            <a:r>
              <a:rPr lang="de-DE" sz="2400">
                <a:solidFill>
                  <a:srgbClr val="52559C"/>
                </a:solidFill>
              </a:rPr>
              <a:t>Functional focus</a:t>
            </a:r>
            <a:r>
              <a:rPr lang="de-DE" sz="2400"/>
              <a:t> (incentives or revenue raising)</a:t>
            </a:r>
          </a:p>
          <a:p>
            <a:pPr>
              <a:lnSpc>
                <a:spcPct val="110000"/>
              </a:lnSpc>
              <a:buClr>
                <a:schemeClr val="tx1"/>
              </a:buClr>
            </a:pPr>
            <a:r>
              <a:rPr lang="de-DE" sz="2400">
                <a:solidFill>
                  <a:srgbClr val="52559C"/>
                </a:solidFill>
              </a:rPr>
              <a:t>Calculation methods</a:t>
            </a:r>
            <a:r>
              <a:rPr lang="de-DE" sz="2400"/>
              <a:t> and </a:t>
            </a:r>
            <a:r>
              <a:rPr lang="de-DE" sz="2400">
                <a:solidFill>
                  <a:srgbClr val="FF0000"/>
                </a:solidFill>
              </a:rPr>
              <a:t>substances</a:t>
            </a:r>
            <a:r>
              <a:rPr lang="de-DE" sz="2400"/>
              <a:t> included</a:t>
            </a:r>
          </a:p>
          <a:p>
            <a:pPr>
              <a:lnSpc>
                <a:spcPct val="110000"/>
              </a:lnSpc>
              <a:buClr>
                <a:schemeClr val="tx1"/>
              </a:buClr>
            </a:pPr>
            <a:r>
              <a:rPr lang="de-DE" sz="2400">
                <a:solidFill>
                  <a:srgbClr val="52559C"/>
                </a:solidFill>
              </a:rPr>
              <a:t>Actors liable</a:t>
            </a:r>
            <a:r>
              <a:rPr lang="de-DE" sz="2400"/>
              <a:t> to pay (addressee)</a:t>
            </a:r>
          </a:p>
          <a:p>
            <a:pPr>
              <a:lnSpc>
                <a:spcPct val="110000"/>
              </a:lnSpc>
              <a:buClr>
                <a:schemeClr val="tx1"/>
              </a:buClr>
            </a:pPr>
            <a:r>
              <a:rPr lang="de-DE" sz="2400">
                <a:solidFill>
                  <a:srgbClr val="52559C"/>
                </a:solidFill>
              </a:rPr>
              <a:t>Exemptions</a:t>
            </a:r>
            <a:r>
              <a:rPr lang="de-DE" sz="2400"/>
              <a:t> and rate </a:t>
            </a:r>
            <a:r>
              <a:rPr lang="de-DE" sz="2400">
                <a:solidFill>
                  <a:srgbClr val="FF0000"/>
                </a:solidFill>
              </a:rPr>
              <a:t>reductions</a:t>
            </a:r>
            <a:endParaRPr lang="de-DE" sz="2400"/>
          </a:p>
          <a:p>
            <a:pPr>
              <a:lnSpc>
                <a:spcPct val="110000"/>
              </a:lnSpc>
              <a:buClr>
                <a:schemeClr val="tx1"/>
              </a:buClr>
            </a:pPr>
            <a:r>
              <a:rPr lang="de-DE" sz="2400">
                <a:solidFill>
                  <a:srgbClr val="00CC00"/>
                </a:solidFill>
              </a:rPr>
              <a:t>Use of revenue</a:t>
            </a:r>
            <a:endParaRPr lang="de-DE" sz="2400"/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D5EC07-6866-4C87-B3A7-AB433744239F}" type="slidenum">
              <a:rPr lang="en-US"/>
              <a:pPr/>
              <a:t>12</a:t>
            </a:fld>
            <a:endParaRPr lang="en-US"/>
          </a:p>
        </p:txBody>
      </p:sp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214313" y="1062038"/>
            <a:ext cx="8929687" cy="495300"/>
          </a:xfrm>
        </p:spPr>
        <p:txBody>
          <a:bodyPr/>
          <a:lstStyle/>
          <a:p>
            <a:r>
              <a:rPr lang="en-US" sz="3200"/>
              <a:t>Effluent Charges: 3 Textile Finishing Firms</a:t>
            </a:r>
            <a:endParaRPr lang="de-DE" sz="2600"/>
          </a:p>
        </p:txBody>
      </p:sp>
      <p:graphicFrame>
        <p:nvGraphicFramePr>
          <p:cNvPr id="71686" name="Object 6"/>
          <p:cNvGraphicFramePr>
            <a:graphicFrameLocks noChangeAspect="1"/>
          </p:cNvGraphicFramePr>
          <p:nvPr>
            <p:ph type="body" idx="1"/>
          </p:nvPr>
        </p:nvGraphicFramePr>
        <p:xfrm>
          <a:off x="381000" y="1739900"/>
          <a:ext cx="7988300" cy="4318000"/>
        </p:xfrm>
        <a:graphic>
          <a:graphicData uri="http://schemas.openxmlformats.org/presentationml/2006/ole">
            <p:oleObj spid="_x0000_s71686" name="Document" r:id="rId3" imgW="7999200" imgH="4322880" progId="Word.Document.8">
              <p:embed/>
            </p:oleObj>
          </a:graphicData>
        </a:graphic>
      </p:graphicFrame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5DD1AE-557A-44AB-8F2A-7B32E220D419}" type="slidenum">
              <a:rPr lang="en-US"/>
              <a:pPr/>
              <a:t>13</a:t>
            </a:fld>
            <a:endParaRPr lang="en-US"/>
          </a:p>
        </p:txBody>
      </p:sp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Subsidies in Water Management I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Clr>
                <a:schemeClr val="tx1"/>
              </a:buClr>
            </a:pPr>
            <a:r>
              <a:rPr lang="de-DE" sz="2400">
                <a:solidFill>
                  <a:srgbClr val="52559C"/>
                </a:solidFill>
              </a:rPr>
              <a:t>Direct</a:t>
            </a:r>
            <a:r>
              <a:rPr lang="de-DE" sz="2400"/>
              <a:t> versus </a:t>
            </a:r>
            <a:r>
              <a:rPr lang="de-DE" sz="2400">
                <a:solidFill>
                  <a:srgbClr val="FF0000"/>
                </a:solidFill>
              </a:rPr>
              <a:t>indirect</a:t>
            </a:r>
            <a:r>
              <a:rPr lang="de-DE" sz="2400"/>
              <a:t> subsidies</a:t>
            </a:r>
          </a:p>
          <a:p>
            <a:pPr>
              <a:buClr>
                <a:schemeClr val="tx1"/>
              </a:buClr>
            </a:pPr>
            <a:r>
              <a:rPr lang="de-DE" sz="2400">
                <a:solidFill>
                  <a:srgbClr val="52559C"/>
                </a:solidFill>
              </a:rPr>
              <a:t>Compensation</a:t>
            </a:r>
            <a:r>
              <a:rPr lang="de-DE" sz="2400"/>
              <a:t> versus </a:t>
            </a:r>
            <a:r>
              <a:rPr lang="de-DE" sz="2400">
                <a:solidFill>
                  <a:srgbClr val="00CC00"/>
                </a:solidFill>
              </a:rPr>
              <a:t>incentives</a:t>
            </a:r>
            <a:endParaRPr lang="de-DE" sz="2400"/>
          </a:p>
          <a:p>
            <a:pPr>
              <a:buClr>
                <a:schemeClr val="tx1"/>
              </a:buClr>
            </a:pPr>
            <a:r>
              <a:rPr lang="de-DE" sz="2400"/>
              <a:t>Positive versus negative </a:t>
            </a:r>
            <a:r>
              <a:rPr lang="de-DE" sz="2400">
                <a:solidFill>
                  <a:srgbClr val="52559C"/>
                </a:solidFill>
              </a:rPr>
              <a:t>environmental effects</a:t>
            </a:r>
          </a:p>
          <a:p>
            <a:endParaRPr lang="de-DE" sz="2400">
              <a:solidFill>
                <a:srgbClr val="52559C"/>
              </a:solidFill>
            </a:endParaRPr>
          </a:p>
          <a:p>
            <a:pPr>
              <a:buFontTx/>
              <a:buNone/>
            </a:pPr>
            <a:r>
              <a:rPr lang="de-DE" sz="2400"/>
              <a:t>Water subsidies</a:t>
            </a:r>
          </a:p>
          <a:p>
            <a:r>
              <a:rPr lang="de-DE" sz="2400"/>
              <a:t>Some EU countries: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de-DE" sz="2400"/>
              <a:t>	Subsidies for </a:t>
            </a:r>
            <a:r>
              <a:rPr lang="de-DE" sz="2400">
                <a:solidFill>
                  <a:srgbClr val="52559C"/>
                </a:solidFill>
              </a:rPr>
              <a:t>building and upgrading of water plants</a:t>
            </a:r>
            <a:endParaRPr lang="de-DE" sz="2400"/>
          </a:p>
          <a:p>
            <a:pPr>
              <a:buClr>
                <a:schemeClr val="tx1"/>
              </a:buClr>
            </a:pPr>
            <a:r>
              <a:rPr lang="de-DE" sz="2400">
                <a:solidFill>
                  <a:srgbClr val="52559C"/>
                </a:solidFill>
              </a:rPr>
              <a:t>Off-set in Denmark:</a:t>
            </a:r>
            <a:r>
              <a:rPr lang="de-DE" sz="2400"/>
              <a:t> Industrial water users                    can deduct water abstraction tax on their VAT-bills</a:t>
            </a:r>
            <a:endParaRPr lang="de-DE"/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71E9F8-7721-493E-8A3F-D7D0F9FB5740}" type="slidenum">
              <a:rPr lang="en-US"/>
              <a:pPr/>
              <a:t>14</a:t>
            </a:fld>
            <a:endParaRPr lang="en-US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Subsidies in Water Management II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de-DE" sz="2400"/>
              <a:t>Water-related subsidies to farmers:</a:t>
            </a:r>
          </a:p>
          <a:p>
            <a:pPr>
              <a:lnSpc>
                <a:spcPct val="130000"/>
              </a:lnSpc>
            </a:pPr>
            <a:r>
              <a:rPr lang="de-DE" sz="2400"/>
              <a:t>As </a:t>
            </a:r>
            <a:r>
              <a:rPr lang="de-DE" sz="2400">
                <a:solidFill>
                  <a:srgbClr val="52559C"/>
                </a:solidFill>
              </a:rPr>
              <a:t>compensation</a:t>
            </a:r>
            <a:r>
              <a:rPr lang="de-DE" sz="2400"/>
              <a:t> for</a:t>
            </a:r>
          </a:p>
          <a:p>
            <a:pPr lvl="1">
              <a:buFontTx/>
              <a:buChar char="–"/>
            </a:pPr>
            <a:r>
              <a:rPr lang="de-DE" sz="2000">
                <a:solidFill>
                  <a:srgbClr val="FF0000"/>
                </a:solidFill>
              </a:rPr>
              <a:t>Land-use restrictions</a:t>
            </a:r>
            <a:r>
              <a:rPr lang="de-DE" sz="2000"/>
              <a:t> in water protection zones (Germany)</a:t>
            </a:r>
          </a:p>
          <a:p>
            <a:pPr lvl="1">
              <a:buFontTx/>
              <a:buChar char="–"/>
            </a:pPr>
            <a:r>
              <a:rPr lang="de-DE" sz="2000">
                <a:solidFill>
                  <a:srgbClr val="FF0000"/>
                </a:solidFill>
              </a:rPr>
              <a:t>Conversion of arable land</a:t>
            </a:r>
            <a:r>
              <a:rPr lang="de-DE" sz="2000"/>
              <a:t> to native species grassland (UK)</a:t>
            </a:r>
          </a:p>
          <a:p>
            <a:r>
              <a:rPr lang="de-DE" sz="2400"/>
              <a:t>As incentives for </a:t>
            </a:r>
          </a:p>
          <a:p>
            <a:pPr lvl="1">
              <a:buFontTx/>
              <a:buChar char="–"/>
            </a:pPr>
            <a:r>
              <a:rPr lang="de-DE" sz="2000"/>
              <a:t>Cultivation of </a:t>
            </a:r>
            <a:r>
              <a:rPr lang="de-DE" sz="2000">
                <a:solidFill>
                  <a:srgbClr val="FF0000"/>
                </a:solidFill>
              </a:rPr>
              <a:t>nitrogen-fixing crops</a:t>
            </a:r>
            <a:r>
              <a:rPr lang="de-DE" sz="2000"/>
              <a:t> (Sweden)</a:t>
            </a:r>
          </a:p>
          <a:p>
            <a:pPr lvl="1">
              <a:buFontTx/>
              <a:buChar char="–"/>
            </a:pPr>
            <a:r>
              <a:rPr lang="de-DE" sz="2000"/>
              <a:t>Conversion of acreage to </a:t>
            </a:r>
            <a:r>
              <a:rPr lang="de-DE" sz="2000">
                <a:solidFill>
                  <a:srgbClr val="00CC00"/>
                </a:solidFill>
              </a:rPr>
              <a:t>organic production</a:t>
            </a:r>
            <a:endParaRPr lang="de-DE" sz="2000"/>
          </a:p>
          <a:p>
            <a:pPr>
              <a:buFontTx/>
              <a:buNone/>
            </a:pPr>
            <a:endParaRPr lang="de-DE" sz="2400"/>
          </a:p>
          <a:p>
            <a:pPr>
              <a:lnSpc>
                <a:spcPct val="60000"/>
              </a:lnSpc>
              <a:buFontTx/>
              <a:buNone/>
            </a:pPr>
            <a:r>
              <a:rPr lang="de-DE" sz="2400"/>
              <a:t>New Zealand: </a:t>
            </a:r>
            <a:r>
              <a:rPr lang="de-DE" sz="2400">
                <a:solidFill>
                  <a:srgbClr val="52559C"/>
                </a:solidFill>
              </a:rPr>
              <a:t>Removal of agricultural subsidies</a:t>
            </a:r>
            <a:r>
              <a:rPr lang="de-DE" sz="2400"/>
              <a:t> (1984)</a:t>
            </a:r>
          </a:p>
          <a:p>
            <a:pPr lvl="1">
              <a:buFontTx/>
              <a:buChar char="–"/>
            </a:pPr>
            <a:endParaRPr lang="de-DE" sz="2000"/>
          </a:p>
          <a:p>
            <a:endParaRPr lang="de-DE" sz="2400"/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8D6B54-D178-4F87-BED8-0CB572B30272}" type="slidenum">
              <a:rPr lang="en-US"/>
              <a:pPr/>
              <a:t>15</a:t>
            </a:fld>
            <a:endParaRPr lang="en-US"/>
          </a:p>
        </p:txBody>
      </p:sp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Tradable Permits I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de-DE" sz="2400">
                <a:solidFill>
                  <a:srgbClr val="52559C"/>
                </a:solidFill>
              </a:rPr>
              <a:t>Allocation</a:t>
            </a:r>
            <a:r>
              <a:rPr lang="de-DE" sz="2400"/>
              <a:t> of shared resource among users</a:t>
            </a:r>
          </a:p>
          <a:p>
            <a:r>
              <a:rPr lang="de-DE" sz="2400"/>
              <a:t>Tradable </a:t>
            </a:r>
            <a:r>
              <a:rPr lang="de-DE" sz="2400">
                <a:solidFill>
                  <a:srgbClr val="52559C"/>
                </a:solidFill>
              </a:rPr>
              <a:t>water abstraction</a:t>
            </a:r>
            <a:r>
              <a:rPr lang="de-DE" sz="2400"/>
              <a:t> rights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de-DE" sz="2400"/>
              <a:t>	(trading water rights </a:t>
            </a:r>
            <a:r>
              <a:rPr lang="de-DE" sz="2400" b="0">
                <a:sym typeface="Symbol" pitchFamily="18" charset="2"/>
              </a:rPr>
              <a:t></a:t>
            </a:r>
            <a:r>
              <a:rPr lang="de-DE" sz="2400">
                <a:sym typeface="Symbol" pitchFamily="18" charset="2"/>
              </a:rPr>
              <a:t> trading water)</a:t>
            </a:r>
          </a:p>
          <a:p>
            <a:pPr>
              <a:lnSpc>
                <a:spcPct val="120000"/>
              </a:lnSpc>
            </a:pPr>
            <a:r>
              <a:rPr lang="de-DE" sz="2400">
                <a:sym typeface="Symbol" pitchFamily="18" charset="2"/>
              </a:rPr>
              <a:t>Tradable discharge permits (</a:t>
            </a:r>
            <a:r>
              <a:rPr lang="de-DE" sz="2400">
                <a:solidFill>
                  <a:srgbClr val="FF0000"/>
                </a:solidFill>
                <a:sym typeface="Symbol" pitchFamily="18" charset="2"/>
              </a:rPr>
              <a:t>pollution permits</a:t>
            </a:r>
            <a:r>
              <a:rPr lang="de-DE" sz="2400">
                <a:sym typeface="Symbol" pitchFamily="18" charset="2"/>
              </a:rPr>
              <a:t>)</a:t>
            </a:r>
          </a:p>
          <a:p>
            <a:pPr>
              <a:lnSpc>
                <a:spcPct val="120000"/>
              </a:lnSpc>
            </a:pPr>
            <a:r>
              <a:rPr lang="de-DE" sz="2400">
                <a:sym typeface="Symbol" pitchFamily="18" charset="2"/>
              </a:rPr>
              <a:t>Tradable permits to use </a:t>
            </a:r>
            <a:r>
              <a:rPr lang="de-DE" sz="2400">
                <a:solidFill>
                  <a:srgbClr val="00CC00"/>
                </a:solidFill>
                <a:sym typeface="Symbol" pitchFamily="18" charset="2"/>
              </a:rPr>
              <a:t>water-borne resources</a:t>
            </a:r>
            <a:endParaRPr lang="de-DE" sz="2400">
              <a:sym typeface="Symbol" pitchFamily="18" charset="2"/>
            </a:endParaRPr>
          </a:p>
          <a:p>
            <a:pPr>
              <a:lnSpc>
                <a:spcPct val="30000"/>
              </a:lnSpc>
              <a:buFontTx/>
              <a:buNone/>
            </a:pPr>
            <a:endParaRPr lang="de-DE" sz="2400"/>
          </a:p>
          <a:p>
            <a:pPr>
              <a:buFontTx/>
              <a:buNone/>
            </a:pPr>
            <a:r>
              <a:rPr lang="de-DE" sz="2400"/>
              <a:t>Requirements:</a:t>
            </a:r>
          </a:p>
          <a:p>
            <a:r>
              <a:rPr lang="de-DE" sz="2400"/>
              <a:t>Well-defined </a:t>
            </a:r>
            <a:r>
              <a:rPr lang="de-DE" sz="2400">
                <a:solidFill>
                  <a:srgbClr val="52559C"/>
                </a:solidFill>
              </a:rPr>
              <a:t>property rights</a:t>
            </a:r>
            <a:endParaRPr lang="de-DE" sz="2400"/>
          </a:p>
          <a:p>
            <a:r>
              <a:rPr lang="de-DE" sz="2400"/>
              <a:t>Transparent </a:t>
            </a:r>
            <a:r>
              <a:rPr lang="de-DE" sz="2400">
                <a:solidFill>
                  <a:srgbClr val="00CC00"/>
                </a:solidFill>
              </a:rPr>
              <a:t>initial allocation</a:t>
            </a:r>
            <a:endParaRPr lang="de-DE" sz="2400"/>
          </a:p>
          <a:p>
            <a:pPr>
              <a:buClr>
                <a:schemeClr val="tx1"/>
              </a:buClr>
            </a:pPr>
            <a:r>
              <a:rPr lang="de-DE" sz="2400">
                <a:solidFill>
                  <a:srgbClr val="FF0000"/>
                </a:solidFill>
              </a:rPr>
              <a:t>Efficient administration</a:t>
            </a:r>
            <a:r>
              <a:rPr lang="de-DE" sz="2400"/>
              <a:t> (data requirements)</a:t>
            </a:r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92719C-FB4C-4111-8F08-F9CCDFAC8ACA}" type="slidenum">
              <a:rPr lang="en-US"/>
              <a:pPr/>
              <a:t>16</a:t>
            </a:fld>
            <a:endParaRPr lang="en-US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Tradable Permits II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de-DE" sz="2400"/>
              <a:t>Tradable water rights exist in e.g. </a:t>
            </a:r>
            <a:r>
              <a:rPr lang="de-DE" sz="2400">
                <a:solidFill>
                  <a:srgbClr val="FF0000"/>
                </a:solidFill>
              </a:rPr>
              <a:t>Chile</a:t>
            </a:r>
            <a:r>
              <a:rPr lang="de-DE" sz="2400"/>
              <a:t>, </a:t>
            </a:r>
            <a:r>
              <a:rPr lang="de-DE" sz="2400">
                <a:solidFill>
                  <a:srgbClr val="FF0000"/>
                </a:solidFill>
              </a:rPr>
              <a:t>US</a:t>
            </a:r>
            <a:r>
              <a:rPr lang="de-DE" sz="2400"/>
              <a:t> &amp; </a:t>
            </a:r>
            <a:r>
              <a:rPr lang="de-DE" sz="2400">
                <a:solidFill>
                  <a:srgbClr val="FF0000"/>
                </a:solidFill>
              </a:rPr>
              <a:t>Australia</a:t>
            </a:r>
            <a:r>
              <a:rPr lang="de-DE" sz="2400"/>
              <a:t>.</a:t>
            </a:r>
            <a:endParaRPr lang="de-DE" sz="240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de-DE" sz="2400">
                <a:solidFill>
                  <a:srgbClr val="52559C"/>
                </a:solidFill>
              </a:rPr>
              <a:t>No application so far in Europe</a:t>
            </a:r>
            <a:r>
              <a:rPr lang="de-DE" sz="2400"/>
              <a:t> (unlikely, in fact).</a:t>
            </a:r>
          </a:p>
          <a:p>
            <a:endParaRPr lang="de-DE" sz="2400"/>
          </a:p>
          <a:p>
            <a:pPr>
              <a:buFontTx/>
              <a:buNone/>
            </a:pPr>
            <a:r>
              <a:rPr lang="de-DE" sz="2400"/>
              <a:t>Chile:</a:t>
            </a:r>
          </a:p>
          <a:p>
            <a:r>
              <a:rPr lang="de-DE" sz="2400"/>
              <a:t>Existing water users are granted </a:t>
            </a:r>
            <a:r>
              <a:rPr lang="de-DE" sz="2400">
                <a:solidFill>
                  <a:srgbClr val="52559C"/>
                </a:solidFill>
              </a:rPr>
              <a:t>free property rights</a:t>
            </a:r>
          </a:p>
          <a:p>
            <a:r>
              <a:rPr lang="de-DE" sz="2400"/>
              <a:t>Unallocated rights are</a:t>
            </a:r>
            <a:r>
              <a:rPr lang="de-DE" sz="2400">
                <a:solidFill>
                  <a:srgbClr val="52559C"/>
                </a:solidFill>
              </a:rPr>
              <a:t> </a:t>
            </a:r>
            <a:r>
              <a:rPr lang="de-DE" sz="2400">
                <a:solidFill>
                  <a:srgbClr val="FF0000"/>
                </a:solidFill>
              </a:rPr>
              <a:t>sold by auction</a:t>
            </a:r>
            <a:endParaRPr lang="de-DE" sz="2400">
              <a:solidFill>
                <a:srgbClr val="52559C"/>
              </a:solidFill>
            </a:endParaRPr>
          </a:p>
          <a:p>
            <a:pPr>
              <a:buClr>
                <a:schemeClr val="tx1"/>
              </a:buClr>
            </a:pPr>
            <a:r>
              <a:rPr lang="de-DE" sz="2400">
                <a:solidFill>
                  <a:srgbClr val="52559C"/>
                </a:solidFill>
              </a:rPr>
              <a:t>Separate from land rights</a:t>
            </a:r>
          </a:p>
          <a:p>
            <a:r>
              <a:rPr lang="de-DE" sz="2400"/>
              <a:t>Rights can be transferred at</a:t>
            </a:r>
            <a:r>
              <a:rPr lang="de-DE" sz="2400">
                <a:solidFill>
                  <a:srgbClr val="52559C"/>
                </a:solidFill>
              </a:rPr>
              <a:t> </a:t>
            </a:r>
            <a:r>
              <a:rPr lang="de-DE" sz="2400">
                <a:solidFill>
                  <a:srgbClr val="FF0000"/>
                </a:solidFill>
              </a:rPr>
              <a:t>freely negotiated prices</a:t>
            </a:r>
            <a:r>
              <a:rPr lang="de-DE" sz="2400">
                <a:solidFill>
                  <a:srgbClr val="52559C"/>
                </a:solidFill>
              </a:rPr>
              <a:t> </a:t>
            </a:r>
            <a:endParaRPr lang="de-DE" sz="2400"/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F2B4F4-C08F-4107-958B-7636432A2483}" type="slidenum">
              <a:rPr lang="en-US"/>
              <a:pPr/>
              <a:t>17</a:t>
            </a:fld>
            <a:endParaRPr lang="en-US"/>
          </a:p>
        </p:txBody>
      </p:sp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Liability for Damage to Waters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Clr>
                <a:schemeClr val="tx1"/>
              </a:buClr>
            </a:pPr>
            <a:r>
              <a:rPr lang="de-DE" sz="2400">
                <a:solidFill>
                  <a:srgbClr val="52559C"/>
                </a:solidFill>
              </a:rPr>
              <a:t>Incentive</a:t>
            </a:r>
            <a:r>
              <a:rPr lang="de-DE" sz="2400"/>
              <a:t> for pollution prevention</a:t>
            </a:r>
          </a:p>
          <a:p>
            <a:r>
              <a:rPr lang="de-DE" sz="2400"/>
              <a:t>Guarantee for </a:t>
            </a:r>
            <a:r>
              <a:rPr lang="de-DE" sz="2400">
                <a:solidFill>
                  <a:srgbClr val="52559C"/>
                </a:solidFill>
              </a:rPr>
              <a:t>compensation of victims</a:t>
            </a:r>
            <a:endParaRPr lang="de-DE"/>
          </a:p>
          <a:p>
            <a:pPr>
              <a:buFontTx/>
              <a:buNone/>
            </a:pPr>
            <a:endParaRPr lang="de-DE"/>
          </a:p>
          <a:p>
            <a:pPr>
              <a:buFontTx/>
              <a:buNone/>
            </a:pPr>
            <a:r>
              <a:rPr lang="de-DE" sz="2400"/>
              <a:t>Proposal for </a:t>
            </a:r>
            <a:r>
              <a:rPr lang="de-DE" sz="2400">
                <a:solidFill>
                  <a:srgbClr val="52559C"/>
                </a:solidFill>
              </a:rPr>
              <a:t>EU Directive on Environmental Liability</a:t>
            </a:r>
            <a:r>
              <a:rPr lang="de-DE" sz="2400"/>
              <a:t>:</a:t>
            </a:r>
          </a:p>
          <a:p>
            <a:r>
              <a:rPr lang="de-DE" sz="2400"/>
              <a:t>Based on </a:t>
            </a:r>
            <a:r>
              <a:rPr lang="de-DE" sz="2400">
                <a:solidFill>
                  <a:srgbClr val="FF0000"/>
                </a:solidFill>
              </a:rPr>
              <a:t>public law</a:t>
            </a:r>
            <a:endParaRPr lang="de-DE" sz="2400"/>
          </a:p>
          <a:p>
            <a:r>
              <a:rPr lang="de-DE" sz="2400"/>
              <a:t>Covers damage to </a:t>
            </a:r>
            <a:r>
              <a:rPr lang="de-DE" sz="2400">
                <a:solidFill>
                  <a:srgbClr val="00CC00"/>
                </a:solidFill>
              </a:rPr>
              <a:t>acquatic environment</a:t>
            </a:r>
            <a:endParaRPr lang="de-DE" sz="2400"/>
          </a:p>
          <a:p>
            <a:pPr>
              <a:buClr>
                <a:schemeClr val="tx1"/>
              </a:buClr>
            </a:pPr>
            <a:r>
              <a:rPr lang="de-DE" sz="2400">
                <a:solidFill>
                  <a:srgbClr val="FF0000"/>
                </a:solidFill>
              </a:rPr>
              <a:t>Strict liability</a:t>
            </a:r>
            <a:r>
              <a:rPr lang="de-DE" sz="2400"/>
              <a:t> (most cases)</a:t>
            </a:r>
          </a:p>
          <a:p>
            <a:pPr>
              <a:buClr>
                <a:schemeClr val="tx1"/>
              </a:buClr>
            </a:pPr>
            <a:r>
              <a:rPr lang="de-DE" sz="2400">
                <a:solidFill>
                  <a:srgbClr val="00CC00"/>
                </a:solidFill>
              </a:rPr>
              <a:t>NGOs</a:t>
            </a:r>
            <a:r>
              <a:rPr lang="de-DE" sz="2400"/>
              <a:t> and (</a:t>
            </a:r>
            <a:r>
              <a:rPr lang="de-DE" sz="2400">
                <a:solidFill>
                  <a:srgbClr val="52559C"/>
                </a:solidFill>
              </a:rPr>
              <a:t>affected</a:t>
            </a:r>
            <a:r>
              <a:rPr lang="de-DE" sz="2400"/>
              <a:t>) </a:t>
            </a:r>
            <a:r>
              <a:rPr lang="de-DE" sz="2400">
                <a:solidFill>
                  <a:srgbClr val="52559C"/>
                </a:solidFill>
              </a:rPr>
              <a:t>parties</a:t>
            </a:r>
            <a:r>
              <a:rPr lang="de-DE" sz="2400"/>
              <a:t> can demand action</a:t>
            </a:r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EC9E77-E7B8-41FD-ACC0-07BF180D3883}" type="slidenum">
              <a:rPr lang="en-US"/>
              <a:pPr/>
              <a:t>18</a:t>
            </a:fld>
            <a:endParaRPr lang="en-US"/>
          </a:p>
        </p:txBody>
      </p:sp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sz="3200"/>
              <a:t>The European Water Framework Directive</a:t>
            </a:r>
            <a:endParaRPr lang="de-DE"/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de-DE" sz="2400">
                <a:solidFill>
                  <a:srgbClr val="52559C"/>
                </a:solidFill>
              </a:rPr>
              <a:t>One of the first to draw on economic instruments</a:t>
            </a:r>
          </a:p>
          <a:p>
            <a:pPr>
              <a:lnSpc>
                <a:spcPct val="30000"/>
              </a:lnSpc>
              <a:buFontTx/>
              <a:buNone/>
            </a:pPr>
            <a:endParaRPr lang="de-DE" sz="2400"/>
          </a:p>
          <a:p>
            <a:pPr>
              <a:lnSpc>
                <a:spcPct val="70000"/>
              </a:lnSpc>
              <a:buFontTx/>
              <a:buNone/>
            </a:pPr>
            <a:endParaRPr lang="de-DE" sz="2400"/>
          </a:p>
          <a:p>
            <a:pPr>
              <a:buFontTx/>
              <a:buNone/>
            </a:pPr>
            <a:r>
              <a:rPr lang="de-DE" sz="2400">
                <a:solidFill>
                  <a:srgbClr val="52559C"/>
                </a:solidFill>
              </a:rPr>
              <a:t>Economic analysis</a:t>
            </a:r>
            <a:r>
              <a:rPr lang="de-DE" sz="2400"/>
              <a:t> of water uses (by 2004)</a:t>
            </a:r>
          </a:p>
          <a:p>
            <a:r>
              <a:rPr lang="de-DE" sz="2400"/>
              <a:t>Sets up </a:t>
            </a:r>
            <a:r>
              <a:rPr lang="de-DE" sz="2400">
                <a:solidFill>
                  <a:srgbClr val="52559C"/>
                </a:solidFill>
              </a:rPr>
              <a:t>inventory</a:t>
            </a:r>
            <a:r>
              <a:rPr lang="de-DE" sz="2400"/>
              <a:t> of water uses</a:t>
            </a:r>
          </a:p>
          <a:p>
            <a:r>
              <a:rPr lang="de-DE" sz="2400"/>
              <a:t>Determines whether </a:t>
            </a:r>
            <a:r>
              <a:rPr lang="de-DE" sz="2400">
                <a:solidFill>
                  <a:srgbClr val="FF0000"/>
                </a:solidFill>
              </a:rPr>
              <a:t>cost-recovery</a:t>
            </a:r>
            <a:r>
              <a:rPr lang="de-DE" sz="2400"/>
              <a:t> is achieved</a:t>
            </a:r>
          </a:p>
          <a:p>
            <a:r>
              <a:rPr lang="de-DE" sz="2400"/>
              <a:t>Indentify most </a:t>
            </a:r>
            <a:r>
              <a:rPr lang="de-DE" sz="2400">
                <a:solidFill>
                  <a:srgbClr val="00CC00"/>
                </a:solidFill>
              </a:rPr>
              <a:t>cost-efficient combination of measures</a:t>
            </a:r>
          </a:p>
          <a:p>
            <a:endParaRPr lang="de-DE" sz="2400">
              <a:solidFill>
                <a:srgbClr val="00CC00"/>
              </a:solidFill>
            </a:endParaRPr>
          </a:p>
          <a:p>
            <a:pPr>
              <a:buFontTx/>
              <a:buNone/>
            </a:pPr>
            <a:r>
              <a:rPr lang="de-DE" sz="2400">
                <a:solidFill>
                  <a:srgbClr val="FF0000"/>
                </a:solidFill>
              </a:rPr>
              <a:t>Cost-covering water pricing</a:t>
            </a:r>
            <a:r>
              <a:rPr lang="de-DE" sz="2400"/>
              <a:t> should be in place by 2010</a:t>
            </a:r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A7C13B-48F4-4BD8-8A60-13514C144A81}" type="slidenum">
              <a:rPr lang="en-US"/>
              <a:pPr/>
              <a:t>19</a:t>
            </a:fld>
            <a:endParaRPr lang="en-US"/>
          </a:p>
        </p:txBody>
      </p:sp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Water User Associations (Germany)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de-DE" sz="2400"/>
              <a:t>Good approach to </a:t>
            </a:r>
            <a:r>
              <a:rPr lang="de-DE" sz="2400">
                <a:solidFill>
                  <a:srgbClr val="52559C"/>
                </a:solidFill>
              </a:rPr>
              <a:t>integrated river basin management</a:t>
            </a:r>
            <a:r>
              <a:rPr lang="de-DE" sz="2400"/>
              <a:t>:</a:t>
            </a:r>
          </a:p>
          <a:p>
            <a:pPr>
              <a:lnSpc>
                <a:spcPct val="120000"/>
              </a:lnSpc>
            </a:pPr>
            <a:r>
              <a:rPr lang="de-DE" sz="2400"/>
              <a:t>Association of those affected: “</a:t>
            </a:r>
            <a:r>
              <a:rPr lang="de-DE" sz="2400">
                <a:solidFill>
                  <a:srgbClr val="FF0000"/>
                </a:solidFill>
              </a:rPr>
              <a:t>Interested parties</a:t>
            </a:r>
            <a:r>
              <a:rPr lang="de-DE" sz="2400"/>
              <a:t>”</a:t>
            </a:r>
          </a:p>
          <a:p>
            <a:pPr>
              <a:lnSpc>
                <a:spcPct val="120000"/>
              </a:lnSpc>
            </a:pPr>
            <a:r>
              <a:rPr lang="de-DE" sz="2400"/>
              <a:t>Financed through members’ fees (contributions)</a:t>
            </a:r>
          </a:p>
          <a:p>
            <a:pPr>
              <a:lnSpc>
                <a:spcPct val="120000"/>
              </a:lnSpc>
              <a:buClr>
                <a:schemeClr val="tx1"/>
              </a:buClr>
            </a:pPr>
            <a:r>
              <a:rPr lang="de-DE" sz="2400">
                <a:solidFill>
                  <a:srgbClr val="52559C"/>
                </a:solidFill>
              </a:rPr>
              <a:t>Scope of operation</a:t>
            </a:r>
            <a:r>
              <a:rPr lang="de-DE" sz="2400"/>
              <a:t>:</a:t>
            </a:r>
          </a:p>
          <a:p>
            <a:pPr lvl="1">
              <a:buFontTx/>
              <a:buChar char="–"/>
            </a:pPr>
            <a:r>
              <a:rPr lang="de-DE" sz="2000">
                <a:solidFill>
                  <a:srgbClr val="FF0000"/>
                </a:solidFill>
              </a:rPr>
              <a:t>Allocation of services</a:t>
            </a:r>
            <a:r>
              <a:rPr lang="de-DE" sz="2000"/>
              <a:t> among users</a:t>
            </a:r>
          </a:p>
          <a:p>
            <a:pPr lvl="1">
              <a:buFontTx/>
              <a:buChar char="–"/>
            </a:pPr>
            <a:r>
              <a:rPr lang="de-DE" sz="2000">
                <a:solidFill>
                  <a:srgbClr val="52559C"/>
                </a:solidFill>
              </a:rPr>
              <a:t>Water supply, sewerage</a:t>
            </a:r>
            <a:endParaRPr lang="de-DE" sz="2000"/>
          </a:p>
          <a:p>
            <a:pPr lvl="1">
              <a:buFontTx/>
              <a:buChar char="–"/>
            </a:pPr>
            <a:r>
              <a:rPr lang="de-DE" sz="2000"/>
              <a:t>Cooperation between </a:t>
            </a:r>
            <a:r>
              <a:rPr lang="de-DE" sz="2000">
                <a:solidFill>
                  <a:srgbClr val="52559C"/>
                </a:solidFill>
              </a:rPr>
              <a:t>agriculture</a:t>
            </a:r>
            <a:r>
              <a:rPr lang="de-DE" sz="2000"/>
              <a:t> and water management</a:t>
            </a:r>
          </a:p>
          <a:p>
            <a:pPr lvl="1">
              <a:buFontTx/>
              <a:buChar char="–"/>
            </a:pPr>
            <a:r>
              <a:rPr lang="de-DE" sz="2000"/>
              <a:t>Development and </a:t>
            </a:r>
            <a:r>
              <a:rPr lang="de-DE" sz="2000">
                <a:solidFill>
                  <a:srgbClr val="00CC00"/>
                </a:solidFill>
              </a:rPr>
              <a:t>maintenance of waters</a:t>
            </a:r>
            <a:r>
              <a:rPr lang="de-DE" sz="2000"/>
              <a:t> 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056D3A-5589-4A1D-8FF9-B24D7A2EE059}" type="slidenum">
              <a:rPr lang="en-US"/>
              <a:pPr/>
              <a:t>2</a:t>
            </a:fld>
            <a:endParaRPr lang="en-US"/>
          </a:p>
        </p:txBody>
      </p:sp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Preview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Clr>
                <a:schemeClr val="tx1"/>
              </a:buClr>
            </a:pPr>
            <a:r>
              <a:rPr lang="en-US" sz="2000">
                <a:solidFill>
                  <a:srgbClr val="52559C"/>
                </a:solidFill>
              </a:rPr>
              <a:t>Functions</a:t>
            </a:r>
            <a:r>
              <a:rPr lang="en-US" sz="2000"/>
              <a:t> of economic instruments</a:t>
            </a:r>
          </a:p>
          <a:p>
            <a:pPr>
              <a:lnSpc>
                <a:spcPct val="80000"/>
              </a:lnSpc>
              <a:buClr>
                <a:schemeClr val="tx1"/>
              </a:buClr>
            </a:pPr>
            <a:r>
              <a:rPr lang="en-US" sz="2000">
                <a:solidFill>
                  <a:schemeClr val="accent2"/>
                </a:solidFill>
              </a:rPr>
              <a:t>Typology</a:t>
            </a:r>
            <a:r>
              <a:rPr lang="en-US" sz="2000"/>
              <a:t> of economic instruments in water management</a:t>
            </a:r>
          </a:p>
          <a:p>
            <a:pPr lvl="1">
              <a:lnSpc>
                <a:spcPct val="90000"/>
              </a:lnSpc>
              <a:buFontTx/>
              <a:buChar char="–"/>
            </a:pPr>
            <a:r>
              <a:rPr lang="en-US" sz="1800"/>
              <a:t>Water </a:t>
            </a:r>
            <a:r>
              <a:rPr lang="en-US" sz="1800">
                <a:solidFill>
                  <a:srgbClr val="00CC00"/>
                </a:solidFill>
              </a:rPr>
              <a:t>abstraction taxes</a:t>
            </a:r>
            <a:endParaRPr lang="en-US" sz="1800"/>
          </a:p>
          <a:p>
            <a:pPr lvl="1">
              <a:lnSpc>
                <a:spcPct val="90000"/>
              </a:lnSpc>
              <a:buFontTx/>
              <a:buChar char="–"/>
            </a:pPr>
            <a:r>
              <a:rPr lang="en-US" sz="1800">
                <a:solidFill>
                  <a:srgbClr val="FF0000"/>
                </a:solidFill>
              </a:rPr>
              <a:t>Water prices</a:t>
            </a:r>
            <a:r>
              <a:rPr lang="en-US" sz="1800"/>
              <a:t> (and tariffs)</a:t>
            </a:r>
          </a:p>
          <a:p>
            <a:pPr lvl="1">
              <a:lnSpc>
                <a:spcPct val="90000"/>
              </a:lnSpc>
              <a:buFontTx/>
              <a:buChar char="–"/>
            </a:pPr>
            <a:r>
              <a:rPr lang="en-US" sz="1800">
                <a:solidFill>
                  <a:srgbClr val="FF0000"/>
                </a:solidFill>
              </a:rPr>
              <a:t>Sewerage charges</a:t>
            </a:r>
            <a:r>
              <a:rPr lang="en-US" sz="1800"/>
              <a:t> (to sewers)</a:t>
            </a:r>
          </a:p>
          <a:p>
            <a:pPr lvl="1">
              <a:lnSpc>
                <a:spcPct val="90000"/>
              </a:lnSpc>
              <a:buFontTx/>
              <a:buChar char="–"/>
            </a:pPr>
            <a:r>
              <a:rPr lang="en-US" sz="1800">
                <a:solidFill>
                  <a:srgbClr val="00CC00"/>
                </a:solidFill>
              </a:rPr>
              <a:t>Effluent charges</a:t>
            </a:r>
            <a:r>
              <a:rPr lang="en-US" sz="1800"/>
              <a:t> (to natural waters)</a:t>
            </a:r>
          </a:p>
          <a:p>
            <a:pPr lvl="1">
              <a:lnSpc>
                <a:spcPct val="90000"/>
              </a:lnSpc>
              <a:buFontTx/>
              <a:buChar char="–"/>
            </a:pPr>
            <a:r>
              <a:rPr lang="en-US" sz="1800">
                <a:solidFill>
                  <a:srgbClr val="FF0000"/>
                </a:solidFill>
              </a:rPr>
              <a:t>Subsidies</a:t>
            </a:r>
            <a:r>
              <a:rPr lang="en-US" sz="1800"/>
              <a:t> (water sector, other sectors)</a:t>
            </a:r>
          </a:p>
          <a:p>
            <a:pPr lvl="1">
              <a:lnSpc>
                <a:spcPct val="90000"/>
              </a:lnSpc>
              <a:buFontTx/>
              <a:buChar char="–"/>
            </a:pPr>
            <a:r>
              <a:rPr lang="en-US" sz="1800">
                <a:solidFill>
                  <a:srgbClr val="00CC00"/>
                </a:solidFill>
              </a:rPr>
              <a:t>Tradable Permits</a:t>
            </a:r>
            <a:r>
              <a:rPr lang="en-US" sz="1800"/>
              <a:t> (abstraction, discharge, resources)</a:t>
            </a:r>
          </a:p>
          <a:p>
            <a:pPr lvl="1">
              <a:lnSpc>
                <a:spcPct val="90000"/>
              </a:lnSpc>
              <a:buFontTx/>
              <a:buChar char="–"/>
            </a:pPr>
            <a:r>
              <a:rPr lang="en-US" sz="1800">
                <a:solidFill>
                  <a:srgbClr val="FF0000"/>
                </a:solidFill>
              </a:rPr>
              <a:t>Liability</a:t>
            </a:r>
            <a:r>
              <a:rPr lang="en-US" sz="1800"/>
              <a:t> for (environmental) damage to waters</a:t>
            </a:r>
          </a:p>
          <a:p>
            <a:pPr lvl="1">
              <a:lnSpc>
                <a:spcPct val="90000"/>
              </a:lnSpc>
              <a:buFontTx/>
              <a:buChar char="–"/>
            </a:pPr>
            <a:r>
              <a:rPr lang="en-US" sz="1800"/>
              <a:t>Contributions in </a:t>
            </a:r>
            <a:r>
              <a:rPr lang="en-US" sz="1800">
                <a:solidFill>
                  <a:srgbClr val="FF0000"/>
                </a:solidFill>
              </a:rPr>
              <a:t>Water User Associations</a:t>
            </a:r>
            <a:r>
              <a:rPr lang="en-US" sz="2000"/>
              <a:t> </a:t>
            </a:r>
          </a:p>
          <a:p>
            <a:pPr>
              <a:lnSpc>
                <a:spcPct val="80000"/>
              </a:lnSpc>
              <a:buClr>
                <a:schemeClr val="tx1"/>
              </a:buClr>
            </a:pPr>
            <a:r>
              <a:rPr lang="en-US" sz="2000"/>
              <a:t>Economics in the (new) European </a:t>
            </a:r>
            <a:r>
              <a:rPr lang="en-US" sz="2000">
                <a:solidFill>
                  <a:schemeClr val="accent2"/>
                </a:solidFill>
              </a:rPr>
              <a:t>Water Framework Directive</a:t>
            </a:r>
            <a:endParaRPr lang="en-US" sz="2000"/>
          </a:p>
          <a:p>
            <a:pPr>
              <a:lnSpc>
                <a:spcPct val="80000"/>
              </a:lnSpc>
              <a:buClr>
                <a:schemeClr val="tx1"/>
              </a:buClr>
            </a:pPr>
            <a:r>
              <a:rPr lang="en-US" sz="2000">
                <a:solidFill>
                  <a:schemeClr val="accent2"/>
                </a:solidFill>
              </a:rPr>
              <a:t>Relevance</a:t>
            </a:r>
            <a:r>
              <a:rPr lang="en-US" sz="2000"/>
              <a:t> of EU and OECD experience for Latin America</a:t>
            </a:r>
          </a:p>
          <a:p>
            <a:pPr>
              <a:lnSpc>
                <a:spcPct val="80000"/>
              </a:lnSpc>
              <a:buClr>
                <a:schemeClr val="tx1"/>
              </a:buClr>
            </a:pPr>
            <a:r>
              <a:rPr lang="en-US" sz="2000">
                <a:solidFill>
                  <a:schemeClr val="accent2"/>
                </a:solidFill>
              </a:rPr>
              <a:t>Conclusions</a:t>
            </a:r>
            <a:endParaRPr lang="en-US" sz="2000"/>
          </a:p>
          <a:p>
            <a:pPr>
              <a:lnSpc>
                <a:spcPct val="90000"/>
              </a:lnSpc>
            </a:pP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3F1178-C626-4E6D-9390-0E953C8BFBC7}" type="slidenum">
              <a:rPr lang="en-US"/>
              <a:pPr/>
              <a:t>20</a:t>
            </a:fld>
            <a:endParaRPr lang="en-US"/>
          </a:p>
        </p:txBody>
      </p:sp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The Latin American Situation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2400"/>
              <a:t>Economic instruments for water management      </a:t>
            </a:r>
            <a:r>
              <a:rPr lang="de-DE" sz="2400">
                <a:solidFill>
                  <a:srgbClr val="52559C"/>
                </a:solidFill>
              </a:rPr>
              <a:t>already in place</a:t>
            </a:r>
          </a:p>
          <a:p>
            <a:r>
              <a:rPr lang="de-DE" sz="2400"/>
              <a:t>Design of charging systems has to be adapted              to meet specific </a:t>
            </a:r>
            <a:r>
              <a:rPr lang="de-DE" sz="2400">
                <a:solidFill>
                  <a:srgbClr val="FF0000"/>
                </a:solidFill>
              </a:rPr>
              <a:t>challenges in each case</a:t>
            </a:r>
            <a:endParaRPr lang="de-DE" sz="2400"/>
          </a:p>
          <a:p>
            <a:pPr>
              <a:buClr>
                <a:schemeClr val="tx1"/>
              </a:buClr>
            </a:pPr>
            <a:r>
              <a:rPr lang="de-DE" sz="2400">
                <a:solidFill>
                  <a:srgbClr val="52559C"/>
                </a:solidFill>
              </a:rPr>
              <a:t>Relevant factors</a:t>
            </a:r>
            <a:r>
              <a:rPr lang="de-DE" sz="2400"/>
              <a:t>:</a:t>
            </a:r>
          </a:p>
          <a:p>
            <a:pPr lvl="1">
              <a:buFontTx/>
              <a:buChar char="–"/>
            </a:pPr>
            <a:r>
              <a:rPr lang="de-DE" sz="2000">
                <a:solidFill>
                  <a:srgbClr val="FF0000"/>
                </a:solidFill>
              </a:rPr>
              <a:t>Capacity</a:t>
            </a:r>
            <a:r>
              <a:rPr lang="de-DE" sz="2000"/>
              <a:t> building</a:t>
            </a:r>
          </a:p>
          <a:p>
            <a:pPr lvl="1">
              <a:buFontTx/>
              <a:buChar char="–"/>
            </a:pPr>
            <a:r>
              <a:rPr lang="de-DE" sz="2000">
                <a:solidFill>
                  <a:srgbClr val="52559C"/>
                </a:solidFill>
              </a:rPr>
              <a:t>Decentralization</a:t>
            </a:r>
            <a:r>
              <a:rPr lang="de-DE" sz="2000"/>
              <a:t> and </a:t>
            </a:r>
            <a:r>
              <a:rPr lang="de-DE" sz="2000">
                <a:solidFill>
                  <a:srgbClr val="FF0000"/>
                </a:solidFill>
              </a:rPr>
              <a:t>participatory approaches</a:t>
            </a:r>
            <a:endParaRPr lang="de-DE" sz="2000"/>
          </a:p>
          <a:p>
            <a:pPr lvl="1">
              <a:buFontTx/>
              <a:buChar char="–"/>
            </a:pPr>
            <a:r>
              <a:rPr lang="de-DE" sz="2000">
                <a:solidFill>
                  <a:srgbClr val="00CC00"/>
                </a:solidFill>
              </a:rPr>
              <a:t>Integrated river basin management</a:t>
            </a:r>
          </a:p>
          <a:p>
            <a:pPr lvl="1">
              <a:buFontTx/>
              <a:buChar char="–"/>
            </a:pPr>
            <a:r>
              <a:rPr lang="de-DE" sz="2000">
                <a:solidFill>
                  <a:srgbClr val="FF0000"/>
                </a:solidFill>
              </a:rPr>
              <a:t>Cost-recovery</a:t>
            </a:r>
          </a:p>
          <a:p>
            <a:pPr lvl="1">
              <a:buFontTx/>
              <a:buChar char="–"/>
            </a:pPr>
            <a:r>
              <a:rPr lang="de-DE" sz="2000">
                <a:solidFill>
                  <a:srgbClr val="52559C"/>
                </a:solidFill>
              </a:rPr>
              <a:t>Transparency</a:t>
            </a:r>
            <a:endParaRPr lang="de-DE" sz="2000"/>
          </a:p>
        </p:txBody>
      </p: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97207B-20A5-485F-AF09-D67D004A0087}" type="slidenum">
              <a:rPr lang="en-US"/>
              <a:pPr/>
              <a:t>21</a:t>
            </a:fld>
            <a:endParaRPr lang="en-US"/>
          </a:p>
        </p:txBody>
      </p:sp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215900" y="1062038"/>
            <a:ext cx="8928100" cy="4953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de-DE" sz="3200"/>
              <a:t>EU experience: benefits for Latin America?</a:t>
            </a:r>
            <a:endParaRPr lang="de-DE" sz="3000"/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30000"/>
              </a:lnSpc>
              <a:buClr>
                <a:schemeClr val="tx1"/>
              </a:buClr>
            </a:pPr>
            <a:r>
              <a:rPr lang="de-DE" sz="2400">
                <a:solidFill>
                  <a:srgbClr val="52559C"/>
                </a:solidFill>
              </a:rPr>
              <a:t>Overview of options</a:t>
            </a:r>
            <a:r>
              <a:rPr lang="de-DE" sz="2400"/>
              <a:t>: variety of models for expansion and improvement of existing systems</a:t>
            </a:r>
          </a:p>
          <a:p>
            <a:pPr>
              <a:lnSpc>
                <a:spcPct val="130000"/>
              </a:lnSpc>
              <a:buClr>
                <a:schemeClr val="tx1"/>
              </a:buClr>
            </a:pPr>
            <a:r>
              <a:rPr lang="de-DE" sz="2400">
                <a:solidFill>
                  <a:srgbClr val="52559C"/>
                </a:solidFill>
              </a:rPr>
              <a:t>Identification of instruments</a:t>
            </a:r>
            <a:r>
              <a:rPr lang="de-DE" sz="2400"/>
              <a:t> for application in other cases and </a:t>
            </a:r>
            <a:r>
              <a:rPr lang="de-DE" sz="2400">
                <a:solidFill>
                  <a:srgbClr val="FF0000"/>
                </a:solidFill>
              </a:rPr>
              <a:t>suggestions of design</a:t>
            </a:r>
            <a:endParaRPr lang="de-DE" sz="2400"/>
          </a:p>
          <a:p>
            <a:pPr>
              <a:lnSpc>
                <a:spcPct val="130000"/>
              </a:lnSpc>
              <a:buClr>
                <a:schemeClr val="tx1"/>
              </a:buClr>
            </a:pPr>
            <a:r>
              <a:rPr lang="de-DE" sz="2400">
                <a:solidFill>
                  <a:srgbClr val="52559C"/>
                </a:solidFill>
              </a:rPr>
              <a:t>Information about effects</a:t>
            </a:r>
            <a:endParaRPr lang="de-DE" sz="2400"/>
          </a:p>
          <a:p>
            <a:pPr>
              <a:lnSpc>
                <a:spcPct val="110000"/>
              </a:lnSpc>
              <a:buClr>
                <a:schemeClr val="tx1"/>
              </a:buClr>
            </a:pPr>
            <a:r>
              <a:rPr lang="de-DE" sz="2400">
                <a:solidFill>
                  <a:srgbClr val="52559C"/>
                </a:solidFill>
              </a:rPr>
              <a:t>Institutional issues</a:t>
            </a:r>
            <a:r>
              <a:rPr lang="de-DE" sz="2400"/>
              <a:t>: </a:t>
            </a:r>
            <a:r>
              <a:rPr lang="de-DE" sz="2400">
                <a:solidFill>
                  <a:srgbClr val="FF0000"/>
                </a:solidFill>
              </a:rPr>
              <a:t>Water User Associations</a:t>
            </a:r>
            <a:r>
              <a:rPr lang="de-DE" sz="2400"/>
              <a:t>                as an option for </a:t>
            </a:r>
            <a:r>
              <a:rPr lang="de-DE" sz="2400">
                <a:solidFill>
                  <a:srgbClr val="00CC00"/>
                </a:solidFill>
              </a:rPr>
              <a:t>Integrated River Basin Management</a:t>
            </a:r>
            <a:endParaRPr lang="de-DE" sz="2400"/>
          </a:p>
        </p:txBody>
      </p:sp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648A19-F250-4DB0-B8B9-30B07450B24B}" type="slidenum">
              <a:rPr lang="en-US"/>
              <a:pPr/>
              <a:t>22</a:t>
            </a:fld>
            <a:endParaRPr lang="en-US"/>
          </a:p>
        </p:txBody>
      </p:sp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Conclusions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2400"/>
              <a:t>Wide range of </a:t>
            </a:r>
            <a:r>
              <a:rPr lang="de-DE" sz="2400">
                <a:solidFill>
                  <a:srgbClr val="52559C"/>
                </a:solidFill>
              </a:rPr>
              <a:t>opportunities</a:t>
            </a:r>
            <a:r>
              <a:rPr lang="de-DE" sz="2400"/>
              <a:t> to reproduce, develop    and </a:t>
            </a:r>
            <a:r>
              <a:rPr lang="de-DE" sz="2400">
                <a:solidFill>
                  <a:srgbClr val="52559C"/>
                </a:solidFill>
              </a:rPr>
              <a:t>improve existing economic instruments</a:t>
            </a:r>
            <a:r>
              <a:rPr lang="de-DE" sz="2400"/>
              <a:t>, in</a:t>
            </a:r>
            <a:endParaRPr lang="de-DE"/>
          </a:p>
          <a:p>
            <a:pPr lvl="1">
              <a:lnSpc>
                <a:spcPct val="120000"/>
              </a:lnSpc>
            </a:pPr>
            <a:r>
              <a:rPr lang="de-DE" sz="2000"/>
              <a:t>EU and OECD countries and in</a:t>
            </a:r>
          </a:p>
          <a:p>
            <a:pPr lvl="1"/>
            <a:r>
              <a:rPr lang="de-DE" sz="2000"/>
              <a:t>Latin America</a:t>
            </a:r>
          </a:p>
          <a:p>
            <a:pPr>
              <a:lnSpc>
                <a:spcPct val="150000"/>
              </a:lnSpc>
              <a:buClr>
                <a:schemeClr val="tx1"/>
              </a:buClr>
            </a:pPr>
            <a:r>
              <a:rPr lang="de-DE" sz="2400">
                <a:solidFill>
                  <a:srgbClr val="52559C"/>
                </a:solidFill>
              </a:rPr>
              <a:t>Permanent international cooperation</a:t>
            </a:r>
            <a:r>
              <a:rPr lang="de-DE" sz="2400"/>
              <a:t> desirable to </a:t>
            </a:r>
          </a:p>
          <a:p>
            <a:pPr lvl="1">
              <a:lnSpc>
                <a:spcPct val="120000"/>
              </a:lnSpc>
            </a:pPr>
            <a:r>
              <a:rPr lang="de-DE" sz="2000"/>
              <a:t>guarantee </a:t>
            </a:r>
            <a:r>
              <a:rPr lang="de-DE" sz="2000">
                <a:solidFill>
                  <a:srgbClr val="FF0000"/>
                </a:solidFill>
              </a:rPr>
              <a:t>information exchange</a:t>
            </a:r>
            <a:r>
              <a:rPr lang="de-DE" sz="2000"/>
              <a:t> and to </a:t>
            </a:r>
          </a:p>
          <a:p>
            <a:pPr lvl="1"/>
            <a:r>
              <a:rPr lang="de-DE" sz="2000"/>
              <a:t>offer opportunities for </a:t>
            </a:r>
            <a:r>
              <a:rPr lang="de-DE" sz="2000">
                <a:solidFill>
                  <a:srgbClr val="FF0000"/>
                </a:solidFill>
              </a:rPr>
              <a:t>case-specific support</a:t>
            </a:r>
            <a:r>
              <a:rPr lang="de-DE" sz="2000"/>
              <a:t> </a:t>
            </a:r>
          </a:p>
        </p:txBody>
      </p: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5F802A-CFBD-4CA7-9609-AB13CCF9D5AD}" type="slidenum">
              <a:rPr lang="en-US"/>
              <a:pPr/>
              <a:t>23</a:t>
            </a:fld>
            <a:endParaRPr lang="en-US"/>
          </a:p>
        </p:txBody>
      </p:sp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Selection of Relevant Studies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313" y="1736725"/>
            <a:ext cx="8929687" cy="4054475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1700"/>
              <a:t>Ecotec 2001: </a:t>
            </a:r>
            <a:r>
              <a:rPr lang="en-US" sz="1700" i="1"/>
              <a:t>Study on the Economic and Environmental Implications of the Use of Environmental Taxes and Charges in the European Union and its Member States</a:t>
            </a:r>
            <a:r>
              <a:rPr lang="en-US" sz="1700"/>
              <a:t>. London: Ecotec.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700"/>
              <a:t>Kraemer, R. Andreas; Eduard Interwies and Eleftheria Kampa 2002: "Tradable Permits in Resource Protection and Management: A Review of Experience and Lessons Learned," in: OECD (ed.): </a:t>
            </a:r>
            <a:r>
              <a:rPr lang="en-US" sz="1700" i="1"/>
              <a:t>Implementing Domestic Tradable Permits - Recent Developments and Future Challenges</a:t>
            </a:r>
            <a:r>
              <a:rPr lang="en-US" sz="1700"/>
              <a:t>, 227-265. Paris: OECD.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700"/>
              <a:t>OECD 2000: </a:t>
            </a:r>
            <a:r>
              <a:rPr lang="en-US" sz="1700" i="1"/>
              <a:t>Greening Tax Mixes in OECD Countries: A Preliminary Assessment</a:t>
            </a:r>
            <a:r>
              <a:rPr lang="en-US" sz="1700"/>
              <a:t>. Paris: OECD.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700"/>
              <a:t>OECD 2001a: </a:t>
            </a:r>
            <a:r>
              <a:rPr lang="en-US" sz="1700" i="1"/>
              <a:t>Environmentally Related Taxes in OECD Countries</a:t>
            </a:r>
            <a:r>
              <a:rPr lang="en-US" sz="1700"/>
              <a:t>. Paris: OECD.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700"/>
              <a:t>OECD 2001b: </a:t>
            </a:r>
            <a:r>
              <a:rPr lang="en-US" sz="1700" i="1"/>
              <a:t>Domestic Transferable Permits for Environmental Management - Design and Implementation</a:t>
            </a:r>
            <a:r>
              <a:rPr lang="en-US" sz="1700"/>
              <a:t>. Paris: OECD.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700"/>
              <a:t>OECD 2002: </a:t>
            </a:r>
            <a:r>
              <a:rPr lang="en-US" sz="1700" i="1"/>
              <a:t>Environmentally Related Taxes Database. </a:t>
            </a:r>
            <a:r>
              <a:rPr lang="en-US" sz="1700"/>
              <a:t>Paris: OECD.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700"/>
              <a:t>Speck, Stephan 2000: </a:t>
            </a:r>
            <a:r>
              <a:rPr lang="en-US" sz="1700" i="1"/>
              <a:t>The Eco-Tax Database of Forum for the Future - A Database of Environmental Taxes and Charges</a:t>
            </a:r>
            <a:r>
              <a:rPr lang="en-US" sz="1700"/>
              <a:t>. London: Forum for the Future.</a:t>
            </a:r>
          </a:p>
          <a:p>
            <a:pPr>
              <a:lnSpc>
                <a:spcPct val="90000"/>
              </a:lnSpc>
            </a:pPr>
            <a:endParaRPr lang="de-DE" sz="1700"/>
          </a:p>
        </p:txBody>
      </p:sp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34F3C3-0901-484C-BCBC-5ECAFB61045E}" type="slidenum">
              <a:rPr lang="en-US"/>
              <a:pPr/>
              <a:t>24</a:t>
            </a:fld>
            <a:endParaRPr lang="en-US"/>
          </a:p>
        </p:txBody>
      </p:sp>
      <p:sp>
        <p:nvSpPr>
          <p:cNvPr id="70658" name="Text Box 2"/>
          <p:cNvSpPr txBox="1">
            <a:spLocks noChangeArrowheads="1"/>
          </p:cNvSpPr>
          <p:nvPr/>
        </p:nvSpPr>
        <p:spPr bwMode="auto">
          <a:xfrm>
            <a:off x="5181600" y="4191000"/>
            <a:ext cx="2743200" cy="141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b="1" i="1"/>
              <a:t>R. Andreas Kraemer</a:t>
            </a:r>
          </a:p>
          <a:p>
            <a:pPr>
              <a:lnSpc>
                <a:spcPct val="120000"/>
              </a:lnSpc>
            </a:pPr>
            <a:r>
              <a:rPr lang="en-US" b="1" i="1"/>
              <a:t>Director - Ecologic</a:t>
            </a:r>
          </a:p>
          <a:p>
            <a:pPr>
              <a:lnSpc>
                <a:spcPct val="120000"/>
              </a:lnSpc>
            </a:pPr>
            <a:endParaRPr lang="en-US" b="1" i="1"/>
          </a:p>
          <a:p>
            <a:pPr>
              <a:lnSpc>
                <a:spcPct val="120000"/>
              </a:lnSpc>
            </a:pPr>
            <a:r>
              <a:rPr lang="en-US" b="1" i="1"/>
              <a:t>Britta Pielen - Ecologic</a:t>
            </a:r>
            <a:endParaRPr lang="de-DE" b="1" i="1"/>
          </a:p>
        </p:txBody>
      </p:sp>
      <p:sp>
        <p:nvSpPr>
          <p:cNvPr id="70659" name="Text Box 3"/>
          <p:cNvSpPr txBox="1">
            <a:spLocks noChangeArrowheads="1"/>
          </p:cNvSpPr>
          <p:nvPr/>
        </p:nvSpPr>
        <p:spPr bwMode="auto">
          <a:xfrm>
            <a:off x="304800" y="2133600"/>
            <a:ext cx="8839200" cy="127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GB" altLang="de-DE" sz="3000">
                <a:solidFill>
                  <a:schemeClr val="accent2"/>
                </a:solidFill>
              </a:rPr>
              <a:t>Economic Instruments in Water Management</a:t>
            </a:r>
          </a:p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GB" altLang="de-DE" sz="800">
                <a:solidFill>
                  <a:schemeClr val="accent2"/>
                </a:solidFill>
              </a:rPr>
              <a:t/>
            </a:r>
            <a:br>
              <a:rPr lang="en-GB" altLang="de-DE" sz="800">
                <a:solidFill>
                  <a:schemeClr val="accent2"/>
                </a:solidFill>
              </a:rPr>
            </a:br>
            <a:r>
              <a:rPr lang="en-GB" altLang="de-DE" sz="2300">
                <a:solidFill>
                  <a:schemeClr val="accent2"/>
                </a:solidFill>
              </a:rPr>
              <a:t>Global Experience and Relevance for Latin American Countries</a:t>
            </a:r>
            <a:endParaRPr lang="de-DE" sz="1500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BA15B9-CF45-486C-A58D-D57271FC3611}" type="slidenum">
              <a:rPr lang="en-US"/>
              <a:pPr/>
              <a:t>3</a:t>
            </a:fld>
            <a:endParaRPr lang="en-US"/>
          </a:p>
        </p:txBody>
      </p:sp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Functions of Economic Instruments</a:t>
            </a:r>
            <a:endParaRPr lang="de-DE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40000"/>
              </a:spcBef>
            </a:pPr>
            <a:r>
              <a:rPr lang="en-US" sz="2800"/>
              <a:t>Incentive Function</a:t>
            </a:r>
          </a:p>
          <a:p>
            <a:pPr>
              <a:spcBef>
                <a:spcPct val="40000"/>
              </a:spcBef>
            </a:pPr>
            <a:r>
              <a:rPr lang="en-US" sz="2800"/>
              <a:t>Financial function (cost recovery)</a:t>
            </a:r>
          </a:p>
          <a:p>
            <a:pPr>
              <a:spcBef>
                <a:spcPct val="40000"/>
              </a:spcBef>
            </a:pPr>
            <a:r>
              <a:rPr lang="en-US" sz="2800"/>
              <a:t>Fiscal function </a:t>
            </a:r>
          </a:p>
          <a:p>
            <a:pPr>
              <a:lnSpc>
                <a:spcPct val="40000"/>
              </a:lnSpc>
              <a:spcBef>
                <a:spcPct val="40000"/>
              </a:spcBef>
              <a:buFontTx/>
              <a:buNone/>
            </a:pPr>
            <a:r>
              <a:rPr lang="en-US" sz="2800"/>
              <a:t>   (earmarking versus general taxation) </a:t>
            </a:r>
          </a:p>
          <a:p>
            <a:pPr>
              <a:spcBef>
                <a:spcPct val="40000"/>
              </a:spcBef>
            </a:pPr>
            <a:r>
              <a:rPr lang="en-US" sz="2800"/>
              <a:t>“Soft functions” (information, capacity)</a:t>
            </a:r>
          </a:p>
          <a:p>
            <a:endParaRPr lang="de-DE" sz="280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E59F65-877B-4181-95BD-6022FC7F2ABB}" type="slidenum">
              <a:rPr lang="en-US"/>
              <a:pPr/>
              <a:t>4</a:t>
            </a:fld>
            <a:endParaRPr lang="en-US"/>
          </a:p>
        </p:txBody>
      </p:sp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Taxonomy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grpSp>
        <p:nvGrpSpPr>
          <p:cNvPr id="47108" name="Group 4"/>
          <p:cNvGrpSpPr>
            <a:grpSpLocks/>
          </p:cNvGrpSpPr>
          <p:nvPr/>
        </p:nvGrpSpPr>
        <p:grpSpPr bwMode="auto">
          <a:xfrm>
            <a:off x="533400" y="1219200"/>
            <a:ext cx="8135938" cy="5016500"/>
            <a:chOff x="240" y="816"/>
            <a:chExt cx="5125" cy="3160"/>
          </a:xfrm>
        </p:grpSpPr>
        <p:sp>
          <p:nvSpPr>
            <p:cNvPr id="47109" name="Text Box 5"/>
            <p:cNvSpPr txBox="1">
              <a:spLocks noChangeArrowheads="1"/>
            </p:cNvSpPr>
            <p:nvPr/>
          </p:nvSpPr>
          <p:spPr bwMode="auto">
            <a:xfrm>
              <a:off x="2040" y="1104"/>
              <a:ext cx="1075" cy="32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en-US" sz="1000"/>
                <a:t>Tradable </a:t>
              </a:r>
            </a:p>
            <a:p>
              <a:pPr algn="ctr"/>
              <a:r>
                <a:rPr lang="en-US" sz="1000"/>
                <a:t>Abstraction Permits</a:t>
              </a:r>
            </a:p>
          </p:txBody>
        </p:sp>
        <p:sp>
          <p:nvSpPr>
            <p:cNvPr id="47110" name="Text Box 6"/>
            <p:cNvSpPr txBox="1">
              <a:spLocks noChangeArrowheads="1"/>
            </p:cNvSpPr>
            <p:nvPr/>
          </p:nvSpPr>
          <p:spPr bwMode="auto">
            <a:xfrm>
              <a:off x="2040" y="1440"/>
              <a:ext cx="1075" cy="32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en-US" sz="1000" b="1"/>
                <a:t>Abstraction Taxes</a:t>
              </a:r>
              <a:endParaRPr lang="en-US" sz="1000"/>
            </a:p>
          </p:txBody>
        </p:sp>
        <p:sp>
          <p:nvSpPr>
            <p:cNvPr id="47111" name="Text Box 7"/>
            <p:cNvSpPr txBox="1">
              <a:spLocks noChangeArrowheads="1"/>
            </p:cNvSpPr>
            <p:nvPr/>
          </p:nvSpPr>
          <p:spPr bwMode="auto">
            <a:xfrm>
              <a:off x="4290" y="1488"/>
              <a:ext cx="1075" cy="32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en-US" sz="1000" b="1"/>
                <a:t>Water Prices</a:t>
              </a:r>
              <a:endParaRPr lang="en-US" sz="1000"/>
            </a:p>
          </p:txBody>
        </p:sp>
        <p:sp>
          <p:nvSpPr>
            <p:cNvPr id="47112" name="Text Box 8"/>
            <p:cNvSpPr txBox="1">
              <a:spLocks noChangeArrowheads="1"/>
            </p:cNvSpPr>
            <p:nvPr/>
          </p:nvSpPr>
          <p:spPr bwMode="auto">
            <a:xfrm>
              <a:off x="4290" y="1831"/>
              <a:ext cx="1075" cy="32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en-US" sz="1000"/>
                <a:t>Taxes on Water Supply</a:t>
              </a:r>
            </a:p>
          </p:txBody>
        </p:sp>
        <p:sp>
          <p:nvSpPr>
            <p:cNvPr id="47113" name="Text Box 9"/>
            <p:cNvSpPr txBox="1">
              <a:spLocks noChangeArrowheads="1"/>
            </p:cNvSpPr>
            <p:nvPr/>
          </p:nvSpPr>
          <p:spPr bwMode="auto">
            <a:xfrm>
              <a:off x="4290" y="3024"/>
              <a:ext cx="1075" cy="32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en-US" sz="1000"/>
                <a:t>Taxes on Sewerage</a:t>
              </a:r>
            </a:p>
          </p:txBody>
        </p:sp>
        <p:sp>
          <p:nvSpPr>
            <p:cNvPr id="47114" name="Text Box 10"/>
            <p:cNvSpPr txBox="1">
              <a:spLocks noChangeArrowheads="1"/>
            </p:cNvSpPr>
            <p:nvPr/>
          </p:nvSpPr>
          <p:spPr bwMode="auto">
            <a:xfrm>
              <a:off x="2040" y="3024"/>
              <a:ext cx="1075" cy="32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en-US" sz="1000" b="1"/>
                <a:t>Effluent Charges</a:t>
              </a:r>
              <a:endParaRPr lang="en-US" sz="1000"/>
            </a:p>
          </p:txBody>
        </p:sp>
        <p:sp>
          <p:nvSpPr>
            <p:cNvPr id="47115" name="Text Box 11"/>
            <p:cNvSpPr txBox="1">
              <a:spLocks noChangeArrowheads="1"/>
            </p:cNvSpPr>
            <p:nvPr/>
          </p:nvSpPr>
          <p:spPr bwMode="auto">
            <a:xfrm>
              <a:off x="3327" y="1502"/>
              <a:ext cx="770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en-US" sz="1000"/>
                <a:t>Public Water</a:t>
              </a:r>
            </a:p>
          </p:txBody>
        </p:sp>
        <p:sp>
          <p:nvSpPr>
            <p:cNvPr id="47116" name="Text Box 12"/>
            <p:cNvSpPr txBox="1">
              <a:spLocks noChangeArrowheads="1"/>
            </p:cNvSpPr>
            <p:nvPr/>
          </p:nvSpPr>
          <p:spPr bwMode="auto">
            <a:xfrm>
              <a:off x="4368" y="2304"/>
              <a:ext cx="920" cy="2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en-US" sz="1000"/>
                <a:t>Municipal Use</a:t>
              </a:r>
            </a:p>
          </p:txBody>
        </p:sp>
        <p:sp>
          <p:nvSpPr>
            <p:cNvPr id="47117" name="Text Box 13"/>
            <p:cNvSpPr txBox="1">
              <a:spLocks noChangeArrowheads="1"/>
            </p:cNvSpPr>
            <p:nvPr/>
          </p:nvSpPr>
          <p:spPr bwMode="auto">
            <a:xfrm>
              <a:off x="3312" y="3240"/>
              <a:ext cx="801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en-US" sz="1000"/>
                <a:t>Sewerage Treatment</a:t>
              </a:r>
            </a:p>
          </p:txBody>
        </p:sp>
        <p:sp>
          <p:nvSpPr>
            <p:cNvPr id="47118" name="Text Box 14"/>
            <p:cNvSpPr txBox="1">
              <a:spLocks noChangeArrowheads="1"/>
            </p:cNvSpPr>
            <p:nvPr/>
          </p:nvSpPr>
          <p:spPr bwMode="auto">
            <a:xfrm>
              <a:off x="240" y="2349"/>
              <a:ext cx="932" cy="1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en-US" sz="1000"/>
                <a:t>Industrial Use</a:t>
              </a:r>
            </a:p>
          </p:txBody>
        </p:sp>
        <p:sp>
          <p:nvSpPr>
            <p:cNvPr id="47119" name="Text Box 15"/>
            <p:cNvSpPr txBox="1">
              <a:spLocks noChangeArrowheads="1"/>
            </p:cNvSpPr>
            <p:nvPr/>
          </p:nvSpPr>
          <p:spPr bwMode="auto">
            <a:xfrm>
              <a:off x="2040" y="3360"/>
              <a:ext cx="1075" cy="32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en-US" sz="1000"/>
                <a:t>Tradable Discharge Permits</a:t>
              </a:r>
            </a:p>
          </p:txBody>
        </p:sp>
        <p:sp>
          <p:nvSpPr>
            <p:cNvPr id="47120" name="Text Box 16"/>
            <p:cNvSpPr txBox="1">
              <a:spLocks noChangeArrowheads="1"/>
            </p:cNvSpPr>
            <p:nvPr/>
          </p:nvSpPr>
          <p:spPr bwMode="auto">
            <a:xfrm>
              <a:off x="888" y="3241"/>
              <a:ext cx="93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en-US" sz="1000"/>
                <a:t>Effluent Treatment</a:t>
              </a:r>
            </a:p>
          </p:txBody>
        </p:sp>
        <p:sp>
          <p:nvSpPr>
            <p:cNvPr id="47121" name="Text Box 17"/>
            <p:cNvSpPr txBox="1">
              <a:spLocks noChangeArrowheads="1"/>
            </p:cNvSpPr>
            <p:nvPr/>
          </p:nvSpPr>
          <p:spPr bwMode="auto">
            <a:xfrm>
              <a:off x="4290" y="2688"/>
              <a:ext cx="1075" cy="32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en-US" sz="1000" b="1"/>
                <a:t>Sewerage Charges</a:t>
              </a:r>
              <a:endParaRPr lang="en-US" sz="1000"/>
            </a:p>
          </p:txBody>
        </p:sp>
        <p:sp>
          <p:nvSpPr>
            <p:cNvPr id="47122" name="Text Box 18"/>
            <p:cNvSpPr txBox="1">
              <a:spLocks noChangeArrowheads="1"/>
            </p:cNvSpPr>
            <p:nvPr/>
          </p:nvSpPr>
          <p:spPr bwMode="auto">
            <a:xfrm>
              <a:off x="888" y="1488"/>
              <a:ext cx="932" cy="1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en-US" sz="1000"/>
                <a:t>Self-Supply</a:t>
              </a:r>
            </a:p>
          </p:txBody>
        </p:sp>
        <p:sp>
          <p:nvSpPr>
            <p:cNvPr id="47123" name="AutoShape 19"/>
            <p:cNvSpPr>
              <a:spLocks noChangeArrowheads="1"/>
            </p:cNvSpPr>
            <p:nvPr/>
          </p:nvSpPr>
          <p:spPr bwMode="auto">
            <a:xfrm>
              <a:off x="2448" y="816"/>
              <a:ext cx="280" cy="280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chemeClr val="accent2"/>
            </a:solidFill>
            <a:ln w="31750">
              <a:solidFill>
                <a:schemeClr val="accent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47124" name="AutoShape 20"/>
            <p:cNvCxnSpPr>
              <a:cxnSpLocks noChangeShapeType="1"/>
              <a:stCxn id="47110" idx="2"/>
              <a:endCxn id="47115" idx="2"/>
            </p:cNvCxnSpPr>
            <p:nvPr/>
          </p:nvCxnSpPr>
          <p:spPr bwMode="auto">
            <a:xfrm rot="5400000" flipH="1" flipV="1">
              <a:off x="3078" y="1142"/>
              <a:ext cx="133" cy="1134"/>
            </a:xfrm>
            <a:prstGeom prst="curvedConnector3">
              <a:avLst>
                <a:gd name="adj1" fmla="val -103759"/>
              </a:avLst>
            </a:prstGeom>
            <a:noFill/>
            <a:ln w="25400">
              <a:solidFill>
                <a:schemeClr val="accent2"/>
              </a:solidFill>
              <a:round/>
              <a:headEnd/>
              <a:tailEnd type="triangle" w="med" len="med"/>
            </a:ln>
            <a:effectLst/>
          </p:spPr>
        </p:cxnSp>
        <p:cxnSp>
          <p:nvCxnSpPr>
            <p:cNvPr id="47125" name="AutoShape 21"/>
            <p:cNvCxnSpPr>
              <a:cxnSpLocks noChangeShapeType="1"/>
              <a:stCxn id="47110" idx="2"/>
              <a:endCxn id="47122" idx="2"/>
            </p:cNvCxnSpPr>
            <p:nvPr/>
          </p:nvCxnSpPr>
          <p:spPr bwMode="auto">
            <a:xfrm rot="16200000" flipV="1">
              <a:off x="1907" y="1104"/>
              <a:ext cx="118" cy="1224"/>
            </a:xfrm>
            <a:prstGeom prst="curvedConnector3">
              <a:avLst>
                <a:gd name="adj1" fmla="val -116949"/>
              </a:avLst>
            </a:prstGeom>
            <a:noFill/>
            <a:ln w="25400">
              <a:solidFill>
                <a:schemeClr val="accent2"/>
              </a:solidFill>
              <a:round/>
              <a:headEnd/>
              <a:tailEnd type="triangle" w="med" len="med"/>
            </a:ln>
            <a:effectLst/>
          </p:spPr>
        </p:cxnSp>
        <p:cxnSp>
          <p:nvCxnSpPr>
            <p:cNvPr id="47126" name="AutoShape 22"/>
            <p:cNvCxnSpPr>
              <a:cxnSpLocks noChangeShapeType="1"/>
              <a:stCxn id="47112" idx="2"/>
              <a:endCxn id="47116" idx="0"/>
            </p:cNvCxnSpPr>
            <p:nvPr/>
          </p:nvCxnSpPr>
          <p:spPr bwMode="auto">
            <a:xfrm rot="5400000">
              <a:off x="4759" y="2235"/>
              <a:ext cx="138" cy="0"/>
            </a:xfrm>
            <a:prstGeom prst="straightConnector1">
              <a:avLst/>
            </a:prstGeom>
            <a:noFill/>
            <a:ln w="25400">
              <a:solidFill>
                <a:schemeClr val="accent2"/>
              </a:solidFill>
              <a:round/>
              <a:headEnd/>
              <a:tailEnd type="triangle" w="med" len="med"/>
            </a:ln>
            <a:effectLst/>
          </p:spPr>
        </p:cxnSp>
        <p:cxnSp>
          <p:nvCxnSpPr>
            <p:cNvPr id="47127" name="AutoShape 23"/>
            <p:cNvCxnSpPr>
              <a:cxnSpLocks noChangeShapeType="1"/>
              <a:stCxn id="47116" idx="2"/>
              <a:endCxn id="47121" idx="0"/>
            </p:cNvCxnSpPr>
            <p:nvPr/>
          </p:nvCxnSpPr>
          <p:spPr bwMode="auto">
            <a:xfrm rot="5400000">
              <a:off x="4768" y="2622"/>
              <a:ext cx="120" cy="0"/>
            </a:xfrm>
            <a:prstGeom prst="straightConnector1">
              <a:avLst/>
            </a:prstGeom>
            <a:noFill/>
            <a:ln w="25400">
              <a:solidFill>
                <a:schemeClr val="accent2"/>
              </a:solidFill>
              <a:round/>
              <a:headEnd/>
              <a:tailEnd type="triangle" w="med" len="med"/>
            </a:ln>
            <a:effectLst/>
          </p:spPr>
        </p:cxnSp>
        <p:cxnSp>
          <p:nvCxnSpPr>
            <p:cNvPr id="47128" name="AutoShape 24"/>
            <p:cNvCxnSpPr>
              <a:cxnSpLocks noChangeShapeType="1"/>
              <a:stCxn id="47113" idx="2"/>
              <a:endCxn id="47117" idx="2"/>
            </p:cNvCxnSpPr>
            <p:nvPr/>
          </p:nvCxnSpPr>
          <p:spPr bwMode="auto">
            <a:xfrm rot="5400000">
              <a:off x="4185" y="2887"/>
              <a:ext cx="172" cy="1115"/>
            </a:xfrm>
            <a:prstGeom prst="curvedConnector3">
              <a:avLst>
                <a:gd name="adj1" fmla="val 183722"/>
              </a:avLst>
            </a:prstGeom>
            <a:noFill/>
            <a:ln w="25400">
              <a:solidFill>
                <a:schemeClr val="accent2"/>
              </a:solidFill>
              <a:round/>
              <a:headEnd/>
              <a:tailEnd type="triangle" w="med" len="med"/>
            </a:ln>
            <a:effectLst/>
          </p:spPr>
        </p:cxnSp>
        <p:cxnSp>
          <p:nvCxnSpPr>
            <p:cNvPr id="47129" name="AutoShape 25"/>
            <p:cNvCxnSpPr>
              <a:cxnSpLocks noChangeShapeType="1"/>
              <a:stCxn id="47117" idx="0"/>
              <a:endCxn id="47114" idx="0"/>
            </p:cNvCxnSpPr>
            <p:nvPr/>
          </p:nvCxnSpPr>
          <p:spPr bwMode="auto">
            <a:xfrm rot="5400000" flipH="1">
              <a:off x="3035" y="2561"/>
              <a:ext cx="222" cy="1135"/>
            </a:xfrm>
            <a:prstGeom prst="curvedConnector3">
              <a:avLst>
                <a:gd name="adj1" fmla="val 162162"/>
              </a:avLst>
            </a:prstGeom>
            <a:noFill/>
            <a:ln w="25400">
              <a:solidFill>
                <a:schemeClr val="accent2"/>
              </a:solidFill>
              <a:round/>
              <a:headEnd/>
              <a:tailEnd type="triangle" w="med" len="med"/>
            </a:ln>
            <a:effectLst/>
          </p:spPr>
        </p:cxnSp>
        <p:cxnSp>
          <p:nvCxnSpPr>
            <p:cNvPr id="47130" name="AutoShape 26"/>
            <p:cNvCxnSpPr>
              <a:cxnSpLocks noChangeShapeType="1"/>
              <a:stCxn id="47122" idx="1"/>
              <a:endCxn id="47118" idx="0"/>
            </p:cNvCxnSpPr>
            <p:nvPr/>
          </p:nvCxnSpPr>
          <p:spPr bwMode="auto">
            <a:xfrm rot="10800000" flipV="1">
              <a:off x="706" y="1573"/>
              <a:ext cx="182" cy="776"/>
            </a:xfrm>
            <a:prstGeom prst="curvedConnector2">
              <a:avLst/>
            </a:prstGeom>
            <a:noFill/>
            <a:ln w="25400">
              <a:solidFill>
                <a:schemeClr val="accent2"/>
              </a:solidFill>
              <a:round/>
              <a:headEnd/>
              <a:tailEnd type="triangle" w="med" len="med"/>
            </a:ln>
            <a:effectLst/>
          </p:spPr>
        </p:cxnSp>
        <p:cxnSp>
          <p:nvCxnSpPr>
            <p:cNvPr id="47131" name="AutoShape 27"/>
            <p:cNvCxnSpPr>
              <a:cxnSpLocks noChangeShapeType="1"/>
              <a:stCxn id="47118" idx="2"/>
              <a:endCxn id="47120" idx="1"/>
            </p:cNvCxnSpPr>
            <p:nvPr/>
          </p:nvCxnSpPr>
          <p:spPr bwMode="auto">
            <a:xfrm rot="16200000" flipH="1">
              <a:off x="363" y="2861"/>
              <a:ext cx="867" cy="182"/>
            </a:xfrm>
            <a:prstGeom prst="curvedConnector2">
              <a:avLst/>
            </a:prstGeom>
            <a:noFill/>
            <a:ln w="25400">
              <a:solidFill>
                <a:schemeClr val="accent2"/>
              </a:solidFill>
              <a:round/>
              <a:headEnd/>
              <a:tailEnd type="triangle" w="med" len="med"/>
            </a:ln>
            <a:effectLst/>
          </p:spPr>
        </p:cxnSp>
        <p:cxnSp>
          <p:nvCxnSpPr>
            <p:cNvPr id="47132" name="AutoShape 28"/>
            <p:cNvCxnSpPr>
              <a:cxnSpLocks noChangeShapeType="1"/>
              <a:stCxn id="47120" idx="0"/>
              <a:endCxn id="47114" idx="0"/>
            </p:cNvCxnSpPr>
            <p:nvPr/>
          </p:nvCxnSpPr>
          <p:spPr bwMode="auto">
            <a:xfrm rot="16200000">
              <a:off x="1854" y="2518"/>
              <a:ext cx="223" cy="1224"/>
            </a:xfrm>
            <a:prstGeom prst="curvedConnector3">
              <a:avLst>
                <a:gd name="adj1" fmla="val 161884"/>
              </a:avLst>
            </a:prstGeom>
            <a:noFill/>
            <a:ln w="25400">
              <a:solidFill>
                <a:schemeClr val="accent2"/>
              </a:solidFill>
              <a:round/>
              <a:headEnd/>
              <a:tailEnd type="triangle" w="med" len="med"/>
            </a:ln>
            <a:effectLst/>
          </p:spPr>
        </p:cxnSp>
        <p:sp>
          <p:nvSpPr>
            <p:cNvPr id="47133" name="AutoShape 29"/>
            <p:cNvSpPr>
              <a:spLocks noChangeArrowheads="1"/>
            </p:cNvSpPr>
            <p:nvPr/>
          </p:nvSpPr>
          <p:spPr bwMode="auto">
            <a:xfrm>
              <a:off x="2448" y="3696"/>
              <a:ext cx="280" cy="280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chemeClr val="accent2"/>
            </a:solidFill>
            <a:ln w="31750">
              <a:solidFill>
                <a:schemeClr val="accent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34" name="Text Box 30"/>
            <p:cNvSpPr txBox="1">
              <a:spLocks noChangeArrowheads="1"/>
            </p:cNvSpPr>
            <p:nvPr/>
          </p:nvSpPr>
          <p:spPr bwMode="auto">
            <a:xfrm>
              <a:off x="2040" y="1984"/>
              <a:ext cx="1075" cy="32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en-US" sz="1000"/>
                <a:t>Subsidies for Water Saving Measures</a:t>
              </a:r>
            </a:p>
          </p:txBody>
        </p:sp>
        <p:sp>
          <p:nvSpPr>
            <p:cNvPr id="47135" name="Text Box 31"/>
            <p:cNvSpPr txBox="1">
              <a:spLocks noChangeArrowheads="1"/>
            </p:cNvSpPr>
            <p:nvPr/>
          </p:nvSpPr>
          <p:spPr bwMode="auto">
            <a:xfrm>
              <a:off x="2040" y="2509"/>
              <a:ext cx="1075" cy="32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en-US" sz="1000"/>
                <a:t>Subsidies for Pollution Control</a:t>
              </a:r>
            </a:p>
          </p:txBody>
        </p:sp>
        <p:cxnSp>
          <p:nvCxnSpPr>
            <p:cNvPr id="47136" name="AutoShape 32"/>
            <p:cNvCxnSpPr>
              <a:cxnSpLocks noChangeShapeType="1"/>
              <a:stCxn id="47134" idx="2"/>
              <a:endCxn id="47116" idx="1"/>
            </p:cNvCxnSpPr>
            <p:nvPr/>
          </p:nvCxnSpPr>
          <p:spPr bwMode="auto">
            <a:xfrm rot="16200000" flipH="1">
              <a:off x="3416" y="1481"/>
              <a:ext cx="114" cy="1790"/>
            </a:xfrm>
            <a:prstGeom prst="curvedConnector2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cxnSp>
          <p:nvCxnSpPr>
            <p:cNvPr id="47137" name="AutoShape 33"/>
            <p:cNvCxnSpPr>
              <a:cxnSpLocks noChangeShapeType="1"/>
              <a:stCxn id="47134" idx="2"/>
              <a:endCxn id="47118" idx="3"/>
            </p:cNvCxnSpPr>
            <p:nvPr/>
          </p:nvCxnSpPr>
          <p:spPr bwMode="auto">
            <a:xfrm rot="5400000">
              <a:off x="1817" y="1674"/>
              <a:ext cx="115" cy="1406"/>
            </a:xfrm>
            <a:prstGeom prst="curvedConnector2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cxnSp>
          <p:nvCxnSpPr>
            <p:cNvPr id="47138" name="AutoShape 34"/>
            <p:cNvCxnSpPr>
              <a:cxnSpLocks noChangeShapeType="1"/>
              <a:stCxn id="47135" idx="1"/>
              <a:endCxn id="47120" idx="0"/>
            </p:cNvCxnSpPr>
            <p:nvPr/>
          </p:nvCxnSpPr>
          <p:spPr bwMode="auto">
            <a:xfrm rot="10800000" flipV="1">
              <a:off x="1354" y="2674"/>
              <a:ext cx="680" cy="567"/>
            </a:xfrm>
            <a:prstGeom prst="curvedConnector2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cxnSp>
          <p:nvCxnSpPr>
            <p:cNvPr id="47139" name="AutoShape 35"/>
            <p:cNvCxnSpPr>
              <a:cxnSpLocks noChangeShapeType="1"/>
              <a:stCxn id="47135" idx="3"/>
              <a:endCxn id="47117" idx="0"/>
            </p:cNvCxnSpPr>
            <p:nvPr/>
          </p:nvCxnSpPr>
          <p:spPr bwMode="auto">
            <a:xfrm>
              <a:off x="3121" y="2674"/>
              <a:ext cx="592" cy="566"/>
            </a:xfrm>
            <a:prstGeom prst="curvedConnector2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cxnSp>
          <p:nvCxnSpPr>
            <p:cNvPr id="47140" name="AutoShape 36"/>
            <p:cNvCxnSpPr>
              <a:cxnSpLocks noChangeShapeType="1"/>
              <a:stCxn id="47115" idx="0"/>
              <a:endCxn id="47111" idx="0"/>
            </p:cNvCxnSpPr>
            <p:nvPr/>
          </p:nvCxnSpPr>
          <p:spPr bwMode="auto">
            <a:xfrm rot="16200000">
              <a:off x="4260" y="934"/>
              <a:ext cx="20" cy="1116"/>
            </a:xfrm>
            <a:prstGeom prst="curvedConnector3">
              <a:avLst>
                <a:gd name="adj1" fmla="val 790000"/>
              </a:avLst>
            </a:prstGeom>
            <a:noFill/>
            <a:ln w="31750">
              <a:solidFill>
                <a:schemeClr val="accent2"/>
              </a:solidFill>
              <a:round/>
              <a:headEnd/>
              <a:tailEnd type="triangle" w="med" len="med"/>
            </a:ln>
            <a:effectLst/>
          </p:spPr>
        </p:cxnSp>
      </p:grp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4A54C2-D0E1-4FD2-861D-625B8D479AC4}" type="slidenum">
              <a:rPr lang="en-US"/>
              <a:pPr/>
              <a:t>5</a:t>
            </a:fld>
            <a:endParaRPr lang="en-US"/>
          </a:p>
        </p:txBody>
      </p:sp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Water Abstraction Taxes</a:t>
            </a:r>
            <a:endParaRPr lang="de-DE"/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z="2400"/>
              <a:t>Levied on withdrawal of water from natural water bodies</a:t>
            </a:r>
          </a:p>
          <a:p>
            <a:r>
              <a:rPr lang="en-US" sz="2400"/>
              <a:t>Based on actual amount (volumetric) or linked to permit</a:t>
            </a:r>
          </a:p>
          <a:p>
            <a:r>
              <a:rPr lang="en-US" sz="2400"/>
              <a:t>May differentiate between ground and surface water (e.g. Netherlands), or good &amp; bad water (e.g. Hamburg)</a:t>
            </a:r>
          </a:p>
          <a:p>
            <a:r>
              <a:rPr lang="en-US" sz="2400"/>
              <a:t>Fiscal function: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/>
              <a:t>	Part of green tax reform in the Netherlands &amp; Denmark; Earmarked for env. subsidies in some German </a:t>
            </a:r>
            <a:r>
              <a:rPr lang="en-US" sz="2400" i="1"/>
              <a:t>Länder</a:t>
            </a:r>
            <a:endParaRPr lang="en-US" sz="2400"/>
          </a:p>
          <a:p>
            <a:r>
              <a:rPr lang="en-US" sz="2400"/>
              <a:t>Denmark: tax led to decrease of total water consumption and of leakage from water works &amp; pipes</a:t>
            </a:r>
          </a:p>
          <a:p>
            <a:endParaRPr lang="en-US"/>
          </a:p>
          <a:p>
            <a:endParaRPr lang="en-US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D58A7F-5729-4B87-9FB6-B8C58686A9F1}" type="slidenum">
              <a:rPr lang="en-US"/>
              <a:pPr/>
              <a:t>6</a:t>
            </a:fld>
            <a:endParaRPr lang="en-US"/>
          </a:p>
        </p:txBody>
      </p:sp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Prices for Household Water Supply I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de-DE" sz="2400"/>
              <a:t>Rule: </a:t>
            </a:r>
            <a:r>
              <a:rPr lang="de-DE" sz="2400">
                <a:solidFill>
                  <a:srgbClr val="52559C"/>
                </a:solidFill>
              </a:rPr>
              <a:t>Municipalities</a:t>
            </a:r>
            <a:r>
              <a:rPr lang="de-DE" sz="2400"/>
              <a:t> are responsible for water supply</a:t>
            </a:r>
          </a:p>
          <a:p>
            <a:pPr>
              <a:buFontTx/>
              <a:buNone/>
            </a:pPr>
            <a:endParaRPr lang="de-DE" sz="2400"/>
          </a:p>
          <a:p>
            <a:pPr>
              <a:buFontTx/>
              <a:buNone/>
            </a:pPr>
            <a:r>
              <a:rPr lang="de-DE" sz="2400"/>
              <a:t>European Union and OECD countries tend towards:</a:t>
            </a:r>
          </a:p>
          <a:p>
            <a:pPr>
              <a:buClr>
                <a:schemeClr val="tx1"/>
              </a:buClr>
            </a:pPr>
            <a:r>
              <a:rPr lang="de-DE" sz="2400">
                <a:solidFill>
                  <a:srgbClr val="52559C"/>
                </a:solidFill>
              </a:rPr>
              <a:t>Full cost-recovery</a:t>
            </a:r>
            <a:r>
              <a:rPr lang="de-DE" sz="2400"/>
              <a:t> (environmental and resource costs)</a:t>
            </a:r>
          </a:p>
          <a:p>
            <a:pPr>
              <a:buClr>
                <a:schemeClr val="tx1"/>
              </a:buClr>
            </a:pPr>
            <a:r>
              <a:rPr lang="de-DE" sz="2400">
                <a:solidFill>
                  <a:srgbClr val="52559C"/>
                </a:solidFill>
              </a:rPr>
              <a:t>Volumetric pricing</a:t>
            </a:r>
            <a:r>
              <a:rPr lang="de-DE" sz="2400"/>
              <a:t> (</a:t>
            </a:r>
            <a:r>
              <a:rPr lang="de-DE" sz="2400">
                <a:solidFill>
                  <a:srgbClr val="FF0000"/>
                </a:solidFill>
              </a:rPr>
              <a:t>metering</a:t>
            </a:r>
            <a:r>
              <a:rPr lang="de-DE" sz="2400"/>
              <a:t>; user-pays)</a:t>
            </a:r>
          </a:p>
          <a:p>
            <a:pPr>
              <a:buClr>
                <a:schemeClr val="tx1"/>
              </a:buClr>
            </a:pPr>
            <a:r>
              <a:rPr lang="de-DE" sz="2400"/>
              <a:t>[Increasing block-tariff structures]</a:t>
            </a:r>
          </a:p>
          <a:p>
            <a:endParaRPr lang="de-DE" sz="2400"/>
          </a:p>
          <a:p>
            <a:pPr>
              <a:buFontTx/>
              <a:buNone/>
            </a:pPr>
            <a:r>
              <a:rPr lang="de-DE" sz="2400" i="1">
                <a:solidFill>
                  <a:srgbClr val="FF0000"/>
                </a:solidFill>
              </a:rPr>
              <a:t>“High“ water prices (in international comparisons) are </a:t>
            </a:r>
          </a:p>
          <a:p>
            <a:pPr>
              <a:lnSpc>
                <a:spcPct val="60000"/>
              </a:lnSpc>
              <a:buFontTx/>
              <a:buNone/>
            </a:pPr>
            <a:r>
              <a:rPr lang="de-DE" sz="2400" i="1">
                <a:solidFill>
                  <a:srgbClr val="FF0000"/>
                </a:solidFill>
              </a:rPr>
              <a:t>not necessarily high in relation to per capita income</a:t>
            </a:r>
            <a:r>
              <a:rPr lang="de-DE" sz="2400">
                <a:solidFill>
                  <a:srgbClr val="FF0000"/>
                </a:solidFill>
              </a:rPr>
              <a:t> </a:t>
            </a: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2CDF78-357F-4889-AD2D-9840F9F829C1}" type="slidenum">
              <a:rPr lang="en-US"/>
              <a:pPr/>
              <a:t>7</a:t>
            </a:fld>
            <a:endParaRPr lang="en-US"/>
          </a:p>
        </p:txBody>
      </p:sp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Prices for Household Water Supply II</a:t>
            </a:r>
            <a:endParaRPr lang="de-DE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736725"/>
            <a:ext cx="8928100" cy="4054475"/>
          </a:xfrm>
        </p:spPr>
        <p:txBody>
          <a:bodyPr/>
          <a:lstStyle/>
          <a:p>
            <a:pPr>
              <a:buFontTx/>
              <a:buNone/>
            </a:pPr>
            <a:r>
              <a:rPr lang="en-US" sz="2400"/>
              <a:t>In most cases: </a:t>
            </a:r>
            <a:r>
              <a:rPr lang="en-US" sz="2400">
                <a:solidFill>
                  <a:srgbClr val="52559C"/>
                </a:solidFill>
              </a:rPr>
              <a:t>Combination of fixed and variable charges</a:t>
            </a:r>
          </a:p>
          <a:p>
            <a:pPr>
              <a:buFontTx/>
              <a:buNone/>
            </a:pPr>
            <a:r>
              <a:rPr lang="en-US" sz="2400"/>
              <a:t>France: many municipalities </a:t>
            </a:r>
            <a:r>
              <a:rPr lang="de-DE" sz="2400">
                <a:sym typeface="Symbol" pitchFamily="18" charset="2"/>
              </a:rPr>
              <a:t></a:t>
            </a:r>
            <a:r>
              <a:rPr lang="de-DE" sz="2400"/>
              <a:t> </a:t>
            </a:r>
            <a:r>
              <a:rPr lang="de-DE" sz="2400" i="1">
                <a:effectLst>
                  <a:outerShdw blurRad="38100" dist="38100" dir="2700000" algn="tl">
                    <a:srgbClr val="C0C0C0"/>
                  </a:outerShdw>
                </a:effectLst>
              </a:rPr>
              <a:t>G</a:t>
            </a:r>
            <a:r>
              <a:rPr lang="en-US" sz="2400" i="1">
                <a:effectLst>
                  <a:outerShdw blurRad="38100" dist="38100" dir="2700000" algn="tl">
                    <a:srgbClr val="C0C0C0"/>
                  </a:outerShdw>
                </a:effectLst>
              </a:rPr>
              <a:t>reat variety of tariffs</a:t>
            </a:r>
            <a:endParaRPr lang="en-US" sz="2400">
              <a:solidFill>
                <a:srgbClr val="FF0000"/>
              </a:solidFill>
            </a:endParaRPr>
          </a:p>
          <a:p>
            <a:pPr>
              <a:buFontTx/>
              <a:buNone/>
            </a:pPr>
            <a:endParaRPr lang="en-US" sz="240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n-US" sz="2400">
                <a:solidFill>
                  <a:srgbClr val="FF0000"/>
                </a:solidFill>
              </a:rPr>
              <a:t>	</a:t>
            </a:r>
            <a:r>
              <a:rPr lang="en-US" sz="2000"/>
              <a:t>					         </a:t>
            </a:r>
            <a:r>
              <a:rPr lang="en-US" sz="1600"/>
              <a:t>P</a:t>
            </a:r>
            <a:r>
              <a:rPr lang="en-US" sz="2000"/>
              <a:t>  </a:t>
            </a:r>
          </a:p>
          <a:p>
            <a:pPr>
              <a:buFontTx/>
              <a:buNone/>
            </a:pPr>
            <a:r>
              <a:rPr lang="en-US" sz="2000"/>
              <a:t>	</a:t>
            </a:r>
          </a:p>
          <a:p>
            <a:pPr>
              <a:buFontTx/>
              <a:buNone/>
            </a:pPr>
            <a:r>
              <a:rPr lang="en-US" sz="2000"/>
              <a:t>	</a:t>
            </a:r>
          </a:p>
          <a:p>
            <a:pPr>
              <a:buFontTx/>
              <a:buNone/>
            </a:pPr>
            <a:r>
              <a:rPr lang="en-US" sz="2000"/>
              <a:t>	</a:t>
            </a:r>
          </a:p>
          <a:p>
            <a:pPr>
              <a:lnSpc>
                <a:spcPct val="40000"/>
              </a:lnSpc>
              <a:buFontTx/>
              <a:buNone/>
            </a:pPr>
            <a:r>
              <a:rPr lang="en-US" sz="2000"/>
              <a:t>                                                                                                 </a:t>
            </a:r>
            <a:r>
              <a:rPr lang="en-US" sz="1600"/>
              <a:t> </a:t>
            </a:r>
            <a:endParaRPr lang="de-DE" sz="2000"/>
          </a:p>
        </p:txBody>
      </p:sp>
      <p:sp>
        <p:nvSpPr>
          <p:cNvPr id="50180" name="Line 4"/>
          <p:cNvSpPr>
            <a:spLocks noChangeShapeType="1"/>
          </p:cNvSpPr>
          <p:nvPr/>
        </p:nvSpPr>
        <p:spPr bwMode="auto">
          <a:xfrm flipV="1">
            <a:off x="5715000" y="3276600"/>
            <a:ext cx="0" cy="2286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0181" name="Line 5"/>
          <p:cNvSpPr>
            <a:spLocks noChangeShapeType="1"/>
          </p:cNvSpPr>
          <p:nvPr/>
        </p:nvSpPr>
        <p:spPr bwMode="auto">
          <a:xfrm>
            <a:off x="5715000" y="5562600"/>
            <a:ext cx="297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50202" name="Group 26"/>
          <p:cNvGrpSpPr>
            <a:grpSpLocks/>
          </p:cNvGrpSpPr>
          <p:nvPr/>
        </p:nvGrpSpPr>
        <p:grpSpPr bwMode="auto">
          <a:xfrm>
            <a:off x="5715000" y="3581400"/>
            <a:ext cx="2971800" cy="1371600"/>
            <a:chOff x="3600" y="2256"/>
            <a:chExt cx="1872" cy="864"/>
          </a:xfrm>
        </p:grpSpPr>
        <p:sp>
          <p:nvSpPr>
            <p:cNvPr id="50182" name="Line 6"/>
            <p:cNvSpPr>
              <a:spLocks noChangeShapeType="1"/>
            </p:cNvSpPr>
            <p:nvPr/>
          </p:nvSpPr>
          <p:spPr bwMode="auto">
            <a:xfrm>
              <a:off x="3600" y="3120"/>
              <a:ext cx="1872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183" name="Line 7"/>
            <p:cNvSpPr>
              <a:spLocks noChangeShapeType="1"/>
            </p:cNvSpPr>
            <p:nvPr/>
          </p:nvSpPr>
          <p:spPr bwMode="auto">
            <a:xfrm flipV="1">
              <a:off x="3600" y="2256"/>
              <a:ext cx="1872" cy="864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0203" name="Group 27"/>
          <p:cNvGrpSpPr>
            <a:grpSpLocks/>
          </p:cNvGrpSpPr>
          <p:nvPr/>
        </p:nvGrpSpPr>
        <p:grpSpPr bwMode="auto">
          <a:xfrm>
            <a:off x="5715000" y="3521075"/>
            <a:ext cx="2971800" cy="1508125"/>
            <a:chOff x="3600" y="2218"/>
            <a:chExt cx="1872" cy="950"/>
          </a:xfrm>
        </p:grpSpPr>
        <p:sp>
          <p:nvSpPr>
            <p:cNvPr id="50184" name="Line 8"/>
            <p:cNvSpPr>
              <a:spLocks noChangeShapeType="1"/>
            </p:cNvSpPr>
            <p:nvPr/>
          </p:nvSpPr>
          <p:spPr bwMode="auto">
            <a:xfrm>
              <a:off x="3600" y="3168"/>
              <a:ext cx="1872" cy="0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189" name="Freeform 13"/>
            <p:cNvSpPr>
              <a:spLocks/>
            </p:cNvSpPr>
            <p:nvPr/>
          </p:nvSpPr>
          <p:spPr bwMode="auto">
            <a:xfrm>
              <a:off x="3600" y="2437"/>
              <a:ext cx="1872" cy="731"/>
            </a:xfrm>
            <a:custGeom>
              <a:avLst/>
              <a:gdLst/>
              <a:ahLst/>
              <a:cxnLst>
                <a:cxn ang="0">
                  <a:pos x="0" y="480"/>
                </a:cxn>
                <a:cxn ang="0">
                  <a:pos x="528" y="96"/>
                </a:cxn>
                <a:cxn ang="0">
                  <a:pos x="1104" y="0"/>
                </a:cxn>
              </a:cxnLst>
              <a:rect l="0" t="0" r="r" b="b"/>
              <a:pathLst>
                <a:path w="1104" h="480">
                  <a:moveTo>
                    <a:pt x="0" y="480"/>
                  </a:moveTo>
                  <a:cubicBezTo>
                    <a:pt x="172" y="328"/>
                    <a:pt x="344" y="176"/>
                    <a:pt x="528" y="96"/>
                  </a:cubicBezTo>
                  <a:cubicBezTo>
                    <a:pt x="712" y="16"/>
                    <a:pt x="908" y="8"/>
                    <a:pt x="1104" y="0"/>
                  </a:cubicBezTo>
                </a:path>
              </a:pathLst>
            </a:custGeom>
            <a:noFill/>
            <a:ln w="28575" cmpd="sng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190" name="Freeform 14"/>
            <p:cNvSpPr>
              <a:spLocks/>
            </p:cNvSpPr>
            <p:nvPr/>
          </p:nvSpPr>
          <p:spPr bwMode="auto">
            <a:xfrm>
              <a:off x="3600" y="2218"/>
              <a:ext cx="1872" cy="950"/>
            </a:xfrm>
            <a:custGeom>
              <a:avLst/>
              <a:gdLst/>
              <a:ahLst/>
              <a:cxnLst>
                <a:cxn ang="0">
                  <a:pos x="0" y="624"/>
                </a:cxn>
                <a:cxn ang="0">
                  <a:pos x="576" y="432"/>
                </a:cxn>
                <a:cxn ang="0">
                  <a:pos x="1104" y="0"/>
                </a:cxn>
              </a:cxnLst>
              <a:rect l="0" t="0" r="r" b="b"/>
              <a:pathLst>
                <a:path w="1104" h="624">
                  <a:moveTo>
                    <a:pt x="0" y="624"/>
                  </a:moveTo>
                  <a:cubicBezTo>
                    <a:pt x="196" y="580"/>
                    <a:pt x="392" y="536"/>
                    <a:pt x="576" y="432"/>
                  </a:cubicBezTo>
                  <a:cubicBezTo>
                    <a:pt x="760" y="328"/>
                    <a:pt x="1048" y="104"/>
                    <a:pt x="1104" y="0"/>
                  </a:cubicBezTo>
                </a:path>
              </a:pathLst>
            </a:custGeom>
            <a:noFill/>
            <a:ln w="28575" cmpd="sng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50191" name="Line 15"/>
          <p:cNvSpPr>
            <a:spLocks noChangeShapeType="1"/>
          </p:cNvSpPr>
          <p:nvPr/>
        </p:nvSpPr>
        <p:spPr bwMode="auto">
          <a:xfrm flipV="1">
            <a:off x="5715000" y="3521075"/>
            <a:ext cx="2971800" cy="2041525"/>
          </a:xfrm>
          <a:prstGeom prst="line">
            <a:avLst/>
          </a:prstGeom>
          <a:noFill/>
          <a:ln w="28575">
            <a:solidFill>
              <a:srgbClr val="33CC33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0192" name="Line 16"/>
          <p:cNvSpPr>
            <a:spLocks noChangeShapeType="1"/>
          </p:cNvSpPr>
          <p:nvPr/>
        </p:nvSpPr>
        <p:spPr bwMode="auto">
          <a:xfrm>
            <a:off x="5715000" y="4572000"/>
            <a:ext cx="2971800" cy="0"/>
          </a:xfrm>
          <a:prstGeom prst="line">
            <a:avLst/>
          </a:prstGeom>
          <a:noFill/>
          <a:ln w="28575">
            <a:solidFill>
              <a:srgbClr val="101073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0195" name="Text Box 19"/>
          <p:cNvSpPr txBox="1">
            <a:spLocks noChangeArrowheads="1"/>
          </p:cNvSpPr>
          <p:nvPr/>
        </p:nvSpPr>
        <p:spPr bwMode="auto">
          <a:xfrm>
            <a:off x="304800" y="3124200"/>
            <a:ext cx="57308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 b="1"/>
              <a:t>- </a:t>
            </a:r>
            <a:r>
              <a:rPr lang="en-US" sz="2000" b="1">
                <a:solidFill>
                  <a:srgbClr val="FF0000"/>
                </a:solidFill>
              </a:rPr>
              <a:t>Two-part tariffs with linear use rate</a:t>
            </a:r>
            <a:endParaRPr lang="de-DE" sz="2000" b="1">
              <a:solidFill>
                <a:srgbClr val="FF0000"/>
              </a:solidFill>
            </a:endParaRPr>
          </a:p>
        </p:txBody>
      </p:sp>
      <p:sp>
        <p:nvSpPr>
          <p:cNvPr id="50196" name="Text Box 20"/>
          <p:cNvSpPr txBox="1">
            <a:spLocks noChangeArrowheads="1"/>
          </p:cNvSpPr>
          <p:nvPr/>
        </p:nvSpPr>
        <p:spPr bwMode="auto">
          <a:xfrm>
            <a:off x="304800" y="3581400"/>
            <a:ext cx="50990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/>
              <a:t>- </a:t>
            </a:r>
            <a:r>
              <a:rPr lang="en-US" sz="2000" b="1">
                <a:solidFill>
                  <a:schemeClr val="hlink"/>
                </a:solidFill>
              </a:rPr>
              <a:t>Two-part tariffs with non-linear use rate</a:t>
            </a:r>
            <a:endParaRPr lang="de-DE" sz="2000" b="1">
              <a:solidFill>
                <a:schemeClr val="hlink"/>
              </a:solidFill>
            </a:endParaRPr>
          </a:p>
        </p:txBody>
      </p:sp>
      <p:sp>
        <p:nvSpPr>
          <p:cNvPr id="50198" name="Text Box 22"/>
          <p:cNvSpPr txBox="1">
            <a:spLocks noChangeArrowheads="1"/>
          </p:cNvSpPr>
          <p:nvPr/>
        </p:nvSpPr>
        <p:spPr bwMode="auto">
          <a:xfrm>
            <a:off x="304800" y="4038600"/>
            <a:ext cx="35782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/>
              <a:t>- </a:t>
            </a:r>
            <a:r>
              <a:rPr lang="en-US" sz="2000" b="1">
                <a:solidFill>
                  <a:srgbClr val="101073"/>
                </a:solidFill>
              </a:rPr>
              <a:t>Flat rate (not linked to use)</a:t>
            </a:r>
            <a:endParaRPr lang="de-DE" sz="2000" b="1">
              <a:solidFill>
                <a:srgbClr val="101073"/>
              </a:solidFill>
            </a:endParaRPr>
          </a:p>
        </p:txBody>
      </p:sp>
      <p:sp>
        <p:nvSpPr>
          <p:cNvPr id="50199" name="Text Box 23"/>
          <p:cNvSpPr txBox="1">
            <a:spLocks noChangeArrowheads="1"/>
          </p:cNvSpPr>
          <p:nvPr/>
        </p:nvSpPr>
        <p:spPr bwMode="auto">
          <a:xfrm>
            <a:off x="304800" y="4495800"/>
            <a:ext cx="4267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/>
              <a:t>- </a:t>
            </a:r>
            <a:r>
              <a:rPr lang="en-US" sz="2000" b="1">
                <a:solidFill>
                  <a:srgbClr val="33CC33"/>
                </a:solidFill>
              </a:rPr>
              <a:t>Single linear tariff (linked to use)</a:t>
            </a:r>
            <a:endParaRPr lang="de-DE" sz="2000" b="1">
              <a:solidFill>
                <a:srgbClr val="33CC33"/>
              </a:solidFill>
            </a:endParaRPr>
          </a:p>
        </p:txBody>
      </p:sp>
      <p:sp>
        <p:nvSpPr>
          <p:cNvPr id="50201" name="Text Box 25"/>
          <p:cNvSpPr txBox="1">
            <a:spLocks noChangeArrowheads="1"/>
          </p:cNvSpPr>
          <p:nvPr/>
        </p:nvSpPr>
        <p:spPr bwMode="auto">
          <a:xfrm>
            <a:off x="6461125" y="5546725"/>
            <a:ext cx="14589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/>
              <a:t>consumption</a:t>
            </a:r>
            <a:endParaRPr lang="de-DE" sz="1600" b="1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0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0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0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0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9" grpId="0" autoUpdateAnimBg="0"/>
      <p:bldP spid="50180" grpId="0" animBg="1"/>
      <p:bldP spid="50181" grpId="0" animBg="1"/>
      <p:bldP spid="50191" grpId="0" animBg="1"/>
      <p:bldP spid="50192" grpId="0" animBg="1"/>
      <p:bldP spid="50195" grpId="0" autoUpdateAnimBg="0"/>
      <p:bldP spid="50196" grpId="0" autoUpdateAnimBg="0"/>
      <p:bldP spid="50198" grpId="0" autoUpdateAnimBg="0"/>
      <p:bldP spid="50199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CBAA1E-861B-4CA1-BA1F-6C61ED46D086}" type="slidenum">
              <a:rPr lang="en-US"/>
              <a:pPr/>
              <a:t>8</a:t>
            </a:fld>
            <a:endParaRPr lang="en-US"/>
          </a:p>
        </p:txBody>
      </p:sp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Sewerage Charges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de-DE" sz="2400"/>
              <a:t>Levied on discharge of used water </a:t>
            </a:r>
            <a:r>
              <a:rPr lang="de-DE" sz="2400">
                <a:solidFill>
                  <a:srgbClr val="52559C"/>
                </a:solidFill>
              </a:rPr>
              <a:t>into sewer systems</a:t>
            </a:r>
            <a:endParaRPr lang="de-DE" sz="2400"/>
          </a:p>
          <a:p>
            <a:pPr>
              <a:buFontTx/>
              <a:buNone/>
            </a:pPr>
            <a:r>
              <a:rPr lang="de-DE" sz="2400"/>
              <a:t>General aim: </a:t>
            </a:r>
            <a:r>
              <a:rPr lang="de-DE" sz="2400">
                <a:solidFill>
                  <a:srgbClr val="FF0000"/>
                </a:solidFill>
              </a:rPr>
              <a:t>Cost Recovery</a:t>
            </a:r>
            <a:r>
              <a:rPr lang="de-DE" sz="2400"/>
              <a:t> for operation &amp; maintenance</a:t>
            </a:r>
          </a:p>
          <a:p>
            <a:pPr>
              <a:lnSpc>
                <a:spcPct val="70000"/>
              </a:lnSpc>
              <a:buFontTx/>
              <a:buNone/>
            </a:pPr>
            <a:endParaRPr lang="de-DE" sz="2400"/>
          </a:p>
          <a:p>
            <a:pPr>
              <a:lnSpc>
                <a:spcPct val="70000"/>
              </a:lnSpc>
              <a:buFontTx/>
              <a:buNone/>
            </a:pPr>
            <a:endParaRPr lang="de-DE" sz="2400"/>
          </a:p>
          <a:p>
            <a:pPr>
              <a:buFontTx/>
              <a:buNone/>
            </a:pPr>
            <a:r>
              <a:rPr lang="de-DE" sz="2400"/>
              <a:t>Calculation of charges</a:t>
            </a:r>
          </a:p>
          <a:p>
            <a:pPr lvl="1">
              <a:buFontTx/>
              <a:buChar char="–"/>
            </a:pPr>
            <a:r>
              <a:rPr lang="de-DE" sz="2000"/>
              <a:t>Most often based on </a:t>
            </a:r>
            <a:r>
              <a:rPr lang="de-DE" sz="2000">
                <a:solidFill>
                  <a:srgbClr val="52559C"/>
                </a:solidFill>
              </a:rPr>
              <a:t>metered water consumption</a:t>
            </a:r>
            <a:endParaRPr lang="de-DE" sz="2000"/>
          </a:p>
          <a:p>
            <a:pPr lvl="1">
              <a:buFontTx/>
              <a:buNone/>
            </a:pPr>
            <a:r>
              <a:rPr lang="de-DE" sz="2000"/>
              <a:t>	partly based on </a:t>
            </a:r>
            <a:r>
              <a:rPr lang="de-DE" sz="2000">
                <a:solidFill>
                  <a:srgbClr val="FF0000"/>
                </a:solidFill>
              </a:rPr>
              <a:t>sealed surface</a:t>
            </a:r>
            <a:r>
              <a:rPr lang="de-DE" sz="2000"/>
              <a:t> (rainwater - Germany)</a:t>
            </a:r>
          </a:p>
          <a:p>
            <a:pPr lvl="1">
              <a:buFontTx/>
              <a:buChar char="–"/>
            </a:pPr>
            <a:r>
              <a:rPr lang="de-DE" sz="2000"/>
              <a:t>Non-recurring </a:t>
            </a:r>
            <a:r>
              <a:rPr lang="de-DE" sz="2000">
                <a:solidFill>
                  <a:srgbClr val="52559C"/>
                </a:solidFill>
              </a:rPr>
              <a:t>connection fees</a:t>
            </a:r>
            <a:r>
              <a:rPr lang="de-DE" sz="2000"/>
              <a:t> (France, Denmark)</a:t>
            </a:r>
          </a:p>
          <a:p>
            <a:pPr lvl="1">
              <a:buFontTx/>
              <a:buChar char="–"/>
            </a:pPr>
            <a:r>
              <a:rPr lang="de-DE" sz="2000"/>
              <a:t>Fixed components (</a:t>
            </a:r>
            <a:r>
              <a:rPr lang="de-DE" sz="2000">
                <a:solidFill>
                  <a:srgbClr val="52559C"/>
                </a:solidFill>
              </a:rPr>
              <a:t>two-part tariffs</a:t>
            </a:r>
            <a:r>
              <a:rPr lang="de-DE" sz="2000"/>
              <a:t>)</a:t>
            </a:r>
          </a:p>
          <a:p>
            <a:pPr lvl="1">
              <a:buFontTx/>
              <a:buChar char="–"/>
            </a:pPr>
            <a:r>
              <a:rPr lang="de-DE" sz="2000">
                <a:solidFill>
                  <a:srgbClr val="52559C"/>
                </a:solidFill>
              </a:rPr>
              <a:t>Higher charges for heavy polluters</a:t>
            </a:r>
            <a:r>
              <a:rPr lang="de-DE" sz="2000"/>
              <a:t> (</a:t>
            </a:r>
            <a:r>
              <a:rPr lang="en-US" sz="2000"/>
              <a:t>“</a:t>
            </a:r>
            <a:r>
              <a:rPr lang="de-DE" sz="2000"/>
              <a:t>strength” - France, UK)</a:t>
            </a: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33EBAC-A131-41BA-92AE-DBBD826E8CAD}" type="slidenum">
              <a:rPr lang="en-US"/>
              <a:pPr/>
              <a:t>9</a:t>
            </a:fld>
            <a:endParaRPr lang="en-US"/>
          </a:p>
        </p:txBody>
      </p:sp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/>
              <a:t/>
            </a:r>
            <a:br>
              <a:rPr lang="en-US" sz="2400"/>
            </a:br>
            <a:r>
              <a:rPr lang="en-US" sz="2400"/>
              <a:t>Annual Sewerage Charges </a:t>
            </a:r>
            <a:r>
              <a:rPr lang="de-DE" sz="2400"/>
              <a:t>&amp;</a:t>
            </a:r>
            <a:r>
              <a:rPr lang="en-US" sz="2400"/>
              <a:t> Water Prices [1992-2000]</a:t>
            </a:r>
            <a:br>
              <a:rPr lang="en-US" sz="2400"/>
            </a:br>
            <a:endParaRPr lang="de-DE" sz="3000"/>
          </a:p>
        </p:txBody>
      </p:sp>
      <p:graphicFrame>
        <p:nvGraphicFramePr>
          <p:cNvPr id="65540" name="Object 4"/>
          <p:cNvGraphicFramePr>
            <a:graphicFrameLocks noChangeAspect="1"/>
          </p:cNvGraphicFramePr>
          <p:nvPr>
            <p:ph type="body" idx="1"/>
          </p:nvPr>
        </p:nvGraphicFramePr>
        <p:xfrm>
          <a:off x="403225" y="1736725"/>
          <a:ext cx="8267700" cy="4054475"/>
        </p:xfrm>
        <a:graphic>
          <a:graphicData uri="http://schemas.openxmlformats.org/presentationml/2006/ole">
            <p:oleObj spid="_x0000_s65540" name="Dokument" r:id="rId3" imgW="11640960" imgH="5708520" progId="Word.Document.8">
              <p:embed/>
            </p:oleObj>
          </a:graphicData>
        </a:graphic>
      </p:graphicFrame>
    </p:spTree>
  </p:cSld>
  <p:clrMapOvr>
    <a:masterClrMapping/>
  </p:clrMapOvr>
  <p:transition/>
</p:sld>
</file>

<file path=ppt/theme/theme1.xml><?xml version="1.0" encoding="utf-8"?>
<a:theme xmlns:a="http://schemas.openxmlformats.org/drawingml/2006/main" name="EcologicTemplate">
  <a:themeElements>
    <a:clrScheme name="Ecologic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Ecologic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cologic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ologic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ologic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ologic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ologic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ologic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ologic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ologic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ologic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ologic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ologic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ologic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C:\Dokumente und Einstellungen\All Users\Dokumente\EcologicTemplate.pot</Template>
  <TotalTime>281</TotalTime>
  <Words>1127</Words>
  <Application>Microsoft Office PowerPoint</Application>
  <PresentationFormat>On-screen Show (4:3)</PresentationFormat>
  <Paragraphs>233</Paragraphs>
  <Slides>24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24</vt:i4>
      </vt:variant>
    </vt:vector>
  </HeadingPairs>
  <TitlesOfParts>
    <vt:vector size="30" baseType="lpstr">
      <vt:lpstr>Arial</vt:lpstr>
      <vt:lpstr>Symbol</vt:lpstr>
      <vt:lpstr>Times New Roman</vt:lpstr>
      <vt:lpstr>EcologicTemplate</vt:lpstr>
      <vt:lpstr>Microsoft Word-Dokument</vt:lpstr>
      <vt:lpstr>Microsoft Word Document</vt:lpstr>
      <vt:lpstr>Slide 1</vt:lpstr>
      <vt:lpstr>Preview</vt:lpstr>
      <vt:lpstr>Functions of Economic Instruments</vt:lpstr>
      <vt:lpstr>Taxonomy</vt:lpstr>
      <vt:lpstr>Water Abstraction Taxes</vt:lpstr>
      <vt:lpstr>Prices for Household Water Supply I</vt:lpstr>
      <vt:lpstr>Prices for Household Water Supply II</vt:lpstr>
      <vt:lpstr>Sewerage Charges</vt:lpstr>
      <vt:lpstr> Annual Sewerage Charges &amp; Water Prices [1992-2000] </vt:lpstr>
      <vt:lpstr>Effluent Charges I</vt:lpstr>
      <vt:lpstr>Effluent Charges II</vt:lpstr>
      <vt:lpstr>Effluent Charges: 3 Textile Finishing Firms</vt:lpstr>
      <vt:lpstr>Subsidies in Water Management I</vt:lpstr>
      <vt:lpstr>Subsidies in Water Management II</vt:lpstr>
      <vt:lpstr>Tradable Permits I</vt:lpstr>
      <vt:lpstr>Tradable Permits II</vt:lpstr>
      <vt:lpstr>Liability for Damage to Waters</vt:lpstr>
      <vt:lpstr>The European Water Framework Directive</vt:lpstr>
      <vt:lpstr>Water User Associations (Germany)</vt:lpstr>
      <vt:lpstr>The Latin American Situation</vt:lpstr>
      <vt:lpstr>EU experience: benefits for Latin America?</vt:lpstr>
      <vt:lpstr>Conclusions</vt:lpstr>
      <vt:lpstr>Selection of Relevant Studies</vt:lpstr>
      <vt:lpstr>Slide 24</vt:lpstr>
    </vt:vector>
  </TitlesOfParts>
  <Company>ecologic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Kein Folientitel</dc:title>
  <dc:creator>JAS</dc:creator>
  <cp:lastModifiedBy>anarod</cp:lastModifiedBy>
  <cp:revision>64</cp:revision>
  <cp:lastPrinted>2003-02-12T08:43:52Z</cp:lastPrinted>
  <dcterms:created xsi:type="dcterms:W3CDTF">2003-01-23T13:31:14Z</dcterms:created>
  <dcterms:modified xsi:type="dcterms:W3CDTF">2010-07-11T14:44:10Z</dcterms:modified>
</cp:coreProperties>
</file>