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embeddedFontLst>
    <p:embeddedFont>
      <p:font typeface="Tahoma" pitchFamily="34" charset="0"/>
      <p:regular r:id="rId14"/>
      <p:bold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CDD0DD-DF82-411E-A11A-696DDB042937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0AF1-D54B-4434-9728-7AC644CC5BF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9940-9948-4961-B1CF-DE8D908DBE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BD529-319B-49CD-8630-92F2E8A77D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2820A-C70E-4D55-A5D5-E026CFF612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803CF-B25B-4112-9DDF-6B90E16BE3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B783-073A-40DE-BE65-ED1CFAD124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7D27-8D88-4975-977F-49E7671EBC1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2DF8F-FA71-4F9F-8091-C0CC588FA1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8DD5F-29D8-4D3B-B213-A5B326E3A5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6FA48-2F9F-4285-A6E2-D4A83F8CB8A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A871A050-2967-4716-9F86-166296644F31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Main EU policy objectives in international trade negotiations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Pierre DEFRAIGNE </a:t>
            </a:r>
          </a:p>
          <a:p>
            <a:r>
              <a:rPr lang="en-US"/>
              <a:t>Director of eur-IFRI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Some drawbacks of the new paradigm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114800"/>
          </a:xfrm>
        </p:spPr>
        <p:txBody>
          <a:bodyPr/>
          <a:lstStyle/>
          <a:p>
            <a:r>
              <a:rPr lang="en-US"/>
              <a:t>Vulnerability of leaner and overstretched global output lines</a:t>
            </a:r>
          </a:p>
          <a:p>
            <a:r>
              <a:rPr lang="en-US"/>
              <a:t>Environmental costs of excessive mobility</a:t>
            </a:r>
          </a:p>
          <a:p>
            <a:r>
              <a:rPr lang="en-US"/>
              <a:t>Growing inequalities among countries and within countries with the risk of ‘winner takes all’ scenarios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 faces a two-pronged dilemna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Outside : between protectionism and competitiveness</a:t>
            </a:r>
          </a:p>
          <a:p>
            <a:r>
              <a:rPr lang="en-US"/>
              <a:t>Inside : between competitiveness and solidarity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sz="4000"/>
              <a:t>Central America is confronted to  the challenge of climbing up the value added chain</a:t>
            </a:r>
            <a:endParaRPr lang="fr-FR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BE" sz="2400"/>
              <a:t>In the global output chain , the two ends  (innovation and design and marketing/distribution) are the most profitable whereas labour costs of the manufacturing phase in the developing countries are squeezed by competition among them around FDI attraction;</a:t>
            </a:r>
          </a:p>
          <a:p>
            <a:pPr>
              <a:lnSpc>
                <a:spcPct val="80000"/>
              </a:lnSpc>
            </a:pPr>
            <a:r>
              <a:rPr lang="fr-BE" sz="2400"/>
              <a:t>It is therefore of utmost importance that developing countries undertake policies in order to increase their labour  productivity –particularly through education – so as to reap a larger chunk of the value added.</a:t>
            </a:r>
          </a:p>
          <a:p>
            <a:pPr>
              <a:lnSpc>
                <a:spcPct val="80000"/>
              </a:lnSpc>
            </a:pPr>
            <a:r>
              <a:rPr lang="fr-BE" sz="2400"/>
              <a:t>Central America must therefore conduct a three-pronged policy - integration , FTAs , and structtural policies- in order to upgrade its rank in the world competitiveness scale .</a:t>
            </a:r>
          </a:p>
          <a:p>
            <a:pPr>
              <a:lnSpc>
                <a:spcPct val="80000"/>
              </a:lnSpc>
            </a:pPr>
            <a:endParaRPr lang="fr-F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 as a civilian/soft power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EU relies on trade and aid to contribute to objectives which go beyond trade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Geopolitical (neighbourhood stabilisation and African desintegration, wage on terrorism and non proliferation, illegal migrations, international crime)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Cultural and political affinities with some groups of countries (francophonie, Commonwealth, Latin America, Israël)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Issues such as democracy, human rights, rule of law and good governance;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Climate change and biodiversity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EU singularity as a trade power(I)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Clr>
                <a:srgbClr val="FF3300"/>
              </a:buClr>
            </a:pPr>
            <a:r>
              <a:rPr lang="en-US" sz="2400"/>
              <a:t>Key to EU prosperity is the unique balance between regional integration on the one hand, combining liberalization with rules and norms harmonization, and external liberalization on the other 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Tx/>
              <a:buNone/>
            </a:pPr>
            <a:endParaRPr lang="en-US" sz="2400"/>
          </a:p>
          <a:p>
            <a:pPr algn="just">
              <a:lnSpc>
                <a:spcPct val="80000"/>
              </a:lnSpc>
              <a:buClr>
                <a:srgbClr val="FF3300"/>
              </a:buClr>
            </a:pPr>
            <a:r>
              <a:rPr lang="en-US" sz="2400"/>
              <a:t>Hence its preference for multilateralism for which regionalism is both a laboratory and a pillar since multipolarity goes hand in hand with multilateralism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Clr>
                <a:srgbClr val="FF3300"/>
              </a:buClr>
            </a:pPr>
            <a:r>
              <a:rPr lang="en-US" sz="2400"/>
              <a:t>Hence the parallelism in the course of  EU construction between progress of internal integration and progress of multilateral liberalisation: the Single Market never was a ‘fortress Europe’;</a:t>
            </a:r>
          </a:p>
          <a:p>
            <a:pPr>
              <a:lnSpc>
                <a:spcPct val="80000"/>
              </a:lnSpc>
              <a:buClr>
                <a:srgbClr val="FF3300"/>
              </a:buClr>
            </a:pPr>
            <a:endParaRPr lang="en-US" sz="2400"/>
          </a:p>
          <a:p>
            <a:pPr>
              <a:lnSpc>
                <a:spcPct val="80000"/>
              </a:lnSpc>
              <a:buClr>
                <a:srgbClr val="FF3300"/>
              </a:buClr>
            </a:pPr>
            <a:r>
              <a:rPr lang="en-US" sz="2400"/>
              <a:t> Gatt and WTO might never have come into existence without </a:t>
            </a:r>
            <a:r>
              <a:rPr lang="en-US" sz="2400" u="sng">
                <a:effectLst/>
              </a:rPr>
              <a:t>EU integration and EU-US trade relationship would have been very difficult without WTO DSM</a:t>
            </a:r>
            <a:endParaRPr lang="en-US" sz="240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EU singularity as a trade power (II)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Concern for trade-ands issues: collective preferences favour social justice, environmental responsibility, precaution principle, balance between State and market in some key areas (education , health, culture, utilities, security) and cultural diversity</a:t>
            </a:r>
          </a:p>
          <a:p>
            <a:pPr>
              <a:lnSpc>
                <a:spcPct val="90000"/>
              </a:lnSpc>
            </a:pPr>
            <a:r>
              <a:rPr lang="en-US" sz="2800"/>
              <a:t>Hence the strong interest for social, environment and health standards, public services and culture (audiovisual) and for linking those concerns with trade liberalization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EU singularity as a trade power (III)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 for regional integration worldwide in particular for developing countries , but within the multilateral framework of WTO.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Questioning multilateralism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But EU like other trade powers goes increasingly frustrated with the difficulty to achieve their goals (market access and rules) through a multilateral setting: EU takes the bilateral/regional route as a way to move quicker , but always with a vision to pave the way for further multilateral streamlining ;</a:t>
            </a:r>
          </a:p>
          <a:p>
            <a:pPr>
              <a:lnSpc>
                <a:spcPct val="90000"/>
              </a:lnSpc>
            </a:pPr>
            <a:r>
              <a:rPr lang="en-US" sz="2400"/>
              <a:t>USA and some key East ASIA actors might be tempted by continental trade blocks as alternatives to WTO; USA sees itself as the ‘intersection  set’ between Asia, the Western Hemisphere ..and a very elusive EU-USA FTA.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Questioning non commercial FTAs effectiveness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the one hand, with regard to development , the emphasis goes more on good governance and domestic policies than on aid and trade only, but it proves difficult to achieve;</a:t>
            </a:r>
          </a:p>
          <a:p>
            <a:r>
              <a:rPr lang="en-US"/>
              <a:t>o,n the other, so far no RTA has delivered much in terms of ‘trade and’ issues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Emphasis goes on competitiveness and market access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rekindle the Strategy of Lisbon presently stuck in most MS</a:t>
            </a:r>
          </a:p>
          <a:p>
            <a:r>
              <a:rPr lang="en-US"/>
              <a:t>Boosting it through a more aggressive trade policy sounds a good idea</a:t>
            </a:r>
          </a:p>
          <a:p>
            <a:r>
              <a:rPr lang="en-US"/>
              <a:t>The starting point is the need to contain protectionism in the face of China’s massive imports in any market segment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new trade paradigm and the Chinese factor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Trade and capital liberalisation , logistics and IT revolution, decisive role of global firms and global financial markets have eased the emergence of a ‘global output/value added chain’ :from final products to inputs trade; growing importance of intra-firm trade; outsourcing and relocations (mobility of manufacturing facilities as a substitute for the mobility of goods and/or of workers ); </a:t>
            </a:r>
          </a:p>
          <a:p>
            <a:pPr>
              <a:lnSpc>
                <a:spcPct val="80000"/>
              </a:lnSpc>
            </a:pPr>
            <a:r>
              <a:rPr lang="en-US" sz="2000"/>
              <a:t>The Chinese factor : the 1978 ‘cat deal’ has given rise to an unprecedented combination of cheap labour and imported technology and generates super margins of competitiveness;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Hence the growing importance for the global firms of the nexus: services, investment, intellectual property rights effective protection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90</TotalTime>
  <Words>812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Wingdings</vt:lpstr>
      <vt:lpstr>Rockwell</vt:lpstr>
      <vt:lpstr>Océano</vt:lpstr>
      <vt:lpstr>Main EU policy objectives in international trade negotiations </vt:lpstr>
      <vt:lpstr>EU as a civilian/soft power</vt:lpstr>
      <vt:lpstr>EU singularity as a trade power(I)</vt:lpstr>
      <vt:lpstr>EU singularity as a trade power (II)</vt:lpstr>
      <vt:lpstr>EU singularity as a trade power (III)</vt:lpstr>
      <vt:lpstr>Questioning multilateralism</vt:lpstr>
      <vt:lpstr>Questioning non commercial FTAs effectiveness</vt:lpstr>
      <vt:lpstr>Emphasis goes on competitiveness and market access</vt:lpstr>
      <vt:lpstr>The new trade paradigm and the Chinese factor</vt:lpstr>
      <vt:lpstr>Some drawbacks of the new paradigm</vt:lpstr>
      <vt:lpstr>EU faces a two-pronged dilemna</vt:lpstr>
      <vt:lpstr>Central America is confronted to  the challenge of climbing up the value added chain</vt:lpstr>
    </vt:vector>
  </TitlesOfParts>
  <Company>IFRI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EU policy objectives in international trade negotiations </dc:title>
  <dc:creator>Pierre Defraigne</dc:creator>
  <cp:lastModifiedBy>anarod</cp:lastModifiedBy>
  <cp:revision>9</cp:revision>
  <dcterms:created xsi:type="dcterms:W3CDTF">2006-11-30T01:01:33Z</dcterms:created>
  <dcterms:modified xsi:type="dcterms:W3CDTF">2010-07-13T05:58:00Z</dcterms:modified>
</cp:coreProperties>
</file>