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54" r:id="rId1"/>
  </p:sldMasterIdLst>
  <p:notesMasterIdLst>
    <p:notesMasterId r:id="rId29"/>
  </p:notesMasterIdLst>
  <p:handoutMasterIdLst>
    <p:handoutMasterId r:id="rId30"/>
  </p:handoutMasterIdLst>
  <p:sldIdLst>
    <p:sldId id="356" r:id="rId2"/>
    <p:sldId id="357" r:id="rId3"/>
    <p:sldId id="358" r:id="rId4"/>
    <p:sldId id="359" r:id="rId5"/>
    <p:sldId id="360" r:id="rId6"/>
    <p:sldId id="361" r:id="rId7"/>
    <p:sldId id="362" r:id="rId8"/>
    <p:sldId id="343" r:id="rId9"/>
    <p:sldId id="344" r:id="rId10"/>
    <p:sldId id="345" r:id="rId11"/>
    <p:sldId id="346" r:id="rId12"/>
    <p:sldId id="347" r:id="rId13"/>
    <p:sldId id="348" r:id="rId14"/>
    <p:sldId id="351" r:id="rId15"/>
    <p:sldId id="363" r:id="rId16"/>
    <p:sldId id="353" r:id="rId17"/>
    <p:sldId id="352" r:id="rId18"/>
    <p:sldId id="366" r:id="rId19"/>
    <p:sldId id="367" r:id="rId20"/>
    <p:sldId id="369" r:id="rId21"/>
    <p:sldId id="368" r:id="rId22"/>
    <p:sldId id="350" r:id="rId23"/>
    <p:sldId id="355" r:id="rId24"/>
    <p:sldId id="364" r:id="rId25"/>
    <p:sldId id="370" r:id="rId26"/>
    <p:sldId id="365" r:id="rId27"/>
    <p:sldId id="339" r:id="rId28"/>
  </p:sldIdLst>
  <p:sldSz cx="9144000" cy="6858000" type="screen4x3"/>
  <p:notesSz cx="6881813" cy="9296400"/>
  <p:embeddedFontLst>
    <p:embeddedFont>
      <p:font typeface="Arial Unicode MS" pitchFamily="34" charset="-128"/>
      <p:regular r:id="rId31"/>
    </p:embeddedFont>
    <p:embeddedFont>
      <p:font typeface="Wingdings 2" pitchFamily="18" charset="2"/>
      <p:regular r:id="rId32"/>
    </p:embeddedFont>
    <p:embeddedFont>
      <p:font typeface="Verdana" pitchFamily="34" charset="0"/>
      <p:regular r:id="rId33"/>
      <p:bold r:id="rId34"/>
      <p:italic r:id="rId35"/>
      <p:boldItalic r:id="rId36"/>
    </p:embeddedFont>
    <p:embeddedFont>
      <p:font typeface="Arial Black" pitchFamily="34" charset="0"/>
      <p:bold r:id="rId37"/>
    </p:embeddedFont>
    <p:embeddedFont>
      <p:font typeface="Vivaldi" pitchFamily="66" charset="0"/>
      <p:italic r:id="rId38"/>
    </p:embeddedFont>
    <p:embeddedFont>
      <p:font typeface="Wide Latin" pitchFamily="18" charset="0"/>
      <p:regular r:id="rId39"/>
    </p:embeddedFont>
    <p:embeddedFont>
      <p:font typeface="Vladimir Script" pitchFamily="66" charset="0"/>
      <p:regular r:id="rId40"/>
    </p:embeddedFont>
  </p:embeddedFontLst>
  <p:defaultTextStyle>
    <a:defPPr>
      <a:defRPr lang="en-US"/>
    </a:defPPr>
    <a:lvl1pPr algn="l" rtl="0" fontAlgn="base">
      <a:spcBef>
        <a:spcPct val="0"/>
      </a:spcBef>
      <a:spcAft>
        <a:spcPct val="0"/>
      </a:spcAft>
      <a:defRPr sz="2400" b="1" kern="1200">
        <a:solidFill>
          <a:schemeClr val="tx1"/>
        </a:solidFill>
        <a:latin typeface="Verdana" pitchFamily="34" charset="0"/>
        <a:ea typeface="Arial Unicode MS" pitchFamily="34" charset="-128"/>
        <a:cs typeface="Arial Unicode MS" pitchFamily="34" charset="-128"/>
      </a:defRPr>
    </a:lvl1pPr>
    <a:lvl2pPr marL="457200" algn="l" rtl="0" fontAlgn="base">
      <a:spcBef>
        <a:spcPct val="0"/>
      </a:spcBef>
      <a:spcAft>
        <a:spcPct val="0"/>
      </a:spcAft>
      <a:defRPr sz="2400" b="1" kern="1200">
        <a:solidFill>
          <a:schemeClr val="tx1"/>
        </a:solidFill>
        <a:latin typeface="Verdana" pitchFamily="34" charset="0"/>
        <a:ea typeface="Arial Unicode MS" pitchFamily="34" charset="-128"/>
        <a:cs typeface="Arial Unicode MS" pitchFamily="34" charset="-128"/>
      </a:defRPr>
    </a:lvl2pPr>
    <a:lvl3pPr marL="914400" algn="l" rtl="0" fontAlgn="base">
      <a:spcBef>
        <a:spcPct val="0"/>
      </a:spcBef>
      <a:spcAft>
        <a:spcPct val="0"/>
      </a:spcAft>
      <a:defRPr sz="2400" b="1" kern="1200">
        <a:solidFill>
          <a:schemeClr val="tx1"/>
        </a:solidFill>
        <a:latin typeface="Verdana" pitchFamily="34" charset="0"/>
        <a:ea typeface="Arial Unicode MS" pitchFamily="34" charset="-128"/>
        <a:cs typeface="Arial Unicode MS" pitchFamily="34" charset="-128"/>
      </a:defRPr>
    </a:lvl3pPr>
    <a:lvl4pPr marL="1371600" algn="l" rtl="0" fontAlgn="base">
      <a:spcBef>
        <a:spcPct val="0"/>
      </a:spcBef>
      <a:spcAft>
        <a:spcPct val="0"/>
      </a:spcAft>
      <a:defRPr sz="2400" b="1" kern="1200">
        <a:solidFill>
          <a:schemeClr val="tx1"/>
        </a:solidFill>
        <a:latin typeface="Verdana" pitchFamily="34" charset="0"/>
        <a:ea typeface="Arial Unicode MS" pitchFamily="34" charset="-128"/>
        <a:cs typeface="Arial Unicode MS" pitchFamily="34" charset="-128"/>
      </a:defRPr>
    </a:lvl4pPr>
    <a:lvl5pPr marL="1828800" algn="l" rtl="0" fontAlgn="base">
      <a:spcBef>
        <a:spcPct val="0"/>
      </a:spcBef>
      <a:spcAft>
        <a:spcPct val="0"/>
      </a:spcAft>
      <a:defRPr sz="2400" b="1" kern="1200">
        <a:solidFill>
          <a:schemeClr val="tx1"/>
        </a:solidFill>
        <a:latin typeface="Verdana" pitchFamily="34" charset="0"/>
        <a:ea typeface="Arial Unicode MS" pitchFamily="34" charset="-128"/>
        <a:cs typeface="Arial Unicode MS" pitchFamily="34" charset="-128"/>
      </a:defRPr>
    </a:lvl5pPr>
    <a:lvl6pPr marL="2286000" algn="l" defTabSz="914400" rtl="0" eaLnBrk="1" latinLnBrk="0" hangingPunct="1">
      <a:defRPr sz="2400" b="1" kern="1200">
        <a:solidFill>
          <a:schemeClr val="tx1"/>
        </a:solidFill>
        <a:latin typeface="Verdana" pitchFamily="34" charset="0"/>
        <a:ea typeface="Arial Unicode MS" pitchFamily="34" charset="-128"/>
        <a:cs typeface="Arial Unicode MS" pitchFamily="34" charset="-128"/>
      </a:defRPr>
    </a:lvl6pPr>
    <a:lvl7pPr marL="2743200" algn="l" defTabSz="914400" rtl="0" eaLnBrk="1" latinLnBrk="0" hangingPunct="1">
      <a:defRPr sz="2400" b="1" kern="1200">
        <a:solidFill>
          <a:schemeClr val="tx1"/>
        </a:solidFill>
        <a:latin typeface="Verdana" pitchFamily="34" charset="0"/>
        <a:ea typeface="Arial Unicode MS" pitchFamily="34" charset="-128"/>
        <a:cs typeface="Arial Unicode MS" pitchFamily="34" charset="-128"/>
      </a:defRPr>
    </a:lvl7pPr>
    <a:lvl8pPr marL="3200400" algn="l" defTabSz="914400" rtl="0" eaLnBrk="1" latinLnBrk="0" hangingPunct="1">
      <a:defRPr sz="2400" b="1" kern="1200">
        <a:solidFill>
          <a:schemeClr val="tx1"/>
        </a:solidFill>
        <a:latin typeface="Verdana" pitchFamily="34" charset="0"/>
        <a:ea typeface="Arial Unicode MS" pitchFamily="34" charset="-128"/>
        <a:cs typeface="Arial Unicode MS" pitchFamily="34" charset="-128"/>
      </a:defRPr>
    </a:lvl8pPr>
    <a:lvl9pPr marL="3657600" algn="l" defTabSz="914400" rtl="0" eaLnBrk="1" latinLnBrk="0" hangingPunct="1">
      <a:defRPr sz="2400" b="1" kern="1200">
        <a:solidFill>
          <a:schemeClr val="tx1"/>
        </a:solidFill>
        <a:latin typeface="Verdana" pitchFamily="34" charset="0"/>
        <a:ea typeface="Arial Unicode MS" pitchFamily="34" charset="-128"/>
        <a:cs typeface="Arial Unicode MS" pitchFamily="34"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showPr>
  <p:clrMru>
    <a:srgbClr val="FF9900"/>
    <a:srgbClr val="FFFFCC"/>
    <a:srgbClr val="345843"/>
    <a:srgbClr val="CEA36F"/>
    <a:srgbClr val="794234"/>
    <a:srgbClr val="A7983B"/>
    <a:srgbClr val="B8B8D0"/>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94660" autoAdjust="0"/>
  </p:normalViewPr>
  <p:slideViewPr>
    <p:cSldViewPr>
      <p:cViewPr varScale="1">
        <p:scale>
          <a:sx n="68" d="100"/>
          <a:sy n="68" d="100"/>
        </p:scale>
        <p:origin x="-396" y="-96"/>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1746" y="-72"/>
      </p:cViewPr>
      <p:guideLst>
        <p:guide orient="horz" pos="2928"/>
        <p:guide pos="2167"/>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4.fntdata"/><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font" Target="fonts/font5.fntdata"/><Relationship Id="rId43" Type="http://schemas.openxmlformats.org/officeDocument/2006/relationships/theme" Target="theme/theme1.xml"/></Relationships>
</file>

<file path=ppt/_rels/viewProps.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slide" Target="slides/slide1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22" name="Rectangle 1026"/>
          <p:cNvSpPr>
            <a:spLocks noGrp="1" noChangeArrowheads="1"/>
          </p:cNvSpPr>
          <p:nvPr>
            <p:ph type="hdr" sz="quarter"/>
          </p:nvPr>
        </p:nvSpPr>
        <p:spPr bwMode="auto">
          <a:xfrm>
            <a:off x="0" y="0"/>
            <a:ext cx="2982913"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defTabSz="923925">
              <a:defRPr sz="1200" b="0">
                <a:latin typeface="Times New Roman" pitchFamily="18" charset="0"/>
              </a:defRPr>
            </a:lvl1pPr>
          </a:lstStyle>
          <a:p>
            <a:endParaRPr lang="en-US"/>
          </a:p>
        </p:txBody>
      </p:sp>
      <p:sp>
        <p:nvSpPr>
          <p:cNvPr id="133123" name="Rectangle 1027"/>
          <p:cNvSpPr>
            <a:spLocks noGrp="1" noChangeArrowheads="1"/>
          </p:cNvSpPr>
          <p:nvPr>
            <p:ph type="dt" sz="quarter" idx="1"/>
          </p:nvPr>
        </p:nvSpPr>
        <p:spPr bwMode="auto">
          <a:xfrm>
            <a:off x="3900488" y="0"/>
            <a:ext cx="2981325"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lgn="r" defTabSz="923925">
              <a:defRPr sz="1200" b="0">
                <a:latin typeface="Times New Roman" pitchFamily="18" charset="0"/>
              </a:defRPr>
            </a:lvl1pPr>
          </a:lstStyle>
          <a:p>
            <a:endParaRPr lang="en-US"/>
          </a:p>
        </p:txBody>
      </p:sp>
      <p:sp>
        <p:nvSpPr>
          <p:cNvPr id="133124" name="Rectangle 1028"/>
          <p:cNvSpPr>
            <a:spLocks noGrp="1" noChangeArrowheads="1"/>
          </p:cNvSpPr>
          <p:nvPr>
            <p:ph type="ftr" sz="quarter" idx="2"/>
          </p:nvPr>
        </p:nvSpPr>
        <p:spPr bwMode="auto">
          <a:xfrm>
            <a:off x="0" y="8831263"/>
            <a:ext cx="2982913" cy="465137"/>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defTabSz="923925">
              <a:defRPr sz="1200" b="0">
                <a:latin typeface="Times New Roman" pitchFamily="18" charset="0"/>
              </a:defRPr>
            </a:lvl1pPr>
          </a:lstStyle>
          <a:p>
            <a:endParaRPr lang="en-US"/>
          </a:p>
        </p:txBody>
      </p:sp>
      <p:sp>
        <p:nvSpPr>
          <p:cNvPr id="133125" name="Rectangle 1029"/>
          <p:cNvSpPr>
            <a:spLocks noGrp="1" noChangeArrowheads="1"/>
          </p:cNvSpPr>
          <p:nvPr>
            <p:ph type="sldNum" sz="quarter" idx="3"/>
          </p:nvPr>
        </p:nvSpPr>
        <p:spPr bwMode="auto">
          <a:xfrm>
            <a:off x="3900488" y="8831263"/>
            <a:ext cx="2981325" cy="465137"/>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lgn="r" defTabSz="923925">
              <a:defRPr sz="1200" b="0">
                <a:latin typeface="Times New Roman" pitchFamily="18" charset="0"/>
              </a:defRPr>
            </a:lvl1pPr>
          </a:lstStyle>
          <a:p>
            <a:fld id="{0C772BC8-6B16-4401-B8F1-201A743C6EAE}"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82913"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defTabSz="923925">
              <a:defRPr sz="1200" b="0">
                <a:latin typeface="Times New Roman" pitchFamily="18" charset="0"/>
              </a:defRPr>
            </a:lvl1pPr>
          </a:lstStyle>
          <a:p>
            <a:endParaRPr lang="en-US"/>
          </a:p>
        </p:txBody>
      </p:sp>
      <p:sp>
        <p:nvSpPr>
          <p:cNvPr id="3075" name="Rectangle 3"/>
          <p:cNvSpPr>
            <a:spLocks noGrp="1" noChangeArrowheads="1"/>
          </p:cNvSpPr>
          <p:nvPr>
            <p:ph type="dt" idx="1"/>
          </p:nvPr>
        </p:nvSpPr>
        <p:spPr bwMode="auto">
          <a:xfrm>
            <a:off x="3900488" y="0"/>
            <a:ext cx="2981325"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lgn="r" defTabSz="923925">
              <a:defRPr sz="1200" b="0">
                <a:latin typeface="Times New Roman" pitchFamily="18" charset="0"/>
              </a:defRPr>
            </a:lvl1pPr>
          </a:lstStyle>
          <a:p>
            <a:endParaRPr lang="en-US"/>
          </a:p>
        </p:txBody>
      </p:sp>
      <p:sp>
        <p:nvSpPr>
          <p:cNvPr id="3076" name="Rectangle 4"/>
          <p:cNvSpPr>
            <a:spLocks noChangeArrowheads="1" noTextEdit="1"/>
          </p:cNvSpPr>
          <p:nvPr>
            <p:ph type="sldImg" idx="2"/>
          </p:nvPr>
        </p:nvSpPr>
        <p:spPr bwMode="auto">
          <a:xfrm>
            <a:off x="1117600" y="696913"/>
            <a:ext cx="4648200" cy="348615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917575" y="4416425"/>
            <a:ext cx="5046663" cy="4183063"/>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831263"/>
            <a:ext cx="2982913" cy="465137"/>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defTabSz="923925">
              <a:defRPr sz="1200" b="0">
                <a:latin typeface="Times New Roman" pitchFamily="18" charset="0"/>
              </a:defRPr>
            </a:lvl1pPr>
          </a:lstStyle>
          <a:p>
            <a:endParaRPr lang="en-US"/>
          </a:p>
        </p:txBody>
      </p:sp>
      <p:sp>
        <p:nvSpPr>
          <p:cNvPr id="3079" name="Rectangle 7"/>
          <p:cNvSpPr>
            <a:spLocks noGrp="1" noChangeArrowheads="1"/>
          </p:cNvSpPr>
          <p:nvPr>
            <p:ph type="sldNum" sz="quarter" idx="5"/>
          </p:nvPr>
        </p:nvSpPr>
        <p:spPr bwMode="auto">
          <a:xfrm>
            <a:off x="3900488" y="8831263"/>
            <a:ext cx="2981325" cy="465137"/>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lgn="r" defTabSz="923925">
              <a:defRPr sz="1200" b="0">
                <a:latin typeface="Times New Roman" pitchFamily="18" charset="0"/>
              </a:defRPr>
            </a:lvl1pPr>
          </a:lstStyle>
          <a:p>
            <a:fld id="{C3C44A52-E96C-404D-B537-89F043B51603}"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38D169-12AA-4AD0-A974-FC1F46BBF3CD}" type="slidenum">
              <a:rPr lang="en-US"/>
              <a:pPr/>
              <a:t>2</a:t>
            </a:fld>
            <a:endParaRPr lang="en-US"/>
          </a:p>
        </p:txBody>
      </p:sp>
      <p:sp>
        <p:nvSpPr>
          <p:cNvPr id="216066" name="Rectangle 2"/>
          <p:cNvSpPr>
            <a:spLocks noChangeArrowheads="1" noTextEdit="1"/>
          </p:cNvSpPr>
          <p:nvPr>
            <p:ph type="sldImg"/>
          </p:nvPr>
        </p:nvSpPr>
        <p:spPr>
          <a:ln/>
        </p:spPr>
      </p:sp>
      <p:sp>
        <p:nvSpPr>
          <p:cNvPr id="21606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360E70-CD70-498C-A381-B092C1E61A69}" type="slidenum">
              <a:rPr lang="en-US"/>
              <a:pPr/>
              <a:t>3</a:t>
            </a:fld>
            <a:endParaRPr lang="en-US"/>
          </a:p>
        </p:txBody>
      </p:sp>
      <p:sp>
        <p:nvSpPr>
          <p:cNvPr id="218114" name="Rectangle 2"/>
          <p:cNvSpPr>
            <a:spLocks noChangeArrowheads="1" noTextEdit="1"/>
          </p:cNvSpPr>
          <p:nvPr>
            <p:ph type="sldImg"/>
          </p:nvPr>
        </p:nvSpPr>
        <p:spPr>
          <a:ln/>
        </p:spPr>
      </p:sp>
      <p:sp>
        <p:nvSpPr>
          <p:cNvPr id="218115"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9E9779-F565-4916-94E8-91DDE72748AE}" type="slidenum">
              <a:rPr lang="en-US"/>
              <a:pPr/>
              <a:t>4</a:t>
            </a:fld>
            <a:endParaRPr lang="en-US"/>
          </a:p>
        </p:txBody>
      </p:sp>
      <p:sp>
        <p:nvSpPr>
          <p:cNvPr id="220162" name="Rectangle 2"/>
          <p:cNvSpPr>
            <a:spLocks noChangeArrowheads="1" noTextEdit="1"/>
          </p:cNvSpPr>
          <p:nvPr>
            <p:ph type="sldImg"/>
          </p:nvPr>
        </p:nvSpPr>
        <p:spPr>
          <a:ln/>
        </p:spPr>
      </p:sp>
      <p:sp>
        <p:nvSpPr>
          <p:cNvPr id="22016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B2E158-A4EF-4590-8351-0C420AA6F9EA}" type="slidenum">
              <a:rPr lang="en-US"/>
              <a:pPr/>
              <a:t>5</a:t>
            </a:fld>
            <a:endParaRPr lang="en-US"/>
          </a:p>
        </p:txBody>
      </p:sp>
      <p:sp>
        <p:nvSpPr>
          <p:cNvPr id="222210" name="Rectangle 2"/>
          <p:cNvSpPr>
            <a:spLocks noChangeArrowheads="1" noTextEdit="1"/>
          </p:cNvSpPr>
          <p:nvPr>
            <p:ph type="sldImg"/>
          </p:nvPr>
        </p:nvSpPr>
        <p:spPr>
          <a:ln/>
        </p:spPr>
      </p:sp>
      <p:sp>
        <p:nvSpPr>
          <p:cNvPr id="222211"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246402-8FD6-435D-BAEB-CA23939910D8}" type="slidenum">
              <a:rPr lang="en-US"/>
              <a:pPr/>
              <a:t>6</a:t>
            </a:fld>
            <a:endParaRPr lang="en-US"/>
          </a:p>
        </p:txBody>
      </p:sp>
      <p:sp>
        <p:nvSpPr>
          <p:cNvPr id="224258" name="Rectangle 2"/>
          <p:cNvSpPr>
            <a:spLocks noChangeArrowheads="1" noTextEdit="1"/>
          </p:cNvSpPr>
          <p:nvPr>
            <p:ph type="sldImg"/>
          </p:nvPr>
        </p:nvSpPr>
        <p:spPr>
          <a:ln/>
        </p:spPr>
      </p:sp>
      <p:sp>
        <p:nvSpPr>
          <p:cNvPr id="22425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B1A8A9-96F5-47E0-BE7D-399B322E2387}" type="slidenum">
              <a:rPr lang="en-US"/>
              <a:pPr/>
              <a:t>27</a:t>
            </a:fld>
            <a:endParaRPr lang="en-US"/>
          </a:p>
        </p:txBody>
      </p:sp>
      <p:sp>
        <p:nvSpPr>
          <p:cNvPr id="182274" name="Rectangle 2"/>
          <p:cNvSpPr>
            <a:spLocks noChangeArrowheads="1" noTextEdit="1"/>
          </p:cNvSpPr>
          <p:nvPr>
            <p:ph type="sldImg"/>
          </p:nvPr>
        </p:nvSpPr>
        <p:spPr>
          <a:ln/>
        </p:spPr>
      </p:sp>
      <p:sp>
        <p:nvSpPr>
          <p:cNvPr id="182275"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12994" name="Rectangle 2"/>
          <p:cNvSpPr>
            <a:spLocks noGrp="1" noChangeArrowheads="1"/>
          </p:cNvSpPr>
          <p:nvPr>
            <p:ph type="ctrTitle"/>
          </p:nvPr>
        </p:nvSpPr>
        <p:spPr>
          <a:xfrm>
            <a:off x="685800" y="1447800"/>
            <a:ext cx="8153400" cy="1143000"/>
          </a:xfrm>
        </p:spPr>
        <p:txBody>
          <a:bodyPr/>
          <a:lstStyle>
            <a:lvl1pPr>
              <a:defRPr sz="3600"/>
            </a:lvl1pPr>
          </a:lstStyle>
          <a:p>
            <a:r>
              <a:rPr lang="en-US"/>
              <a:t>Click to edit Master title style</a:t>
            </a:r>
          </a:p>
        </p:txBody>
      </p:sp>
      <p:sp>
        <p:nvSpPr>
          <p:cNvPr id="212995" name="Rectangle 3"/>
          <p:cNvSpPr>
            <a:spLocks noGrp="1" noChangeArrowheads="1"/>
          </p:cNvSpPr>
          <p:nvPr>
            <p:ph type="subTitle" idx="1"/>
          </p:nvPr>
        </p:nvSpPr>
        <p:spPr>
          <a:xfrm>
            <a:off x="1295400" y="3124200"/>
            <a:ext cx="6400800" cy="1752600"/>
          </a:xfrm>
        </p:spPr>
        <p:txBody>
          <a:bodyPr/>
          <a:lstStyle>
            <a:lvl1pPr marL="0" indent="0" algn="ctr">
              <a:defRPr/>
            </a:lvl1pPr>
          </a:lstStyle>
          <a:p>
            <a:r>
              <a:rPr lang="en-US"/>
              <a:t>Click to edit master subtitle style</a:t>
            </a:r>
          </a:p>
        </p:txBody>
      </p:sp>
      <p:sp>
        <p:nvSpPr>
          <p:cNvPr id="212996" name="Rectangle 4"/>
          <p:cNvSpPr>
            <a:spLocks noGrp="1" noChangeArrowheads="1"/>
          </p:cNvSpPr>
          <p:nvPr>
            <p:ph type="dt" sz="half" idx="2"/>
          </p:nvPr>
        </p:nvSpPr>
        <p:spPr>
          <a:xfrm>
            <a:off x="685800" y="6248400"/>
            <a:ext cx="1905000" cy="457200"/>
          </a:xfrm>
        </p:spPr>
        <p:txBody>
          <a:bodyPr/>
          <a:lstStyle>
            <a:lvl1pPr>
              <a:defRPr/>
            </a:lvl1pPr>
          </a:lstStyle>
          <a:p>
            <a:endParaRPr lang="en-US"/>
          </a:p>
        </p:txBody>
      </p:sp>
      <p:sp>
        <p:nvSpPr>
          <p:cNvPr id="212997" name="Rectangle 5"/>
          <p:cNvSpPr>
            <a:spLocks noGrp="1" noChangeArrowheads="1"/>
          </p:cNvSpPr>
          <p:nvPr>
            <p:ph type="ftr" sz="quarter" idx="3"/>
          </p:nvPr>
        </p:nvSpPr>
        <p:spPr>
          <a:xfrm>
            <a:off x="3124200" y="6248400"/>
            <a:ext cx="2895600" cy="457200"/>
          </a:xfrm>
        </p:spPr>
        <p:txBody>
          <a:bodyPr/>
          <a:lstStyle>
            <a:lvl1pPr>
              <a:defRPr/>
            </a:lvl1pPr>
          </a:lstStyle>
          <a:p>
            <a:endParaRPr lang="en-US"/>
          </a:p>
        </p:txBody>
      </p:sp>
      <p:sp>
        <p:nvSpPr>
          <p:cNvPr id="212998" name="Rectangle 6"/>
          <p:cNvSpPr>
            <a:spLocks noGrp="1" noChangeArrowheads="1"/>
          </p:cNvSpPr>
          <p:nvPr>
            <p:ph type="sldNum" sz="quarter" idx="4"/>
          </p:nvPr>
        </p:nvSpPr>
        <p:spPr>
          <a:xfrm>
            <a:off x="6553200" y="6248400"/>
            <a:ext cx="1905000" cy="457200"/>
          </a:xfrm>
        </p:spPr>
        <p:txBody>
          <a:bodyPr/>
          <a:lstStyle>
            <a:lvl1pPr>
              <a:defRPr/>
            </a:lvl1pPr>
          </a:lstStyle>
          <a:p>
            <a:fld id="{B57BC7CB-B7D0-4DFD-8D65-E626A6AE3A00}" type="slidenum">
              <a:rPr lang="en-US"/>
              <a:pPr/>
              <a:t>‹#›</a:t>
            </a:fld>
            <a:endParaRPr lang="en-US"/>
          </a:p>
        </p:txBody>
      </p:sp>
      <p:pic>
        <p:nvPicPr>
          <p:cNvPr id="212999" name="Picture 7" descr="IDBPLAIN"/>
          <p:cNvPicPr>
            <a:picLocks noChangeAspect="1" noChangeArrowheads="1"/>
          </p:cNvPicPr>
          <p:nvPr/>
        </p:nvPicPr>
        <p:blipFill>
          <a:blip r:embed="rId2" cstate="print"/>
          <a:srcRect/>
          <a:stretch>
            <a:fillRect/>
          </a:stretch>
        </p:blipFill>
        <p:spPr bwMode="auto">
          <a:xfrm>
            <a:off x="4248150" y="5910263"/>
            <a:ext cx="646113" cy="752475"/>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D6698A6-0914-4A5A-9E5D-60F2647D2F2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304800"/>
            <a:ext cx="1943100" cy="5372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304800"/>
            <a:ext cx="5676900" cy="5372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DBF9E48-2152-42DE-AD8D-D84B158BE6F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5AD688F-C768-4271-94CC-B190F53EA44F}"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8876E0-CFA3-4162-83D0-4B759E6F0261}"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4495800"/>
            <a:ext cx="3810000" cy="1181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4495800"/>
            <a:ext cx="3810000" cy="1181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3590520-9485-4F81-BD63-C32F8067522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D194973-E9AD-4B6B-A317-83F7BB56F9B4}"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AA37BB9-B0E2-42EC-9DDD-FD8FF2B3742B}"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0C491A4-A768-483C-BD70-E826C9B36C0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A2216B3-6733-43D7-9F6C-D341AADF8D9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22D4B63-1F26-4294-AB45-48CA035B608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1A8AB2"/>
            </a:gs>
            <a:gs pos="100000">
              <a:srgbClr val="1A8AB2">
                <a:gamma/>
                <a:shade val="69804"/>
                <a:invGamma/>
              </a:srgbClr>
            </a:gs>
          </a:gsLst>
          <a:lin ang="2700000" scaled="1"/>
        </a:gradFill>
        <a:effectLst/>
      </p:bgPr>
    </p:bg>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bwMode="auto">
          <a:xfrm>
            <a:off x="762000" y="304800"/>
            <a:ext cx="77724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11971" name="Rectangle 3"/>
          <p:cNvSpPr>
            <a:spLocks noGrp="1" noChangeArrowheads="1"/>
          </p:cNvSpPr>
          <p:nvPr>
            <p:ph type="body" idx="1"/>
          </p:nvPr>
        </p:nvSpPr>
        <p:spPr bwMode="auto">
          <a:xfrm>
            <a:off x="762000" y="4495800"/>
            <a:ext cx="7772400" cy="1181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en-GB" smtClean="0"/>
          </a:p>
        </p:txBody>
      </p:sp>
      <p:sp>
        <p:nvSpPr>
          <p:cNvPr id="211972" name="Rectangle 4"/>
          <p:cNvSpPr>
            <a:spLocks noGrp="1" noChangeArrowheads="1"/>
          </p:cNvSpPr>
          <p:nvPr>
            <p:ph type="dt" sz="half" idx="2"/>
          </p:nvPr>
        </p:nvSpPr>
        <p:spPr bwMode="auto">
          <a:xfrm>
            <a:off x="1066800" y="60960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mn-lt"/>
              </a:defRPr>
            </a:lvl1pPr>
          </a:lstStyle>
          <a:p>
            <a:endParaRPr lang="en-US"/>
          </a:p>
        </p:txBody>
      </p:sp>
      <p:sp>
        <p:nvSpPr>
          <p:cNvPr id="211973" name="Rectangle 5"/>
          <p:cNvSpPr>
            <a:spLocks noGrp="1" noChangeArrowheads="1"/>
          </p:cNvSpPr>
          <p:nvPr>
            <p:ph type="ftr" sz="quarter" idx="3"/>
          </p:nvPr>
        </p:nvSpPr>
        <p:spPr bwMode="auto">
          <a:xfrm>
            <a:off x="3200400" y="60960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atin typeface="+mn-lt"/>
              </a:defRPr>
            </a:lvl1pPr>
          </a:lstStyle>
          <a:p>
            <a:endParaRPr lang="en-US"/>
          </a:p>
        </p:txBody>
      </p:sp>
      <p:sp>
        <p:nvSpPr>
          <p:cNvPr id="211974" name="Rectangle 6"/>
          <p:cNvSpPr>
            <a:spLocks noGrp="1" noChangeArrowheads="1"/>
          </p:cNvSpPr>
          <p:nvPr>
            <p:ph type="sldNum" sz="quarter" idx="4"/>
          </p:nvPr>
        </p:nvSpPr>
        <p:spPr bwMode="auto">
          <a:xfrm>
            <a:off x="6553200" y="60960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atin typeface="+mn-lt"/>
              </a:defRPr>
            </a:lvl1pPr>
          </a:lstStyle>
          <a:p>
            <a:fld id="{E30BE080-F375-4300-AA28-A142D3DB0F06}" type="slidenum">
              <a:rPr lang="en-US"/>
              <a:pPr/>
              <a:t>‹#›</a:t>
            </a:fld>
            <a:endParaRPr lang="en-US"/>
          </a:p>
        </p:txBody>
      </p:sp>
      <p:sp>
        <p:nvSpPr>
          <p:cNvPr id="211975" name="Rectangle 7"/>
          <p:cNvSpPr>
            <a:spLocks noChangeArrowheads="1"/>
          </p:cNvSpPr>
          <p:nvPr/>
        </p:nvSpPr>
        <p:spPr bwMode="auto">
          <a:xfrm flipV="1">
            <a:off x="685800" y="1143000"/>
            <a:ext cx="7769225" cy="46038"/>
          </a:xfrm>
          <a:prstGeom prst="rect">
            <a:avLst/>
          </a:prstGeom>
          <a:gradFill rotWithShape="0">
            <a:gsLst>
              <a:gs pos="0">
                <a:srgbClr val="F9F415"/>
              </a:gs>
              <a:gs pos="100000">
                <a:srgbClr val="F9F415">
                  <a:gamma/>
                  <a:shade val="25882"/>
                  <a:invGamma/>
                </a:srgbClr>
              </a:gs>
            </a:gsLst>
            <a:lin ang="5400000" scaled="1"/>
          </a:gradFill>
          <a:ln w="25400">
            <a:noFill/>
            <a:miter lim="800000"/>
            <a:headEnd/>
            <a:tailEnd/>
          </a:ln>
          <a:effectLst/>
        </p:spPr>
        <p:txBody>
          <a:bodyPr rot="10800000" wrap="none" anchor="ctr"/>
          <a:lstStyle/>
          <a:p>
            <a:pPr algn="ctr"/>
            <a:endParaRPr lang="en-GB" b="0">
              <a:latin typeface="Times New Roman" pitchFamily="18" charset="0"/>
            </a:endParaRPr>
          </a:p>
        </p:txBody>
      </p:sp>
      <p:pic>
        <p:nvPicPr>
          <p:cNvPr id="211976" name="Picture 8" descr="IDBPLAIN"/>
          <p:cNvPicPr>
            <a:picLocks noChangeAspect="1" noChangeArrowheads="1"/>
          </p:cNvPicPr>
          <p:nvPr/>
        </p:nvPicPr>
        <p:blipFill>
          <a:blip r:embed="rId13" cstate="print"/>
          <a:srcRect/>
          <a:stretch>
            <a:fillRect/>
          </a:stretch>
        </p:blipFill>
        <p:spPr bwMode="auto">
          <a:xfrm>
            <a:off x="152400" y="5943600"/>
            <a:ext cx="646113" cy="752475"/>
          </a:xfrm>
          <a:prstGeom prst="rect">
            <a:avLst/>
          </a:prstGeom>
          <a:noFill/>
        </p:spPr>
      </p:pic>
      <p:sp>
        <p:nvSpPr>
          <p:cNvPr id="211979" name="Text Box 11"/>
          <p:cNvSpPr txBox="1">
            <a:spLocks noChangeArrowheads="1"/>
          </p:cNvSpPr>
          <p:nvPr/>
        </p:nvSpPr>
        <p:spPr bwMode="auto">
          <a:xfrm>
            <a:off x="4962525" y="6419850"/>
            <a:ext cx="3852863" cy="146050"/>
          </a:xfrm>
          <a:prstGeom prst="rect">
            <a:avLst/>
          </a:prstGeom>
          <a:noFill/>
          <a:ln w="9525">
            <a:noFill/>
            <a:miter lim="800000"/>
            <a:headEnd/>
            <a:tailEnd/>
          </a:ln>
          <a:effectLst/>
        </p:spPr>
        <p:txBody>
          <a:bodyPr lIns="0" tIns="0" rIns="0" bIns="0">
            <a:spAutoFit/>
          </a:bodyPr>
          <a:lstStyle/>
          <a:p>
            <a:pPr algn="r">
              <a:lnSpc>
                <a:spcPct val="80000"/>
              </a:lnSpc>
              <a:spcBef>
                <a:spcPct val="50000"/>
              </a:spcBef>
            </a:pPr>
            <a:r>
              <a:rPr lang="en-US" sz="1200">
                <a:solidFill>
                  <a:srgbClr val="A7983B"/>
                </a:solidFill>
              </a:rPr>
              <a:t>IADB, Poverty and Inequality Unit</a:t>
            </a:r>
          </a:p>
        </p:txBody>
      </p:sp>
    </p:spTree>
  </p:cSld>
  <p:clrMap bg1="dk2" tx1="lt1" bg2="dk1" tx2="lt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xStyles>
    <p:titleStyle>
      <a:lvl1pPr algn="ctr" rtl="0" fontAlgn="base">
        <a:spcBef>
          <a:spcPct val="0"/>
        </a:spcBef>
        <a:spcAft>
          <a:spcPct val="0"/>
        </a:spcAft>
        <a:defRPr sz="3200">
          <a:solidFill>
            <a:schemeClr val="tx2"/>
          </a:solidFill>
          <a:latin typeface="+mj-lt"/>
          <a:ea typeface="+mj-ea"/>
          <a:cs typeface="+mj-cs"/>
        </a:defRPr>
      </a:lvl1pPr>
      <a:lvl2pPr algn="ctr" rtl="0" fontAlgn="base">
        <a:spcBef>
          <a:spcPct val="0"/>
        </a:spcBef>
        <a:spcAft>
          <a:spcPct val="0"/>
        </a:spcAft>
        <a:defRPr sz="3200">
          <a:solidFill>
            <a:schemeClr val="tx2"/>
          </a:solidFill>
          <a:latin typeface="Arial Unicode MS" pitchFamily="34" charset="-128"/>
          <a:ea typeface="Arial Unicode MS" pitchFamily="34" charset="-128"/>
          <a:cs typeface="Arial Unicode MS" pitchFamily="34" charset="-128"/>
        </a:defRPr>
      </a:lvl2pPr>
      <a:lvl3pPr algn="ctr" rtl="0" fontAlgn="base">
        <a:spcBef>
          <a:spcPct val="0"/>
        </a:spcBef>
        <a:spcAft>
          <a:spcPct val="0"/>
        </a:spcAft>
        <a:defRPr sz="3200">
          <a:solidFill>
            <a:schemeClr val="tx2"/>
          </a:solidFill>
          <a:latin typeface="Arial Unicode MS" pitchFamily="34" charset="-128"/>
          <a:ea typeface="Arial Unicode MS" pitchFamily="34" charset="-128"/>
          <a:cs typeface="Arial Unicode MS" pitchFamily="34" charset="-128"/>
        </a:defRPr>
      </a:lvl3pPr>
      <a:lvl4pPr algn="ctr" rtl="0" fontAlgn="base">
        <a:spcBef>
          <a:spcPct val="0"/>
        </a:spcBef>
        <a:spcAft>
          <a:spcPct val="0"/>
        </a:spcAft>
        <a:defRPr sz="3200">
          <a:solidFill>
            <a:schemeClr val="tx2"/>
          </a:solidFill>
          <a:latin typeface="Arial Unicode MS" pitchFamily="34" charset="-128"/>
          <a:ea typeface="Arial Unicode MS" pitchFamily="34" charset="-128"/>
          <a:cs typeface="Arial Unicode MS" pitchFamily="34" charset="-128"/>
        </a:defRPr>
      </a:lvl4pPr>
      <a:lvl5pPr algn="ctr" rtl="0" fontAlgn="base">
        <a:spcBef>
          <a:spcPct val="0"/>
        </a:spcBef>
        <a:spcAft>
          <a:spcPct val="0"/>
        </a:spcAft>
        <a:defRPr sz="3200">
          <a:solidFill>
            <a:schemeClr val="tx2"/>
          </a:solidFill>
          <a:latin typeface="Arial Unicode MS" pitchFamily="34" charset="-128"/>
          <a:ea typeface="Arial Unicode MS" pitchFamily="34" charset="-128"/>
          <a:cs typeface="Arial Unicode MS" pitchFamily="34" charset="-128"/>
        </a:defRPr>
      </a:lvl5pPr>
      <a:lvl6pPr marL="457200" algn="ctr" rtl="0" fontAlgn="base">
        <a:spcBef>
          <a:spcPct val="0"/>
        </a:spcBef>
        <a:spcAft>
          <a:spcPct val="0"/>
        </a:spcAft>
        <a:defRPr sz="3200">
          <a:solidFill>
            <a:schemeClr val="tx2"/>
          </a:solidFill>
          <a:latin typeface="Arial Unicode MS" pitchFamily="34" charset="-128"/>
          <a:ea typeface="Arial Unicode MS" pitchFamily="34" charset="-128"/>
          <a:cs typeface="Arial Unicode MS" pitchFamily="34" charset="-128"/>
        </a:defRPr>
      </a:lvl6pPr>
      <a:lvl7pPr marL="914400" algn="ctr" rtl="0" fontAlgn="base">
        <a:spcBef>
          <a:spcPct val="0"/>
        </a:spcBef>
        <a:spcAft>
          <a:spcPct val="0"/>
        </a:spcAft>
        <a:defRPr sz="3200">
          <a:solidFill>
            <a:schemeClr val="tx2"/>
          </a:solidFill>
          <a:latin typeface="Arial Unicode MS" pitchFamily="34" charset="-128"/>
          <a:ea typeface="Arial Unicode MS" pitchFamily="34" charset="-128"/>
          <a:cs typeface="Arial Unicode MS" pitchFamily="34" charset="-128"/>
        </a:defRPr>
      </a:lvl7pPr>
      <a:lvl8pPr marL="1371600" algn="ctr" rtl="0" fontAlgn="base">
        <a:spcBef>
          <a:spcPct val="0"/>
        </a:spcBef>
        <a:spcAft>
          <a:spcPct val="0"/>
        </a:spcAft>
        <a:defRPr sz="3200">
          <a:solidFill>
            <a:schemeClr val="tx2"/>
          </a:solidFill>
          <a:latin typeface="Arial Unicode MS" pitchFamily="34" charset="-128"/>
          <a:ea typeface="Arial Unicode MS" pitchFamily="34" charset="-128"/>
          <a:cs typeface="Arial Unicode MS" pitchFamily="34" charset="-128"/>
        </a:defRPr>
      </a:lvl8pPr>
      <a:lvl9pPr marL="1828800" algn="ctr" rtl="0" fontAlgn="base">
        <a:spcBef>
          <a:spcPct val="0"/>
        </a:spcBef>
        <a:spcAft>
          <a:spcPct val="0"/>
        </a:spcAft>
        <a:defRPr sz="3200">
          <a:solidFill>
            <a:schemeClr val="tx2"/>
          </a:solidFill>
          <a:latin typeface="Arial Unicode MS" pitchFamily="34" charset="-128"/>
          <a:ea typeface="Arial Unicode MS" pitchFamily="34" charset="-128"/>
          <a:cs typeface="Arial Unicode MS" pitchFamily="34" charset="-128"/>
        </a:defRPr>
      </a:lvl9pPr>
    </p:titleStyle>
    <p:bodyStyle>
      <a:lvl1pPr marL="342900" indent="-342900" algn="l" rtl="0" fontAlgn="base">
        <a:lnSpc>
          <a:spcPct val="90000"/>
        </a:lnSpc>
        <a:spcBef>
          <a:spcPct val="20000"/>
        </a:spcBef>
        <a:spcAft>
          <a:spcPct val="0"/>
        </a:spcAft>
        <a:buFont typeface="Wingdings 2" pitchFamily="18" charset="2"/>
        <a:defRPr sz="3000">
          <a:solidFill>
            <a:srgbClr val="FFFF99"/>
          </a:solidFill>
          <a:latin typeface="+mn-lt"/>
          <a:ea typeface="+mn-ea"/>
          <a:cs typeface="+mn-cs"/>
        </a:defRPr>
      </a:lvl1pPr>
      <a:lvl2pPr marL="742950" indent="-285750" algn="l" rtl="0" fontAlgn="base">
        <a:lnSpc>
          <a:spcPct val="90000"/>
        </a:lnSpc>
        <a:spcBef>
          <a:spcPct val="20000"/>
        </a:spcBef>
        <a:spcAft>
          <a:spcPct val="0"/>
        </a:spcAft>
        <a:buFont typeface="Wingdings 2" pitchFamily="18" charset="2"/>
        <a:buChar char=""/>
        <a:defRPr sz="2800">
          <a:solidFill>
            <a:srgbClr val="FFFF99"/>
          </a:solidFill>
          <a:latin typeface="+mn-lt"/>
          <a:ea typeface="+mn-ea"/>
          <a:cs typeface="+mn-cs"/>
        </a:defRPr>
      </a:lvl2pPr>
      <a:lvl3pPr marL="1143000" indent="-228600" algn="l" rtl="0" fontAlgn="base">
        <a:lnSpc>
          <a:spcPct val="90000"/>
        </a:lnSpc>
        <a:spcBef>
          <a:spcPct val="20000"/>
        </a:spcBef>
        <a:spcAft>
          <a:spcPct val="0"/>
        </a:spcAft>
        <a:buFont typeface="Wingdings 2" pitchFamily="18" charset="2"/>
        <a:buChar char=""/>
        <a:defRPr sz="2400">
          <a:solidFill>
            <a:srgbClr val="FFFF99"/>
          </a:solidFill>
          <a:latin typeface="+mn-lt"/>
          <a:ea typeface="+mn-ea"/>
          <a:cs typeface="+mn-cs"/>
        </a:defRPr>
      </a:lvl3pPr>
      <a:lvl4pPr marL="1600200" indent="-228600" algn="l" rtl="0" fontAlgn="base">
        <a:lnSpc>
          <a:spcPct val="90000"/>
        </a:lnSpc>
        <a:spcBef>
          <a:spcPct val="20000"/>
        </a:spcBef>
        <a:spcAft>
          <a:spcPct val="0"/>
        </a:spcAft>
        <a:buFont typeface="Wingdings 2" pitchFamily="18" charset="2"/>
        <a:buChar char=""/>
        <a:defRPr sz="2000">
          <a:solidFill>
            <a:srgbClr val="FFFF99"/>
          </a:solidFill>
          <a:latin typeface="+mn-lt"/>
          <a:ea typeface="+mn-ea"/>
          <a:cs typeface="+mn-cs"/>
        </a:defRPr>
      </a:lvl4pPr>
      <a:lvl5pPr marL="2057400" indent="-228600" algn="l" rtl="0" fontAlgn="base">
        <a:lnSpc>
          <a:spcPct val="90000"/>
        </a:lnSpc>
        <a:spcBef>
          <a:spcPct val="20000"/>
        </a:spcBef>
        <a:spcAft>
          <a:spcPct val="0"/>
        </a:spcAft>
        <a:buFont typeface="Wingdings 2" pitchFamily="18" charset="2"/>
        <a:buChar char=""/>
        <a:defRPr sz="2000">
          <a:solidFill>
            <a:srgbClr val="FFFF99"/>
          </a:solidFill>
          <a:latin typeface="+mn-lt"/>
          <a:ea typeface="+mn-ea"/>
          <a:cs typeface="+mn-cs"/>
        </a:defRPr>
      </a:lvl5pPr>
      <a:lvl6pPr marL="2514600" indent="-228600" algn="l" rtl="0" fontAlgn="base">
        <a:lnSpc>
          <a:spcPct val="90000"/>
        </a:lnSpc>
        <a:spcBef>
          <a:spcPct val="20000"/>
        </a:spcBef>
        <a:spcAft>
          <a:spcPct val="0"/>
        </a:spcAft>
        <a:buFont typeface="Wingdings 2" pitchFamily="18" charset="2"/>
        <a:buChar char=""/>
        <a:defRPr sz="2000">
          <a:solidFill>
            <a:srgbClr val="FFFF99"/>
          </a:solidFill>
          <a:latin typeface="+mn-lt"/>
          <a:ea typeface="+mn-ea"/>
          <a:cs typeface="+mn-cs"/>
        </a:defRPr>
      </a:lvl6pPr>
      <a:lvl7pPr marL="2971800" indent="-228600" algn="l" rtl="0" fontAlgn="base">
        <a:lnSpc>
          <a:spcPct val="90000"/>
        </a:lnSpc>
        <a:spcBef>
          <a:spcPct val="20000"/>
        </a:spcBef>
        <a:spcAft>
          <a:spcPct val="0"/>
        </a:spcAft>
        <a:buFont typeface="Wingdings 2" pitchFamily="18" charset="2"/>
        <a:buChar char=""/>
        <a:defRPr sz="2000">
          <a:solidFill>
            <a:srgbClr val="FFFF99"/>
          </a:solidFill>
          <a:latin typeface="+mn-lt"/>
          <a:ea typeface="+mn-ea"/>
          <a:cs typeface="+mn-cs"/>
        </a:defRPr>
      </a:lvl7pPr>
      <a:lvl8pPr marL="3429000" indent="-228600" algn="l" rtl="0" fontAlgn="base">
        <a:lnSpc>
          <a:spcPct val="90000"/>
        </a:lnSpc>
        <a:spcBef>
          <a:spcPct val="20000"/>
        </a:spcBef>
        <a:spcAft>
          <a:spcPct val="0"/>
        </a:spcAft>
        <a:buFont typeface="Wingdings 2" pitchFamily="18" charset="2"/>
        <a:buChar char=""/>
        <a:defRPr sz="2000">
          <a:solidFill>
            <a:srgbClr val="FFFF99"/>
          </a:solidFill>
          <a:latin typeface="+mn-lt"/>
          <a:ea typeface="+mn-ea"/>
          <a:cs typeface="+mn-cs"/>
        </a:defRPr>
      </a:lvl8pPr>
      <a:lvl9pPr marL="3886200" indent="-228600" algn="l" rtl="0" fontAlgn="base">
        <a:lnSpc>
          <a:spcPct val="90000"/>
        </a:lnSpc>
        <a:spcBef>
          <a:spcPct val="20000"/>
        </a:spcBef>
        <a:spcAft>
          <a:spcPct val="0"/>
        </a:spcAft>
        <a:buFont typeface="Wingdings 2" pitchFamily="18" charset="2"/>
        <a:buChar char=""/>
        <a:defRPr sz="2000">
          <a:solidFill>
            <a:srgbClr val="FFFF99"/>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wmf"/><Relationship Id="rId7"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wmf"/><Relationship Id="rId4" Type="http://schemas.openxmlformats.org/officeDocument/2006/relationships/image" Target="../media/image8.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ctrTitle"/>
          </p:nvPr>
        </p:nvSpPr>
        <p:spPr>
          <a:xfrm>
            <a:off x="533400" y="838200"/>
            <a:ext cx="8305800" cy="1752600"/>
          </a:xfrm>
        </p:spPr>
        <p:txBody>
          <a:bodyPr/>
          <a:lstStyle/>
          <a:p>
            <a:pPr>
              <a:lnSpc>
                <a:spcPct val="140000"/>
              </a:lnSpc>
            </a:pPr>
            <a:r>
              <a:rPr lang="en-US" sz="2800" b="1">
                <a:solidFill>
                  <a:srgbClr val="FFCC00"/>
                </a:solidFill>
                <a:latin typeface="Verdana" pitchFamily="34" charset="0"/>
              </a:rPr>
              <a:t>EQxIS Information System: </a:t>
            </a:r>
            <a:br>
              <a:rPr lang="en-US" sz="2800" b="1">
                <a:solidFill>
                  <a:srgbClr val="FFCC00"/>
                </a:solidFill>
                <a:latin typeface="Verdana" pitchFamily="34" charset="0"/>
              </a:rPr>
            </a:br>
            <a:r>
              <a:rPr lang="en-US" sz="2800" b="1">
                <a:solidFill>
                  <a:srgbClr val="FFCC00"/>
                </a:solidFill>
                <a:latin typeface="Verdana" pitchFamily="34" charset="0"/>
              </a:rPr>
              <a:t>Monitoring Millennium Development Goals when data is available</a:t>
            </a:r>
          </a:p>
        </p:txBody>
      </p:sp>
      <p:sp>
        <p:nvSpPr>
          <p:cNvPr id="214019" name="Rectangle 3"/>
          <p:cNvSpPr>
            <a:spLocks noGrp="1" noChangeArrowheads="1"/>
          </p:cNvSpPr>
          <p:nvPr>
            <p:ph type="subTitle" idx="1"/>
          </p:nvPr>
        </p:nvSpPr>
        <p:spPr>
          <a:xfrm>
            <a:off x="990600" y="4114800"/>
            <a:ext cx="7200900" cy="1371600"/>
          </a:xfrm>
        </p:spPr>
        <p:txBody>
          <a:bodyPr/>
          <a:lstStyle/>
          <a:p>
            <a:pPr>
              <a:lnSpc>
                <a:spcPct val="100000"/>
              </a:lnSpc>
              <a:spcBef>
                <a:spcPct val="0"/>
              </a:spcBef>
              <a:buFontTx/>
              <a:buNone/>
            </a:pPr>
            <a:r>
              <a:rPr lang="en-US" sz="2400">
                <a:solidFill>
                  <a:srgbClr val="B8B8D0"/>
                </a:solidFill>
                <a:latin typeface="Verdana" pitchFamily="34" charset="0"/>
              </a:rPr>
              <a:t>Carlos Eduardo Velez</a:t>
            </a:r>
          </a:p>
          <a:p>
            <a:pPr>
              <a:lnSpc>
                <a:spcPct val="100000"/>
              </a:lnSpc>
              <a:spcBef>
                <a:spcPct val="0"/>
              </a:spcBef>
              <a:buFontTx/>
              <a:buNone/>
            </a:pPr>
            <a:r>
              <a:rPr lang="en-US" sz="2200">
                <a:latin typeface="Verdana" pitchFamily="34" charset="0"/>
              </a:rPr>
              <a:t>Poverty Reduction and Social Protection Network</a:t>
            </a:r>
          </a:p>
          <a:p>
            <a:pPr>
              <a:lnSpc>
                <a:spcPct val="100000"/>
              </a:lnSpc>
              <a:spcBef>
                <a:spcPct val="0"/>
              </a:spcBef>
              <a:buFontTx/>
              <a:buNone/>
            </a:pPr>
            <a:r>
              <a:rPr lang="en-US" sz="2200">
                <a:latin typeface="Verdana" pitchFamily="34" charset="0"/>
              </a:rPr>
              <a:t>Caribbean Meeting - 2006</a:t>
            </a:r>
          </a:p>
          <a:p>
            <a:pPr>
              <a:lnSpc>
                <a:spcPct val="100000"/>
              </a:lnSpc>
              <a:spcBef>
                <a:spcPct val="0"/>
              </a:spcBef>
              <a:buFontTx/>
              <a:buNone/>
            </a:pPr>
            <a:r>
              <a:rPr lang="en-US" sz="1600">
                <a:latin typeface="Verdana" pitchFamily="34" charset="0"/>
              </a:rPr>
              <a:t>Kingston, Jamaica, February 24, 2006</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228600" y="0"/>
            <a:ext cx="8915400" cy="1295400"/>
          </a:xfrm>
        </p:spPr>
        <p:txBody>
          <a:bodyPr/>
          <a:lstStyle/>
          <a:p>
            <a:pPr algn="l"/>
            <a:r>
              <a:rPr lang="en-US">
                <a:effectLst>
                  <a:outerShdw blurRad="38100" dist="38100" dir="2700000" algn="tl">
                    <a:srgbClr val="000000"/>
                  </a:outerShdw>
                </a:effectLst>
                <a:latin typeface="Verdana" pitchFamily="34" charset="0"/>
              </a:rPr>
              <a:t>1. The potential gains of monitoring (…)</a:t>
            </a:r>
          </a:p>
        </p:txBody>
      </p:sp>
      <p:sp>
        <p:nvSpPr>
          <p:cNvPr id="191491" name="Rectangle 3"/>
          <p:cNvSpPr>
            <a:spLocks noGrp="1" noChangeArrowheads="1"/>
          </p:cNvSpPr>
          <p:nvPr>
            <p:ph type="body" idx="1"/>
          </p:nvPr>
        </p:nvSpPr>
        <p:spPr>
          <a:xfrm>
            <a:off x="381000" y="1752600"/>
            <a:ext cx="8305800" cy="5105400"/>
          </a:xfrm>
        </p:spPr>
        <p:txBody>
          <a:bodyPr/>
          <a:lstStyle/>
          <a:p>
            <a:r>
              <a:rPr lang="en-US" sz="2600">
                <a:solidFill>
                  <a:schemeClr val="bg1"/>
                </a:solidFill>
                <a:latin typeface="Verdana" pitchFamily="34" charset="0"/>
              </a:rPr>
              <a:t>   </a:t>
            </a:r>
            <a:r>
              <a:rPr lang="en-US">
                <a:solidFill>
                  <a:schemeClr val="tx1"/>
                </a:solidFill>
                <a:latin typeface="Verdana" pitchFamily="34" charset="0"/>
              </a:rPr>
              <a:t>For MDGs monitoring, EBPM helps to: </a:t>
            </a:r>
          </a:p>
          <a:p>
            <a:pPr>
              <a:lnSpc>
                <a:spcPct val="20000"/>
              </a:lnSpc>
            </a:pPr>
            <a:endParaRPr lang="en-US">
              <a:solidFill>
                <a:schemeClr val="tx1"/>
              </a:solidFill>
              <a:latin typeface="Verdana" pitchFamily="34" charset="0"/>
            </a:endParaRPr>
          </a:p>
          <a:p>
            <a:pPr lvl="1">
              <a:buFont typeface="Vivaldi" pitchFamily="66" charset="0"/>
              <a:buChar char="-"/>
            </a:pPr>
            <a:r>
              <a:rPr lang="en-US">
                <a:solidFill>
                  <a:schemeClr val="tx1"/>
                </a:solidFill>
                <a:latin typeface="Verdana" pitchFamily="34" charset="0"/>
              </a:rPr>
              <a:t>Know better the present situation</a:t>
            </a:r>
          </a:p>
          <a:p>
            <a:pPr lvl="1">
              <a:buFont typeface="Vivaldi" pitchFamily="66" charset="0"/>
              <a:buChar char="-"/>
            </a:pPr>
            <a:r>
              <a:rPr lang="en-US">
                <a:solidFill>
                  <a:schemeClr val="tx1"/>
                </a:solidFill>
                <a:latin typeface="Verdana" pitchFamily="34" charset="0"/>
              </a:rPr>
              <a:t>Define sectorial priorities</a:t>
            </a:r>
          </a:p>
          <a:p>
            <a:pPr lvl="1">
              <a:buFont typeface="Vivaldi" pitchFamily="66" charset="0"/>
              <a:buChar char="-"/>
            </a:pPr>
            <a:r>
              <a:rPr lang="en-US">
                <a:solidFill>
                  <a:schemeClr val="tx1"/>
                </a:solidFill>
                <a:latin typeface="Verdana" pitchFamily="34" charset="0"/>
              </a:rPr>
              <a:t>Balance the efforts required to attain MDG</a:t>
            </a:r>
          </a:p>
          <a:p>
            <a:pPr lvl="1">
              <a:buFont typeface="Vivaldi" pitchFamily="66" charset="0"/>
              <a:buChar char="-"/>
            </a:pPr>
            <a:r>
              <a:rPr lang="en-US">
                <a:solidFill>
                  <a:schemeClr val="tx1"/>
                </a:solidFill>
                <a:latin typeface="Verdana" pitchFamily="34" charset="0"/>
              </a:rPr>
              <a:t>Avoid errors ( e.g. programs overlapping)</a:t>
            </a:r>
          </a:p>
          <a:p>
            <a:pPr lvl="1">
              <a:buFont typeface="Vivaldi" pitchFamily="66" charset="0"/>
              <a:buChar char="-"/>
            </a:pPr>
            <a:r>
              <a:rPr lang="en-US">
                <a:solidFill>
                  <a:schemeClr val="tx1"/>
                </a:solidFill>
                <a:latin typeface="Verdana" pitchFamily="34" charset="0"/>
              </a:rPr>
              <a:t>Increase accountability to partners and citizens</a:t>
            </a:r>
          </a:p>
        </p:txBody>
      </p:sp>
    </p:spTree>
  </p:cSld>
  <p:clrMapOvr>
    <a:masterClrMapping/>
  </p:clrMapOvr>
  <p:transition spd="med" advClick="0" advTm="8000">
    <p:spli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xfrm>
            <a:off x="304800" y="152400"/>
            <a:ext cx="8839200" cy="1143000"/>
          </a:xfrm>
        </p:spPr>
        <p:txBody>
          <a:bodyPr/>
          <a:lstStyle/>
          <a:p>
            <a:pPr algn="l"/>
            <a:r>
              <a:rPr lang="en-US">
                <a:effectLst>
                  <a:outerShdw blurRad="38100" dist="38100" dir="2700000" algn="tl">
                    <a:srgbClr val="000000"/>
                  </a:outerShdw>
                </a:effectLst>
                <a:latin typeface="Verdana" pitchFamily="34" charset="0"/>
              </a:rPr>
              <a:t>1. The potential gains of monitoring (…)</a:t>
            </a:r>
          </a:p>
        </p:txBody>
      </p:sp>
      <p:sp>
        <p:nvSpPr>
          <p:cNvPr id="192515" name="Rectangle 3"/>
          <p:cNvSpPr>
            <a:spLocks noGrp="1" noChangeArrowheads="1"/>
          </p:cNvSpPr>
          <p:nvPr>
            <p:ph type="body" idx="1"/>
          </p:nvPr>
        </p:nvSpPr>
        <p:spPr>
          <a:xfrm>
            <a:off x="609600" y="1828800"/>
            <a:ext cx="8077200" cy="4648200"/>
          </a:xfrm>
        </p:spPr>
        <p:txBody>
          <a:bodyPr/>
          <a:lstStyle/>
          <a:p>
            <a:r>
              <a:rPr lang="en-US">
                <a:solidFill>
                  <a:schemeClr val="bg1"/>
                </a:solidFill>
                <a:latin typeface="Verdana" pitchFamily="34" charset="0"/>
              </a:rPr>
              <a:t>  </a:t>
            </a:r>
            <a:r>
              <a:rPr lang="en-US">
                <a:solidFill>
                  <a:schemeClr val="tx1"/>
                </a:solidFill>
                <a:latin typeface="Verdana" pitchFamily="34" charset="0"/>
              </a:rPr>
              <a:t>Avoid undesirable alternatives to EBPM</a:t>
            </a:r>
          </a:p>
          <a:p>
            <a:pPr lvl="1">
              <a:lnSpc>
                <a:spcPct val="140000"/>
              </a:lnSpc>
            </a:pPr>
            <a:r>
              <a:rPr lang="en-US">
                <a:solidFill>
                  <a:schemeClr val="tx1"/>
                </a:solidFill>
                <a:latin typeface="Verdana" pitchFamily="34" charset="0"/>
              </a:rPr>
              <a:t>Arbitrariness</a:t>
            </a:r>
          </a:p>
          <a:p>
            <a:pPr lvl="1">
              <a:lnSpc>
                <a:spcPct val="140000"/>
              </a:lnSpc>
            </a:pPr>
            <a:r>
              <a:rPr lang="en-US">
                <a:solidFill>
                  <a:schemeClr val="tx1"/>
                </a:solidFill>
                <a:latin typeface="Verdana" pitchFamily="34" charset="0"/>
              </a:rPr>
              <a:t>Power and influence of particular interests</a:t>
            </a:r>
          </a:p>
          <a:p>
            <a:pPr lvl="1">
              <a:lnSpc>
                <a:spcPct val="140000"/>
              </a:lnSpc>
            </a:pPr>
            <a:r>
              <a:rPr lang="en-US">
                <a:solidFill>
                  <a:schemeClr val="tx1"/>
                </a:solidFill>
                <a:latin typeface="Verdana" pitchFamily="34" charset="0"/>
              </a:rPr>
              <a:t>Habits and Customs</a:t>
            </a:r>
          </a:p>
          <a:p>
            <a:pPr lvl="1">
              <a:lnSpc>
                <a:spcPct val="140000"/>
              </a:lnSpc>
            </a:pPr>
            <a:r>
              <a:rPr lang="en-US">
                <a:solidFill>
                  <a:schemeClr val="tx1"/>
                </a:solidFill>
                <a:latin typeface="Verdana" pitchFamily="34" charset="0"/>
              </a:rPr>
              <a:t>Corruption</a:t>
            </a:r>
          </a:p>
        </p:txBody>
      </p:sp>
    </p:spTree>
  </p:cSld>
  <p:clrMapOvr>
    <a:masterClrMapping/>
  </p:clrMapOvr>
  <p:transition spd="med" advClick="0" advTm="8000">
    <p:spli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p:nvPr>
        </p:nvSpPr>
        <p:spPr>
          <a:xfrm>
            <a:off x="228600" y="0"/>
            <a:ext cx="8915400" cy="1295400"/>
          </a:xfrm>
        </p:spPr>
        <p:txBody>
          <a:bodyPr/>
          <a:lstStyle/>
          <a:p>
            <a:pPr algn="l"/>
            <a:r>
              <a:rPr lang="en-US">
                <a:effectLst>
                  <a:outerShdw blurRad="38100" dist="38100" dir="2700000" algn="tl">
                    <a:srgbClr val="000000"/>
                  </a:outerShdw>
                </a:effectLst>
                <a:latin typeface="Verdana" pitchFamily="34" charset="0"/>
              </a:rPr>
              <a:t>1. The potential gains of monitoring (…)</a:t>
            </a:r>
          </a:p>
        </p:txBody>
      </p:sp>
      <p:sp>
        <p:nvSpPr>
          <p:cNvPr id="193539" name="Rectangle 3"/>
          <p:cNvSpPr>
            <a:spLocks noGrp="1" noChangeArrowheads="1"/>
          </p:cNvSpPr>
          <p:nvPr>
            <p:ph type="body" idx="1"/>
          </p:nvPr>
        </p:nvSpPr>
        <p:spPr>
          <a:xfrm>
            <a:off x="304800" y="1295400"/>
            <a:ext cx="8305800" cy="4953000"/>
          </a:xfrm>
        </p:spPr>
        <p:txBody>
          <a:bodyPr/>
          <a:lstStyle/>
          <a:p>
            <a:pPr>
              <a:lnSpc>
                <a:spcPct val="110000"/>
              </a:lnSpc>
            </a:pPr>
            <a:r>
              <a:rPr lang="en-US">
                <a:solidFill>
                  <a:schemeClr val="tx1"/>
                </a:solidFill>
                <a:latin typeface="Verdana" pitchFamily="34" charset="0"/>
              </a:rPr>
              <a:t>   What are some of barriers that prevent governments to embark in EBPM?</a:t>
            </a:r>
          </a:p>
          <a:p>
            <a:pPr lvl="1">
              <a:lnSpc>
                <a:spcPct val="110000"/>
              </a:lnSpc>
              <a:buFont typeface="Vivaldi" pitchFamily="66" charset="0"/>
              <a:buChar char="-"/>
            </a:pPr>
            <a:r>
              <a:rPr lang="en-US">
                <a:solidFill>
                  <a:schemeClr val="tx1"/>
                </a:solidFill>
                <a:latin typeface="Verdana" pitchFamily="34" charset="0"/>
              </a:rPr>
              <a:t>Conflicts of interest : </a:t>
            </a:r>
            <a:r>
              <a:rPr lang="en-US">
                <a:solidFill>
                  <a:schemeClr val="tx1"/>
                </a:solidFill>
                <a:latin typeface="Times New Roman"/>
              </a:rPr>
              <a:t>“</a:t>
            </a:r>
            <a:r>
              <a:rPr lang="en-US">
                <a:solidFill>
                  <a:schemeClr val="tx1"/>
                </a:solidFill>
                <a:latin typeface="Verdana" pitchFamily="34" charset="0"/>
              </a:rPr>
              <a:t>the nervous advocate</a:t>
            </a:r>
            <a:r>
              <a:rPr lang="en-US">
                <a:solidFill>
                  <a:schemeClr val="tx1"/>
                </a:solidFill>
                <a:latin typeface="Times New Roman"/>
              </a:rPr>
              <a:t>”</a:t>
            </a:r>
            <a:r>
              <a:rPr lang="en-US">
                <a:solidFill>
                  <a:schemeClr val="tx1"/>
                </a:solidFill>
                <a:latin typeface="Verdana" pitchFamily="34" charset="0"/>
              </a:rPr>
              <a:t>:  Do you really want to know what is the impact of a program?*</a:t>
            </a:r>
          </a:p>
          <a:p>
            <a:pPr lvl="1">
              <a:lnSpc>
                <a:spcPct val="110000"/>
              </a:lnSpc>
              <a:buFont typeface="Vivaldi" pitchFamily="66" charset="0"/>
              <a:buChar char="-"/>
            </a:pPr>
            <a:r>
              <a:rPr lang="en-US">
                <a:solidFill>
                  <a:schemeClr val="tx1"/>
                </a:solidFill>
                <a:latin typeface="Verdana" pitchFamily="34" charset="0"/>
              </a:rPr>
              <a:t>Political Economy: Coalition of interested parties (government agencies, political parties, civil society, etc.).</a:t>
            </a:r>
          </a:p>
          <a:p>
            <a:pPr lvl="1">
              <a:lnSpc>
                <a:spcPct val="110000"/>
              </a:lnSpc>
              <a:buFont typeface="Wingdings 2" pitchFamily="18" charset="2"/>
              <a:buNone/>
            </a:pPr>
            <a:r>
              <a:rPr lang="en-US" sz="1400" b="1">
                <a:solidFill>
                  <a:schemeClr val="tx1"/>
                </a:solidFill>
                <a:latin typeface="Verdana" pitchFamily="34" charset="0"/>
              </a:rPr>
              <a:t>*Prichet(2002) : It pays to be ignorant</a:t>
            </a:r>
          </a:p>
        </p:txBody>
      </p:sp>
    </p:spTree>
  </p:cSld>
  <p:clrMapOvr>
    <a:masterClrMapping/>
  </p:clrMapOvr>
  <p:transition spd="med" advClick="0" advTm="8000">
    <p:spli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a:xfrm>
            <a:off x="685800" y="152400"/>
            <a:ext cx="7772400" cy="1143000"/>
          </a:xfrm>
        </p:spPr>
        <p:txBody>
          <a:bodyPr/>
          <a:lstStyle/>
          <a:p>
            <a:pPr marL="533400" indent="-533400" algn="l"/>
            <a:r>
              <a:rPr lang="en-US" sz="2800">
                <a:effectLst>
                  <a:outerShdw blurRad="38100" dist="38100" dir="2700000" algn="tl">
                    <a:srgbClr val="000000"/>
                  </a:outerShdw>
                </a:effectLst>
                <a:latin typeface="Verdana" pitchFamily="34" charset="0"/>
              </a:rPr>
              <a:t>2.  EQxIS: Information System on Social Indicators and Equity (IDB)</a:t>
            </a:r>
          </a:p>
        </p:txBody>
      </p:sp>
      <p:sp>
        <p:nvSpPr>
          <p:cNvPr id="194565" name="Text Box 5"/>
          <p:cNvSpPr txBox="1">
            <a:spLocks noChangeArrowheads="1"/>
          </p:cNvSpPr>
          <p:nvPr/>
        </p:nvSpPr>
        <p:spPr bwMode="auto">
          <a:xfrm>
            <a:off x="685800" y="3429000"/>
            <a:ext cx="7696200" cy="457200"/>
          </a:xfrm>
          <a:prstGeom prst="rect">
            <a:avLst/>
          </a:prstGeom>
          <a:noFill/>
          <a:ln w="9525">
            <a:noFill/>
            <a:miter lim="800000"/>
            <a:headEnd/>
            <a:tailEnd/>
          </a:ln>
          <a:effectLst/>
        </p:spPr>
        <p:txBody>
          <a:bodyPr>
            <a:spAutoFit/>
          </a:bodyPr>
          <a:lstStyle/>
          <a:p>
            <a:endParaRPr lang="en-GB" b="0">
              <a:latin typeface="Times New Roman" pitchFamily="18" charset="0"/>
            </a:endParaRPr>
          </a:p>
        </p:txBody>
      </p:sp>
      <p:sp>
        <p:nvSpPr>
          <p:cNvPr id="194566" name="Text Box 6"/>
          <p:cNvSpPr txBox="1">
            <a:spLocks noChangeArrowheads="1"/>
          </p:cNvSpPr>
          <p:nvPr/>
        </p:nvSpPr>
        <p:spPr bwMode="auto">
          <a:xfrm>
            <a:off x="685800" y="1219200"/>
            <a:ext cx="8016875" cy="6245225"/>
          </a:xfrm>
          <a:prstGeom prst="rect">
            <a:avLst/>
          </a:prstGeom>
          <a:noFill/>
          <a:ln w="9525">
            <a:noFill/>
            <a:miter lim="800000"/>
            <a:headEnd/>
            <a:tailEnd/>
          </a:ln>
          <a:effectLst/>
        </p:spPr>
        <p:txBody>
          <a:bodyPr>
            <a:spAutoFit/>
          </a:bodyPr>
          <a:lstStyle/>
          <a:p>
            <a:pPr>
              <a:lnSpc>
                <a:spcPct val="120000"/>
              </a:lnSpc>
            </a:pPr>
            <a:r>
              <a:rPr lang="en-US" sz="2800" b="0"/>
              <a:t>EQxIS is an information system that offers:</a:t>
            </a:r>
          </a:p>
          <a:p>
            <a:pPr>
              <a:lnSpc>
                <a:spcPct val="120000"/>
              </a:lnSpc>
              <a:buFont typeface="Verdana" pitchFamily="34" charset="0"/>
              <a:buChar char="–"/>
            </a:pPr>
            <a:r>
              <a:rPr lang="en-US" sz="2800" b="0"/>
              <a:t> Graphics and tabulations of social indicators.</a:t>
            </a:r>
          </a:p>
          <a:p>
            <a:pPr>
              <a:lnSpc>
                <a:spcPct val="120000"/>
              </a:lnSpc>
              <a:buFont typeface="Verdana" pitchFamily="34" charset="0"/>
              <a:buChar char="–"/>
            </a:pPr>
            <a:r>
              <a:rPr lang="en-US" sz="2800" b="0"/>
              <a:t> Divided by:</a:t>
            </a:r>
          </a:p>
          <a:p>
            <a:pPr lvl="4">
              <a:lnSpc>
                <a:spcPct val="120000"/>
              </a:lnSpc>
              <a:buFont typeface="Wingdings" pitchFamily="2" charset="2"/>
              <a:buChar char="ü"/>
            </a:pPr>
            <a:r>
              <a:rPr lang="en-US" sz="2800" b="0"/>
              <a:t> 	income groups</a:t>
            </a:r>
          </a:p>
          <a:p>
            <a:pPr lvl="4">
              <a:lnSpc>
                <a:spcPct val="120000"/>
              </a:lnSpc>
              <a:buFont typeface="Wingdings" pitchFamily="2" charset="2"/>
              <a:buChar char="ü"/>
            </a:pPr>
            <a:r>
              <a:rPr lang="en-US" sz="2800" b="0"/>
              <a:t> 	geographical areas </a:t>
            </a:r>
          </a:p>
          <a:p>
            <a:pPr lvl="4">
              <a:lnSpc>
                <a:spcPct val="120000"/>
              </a:lnSpc>
              <a:buFont typeface="Wingdings" pitchFamily="2" charset="2"/>
              <a:buChar char="ü"/>
            </a:pPr>
            <a:r>
              <a:rPr lang="en-US" sz="2800" b="0"/>
              <a:t> 	ethnic background   </a:t>
            </a:r>
          </a:p>
          <a:p>
            <a:pPr>
              <a:lnSpc>
                <a:spcPct val="120000"/>
              </a:lnSpc>
              <a:buFont typeface="Verdana" pitchFamily="34" charset="0"/>
              <a:buChar char="–"/>
            </a:pPr>
            <a:r>
              <a:rPr lang="en-US" sz="2800" b="0"/>
              <a:t> Information for 20 countries (1990)    and 66 household surveys</a:t>
            </a:r>
          </a:p>
          <a:p>
            <a:pPr>
              <a:buFont typeface="Verdana" pitchFamily="34" charset="0"/>
              <a:buChar char="–"/>
            </a:pPr>
            <a:endParaRPr lang="en-US" sz="2800" b="0"/>
          </a:p>
          <a:p>
            <a:pPr lvl="1">
              <a:lnSpc>
                <a:spcPct val="140000"/>
              </a:lnSpc>
              <a:spcBef>
                <a:spcPct val="20000"/>
              </a:spcBef>
            </a:pPr>
            <a:endParaRPr lang="en-US" sz="2800" b="0">
              <a:solidFill>
                <a:srgbClr val="FFCC00"/>
              </a:solidFill>
            </a:endParaRPr>
          </a:p>
          <a:p>
            <a:pPr lvl="2"/>
            <a:endParaRPr lang="en-US" sz="2800" b="0"/>
          </a:p>
        </p:txBody>
      </p:sp>
    </p:spTree>
  </p:cSld>
  <p:clrMapOvr>
    <a:masterClrMapping/>
  </p:clrMapOvr>
  <p:transition spd="med" advClick="0" advTm="8000">
    <p:spli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685800" y="0"/>
            <a:ext cx="7772400" cy="1143000"/>
          </a:xfrm>
        </p:spPr>
        <p:txBody>
          <a:bodyPr/>
          <a:lstStyle/>
          <a:p>
            <a:pPr algn="l"/>
            <a:r>
              <a:rPr lang="en-US" sz="2800">
                <a:effectLst>
                  <a:outerShdw blurRad="38100" dist="38100" dir="2700000" algn="tl">
                    <a:srgbClr val="000000"/>
                  </a:outerShdw>
                </a:effectLst>
                <a:latin typeface="Verdana" pitchFamily="34" charset="0"/>
              </a:rPr>
              <a:t/>
            </a:r>
            <a:br>
              <a:rPr lang="en-US" sz="2800">
                <a:effectLst>
                  <a:outerShdw blurRad="38100" dist="38100" dir="2700000" algn="tl">
                    <a:srgbClr val="000000"/>
                  </a:outerShdw>
                </a:effectLst>
                <a:latin typeface="Verdana" pitchFamily="34" charset="0"/>
              </a:rPr>
            </a:br>
            <a:r>
              <a:rPr lang="en-US" sz="2800">
                <a:effectLst>
                  <a:outerShdw blurRad="38100" dist="38100" dir="2700000" algn="tl">
                    <a:srgbClr val="000000"/>
                  </a:outerShdw>
                </a:effectLst>
                <a:latin typeface="Verdana" pitchFamily="34" charset="0"/>
              </a:rPr>
              <a:t>2.  EQxIS/IDB (…) </a:t>
            </a:r>
            <a:br>
              <a:rPr lang="en-US" sz="2800">
                <a:effectLst>
                  <a:outerShdw blurRad="38100" dist="38100" dir="2700000" algn="tl">
                    <a:srgbClr val="000000"/>
                  </a:outerShdw>
                </a:effectLst>
                <a:latin typeface="Verdana" pitchFamily="34" charset="0"/>
              </a:rPr>
            </a:br>
            <a:endParaRPr lang="en-US" sz="2800">
              <a:effectLst>
                <a:outerShdw blurRad="38100" dist="38100" dir="2700000" algn="tl">
                  <a:srgbClr val="000000"/>
                </a:outerShdw>
              </a:effectLst>
              <a:latin typeface="Verdana" pitchFamily="34" charset="0"/>
            </a:endParaRPr>
          </a:p>
        </p:txBody>
      </p:sp>
      <p:sp>
        <p:nvSpPr>
          <p:cNvPr id="197635" name="Rectangle 3"/>
          <p:cNvSpPr>
            <a:spLocks noGrp="1" noChangeArrowheads="1"/>
          </p:cNvSpPr>
          <p:nvPr>
            <p:ph type="body" idx="1"/>
          </p:nvPr>
        </p:nvSpPr>
        <p:spPr>
          <a:xfrm>
            <a:off x="457200" y="1219200"/>
            <a:ext cx="8458200" cy="5105400"/>
          </a:xfrm>
        </p:spPr>
        <p:txBody>
          <a:bodyPr/>
          <a:lstStyle/>
          <a:p>
            <a:pPr>
              <a:lnSpc>
                <a:spcPct val="130000"/>
              </a:lnSpc>
            </a:pPr>
            <a:r>
              <a:rPr lang="en-US" sz="2800">
                <a:solidFill>
                  <a:schemeClr val="tx1"/>
                </a:solidFill>
                <a:latin typeface="Verdana" pitchFamily="34" charset="0"/>
              </a:rPr>
              <a:t>  Why is it important to monitor Social Indicators and Equity?</a:t>
            </a:r>
          </a:p>
          <a:p>
            <a:pPr>
              <a:lnSpc>
                <a:spcPct val="130000"/>
              </a:lnSpc>
              <a:buFont typeface="Wide Latin" pitchFamily="18" charset="0"/>
              <a:buChar char="-"/>
            </a:pPr>
            <a:r>
              <a:rPr lang="en-US" sz="2800">
                <a:solidFill>
                  <a:schemeClr val="tx1"/>
                </a:solidFill>
                <a:latin typeface="Verdana" pitchFamily="34" charset="0"/>
              </a:rPr>
              <a:t>Social indicators measure progress in the achievement of development goals.</a:t>
            </a:r>
          </a:p>
          <a:p>
            <a:pPr>
              <a:lnSpc>
                <a:spcPct val="130000"/>
              </a:lnSpc>
              <a:buFont typeface="Wide Latin" pitchFamily="18" charset="0"/>
              <a:buChar char="-"/>
            </a:pPr>
            <a:r>
              <a:rPr lang="en-US" sz="2800">
                <a:solidFill>
                  <a:schemeClr val="tx1"/>
                </a:solidFill>
                <a:latin typeface="Verdana" pitchFamily="34" charset="0"/>
              </a:rPr>
              <a:t>Usefulness of averages for social indicators is limited.</a:t>
            </a:r>
          </a:p>
          <a:p>
            <a:pPr>
              <a:lnSpc>
                <a:spcPct val="130000"/>
              </a:lnSpc>
              <a:buFont typeface="Wide Latin" pitchFamily="18" charset="0"/>
              <a:buChar char="-"/>
            </a:pPr>
            <a:r>
              <a:rPr lang="en-US" sz="2800">
                <a:solidFill>
                  <a:schemeClr val="tx1"/>
                </a:solidFill>
                <a:latin typeface="Verdana" pitchFamily="34" charset="0"/>
              </a:rPr>
              <a:t>Necessary to have disaggregated measures that illustrate the distribution of social indicators.</a:t>
            </a:r>
          </a:p>
        </p:txBody>
      </p:sp>
    </p:spTree>
  </p:cSld>
  <p:clrMapOvr>
    <a:masterClrMapping/>
  </p:clrMapOvr>
  <p:transition spd="med" advClick="0" advTm="8000">
    <p:spli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a:xfrm>
            <a:off x="838200" y="0"/>
            <a:ext cx="7772400" cy="914400"/>
          </a:xfrm>
        </p:spPr>
        <p:txBody>
          <a:bodyPr/>
          <a:lstStyle/>
          <a:p>
            <a:pPr algn="l"/>
            <a:r>
              <a:rPr lang="en-US" sz="2800">
                <a:effectLst>
                  <a:outerShdw blurRad="38100" dist="38100" dir="2700000" algn="tl">
                    <a:srgbClr val="000000"/>
                  </a:outerShdw>
                </a:effectLst>
                <a:latin typeface="Verdana" pitchFamily="34" charset="0"/>
              </a:rPr>
              <a:t>2.  EQxIS/IDB (…) </a:t>
            </a:r>
            <a:br>
              <a:rPr lang="en-US" sz="2800">
                <a:effectLst>
                  <a:outerShdw blurRad="38100" dist="38100" dir="2700000" algn="tl">
                    <a:srgbClr val="000000"/>
                  </a:outerShdw>
                </a:effectLst>
                <a:latin typeface="Verdana" pitchFamily="34" charset="0"/>
              </a:rPr>
            </a:br>
            <a:endParaRPr lang="en-US" sz="2800">
              <a:effectLst>
                <a:outerShdw blurRad="38100" dist="38100" dir="2700000" algn="tl">
                  <a:srgbClr val="000000"/>
                </a:outerShdw>
              </a:effectLst>
              <a:latin typeface="Verdana" pitchFamily="34" charset="0"/>
            </a:endParaRPr>
          </a:p>
        </p:txBody>
      </p:sp>
      <p:sp>
        <p:nvSpPr>
          <p:cNvPr id="226307" name="Rectangle 3"/>
          <p:cNvSpPr>
            <a:spLocks noGrp="1" noChangeArrowheads="1"/>
          </p:cNvSpPr>
          <p:nvPr>
            <p:ph type="body" idx="1"/>
          </p:nvPr>
        </p:nvSpPr>
        <p:spPr>
          <a:xfrm>
            <a:off x="762000" y="1371600"/>
            <a:ext cx="7772400" cy="4305300"/>
          </a:xfrm>
        </p:spPr>
        <p:txBody>
          <a:bodyPr/>
          <a:lstStyle/>
          <a:p>
            <a:pPr>
              <a:lnSpc>
                <a:spcPct val="130000"/>
              </a:lnSpc>
            </a:pPr>
            <a:r>
              <a:rPr lang="en-US" sz="2800">
                <a:solidFill>
                  <a:schemeClr val="tx1"/>
                </a:solidFill>
                <a:latin typeface="Verdana" pitchFamily="34" charset="0"/>
              </a:rPr>
              <a:t>How can governments promote EBPM?</a:t>
            </a:r>
          </a:p>
          <a:p>
            <a:pPr>
              <a:lnSpc>
                <a:spcPct val="130000"/>
              </a:lnSpc>
            </a:pPr>
            <a:endParaRPr lang="en-US" sz="2800">
              <a:solidFill>
                <a:schemeClr val="tx1"/>
              </a:solidFill>
              <a:latin typeface="Verdana" pitchFamily="34" charset="0"/>
            </a:endParaRPr>
          </a:p>
          <a:p>
            <a:pPr>
              <a:lnSpc>
                <a:spcPct val="130000"/>
              </a:lnSpc>
            </a:pPr>
            <a:r>
              <a:rPr lang="en-US" sz="2800">
                <a:solidFill>
                  <a:schemeClr val="tx1"/>
                </a:solidFill>
                <a:latin typeface="Verdana" pitchFamily="34" charset="0"/>
              </a:rPr>
              <a:t>   By implementing open and accessible information for social indicators and the MDGs.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a:xfrm>
            <a:off x="381000" y="0"/>
            <a:ext cx="8077200" cy="1219200"/>
          </a:xfrm>
        </p:spPr>
        <p:txBody>
          <a:bodyPr/>
          <a:lstStyle/>
          <a:p>
            <a:pPr algn="l"/>
            <a:r>
              <a:rPr lang="en-US" sz="2800">
                <a:effectLst>
                  <a:outerShdw blurRad="38100" dist="38100" dir="2700000" algn="tl">
                    <a:srgbClr val="000000"/>
                  </a:outerShdw>
                </a:effectLst>
                <a:latin typeface="Verdana" pitchFamily="34" charset="0"/>
              </a:rPr>
              <a:t>2.  EQxIS/IDB (…) </a:t>
            </a:r>
            <a:br>
              <a:rPr lang="en-US" sz="2800">
                <a:effectLst>
                  <a:outerShdw blurRad="38100" dist="38100" dir="2700000" algn="tl">
                    <a:srgbClr val="000000"/>
                  </a:outerShdw>
                </a:effectLst>
                <a:latin typeface="Verdana" pitchFamily="34" charset="0"/>
              </a:rPr>
            </a:br>
            <a:endParaRPr lang="en-US" sz="2800">
              <a:effectLst>
                <a:outerShdw blurRad="38100" dist="38100" dir="2700000" algn="tl">
                  <a:srgbClr val="000000"/>
                </a:outerShdw>
              </a:effectLst>
              <a:latin typeface="Verdana" pitchFamily="34" charset="0"/>
            </a:endParaRPr>
          </a:p>
        </p:txBody>
      </p:sp>
      <p:sp>
        <p:nvSpPr>
          <p:cNvPr id="199683" name="Rectangle 3"/>
          <p:cNvSpPr>
            <a:spLocks noGrp="1" noChangeArrowheads="1"/>
          </p:cNvSpPr>
          <p:nvPr>
            <p:ph type="body" idx="1"/>
          </p:nvPr>
        </p:nvSpPr>
        <p:spPr>
          <a:xfrm>
            <a:off x="533400" y="2057400"/>
            <a:ext cx="7772400" cy="2590800"/>
          </a:xfrm>
        </p:spPr>
        <p:txBody>
          <a:bodyPr/>
          <a:lstStyle/>
          <a:p>
            <a:pPr>
              <a:lnSpc>
                <a:spcPct val="160000"/>
              </a:lnSpc>
            </a:pPr>
            <a:r>
              <a:rPr lang="en-US" sz="2800">
                <a:solidFill>
                  <a:schemeClr val="bg1"/>
                </a:solidFill>
                <a:latin typeface="Verdana" pitchFamily="34" charset="0"/>
              </a:rPr>
              <a:t> </a:t>
            </a:r>
            <a:r>
              <a:rPr lang="en-US" sz="2800">
                <a:solidFill>
                  <a:srgbClr val="990000"/>
                </a:solidFill>
                <a:latin typeface="Verdana" pitchFamily="34" charset="0"/>
              </a:rPr>
              <a:t> </a:t>
            </a:r>
            <a:r>
              <a:rPr lang="en-US" sz="2800">
                <a:solidFill>
                  <a:schemeClr val="tx1"/>
                </a:solidFill>
                <a:latin typeface="Verdana" pitchFamily="34" charset="0"/>
              </a:rPr>
              <a:t>EQxIS is an information system useful to countries’ policy makers, donors, researchers, civil society and Bank’s staff</a:t>
            </a:r>
          </a:p>
        </p:txBody>
      </p:sp>
    </p:spTree>
  </p:cSld>
  <p:clrMapOvr>
    <a:masterClrMapping/>
  </p:clrMapOvr>
  <p:transition spd="med" advClick="0" advTm="8000">
    <p:spli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228600" y="0"/>
            <a:ext cx="7772400" cy="1143000"/>
          </a:xfrm>
        </p:spPr>
        <p:txBody>
          <a:bodyPr/>
          <a:lstStyle/>
          <a:p>
            <a:pPr algn="l"/>
            <a:r>
              <a:rPr lang="en-US" sz="2800">
                <a:effectLst>
                  <a:outerShdw blurRad="38100" dist="38100" dir="2700000" algn="tl">
                    <a:srgbClr val="000000"/>
                  </a:outerShdw>
                </a:effectLst>
                <a:latin typeface="Verdana" pitchFamily="34" charset="0"/>
              </a:rPr>
              <a:t>2.  EQxIS/IDB (…) </a:t>
            </a:r>
            <a:br>
              <a:rPr lang="en-US" sz="2800">
                <a:effectLst>
                  <a:outerShdw blurRad="38100" dist="38100" dir="2700000" algn="tl">
                    <a:srgbClr val="000000"/>
                  </a:outerShdw>
                </a:effectLst>
                <a:latin typeface="Verdana" pitchFamily="34" charset="0"/>
              </a:rPr>
            </a:br>
            <a:endParaRPr lang="en-US" sz="2800">
              <a:effectLst>
                <a:outerShdw blurRad="38100" dist="38100" dir="2700000" algn="tl">
                  <a:srgbClr val="000000"/>
                </a:outerShdw>
              </a:effectLst>
              <a:latin typeface="Verdana" pitchFamily="34" charset="0"/>
            </a:endParaRPr>
          </a:p>
        </p:txBody>
      </p:sp>
      <p:sp>
        <p:nvSpPr>
          <p:cNvPr id="198659" name="Rectangle 3"/>
          <p:cNvSpPr>
            <a:spLocks noGrp="1" noChangeArrowheads="1"/>
          </p:cNvSpPr>
          <p:nvPr>
            <p:ph type="body" idx="1"/>
          </p:nvPr>
        </p:nvSpPr>
        <p:spPr>
          <a:xfrm>
            <a:off x="685800" y="1524000"/>
            <a:ext cx="7772400" cy="5105400"/>
          </a:xfrm>
        </p:spPr>
        <p:txBody>
          <a:bodyPr/>
          <a:lstStyle/>
          <a:p>
            <a:r>
              <a:rPr lang="en-US" sz="2800">
                <a:solidFill>
                  <a:schemeClr val="bg1"/>
                </a:solidFill>
                <a:latin typeface="Verdana" pitchFamily="34" charset="0"/>
              </a:rPr>
              <a:t>	</a:t>
            </a:r>
            <a:r>
              <a:rPr lang="en-US" sz="2800">
                <a:solidFill>
                  <a:schemeClr val="tx1"/>
                </a:solidFill>
                <a:latin typeface="Verdana" pitchFamily="34" charset="0"/>
              </a:rPr>
              <a:t>Information stored in a Data Base is easily updated and displayed in three different formats:</a:t>
            </a:r>
          </a:p>
          <a:p>
            <a:pPr>
              <a:lnSpc>
                <a:spcPct val="10000"/>
              </a:lnSpc>
            </a:pPr>
            <a:endParaRPr lang="en-US" sz="2800">
              <a:solidFill>
                <a:schemeClr val="tx1"/>
              </a:solidFill>
              <a:latin typeface="Verdana" pitchFamily="34" charset="0"/>
            </a:endParaRPr>
          </a:p>
          <a:p>
            <a:pPr lvl="1">
              <a:lnSpc>
                <a:spcPct val="160000"/>
              </a:lnSpc>
              <a:buFont typeface="Vladimir Script" pitchFamily="66" charset="0"/>
              <a:buChar char="-"/>
            </a:pPr>
            <a:r>
              <a:rPr lang="en-US">
                <a:solidFill>
                  <a:schemeClr val="tx1"/>
                </a:solidFill>
                <a:latin typeface="Verdana" pitchFamily="34" charset="0"/>
              </a:rPr>
              <a:t>Graphics</a:t>
            </a:r>
          </a:p>
          <a:p>
            <a:pPr lvl="1">
              <a:lnSpc>
                <a:spcPct val="160000"/>
              </a:lnSpc>
              <a:buFont typeface="Vladimir Script" pitchFamily="66" charset="0"/>
              <a:buChar char="-"/>
            </a:pPr>
            <a:r>
              <a:rPr lang="en-US">
                <a:solidFill>
                  <a:schemeClr val="tx1"/>
                </a:solidFill>
                <a:latin typeface="Verdana" pitchFamily="34" charset="0"/>
              </a:rPr>
              <a:t>Tables</a:t>
            </a:r>
          </a:p>
          <a:p>
            <a:pPr lvl="1">
              <a:lnSpc>
                <a:spcPct val="160000"/>
              </a:lnSpc>
              <a:buFont typeface="Vladimir Script" pitchFamily="66" charset="0"/>
              <a:buChar char="-"/>
            </a:pPr>
            <a:r>
              <a:rPr lang="en-US">
                <a:solidFill>
                  <a:schemeClr val="tx1"/>
                </a:solidFill>
                <a:latin typeface="Verdana" pitchFamily="34" charset="0"/>
              </a:rPr>
              <a:t>Multidimensional Graphics (radar graphics)</a:t>
            </a:r>
          </a:p>
        </p:txBody>
      </p:sp>
    </p:spTree>
  </p:cSld>
  <p:clrMapOvr>
    <a:masterClrMapping/>
  </p:clrMapOvr>
  <p:transition spd="med" advClick="0" advTm="8000">
    <p:spli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ChangeArrowheads="1"/>
          </p:cNvSpPr>
          <p:nvPr/>
        </p:nvSpPr>
        <p:spPr bwMode="auto">
          <a:xfrm>
            <a:off x="1833563" y="1371600"/>
            <a:ext cx="9144000" cy="0"/>
          </a:xfrm>
          <a:prstGeom prst="rect">
            <a:avLst/>
          </a:prstGeom>
          <a:noFill/>
          <a:ln w="9525">
            <a:noFill/>
            <a:miter lim="800000"/>
            <a:headEnd/>
            <a:tailEnd/>
          </a:ln>
          <a:effectLst/>
        </p:spPr>
        <p:txBody>
          <a:bodyPr>
            <a:spAutoFit/>
          </a:bodyPr>
          <a:lstStyle/>
          <a:p>
            <a:endParaRPr lang="en-US"/>
          </a:p>
        </p:txBody>
      </p:sp>
      <p:pic>
        <p:nvPicPr>
          <p:cNvPr id="229379"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40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Text Box 2"/>
          <p:cNvSpPr txBox="1">
            <a:spLocks noChangeArrowheads="1"/>
          </p:cNvSpPr>
          <p:nvPr/>
        </p:nvSpPr>
        <p:spPr bwMode="auto">
          <a:xfrm>
            <a:off x="914400" y="2865438"/>
            <a:ext cx="7543800" cy="1836737"/>
          </a:xfrm>
          <a:prstGeom prst="rect">
            <a:avLst/>
          </a:prstGeom>
          <a:noFill/>
          <a:ln w="9525">
            <a:noFill/>
            <a:miter lim="800000"/>
            <a:headEnd/>
            <a:tailEnd/>
          </a:ln>
          <a:effectLst/>
        </p:spPr>
        <p:txBody>
          <a:bodyPr>
            <a:spAutoFit/>
          </a:bodyPr>
          <a:lstStyle/>
          <a:p>
            <a:pPr algn="ctr">
              <a:lnSpc>
                <a:spcPct val="130000"/>
              </a:lnSpc>
              <a:spcBef>
                <a:spcPct val="50000"/>
              </a:spcBef>
            </a:pPr>
            <a:r>
              <a:rPr lang="es-ES" sz="2800" b="0">
                <a:solidFill>
                  <a:schemeClr val="tx2"/>
                </a:solidFill>
                <a:effectLst>
                  <a:outerShdw blurRad="38100" dist="38100" dir="2700000" algn="tl">
                    <a:srgbClr val="000000"/>
                  </a:outerShdw>
                </a:effectLst>
              </a:rPr>
              <a:t>... that in Latina America </a:t>
            </a:r>
            <a:r>
              <a:rPr lang="es-ES" sz="2800" b="0" i="1">
                <a:effectLst>
                  <a:outerShdw blurRad="38100" dist="38100" dir="2700000" algn="tl">
                    <a:srgbClr val="000000"/>
                  </a:outerShdw>
                </a:effectLst>
              </a:rPr>
              <a:t>unemployment </a:t>
            </a:r>
            <a:r>
              <a:rPr lang="es-ES" sz="2800" b="0">
                <a:solidFill>
                  <a:schemeClr val="tx2"/>
                </a:solidFill>
                <a:effectLst>
                  <a:outerShdw blurRad="38100" dist="38100" dir="2700000" algn="tl">
                    <a:srgbClr val="000000"/>
                  </a:outerShdw>
                </a:effectLst>
              </a:rPr>
              <a:t>affects 16% of the population between</a:t>
            </a:r>
            <a:r>
              <a:rPr lang="en-US" sz="2800" b="0">
                <a:solidFill>
                  <a:schemeClr val="tx2"/>
                </a:solidFill>
                <a:effectLst>
                  <a:outerShdw blurRad="38100" dist="38100" dir="2700000" algn="tl">
                    <a:srgbClr val="000000"/>
                  </a:outerShdw>
                </a:effectLst>
              </a:rPr>
              <a:t> 15-24 year-old </a:t>
            </a:r>
            <a:r>
              <a:rPr lang="es-ES" sz="2800" b="0">
                <a:solidFill>
                  <a:schemeClr val="tx2"/>
                </a:solidFill>
                <a:effectLst>
                  <a:outerShdw blurRad="38100" dist="38100" dir="2700000" algn="tl">
                    <a:srgbClr val="000000"/>
                  </a:outerShdw>
                </a:effectLst>
              </a:rPr>
              <a:t> ...?</a:t>
            </a:r>
            <a:r>
              <a:rPr lang="es-ES" sz="3200" b="0">
                <a:solidFill>
                  <a:schemeClr val="tx2"/>
                </a:solidFill>
                <a:effectLst>
                  <a:outerShdw blurRad="38100" dist="38100" dir="2700000" algn="tl">
                    <a:srgbClr val="000000"/>
                  </a:outerShdw>
                </a:effectLst>
              </a:rPr>
              <a:t> </a:t>
            </a:r>
            <a:endParaRPr lang="en-US" sz="3200" b="0">
              <a:solidFill>
                <a:schemeClr val="tx2"/>
              </a:solidFill>
              <a:effectLst>
                <a:outerShdw blurRad="38100" dist="38100" dir="2700000" algn="tl">
                  <a:srgbClr val="000000"/>
                </a:outerShdw>
              </a:effectLst>
            </a:endParaRPr>
          </a:p>
        </p:txBody>
      </p:sp>
      <p:sp>
        <p:nvSpPr>
          <p:cNvPr id="215043" name="WordArt 3"/>
          <p:cNvSpPr>
            <a:spLocks noChangeArrowheads="1" noChangeShapeType="1" noTextEdit="1"/>
          </p:cNvSpPr>
          <p:nvPr/>
        </p:nvSpPr>
        <p:spPr bwMode="auto">
          <a:xfrm>
            <a:off x="2057400" y="1524000"/>
            <a:ext cx="5181600" cy="1066800"/>
          </a:xfrm>
          <a:prstGeom prst="rect">
            <a:avLst/>
          </a:prstGeom>
        </p:spPr>
        <p:txBody>
          <a:bodyPr wrap="none" fromWordArt="1">
            <a:prstTxWarp prst="textPlain">
              <a:avLst>
                <a:gd name="adj" fmla="val 50000"/>
              </a:avLst>
            </a:prstTxWarp>
          </a:bodyPr>
          <a:lstStyle/>
          <a:p>
            <a:pPr algn="ctr"/>
            <a:r>
              <a:rPr lang="en-US" sz="3200" kern="10">
                <a:ln w="12700">
                  <a:solidFill>
                    <a:schemeClr val="tx1"/>
                  </a:solidFill>
                  <a:round/>
                  <a:headEnd/>
                  <a:tailEnd/>
                </a:ln>
                <a:solidFill>
                  <a:schemeClr val="bg1"/>
                </a:solidFill>
                <a:latin typeface="Arial Black"/>
              </a:rPr>
              <a:t>Did you know?</a:t>
            </a:r>
          </a:p>
        </p:txBody>
      </p:sp>
    </p:spTree>
  </p:cSld>
  <p:clrMapOvr>
    <a:masterClrMapping/>
  </p:clrMapOvr>
  <p:transition advClick="0" advTm="9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449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47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0" y="0"/>
            <a:ext cx="8991600" cy="1219200"/>
          </a:xfrm>
        </p:spPr>
        <p:txBody>
          <a:bodyPr/>
          <a:lstStyle/>
          <a:p>
            <a:pPr algn="l"/>
            <a:r>
              <a:rPr lang="en-US" sz="2800">
                <a:effectLst>
                  <a:outerShdw blurRad="38100" dist="38100" dir="2700000" algn="tl">
                    <a:srgbClr val="000000"/>
                  </a:outerShdw>
                </a:effectLst>
                <a:latin typeface="Verdana" pitchFamily="34" charset="0"/>
              </a:rPr>
              <a:t>2.  EQxIS: Information System on Social Indicators and Equity</a:t>
            </a:r>
          </a:p>
        </p:txBody>
      </p:sp>
      <p:grpSp>
        <p:nvGrpSpPr>
          <p:cNvPr id="196613" name="Group 5"/>
          <p:cNvGrpSpPr>
            <a:grpSpLocks/>
          </p:cNvGrpSpPr>
          <p:nvPr/>
        </p:nvGrpSpPr>
        <p:grpSpPr bwMode="auto">
          <a:xfrm>
            <a:off x="762000" y="1447800"/>
            <a:ext cx="3352800" cy="2362200"/>
            <a:chOff x="480" y="816"/>
            <a:chExt cx="2112" cy="1488"/>
          </a:xfrm>
        </p:grpSpPr>
        <p:sp>
          <p:nvSpPr>
            <p:cNvPr id="196614" name="AutoShape 6"/>
            <p:cNvSpPr>
              <a:spLocks noChangeArrowheads="1"/>
            </p:cNvSpPr>
            <p:nvPr/>
          </p:nvSpPr>
          <p:spPr bwMode="auto">
            <a:xfrm>
              <a:off x="480" y="816"/>
              <a:ext cx="2112" cy="1488"/>
            </a:xfrm>
            <a:prstGeom prst="downArrowCallout">
              <a:avLst>
                <a:gd name="adj1" fmla="val 11828"/>
                <a:gd name="adj2" fmla="val 12321"/>
                <a:gd name="adj3" fmla="val 9745"/>
                <a:gd name="adj4" fmla="val 84190"/>
              </a:avLst>
            </a:prstGeom>
            <a:solidFill>
              <a:srgbClr val="FFFFFF"/>
            </a:solidFill>
            <a:ln w="19050">
              <a:noFill/>
              <a:miter lim="800000"/>
              <a:headEnd/>
              <a:tailEnd/>
            </a:ln>
            <a:effectLst>
              <a:outerShdw dist="45791" dir="2021404" algn="ctr" rotWithShape="0">
                <a:srgbClr val="080808"/>
              </a:outerShdw>
            </a:effectLst>
          </p:spPr>
          <p:txBody>
            <a:bodyPr wrap="none" anchor="ctr"/>
            <a:lstStyle/>
            <a:p>
              <a:endParaRPr lang="en-US"/>
            </a:p>
          </p:txBody>
        </p:sp>
        <p:sp>
          <p:nvSpPr>
            <p:cNvPr id="196615" name="AutoShape 7"/>
            <p:cNvSpPr>
              <a:spLocks noChangeArrowheads="1"/>
            </p:cNvSpPr>
            <p:nvPr/>
          </p:nvSpPr>
          <p:spPr bwMode="auto">
            <a:xfrm>
              <a:off x="720" y="912"/>
              <a:ext cx="768" cy="816"/>
            </a:xfrm>
            <a:prstGeom prst="flowChartMagneticDisk">
              <a:avLst/>
            </a:prstGeom>
            <a:solidFill>
              <a:srgbClr val="DDDDDD"/>
            </a:solidFill>
            <a:ln w="31750">
              <a:solidFill>
                <a:srgbClr val="000000"/>
              </a:solidFill>
              <a:miter lim="800000"/>
              <a:headEnd/>
              <a:tailEnd/>
            </a:ln>
            <a:effectLst/>
          </p:spPr>
          <p:txBody>
            <a:bodyPr wrap="none" anchor="ctr"/>
            <a:lstStyle/>
            <a:p>
              <a:pPr marL="452438" indent="-452438" algn="ctr">
                <a:tabLst>
                  <a:tab pos="8167688" algn="l"/>
                </a:tabLst>
              </a:pPr>
              <a:r>
                <a:rPr lang="en-US" sz="1600">
                  <a:solidFill>
                    <a:srgbClr val="FF6600"/>
                  </a:solidFill>
                  <a:effectLst>
                    <a:outerShdw blurRad="38100" dist="38100" dir="2700000" algn="tl">
                      <a:srgbClr val="000000"/>
                    </a:outerShdw>
                  </a:effectLst>
                  <a:latin typeface="Arial Unicode MS" pitchFamily="34" charset="-128"/>
                </a:rPr>
                <a:t>MECOVI</a:t>
              </a:r>
            </a:p>
            <a:p>
              <a:pPr marL="452438" indent="-452438" algn="ctr">
                <a:tabLst>
                  <a:tab pos="8167688" algn="l"/>
                </a:tabLst>
              </a:pPr>
              <a:endParaRPr lang="en-US" sz="900">
                <a:solidFill>
                  <a:srgbClr val="080808"/>
                </a:solidFill>
                <a:latin typeface="Arial Unicode MS" pitchFamily="34" charset="-128"/>
              </a:endParaRPr>
            </a:p>
            <a:p>
              <a:pPr marL="452438" indent="-452438" algn="ctr">
                <a:tabLst>
                  <a:tab pos="8167688" algn="l"/>
                </a:tabLst>
              </a:pPr>
              <a:endParaRPr lang="en-US" sz="1600" b="0">
                <a:solidFill>
                  <a:srgbClr val="080808"/>
                </a:solidFill>
                <a:latin typeface="Arial Unicode MS" pitchFamily="34" charset="-128"/>
              </a:endParaRPr>
            </a:p>
            <a:p>
              <a:pPr marL="452438" indent="-452438" algn="ctr">
                <a:tabLst>
                  <a:tab pos="8167688" algn="l"/>
                </a:tabLst>
              </a:pPr>
              <a:endParaRPr lang="en-US" sz="1600" b="0">
                <a:solidFill>
                  <a:srgbClr val="080808"/>
                </a:solidFill>
                <a:latin typeface="Arial Unicode MS" pitchFamily="34" charset="-128"/>
              </a:endParaRPr>
            </a:p>
            <a:p>
              <a:pPr marL="452438" indent="-452438" algn="ctr">
                <a:tabLst>
                  <a:tab pos="8167688" algn="l"/>
                </a:tabLst>
              </a:pPr>
              <a:endParaRPr lang="en-US" sz="1600">
                <a:solidFill>
                  <a:srgbClr val="080808"/>
                </a:solidFill>
                <a:latin typeface="Arial Unicode MS" pitchFamily="34" charset="-128"/>
              </a:endParaRPr>
            </a:p>
            <a:p>
              <a:pPr marL="452438" indent="-452438" algn="ctr">
                <a:tabLst>
                  <a:tab pos="8167688" algn="l"/>
                </a:tabLst>
              </a:pPr>
              <a:endParaRPr lang="en-US" sz="1600">
                <a:solidFill>
                  <a:srgbClr val="080808"/>
                </a:solidFill>
                <a:latin typeface="Arial Unicode MS" pitchFamily="34" charset="-128"/>
              </a:endParaRPr>
            </a:p>
          </p:txBody>
        </p:sp>
        <p:grpSp>
          <p:nvGrpSpPr>
            <p:cNvPr id="196616" name="Group 8"/>
            <p:cNvGrpSpPr>
              <a:grpSpLocks/>
            </p:cNvGrpSpPr>
            <p:nvPr/>
          </p:nvGrpSpPr>
          <p:grpSpPr bwMode="auto">
            <a:xfrm>
              <a:off x="1776" y="912"/>
              <a:ext cx="624" cy="768"/>
              <a:chOff x="1806" y="2334"/>
              <a:chExt cx="882" cy="1026"/>
            </a:xfrm>
          </p:grpSpPr>
          <p:sp>
            <p:nvSpPr>
              <p:cNvPr id="196617" name="Rectangle 9"/>
              <p:cNvSpPr>
                <a:spLocks noChangeArrowheads="1"/>
              </p:cNvSpPr>
              <p:nvPr/>
            </p:nvSpPr>
            <p:spPr bwMode="auto">
              <a:xfrm>
                <a:off x="1824" y="2352"/>
                <a:ext cx="864" cy="1008"/>
              </a:xfrm>
              <a:prstGeom prst="rect">
                <a:avLst/>
              </a:prstGeom>
              <a:noFill/>
              <a:ln w="38100">
                <a:solidFill>
                  <a:srgbClr val="080808"/>
                </a:solidFill>
                <a:miter lim="800000"/>
                <a:headEnd/>
                <a:tailEnd/>
              </a:ln>
              <a:effectLst/>
            </p:spPr>
            <p:txBody>
              <a:bodyPr wrap="none" anchor="ctr"/>
              <a:lstStyle/>
              <a:p>
                <a:endParaRPr lang="en-US"/>
              </a:p>
            </p:txBody>
          </p:sp>
          <p:sp>
            <p:nvSpPr>
              <p:cNvPr id="196618" name="Rectangle 10"/>
              <p:cNvSpPr>
                <a:spLocks noChangeArrowheads="1"/>
              </p:cNvSpPr>
              <p:nvPr/>
            </p:nvSpPr>
            <p:spPr bwMode="auto">
              <a:xfrm>
                <a:off x="1824" y="2352"/>
                <a:ext cx="864" cy="1008"/>
              </a:xfrm>
              <a:prstGeom prst="rect">
                <a:avLst/>
              </a:prstGeom>
              <a:noFill/>
              <a:ln w="25400">
                <a:solidFill>
                  <a:srgbClr val="808080"/>
                </a:solidFill>
                <a:miter lim="800000"/>
                <a:headEnd/>
                <a:tailEnd/>
              </a:ln>
              <a:effectLst/>
            </p:spPr>
            <p:txBody>
              <a:bodyPr wrap="none" anchor="ctr"/>
              <a:lstStyle/>
              <a:p>
                <a:endParaRPr lang="en-US"/>
              </a:p>
            </p:txBody>
          </p:sp>
          <p:pic>
            <p:nvPicPr>
              <p:cNvPr id="196619" name="Picture 11"/>
              <p:cNvPicPr>
                <a:picLocks noChangeAspect="1" noChangeArrowheads="1"/>
              </p:cNvPicPr>
              <p:nvPr/>
            </p:nvPicPr>
            <p:blipFill>
              <a:blip r:embed="rId2" cstate="print"/>
              <a:srcRect/>
              <a:stretch>
                <a:fillRect/>
              </a:stretch>
            </p:blipFill>
            <p:spPr bwMode="auto">
              <a:xfrm>
                <a:off x="1806" y="2334"/>
                <a:ext cx="866" cy="1008"/>
              </a:xfrm>
              <a:prstGeom prst="rect">
                <a:avLst/>
              </a:prstGeom>
              <a:noFill/>
              <a:ln w="12700">
                <a:solidFill>
                  <a:srgbClr val="000000"/>
                </a:solidFill>
                <a:miter lim="800000"/>
                <a:headEnd/>
                <a:tailEnd/>
              </a:ln>
              <a:effectLst/>
            </p:spPr>
          </p:pic>
        </p:grpSp>
        <p:sp>
          <p:nvSpPr>
            <p:cNvPr id="196620" name="Text Box 12"/>
            <p:cNvSpPr txBox="1">
              <a:spLocks noChangeArrowheads="1"/>
            </p:cNvSpPr>
            <p:nvPr/>
          </p:nvSpPr>
          <p:spPr bwMode="auto">
            <a:xfrm>
              <a:off x="480" y="1728"/>
              <a:ext cx="1152" cy="288"/>
            </a:xfrm>
            <a:prstGeom prst="rect">
              <a:avLst/>
            </a:prstGeom>
            <a:noFill/>
            <a:ln w="9525">
              <a:noFill/>
              <a:miter lim="800000"/>
              <a:headEnd/>
              <a:tailEnd/>
            </a:ln>
            <a:effectLst/>
          </p:spPr>
          <p:txBody>
            <a:bodyPr>
              <a:spAutoFit/>
            </a:bodyPr>
            <a:lstStyle/>
            <a:p>
              <a:pPr algn="ctr">
                <a:tabLst>
                  <a:tab pos="8167688" algn="l"/>
                </a:tabLst>
              </a:pPr>
              <a:r>
                <a:rPr lang="es-ES_tradnl" sz="1200">
                  <a:solidFill>
                    <a:srgbClr val="080808"/>
                  </a:solidFill>
                  <a:latin typeface="Arial Unicode MS" pitchFamily="34" charset="-128"/>
                </a:rPr>
                <a:t>Household Survey </a:t>
              </a:r>
            </a:p>
            <a:p>
              <a:pPr algn="ctr">
                <a:tabLst>
                  <a:tab pos="8167688" algn="l"/>
                </a:tabLst>
              </a:pPr>
              <a:r>
                <a:rPr lang="es-ES_tradnl" sz="1200">
                  <a:solidFill>
                    <a:srgbClr val="080808"/>
                  </a:solidFill>
                  <a:latin typeface="Arial Unicode MS" pitchFamily="34" charset="-128"/>
                </a:rPr>
                <a:t>Data Base</a:t>
              </a:r>
            </a:p>
          </p:txBody>
        </p:sp>
        <p:pic>
          <p:nvPicPr>
            <p:cNvPr id="196621" name="Picture 13" descr="BL00568_"/>
            <p:cNvPicPr>
              <a:picLocks noChangeAspect="1" noChangeArrowheads="1"/>
            </p:cNvPicPr>
            <p:nvPr/>
          </p:nvPicPr>
          <p:blipFill>
            <a:blip r:embed="rId3" cstate="print"/>
            <a:srcRect/>
            <a:stretch>
              <a:fillRect/>
            </a:stretch>
          </p:blipFill>
          <p:spPr bwMode="auto">
            <a:xfrm>
              <a:off x="816" y="1248"/>
              <a:ext cx="288" cy="226"/>
            </a:xfrm>
            <a:prstGeom prst="rect">
              <a:avLst/>
            </a:prstGeom>
            <a:noFill/>
          </p:spPr>
        </p:pic>
        <p:pic>
          <p:nvPicPr>
            <p:cNvPr id="196622" name="Picture 14" descr="BL00560_"/>
            <p:cNvPicPr>
              <a:picLocks noChangeAspect="1" noChangeArrowheads="1"/>
            </p:cNvPicPr>
            <p:nvPr/>
          </p:nvPicPr>
          <p:blipFill>
            <a:blip r:embed="rId4" cstate="print"/>
            <a:srcRect/>
            <a:stretch>
              <a:fillRect/>
            </a:stretch>
          </p:blipFill>
          <p:spPr bwMode="auto">
            <a:xfrm>
              <a:off x="1152" y="1248"/>
              <a:ext cx="205" cy="174"/>
            </a:xfrm>
            <a:prstGeom prst="rect">
              <a:avLst/>
            </a:prstGeom>
            <a:noFill/>
          </p:spPr>
        </p:pic>
        <p:pic>
          <p:nvPicPr>
            <p:cNvPr id="196623" name="Picture 15" descr="BL00561_"/>
            <p:cNvPicPr>
              <a:picLocks noChangeAspect="1" noChangeArrowheads="1"/>
            </p:cNvPicPr>
            <p:nvPr/>
          </p:nvPicPr>
          <p:blipFill>
            <a:blip r:embed="rId5" cstate="print"/>
            <a:srcRect/>
            <a:stretch>
              <a:fillRect/>
            </a:stretch>
          </p:blipFill>
          <p:spPr bwMode="auto">
            <a:xfrm>
              <a:off x="1008" y="1440"/>
              <a:ext cx="321" cy="219"/>
            </a:xfrm>
            <a:prstGeom prst="rect">
              <a:avLst/>
            </a:prstGeom>
            <a:noFill/>
          </p:spPr>
        </p:pic>
        <p:sp>
          <p:nvSpPr>
            <p:cNvPr id="196624" name="Text Box 16"/>
            <p:cNvSpPr txBox="1">
              <a:spLocks noChangeArrowheads="1"/>
            </p:cNvSpPr>
            <p:nvPr/>
          </p:nvSpPr>
          <p:spPr bwMode="auto">
            <a:xfrm>
              <a:off x="1584" y="1728"/>
              <a:ext cx="1008" cy="288"/>
            </a:xfrm>
            <a:prstGeom prst="rect">
              <a:avLst/>
            </a:prstGeom>
            <a:noFill/>
            <a:ln w="9525">
              <a:noFill/>
              <a:miter lim="800000"/>
              <a:headEnd/>
              <a:tailEnd/>
            </a:ln>
            <a:effectLst/>
          </p:spPr>
          <p:txBody>
            <a:bodyPr>
              <a:spAutoFit/>
            </a:bodyPr>
            <a:lstStyle/>
            <a:p>
              <a:pPr algn="ctr">
                <a:tabLst>
                  <a:tab pos="8167688" algn="l"/>
                </a:tabLst>
              </a:pPr>
              <a:r>
                <a:rPr lang="en-US" sz="1200">
                  <a:solidFill>
                    <a:srgbClr val="080808"/>
                  </a:solidFill>
                  <a:latin typeface="Arial Unicode MS" pitchFamily="34" charset="-128"/>
                </a:rPr>
                <a:t>UN Indicators for monitoring MDGs</a:t>
              </a:r>
            </a:p>
          </p:txBody>
        </p:sp>
        <p:sp>
          <p:nvSpPr>
            <p:cNvPr id="196625" name="Text Box 17"/>
            <p:cNvSpPr txBox="1">
              <a:spLocks noChangeArrowheads="1"/>
            </p:cNvSpPr>
            <p:nvPr/>
          </p:nvSpPr>
          <p:spPr bwMode="auto">
            <a:xfrm>
              <a:off x="1536" y="1152"/>
              <a:ext cx="240" cy="288"/>
            </a:xfrm>
            <a:prstGeom prst="rect">
              <a:avLst/>
            </a:prstGeom>
            <a:noFill/>
            <a:ln w="9525">
              <a:noFill/>
              <a:miter lim="800000"/>
              <a:headEnd/>
              <a:tailEnd/>
            </a:ln>
            <a:effectLst/>
          </p:spPr>
          <p:txBody>
            <a:bodyPr>
              <a:spAutoFit/>
            </a:bodyPr>
            <a:lstStyle/>
            <a:p>
              <a:pPr marL="452438" indent="-452438" algn="ctr">
                <a:tabLst>
                  <a:tab pos="8167688" algn="l"/>
                </a:tabLst>
              </a:pPr>
              <a:r>
                <a:rPr lang="en-US">
                  <a:solidFill>
                    <a:srgbClr val="080808"/>
                  </a:solidFill>
                  <a:latin typeface="Arial Unicode MS" pitchFamily="34" charset="-128"/>
                </a:rPr>
                <a:t>+</a:t>
              </a:r>
            </a:p>
          </p:txBody>
        </p:sp>
      </p:grpSp>
      <p:grpSp>
        <p:nvGrpSpPr>
          <p:cNvPr id="196626" name="Group 18"/>
          <p:cNvGrpSpPr>
            <a:grpSpLocks/>
          </p:cNvGrpSpPr>
          <p:nvPr/>
        </p:nvGrpSpPr>
        <p:grpSpPr bwMode="auto">
          <a:xfrm>
            <a:off x="5181600" y="1524000"/>
            <a:ext cx="3276600" cy="2362200"/>
            <a:chOff x="3264" y="816"/>
            <a:chExt cx="2064" cy="1488"/>
          </a:xfrm>
        </p:grpSpPr>
        <p:pic>
          <p:nvPicPr>
            <p:cNvPr id="196627" name="Picture 19" descr="Page"/>
            <p:cNvPicPr>
              <a:picLocks noChangeAspect="1" noChangeArrowheads="1"/>
            </p:cNvPicPr>
            <p:nvPr/>
          </p:nvPicPr>
          <p:blipFill>
            <a:blip r:embed="rId6" cstate="print"/>
            <a:srcRect/>
            <a:stretch>
              <a:fillRect/>
            </a:stretch>
          </p:blipFill>
          <p:spPr bwMode="auto">
            <a:xfrm>
              <a:off x="3264" y="816"/>
              <a:ext cx="2064" cy="1193"/>
            </a:xfrm>
            <a:prstGeom prst="rect">
              <a:avLst/>
            </a:prstGeom>
            <a:noFill/>
            <a:ln w="19050">
              <a:solidFill>
                <a:srgbClr val="080808"/>
              </a:solidFill>
              <a:miter lim="800000"/>
              <a:headEnd/>
              <a:tailEnd/>
            </a:ln>
            <a:effectLst>
              <a:outerShdw dist="53882" dir="2700000" algn="ctr" rotWithShape="0">
                <a:srgbClr val="080808"/>
              </a:outerShdw>
            </a:effectLst>
          </p:spPr>
        </p:pic>
        <p:sp>
          <p:nvSpPr>
            <p:cNvPr id="196628" name="AutoShape 20"/>
            <p:cNvSpPr>
              <a:spLocks noChangeArrowheads="1"/>
            </p:cNvSpPr>
            <p:nvPr/>
          </p:nvSpPr>
          <p:spPr bwMode="auto">
            <a:xfrm rot="-5400000">
              <a:off x="4704" y="2112"/>
              <a:ext cx="240" cy="144"/>
            </a:xfrm>
            <a:prstGeom prst="rightArrow">
              <a:avLst>
                <a:gd name="adj1" fmla="val 50000"/>
                <a:gd name="adj2" fmla="val 41667"/>
              </a:avLst>
            </a:prstGeom>
            <a:solidFill>
              <a:srgbClr val="FFFFFF"/>
            </a:solidFill>
            <a:ln w="12700">
              <a:solidFill>
                <a:srgbClr val="080808"/>
              </a:solidFill>
              <a:miter lim="800000"/>
              <a:headEnd/>
              <a:tailEnd/>
            </a:ln>
            <a:effectLst/>
          </p:spPr>
          <p:txBody>
            <a:bodyPr wrap="none" anchor="ctr"/>
            <a:lstStyle/>
            <a:p>
              <a:endParaRPr lang="en-US"/>
            </a:p>
          </p:txBody>
        </p:sp>
        <p:sp>
          <p:nvSpPr>
            <p:cNvPr id="196629" name="Text Box 21"/>
            <p:cNvSpPr txBox="1">
              <a:spLocks noChangeArrowheads="1"/>
            </p:cNvSpPr>
            <p:nvPr/>
          </p:nvSpPr>
          <p:spPr bwMode="auto">
            <a:xfrm>
              <a:off x="3264" y="2016"/>
              <a:ext cx="1344" cy="134"/>
            </a:xfrm>
            <a:prstGeom prst="rect">
              <a:avLst/>
            </a:prstGeom>
            <a:noFill/>
            <a:ln w="9525">
              <a:noFill/>
              <a:miter lim="800000"/>
              <a:headEnd/>
              <a:tailEnd/>
            </a:ln>
            <a:effectLst/>
          </p:spPr>
          <p:txBody>
            <a:bodyPr lIns="0" tIns="0" rIns="0" bIns="0">
              <a:spAutoFit/>
            </a:bodyPr>
            <a:lstStyle/>
            <a:p>
              <a:pPr algn="ctr">
                <a:tabLst>
                  <a:tab pos="8167688" algn="l"/>
                </a:tabLst>
              </a:pPr>
              <a:r>
                <a:rPr lang="es-ES_tradnl" sz="1400" b="0">
                  <a:solidFill>
                    <a:srgbClr val="FFFFFF"/>
                  </a:solidFill>
                  <a:effectLst>
                    <a:outerShdw blurRad="38100" dist="38100" dir="2700000" algn="tl">
                      <a:srgbClr val="000000"/>
                    </a:outerShdw>
                  </a:effectLst>
                  <a:latin typeface="Arial Unicode MS" pitchFamily="34" charset="-128"/>
                </a:rPr>
                <a:t>Web page Display</a:t>
              </a:r>
            </a:p>
          </p:txBody>
        </p:sp>
      </p:grpSp>
      <p:grpSp>
        <p:nvGrpSpPr>
          <p:cNvPr id="196630" name="Group 22"/>
          <p:cNvGrpSpPr>
            <a:grpSpLocks/>
          </p:cNvGrpSpPr>
          <p:nvPr/>
        </p:nvGrpSpPr>
        <p:grpSpPr bwMode="auto">
          <a:xfrm>
            <a:off x="5791200" y="4191000"/>
            <a:ext cx="2667000" cy="2209800"/>
            <a:chOff x="3936" y="2400"/>
            <a:chExt cx="1680" cy="1392"/>
          </a:xfrm>
        </p:grpSpPr>
        <p:sp>
          <p:nvSpPr>
            <p:cNvPr id="196631" name="AutoShape 23"/>
            <p:cNvSpPr>
              <a:spLocks noChangeArrowheads="1"/>
            </p:cNvSpPr>
            <p:nvPr/>
          </p:nvSpPr>
          <p:spPr bwMode="auto">
            <a:xfrm>
              <a:off x="3936" y="2880"/>
              <a:ext cx="240" cy="144"/>
            </a:xfrm>
            <a:prstGeom prst="rightArrow">
              <a:avLst>
                <a:gd name="adj1" fmla="val 50000"/>
                <a:gd name="adj2" fmla="val 41667"/>
              </a:avLst>
            </a:prstGeom>
            <a:solidFill>
              <a:srgbClr val="FFFFFF"/>
            </a:solidFill>
            <a:ln w="12700">
              <a:solidFill>
                <a:srgbClr val="080808"/>
              </a:solidFill>
              <a:miter lim="800000"/>
              <a:headEnd/>
              <a:tailEnd/>
            </a:ln>
            <a:effectLst/>
          </p:spPr>
          <p:txBody>
            <a:bodyPr wrap="none" anchor="ctr"/>
            <a:lstStyle/>
            <a:p>
              <a:endParaRPr lang="en-US"/>
            </a:p>
          </p:txBody>
        </p:sp>
        <p:sp>
          <p:nvSpPr>
            <p:cNvPr id="196632" name="AutoShape 24"/>
            <p:cNvSpPr>
              <a:spLocks noChangeArrowheads="1"/>
            </p:cNvSpPr>
            <p:nvPr/>
          </p:nvSpPr>
          <p:spPr bwMode="auto">
            <a:xfrm>
              <a:off x="4176" y="2400"/>
              <a:ext cx="1440" cy="1392"/>
            </a:xfrm>
            <a:prstGeom prst="foldedCorner">
              <a:avLst>
                <a:gd name="adj" fmla="val 14440"/>
              </a:avLst>
            </a:prstGeom>
            <a:solidFill>
              <a:srgbClr val="FFFFFF"/>
            </a:solidFill>
            <a:ln w="19050">
              <a:solidFill>
                <a:srgbClr val="080808"/>
              </a:solidFill>
              <a:miter lim="800000"/>
              <a:headEnd/>
              <a:tailEnd/>
            </a:ln>
            <a:effectLst>
              <a:outerShdw dist="53882" dir="2700000" algn="ctr" rotWithShape="0">
                <a:schemeClr val="bg2"/>
              </a:outerShdw>
            </a:effectLst>
          </p:spPr>
          <p:txBody>
            <a:bodyPr wrap="none" anchor="ctr"/>
            <a:lstStyle/>
            <a:p>
              <a:pPr marL="452438" indent="-452438" algn="ctr">
                <a:tabLst>
                  <a:tab pos="8167688" algn="l"/>
                </a:tabLst>
              </a:pPr>
              <a:endParaRPr lang="en-GB" sz="1400">
                <a:solidFill>
                  <a:srgbClr val="080808"/>
                </a:solidFill>
                <a:effectLst>
                  <a:outerShdw blurRad="38100" dist="38100" dir="2700000" algn="tl">
                    <a:srgbClr val="C0C0C0"/>
                  </a:outerShdw>
                </a:effectLst>
                <a:latin typeface="Arial Unicode MS" pitchFamily="34" charset="-128"/>
              </a:endParaRPr>
            </a:p>
          </p:txBody>
        </p:sp>
        <p:sp>
          <p:nvSpPr>
            <p:cNvPr id="196633" name="Text Box 25"/>
            <p:cNvSpPr txBox="1">
              <a:spLocks noChangeArrowheads="1"/>
            </p:cNvSpPr>
            <p:nvPr/>
          </p:nvSpPr>
          <p:spPr bwMode="auto">
            <a:xfrm>
              <a:off x="4224" y="2784"/>
              <a:ext cx="1296" cy="863"/>
            </a:xfrm>
            <a:prstGeom prst="rect">
              <a:avLst/>
            </a:prstGeom>
            <a:noFill/>
            <a:ln w="9525">
              <a:noFill/>
              <a:miter lim="800000"/>
              <a:headEnd/>
              <a:tailEnd/>
            </a:ln>
            <a:effectLst/>
          </p:spPr>
          <p:txBody>
            <a:bodyPr>
              <a:spAutoFit/>
            </a:bodyPr>
            <a:lstStyle/>
            <a:p>
              <a:pPr algn="just">
                <a:tabLst>
                  <a:tab pos="8167688" algn="l"/>
                </a:tabLst>
              </a:pPr>
              <a:r>
                <a:rPr lang="es-ES_tradnl" sz="1200">
                  <a:solidFill>
                    <a:srgbClr val="080808"/>
                  </a:solidFill>
                  <a:latin typeface="Arial Unicode MS" pitchFamily="34" charset="-128"/>
                </a:rPr>
                <a:t>Display data features:</a:t>
              </a:r>
            </a:p>
            <a:p>
              <a:pPr algn="just">
                <a:tabLst>
                  <a:tab pos="8167688" algn="l"/>
                </a:tabLst>
              </a:pPr>
              <a:endParaRPr lang="es-ES_tradnl" sz="1200">
                <a:solidFill>
                  <a:srgbClr val="080808"/>
                </a:solidFill>
                <a:latin typeface="Arial Unicode MS" pitchFamily="34" charset="-128"/>
              </a:endParaRPr>
            </a:p>
            <a:p>
              <a:pPr algn="just">
                <a:buFontTx/>
                <a:buChar char="-"/>
                <a:tabLst>
                  <a:tab pos="8167688" algn="l"/>
                </a:tabLst>
              </a:pPr>
              <a:r>
                <a:rPr lang="es-ES_tradnl" sz="1200">
                  <a:solidFill>
                    <a:srgbClr val="080808"/>
                  </a:solidFill>
                  <a:latin typeface="Arial Unicode MS" pitchFamily="34" charset="-128"/>
                </a:rPr>
                <a:t> standard error less than  20% of average value</a:t>
              </a:r>
            </a:p>
            <a:p>
              <a:pPr algn="just">
                <a:buFontTx/>
                <a:buChar char="-"/>
                <a:tabLst>
                  <a:tab pos="8167688" algn="l"/>
                </a:tabLst>
              </a:pPr>
              <a:endParaRPr lang="es-ES_tradnl" sz="1200">
                <a:solidFill>
                  <a:srgbClr val="080808"/>
                </a:solidFill>
                <a:latin typeface="Arial Unicode MS" pitchFamily="34" charset="-128"/>
              </a:endParaRPr>
            </a:p>
            <a:p>
              <a:pPr algn="just">
                <a:buFontTx/>
                <a:buChar char="-"/>
                <a:tabLst>
                  <a:tab pos="8167688" algn="l"/>
                </a:tabLst>
              </a:pPr>
              <a:r>
                <a:rPr lang="es-ES_tradnl" sz="1200">
                  <a:solidFill>
                    <a:srgbClr val="080808"/>
                  </a:solidFill>
                  <a:latin typeface="Arial Unicode MS" pitchFamily="34" charset="-128"/>
                </a:rPr>
                <a:t> more than 30 sample observations</a:t>
              </a:r>
            </a:p>
          </p:txBody>
        </p:sp>
        <p:sp>
          <p:nvSpPr>
            <p:cNvPr id="196634" name="Text Box 26"/>
            <p:cNvSpPr txBox="1">
              <a:spLocks noChangeArrowheads="1"/>
            </p:cNvSpPr>
            <p:nvPr/>
          </p:nvSpPr>
          <p:spPr bwMode="auto">
            <a:xfrm>
              <a:off x="4272" y="2400"/>
              <a:ext cx="1248" cy="326"/>
            </a:xfrm>
            <a:prstGeom prst="rect">
              <a:avLst/>
            </a:prstGeom>
            <a:noFill/>
            <a:ln w="9525">
              <a:noFill/>
              <a:miter lim="800000"/>
              <a:headEnd/>
              <a:tailEnd/>
            </a:ln>
            <a:effectLst/>
          </p:spPr>
          <p:txBody>
            <a:bodyPr>
              <a:spAutoFit/>
            </a:bodyPr>
            <a:lstStyle/>
            <a:p>
              <a:pPr algn="ctr">
                <a:tabLst>
                  <a:tab pos="8167688" algn="l"/>
                </a:tabLst>
              </a:pPr>
              <a:r>
                <a:rPr lang="es-ES_tradnl" sz="1400">
                  <a:solidFill>
                    <a:srgbClr val="FF6600"/>
                  </a:solidFill>
                  <a:effectLst>
                    <a:outerShdw blurRad="38100" dist="38100" dir="2700000" algn="tl">
                      <a:srgbClr val="000000"/>
                    </a:outerShdw>
                  </a:effectLst>
                  <a:latin typeface="Arial Unicode MS" pitchFamily="34" charset="-128"/>
                </a:rPr>
                <a:t>ASP Programs and Access inquiries</a:t>
              </a:r>
            </a:p>
          </p:txBody>
        </p:sp>
      </p:grpSp>
      <p:grpSp>
        <p:nvGrpSpPr>
          <p:cNvPr id="196635" name="Group 27"/>
          <p:cNvGrpSpPr>
            <a:grpSpLocks/>
          </p:cNvGrpSpPr>
          <p:nvPr/>
        </p:nvGrpSpPr>
        <p:grpSpPr bwMode="auto">
          <a:xfrm>
            <a:off x="304800" y="3886200"/>
            <a:ext cx="5486400" cy="2743200"/>
            <a:chOff x="432" y="2304"/>
            <a:chExt cx="3456" cy="1728"/>
          </a:xfrm>
        </p:grpSpPr>
        <p:sp>
          <p:nvSpPr>
            <p:cNvPr id="196636" name="AutoShape 28"/>
            <p:cNvSpPr>
              <a:spLocks noChangeArrowheads="1"/>
            </p:cNvSpPr>
            <p:nvPr/>
          </p:nvSpPr>
          <p:spPr bwMode="auto">
            <a:xfrm>
              <a:off x="528" y="2400"/>
              <a:ext cx="1968" cy="1344"/>
            </a:xfrm>
            <a:prstGeom prst="foldedCorner">
              <a:avLst>
                <a:gd name="adj" fmla="val 14440"/>
              </a:avLst>
            </a:prstGeom>
            <a:solidFill>
              <a:srgbClr val="FFFFFF"/>
            </a:solidFill>
            <a:ln w="19050">
              <a:solidFill>
                <a:srgbClr val="080808"/>
              </a:solidFill>
              <a:miter lim="800000"/>
              <a:headEnd/>
              <a:tailEnd/>
            </a:ln>
            <a:effectLst>
              <a:outerShdw dist="53882" dir="2700000" algn="ctr" rotWithShape="0">
                <a:schemeClr val="bg2"/>
              </a:outerShdw>
            </a:effectLst>
          </p:spPr>
          <p:txBody>
            <a:bodyPr wrap="none" anchor="ctr"/>
            <a:lstStyle/>
            <a:p>
              <a:pPr marL="452438" indent="-452438" algn="ctr">
                <a:tabLst>
                  <a:tab pos="8167688" algn="l"/>
                </a:tabLst>
              </a:pPr>
              <a:endParaRPr lang="en-GB" sz="1400">
                <a:solidFill>
                  <a:srgbClr val="080808"/>
                </a:solidFill>
                <a:effectLst>
                  <a:outerShdw blurRad="38100" dist="38100" dir="2700000" algn="tl">
                    <a:srgbClr val="C0C0C0"/>
                  </a:outerShdw>
                </a:effectLst>
                <a:latin typeface="Arial Unicode MS" pitchFamily="34" charset="-128"/>
              </a:endParaRPr>
            </a:p>
          </p:txBody>
        </p:sp>
        <p:pic>
          <p:nvPicPr>
            <p:cNvPr id="196637" name="Picture 29" descr="stata Icon"/>
            <p:cNvPicPr>
              <a:picLocks noChangeAspect="1" noChangeArrowheads="1"/>
            </p:cNvPicPr>
            <p:nvPr/>
          </p:nvPicPr>
          <p:blipFill>
            <a:blip r:embed="rId7" cstate="print"/>
            <a:srcRect/>
            <a:stretch>
              <a:fillRect/>
            </a:stretch>
          </p:blipFill>
          <p:spPr bwMode="auto">
            <a:xfrm>
              <a:off x="576" y="2448"/>
              <a:ext cx="288" cy="279"/>
            </a:xfrm>
            <a:prstGeom prst="rect">
              <a:avLst/>
            </a:prstGeom>
            <a:noFill/>
          </p:spPr>
        </p:pic>
        <p:sp>
          <p:nvSpPr>
            <p:cNvPr id="196638" name="Text Box 30"/>
            <p:cNvSpPr txBox="1">
              <a:spLocks noChangeArrowheads="1"/>
            </p:cNvSpPr>
            <p:nvPr/>
          </p:nvSpPr>
          <p:spPr bwMode="auto">
            <a:xfrm>
              <a:off x="624" y="2736"/>
              <a:ext cx="1824" cy="1093"/>
            </a:xfrm>
            <a:prstGeom prst="rect">
              <a:avLst/>
            </a:prstGeom>
            <a:noFill/>
            <a:ln w="9525">
              <a:noFill/>
              <a:miter lim="800000"/>
              <a:headEnd/>
              <a:tailEnd/>
            </a:ln>
            <a:effectLst/>
          </p:spPr>
          <p:txBody>
            <a:bodyPr>
              <a:spAutoFit/>
            </a:bodyPr>
            <a:lstStyle/>
            <a:p>
              <a:pPr algn="just">
                <a:tabLst>
                  <a:tab pos="8167688" algn="l"/>
                </a:tabLst>
              </a:pPr>
              <a:r>
                <a:rPr lang="es-ES_tradnl" sz="1200">
                  <a:solidFill>
                    <a:srgbClr val="080808"/>
                  </a:solidFill>
                  <a:latin typeface="Arial Unicode MS" pitchFamily="34" charset="-128"/>
                </a:rPr>
                <a:t>* Calculation of indicators based on UN definitions. Disaggregating by :</a:t>
              </a:r>
            </a:p>
            <a:p>
              <a:pPr algn="just">
                <a:tabLst>
                  <a:tab pos="8167688" algn="l"/>
                </a:tabLst>
              </a:pPr>
              <a:r>
                <a:rPr lang="es-ES_tradnl" sz="1200">
                  <a:solidFill>
                    <a:srgbClr val="080808"/>
                  </a:solidFill>
                  <a:latin typeface="Arial Unicode MS" pitchFamily="34" charset="-128"/>
                </a:rPr>
                <a:t>        - Income quintiles</a:t>
              </a:r>
            </a:p>
            <a:p>
              <a:pPr algn="just">
                <a:tabLst>
                  <a:tab pos="8167688" algn="l"/>
                </a:tabLst>
              </a:pPr>
              <a:r>
                <a:rPr lang="es-ES_tradnl" sz="1200">
                  <a:solidFill>
                    <a:srgbClr val="080808"/>
                  </a:solidFill>
                  <a:latin typeface="Arial Unicode MS" pitchFamily="34" charset="-128"/>
                </a:rPr>
                <a:t>        - Gender</a:t>
              </a:r>
            </a:p>
            <a:p>
              <a:pPr algn="just">
                <a:tabLst>
                  <a:tab pos="8167688" algn="l"/>
                </a:tabLst>
              </a:pPr>
              <a:r>
                <a:rPr lang="es-ES_tradnl" sz="1200">
                  <a:solidFill>
                    <a:srgbClr val="080808"/>
                  </a:solidFill>
                  <a:latin typeface="Arial Unicode MS" pitchFamily="34" charset="-128"/>
                </a:rPr>
                <a:t>        - Geographic Area</a:t>
              </a:r>
            </a:p>
            <a:p>
              <a:pPr algn="just">
                <a:tabLst>
                  <a:tab pos="8167688" algn="l"/>
                </a:tabLst>
              </a:pPr>
              <a:r>
                <a:rPr lang="es-ES_tradnl" sz="1200">
                  <a:solidFill>
                    <a:srgbClr val="080808"/>
                  </a:solidFill>
                  <a:latin typeface="Arial Unicode MS" pitchFamily="34" charset="-128"/>
                </a:rPr>
                <a:t>        -  Ethnic background</a:t>
              </a:r>
            </a:p>
            <a:p>
              <a:pPr algn="just">
                <a:tabLst>
                  <a:tab pos="8167688" algn="l"/>
                </a:tabLst>
              </a:pPr>
              <a:r>
                <a:rPr lang="es-ES_tradnl" sz="1200">
                  <a:solidFill>
                    <a:srgbClr val="080808"/>
                  </a:solidFill>
                  <a:latin typeface="Arial Unicode MS" pitchFamily="34" charset="-128"/>
                </a:rPr>
                <a:t>* Calculation of stat. significance figures</a:t>
              </a:r>
            </a:p>
            <a:p>
              <a:pPr algn="just">
                <a:tabLst>
                  <a:tab pos="8167688" algn="l"/>
                </a:tabLst>
              </a:pPr>
              <a:r>
                <a:rPr lang="es-ES_tradnl" sz="1200">
                  <a:solidFill>
                    <a:srgbClr val="080808"/>
                  </a:solidFill>
                  <a:latin typeface="Arial Unicode MS" pitchFamily="34" charset="-128"/>
                </a:rPr>
                <a:t>*Codification</a:t>
              </a:r>
            </a:p>
            <a:p>
              <a:pPr algn="just">
                <a:tabLst>
                  <a:tab pos="8167688" algn="l"/>
                </a:tabLst>
              </a:pPr>
              <a:endParaRPr lang="es-ES_tradnl" sz="1200">
                <a:solidFill>
                  <a:srgbClr val="080808"/>
                </a:solidFill>
                <a:latin typeface="Arial Unicode MS" pitchFamily="34" charset="-128"/>
              </a:endParaRPr>
            </a:p>
          </p:txBody>
        </p:sp>
        <p:sp>
          <p:nvSpPr>
            <p:cNvPr id="196639" name="Text Box 31"/>
            <p:cNvSpPr txBox="1">
              <a:spLocks noChangeArrowheads="1"/>
            </p:cNvSpPr>
            <p:nvPr/>
          </p:nvSpPr>
          <p:spPr bwMode="auto">
            <a:xfrm>
              <a:off x="1344" y="2448"/>
              <a:ext cx="720" cy="250"/>
            </a:xfrm>
            <a:prstGeom prst="rect">
              <a:avLst/>
            </a:prstGeom>
            <a:noFill/>
            <a:ln w="9525">
              <a:noFill/>
              <a:miter lim="800000"/>
              <a:headEnd/>
              <a:tailEnd/>
            </a:ln>
            <a:effectLst/>
          </p:spPr>
          <p:txBody>
            <a:bodyPr>
              <a:spAutoFit/>
            </a:bodyPr>
            <a:lstStyle/>
            <a:p>
              <a:pPr algn="ctr">
                <a:tabLst>
                  <a:tab pos="8167688" algn="l"/>
                </a:tabLst>
              </a:pPr>
              <a:r>
                <a:rPr lang="es-ES_tradnl" sz="2000">
                  <a:solidFill>
                    <a:srgbClr val="FF6600"/>
                  </a:solidFill>
                  <a:effectLst>
                    <a:outerShdw blurRad="38100" dist="38100" dir="2700000" algn="tl">
                      <a:srgbClr val="000000"/>
                    </a:outerShdw>
                  </a:effectLst>
                  <a:latin typeface="Arial Unicode MS" pitchFamily="34" charset="-128"/>
                </a:rPr>
                <a:t>Stata</a:t>
              </a:r>
            </a:p>
          </p:txBody>
        </p:sp>
        <p:sp>
          <p:nvSpPr>
            <p:cNvPr id="196640" name="AutoShape 32"/>
            <p:cNvSpPr>
              <a:spLocks noChangeArrowheads="1"/>
            </p:cNvSpPr>
            <p:nvPr/>
          </p:nvSpPr>
          <p:spPr bwMode="auto">
            <a:xfrm>
              <a:off x="2880" y="2496"/>
              <a:ext cx="912" cy="1200"/>
            </a:xfrm>
            <a:prstGeom prst="flowChartMagneticDisk">
              <a:avLst/>
            </a:prstGeom>
            <a:solidFill>
              <a:srgbClr val="FFFFFF"/>
            </a:solidFill>
            <a:ln w="19050">
              <a:solidFill>
                <a:srgbClr val="000000"/>
              </a:solidFill>
              <a:miter lim="800000"/>
              <a:headEnd/>
              <a:tailEnd/>
            </a:ln>
            <a:effectLst>
              <a:outerShdw dist="71842" dir="2700000" algn="ctr" rotWithShape="0">
                <a:srgbClr val="080808"/>
              </a:outerShdw>
            </a:effectLst>
          </p:spPr>
          <p:txBody>
            <a:bodyPr wrap="none" anchor="ctr"/>
            <a:lstStyle/>
            <a:p>
              <a:pPr marL="452438" indent="-452438" algn="ctr">
                <a:tabLst>
                  <a:tab pos="8167688" algn="l"/>
                </a:tabLst>
              </a:pPr>
              <a:endParaRPr lang="en-US" sz="1600">
                <a:solidFill>
                  <a:srgbClr val="080808"/>
                </a:solidFill>
                <a:latin typeface="Arial Unicode MS" pitchFamily="34" charset="-128"/>
              </a:endParaRPr>
            </a:p>
            <a:p>
              <a:pPr marL="452438" indent="-452438" algn="ctr">
                <a:tabLst>
                  <a:tab pos="8167688" algn="l"/>
                </a:tabLst>
              </a:pPr>
              <a:endParaRPr lang="en-US" sz="1600">
                <a:solidFill>
                  <a:srgbClr val="080808"/>
                </a:solidFill>
                <a:latin typeface="Arial Unicode MS" pitchFamily="34" charset="-128"/>
              </a:endParaRPr>
            </a:p>
          </p:txBody>
        </p:sp>
        <p:pic>
          <p:nvPicPr>
            <p:cNvPr id="196641" name="Picture 33" descr="Access Icon"/>
            <p:cNvPicPr>
              <a:picLocks noChangeAspect="1" noChangeArrowheads="1"/>
            </p:cNvPicPr>
            <p:nvPr/>
          </p:nvPicPr>
          <p:blipFill>
            <a:blip r:embed="rId8" cstate="print"/>
            <a:srcRect/>
            <a:stretch>
              <a:fillRect/>
            </a:stretch>
          </p:blipFill>
          <p:spPr bwMode="auto">
            <a:xfrm>
              <a:off x="3216" y="2544"/>
              <a:ext cx="288" cy="283"/>
            </a:xfrm>
            <a:prstGeom prst="rect">
              <a:avLst/>
            </a:prstGeom>
            <a:noFill/>
          </p:spPr>
        </p:pic>
        <p:sp>
          <p:nvSpPr>
            <p:cNvPr id="196642" name="Text Box 34"/>
            <p:cNvSpPr txBox="1">
              <a:spLocks noChangeArrowheads="1"/>
            </p:cNvSpPr>
            <p:nvPr/>
          </p:nvSpPr>
          <p:spPr bwMode="auto">
            <a:xfrm>
              <a:off x="2976" y="2976"/>
              <a:ext cx="720" cy="575"/>
            </a:xfrm>
            <a:prstGeom prst="rect">
              <a:avLst/>
            </a:prstGeom>
            <a:noFill/>
            <a:ln w="9525">
              <a:noFill/>
              <a:miter lim="800000"/>
              <a:headEnd/>
              <a:tailEnd/>
            </a:ln>
            <a:effectLst/>
          </p:spPr>
          <p:txBody>
            <a:bodyPr lIns="0" tIns="0" rIns="0" bIns="0">
              <a:spAutoFit/>
            </a:bodyPr>
            <a:lstStyle/>
            <a:p>
              <a:pPr algn="ctr">
                <a:tabLst>
                  <a:tab pos="8167688" algn="l"/>
                </a:tabLst>
              </a:pPr>
              <a:endParaRPr lang="es-ES_tradnl" sz="1200">
                <a:solidFill>
                  <a:srgbClr val="080808"/>
                </a:solidFill>
                <a:latin typeface="Arial Unicode MS" pitchFamily="34" charset="-128"/>
              </a:endParaRPr>
            </a:p>
            <a:p>
              <a:pPr algn="ctr">
                <a:tabLst>
                  <a:tab pos="8167688" algn="l"/>
                </a:tabLst>
              </a:pPr>
              <a:r>
                <a:rPr lang="es-ES_tradnl" sz="1200">
                  <a:solidFill>
                    <a:srgbClr val="080808"/>
                  </a:solidFill>
                  <a:latin typeface="Arial Unicode MS" pitchFamily="34" charset="-128"/>
                </a:rPr>
                <a:t>Submission of coded database to </a:t>
              </a:r>
              <a:r>
                <a:rPr lang="es-ES_tradnl" sz="1200">
                  <a:solidFill>
                    <a:srgbClr val="FF6600"/>
                  </a:solidFill>
                  <a:effectLst>
                    <a:outerShdw blurRad="38100" dist="38100" dir="2700000" algn="tl">
                      <a:srgbClr val="000000"/>
                    </a:outerShdw>
                  </a:effectLst>
                  <a:latin typeface="Arial Unicode MS" pitchFamily="34" charset="-128"/>
                </a:rPr>
                <a:t>Access</a:t>
              </a:r>
            </a:p>
            <a:p>
              <a:pPr algn="ctr">
                <a:tabLst>
                  <a:tab pos="8167688" algn="l"/>
                </a:tabLst>
              </a:pPr>
              <a:endParaRPr lang="es-ES_tradnl" sz="1200">
                <a:solidFill>
                  <a:srgbClr val="080808"/>
                </a:solidFill>
                <a:latin typeface="Arial Unicode MS" pitchFamily="34" charset="-128"/>
              </a:endParaRPr>
            </a:p>
          </p:txBody>
        </p:sp>
        <p:sp>
          <p:nvSpPr>
            <p:cNvPr id="196643" name="AutoShape 35"/>
            <p:cNvSpPr>
              <a:spLocks noChangeArrowheads="1"/>
            </p:cNvSpPr>
            <p:nvPr/>
          </p:nvSpPr>
          <p:spPr bwMode="auto">
            <a:xfrm>
              <a:off x="2592" y="2880"/>
              <a:ext cx="240" cy="144"/>
            </a:xfrm>
            <a:prstGeom prst="rightArrow">
              <a:avLst>
                <a:gd name="adj1" fmla="val 50000"/>
                <a:gd name="adj2" fmla="val 41667"/>
              </a:avLst>
            </a:prstGeom>
            <a:solidFill>
              <a:srgbClr val="FFFFFF"/>
            </a:solidFill>
            <a:ln w="12700">
              <a:solidFill>
                <a:srgbClr val="080808"/>
              </a:solidFill>
              <a:miter lim="800000"/>
              <a:headEnd/>
              <a:tailEnd/>
            </a:ln>
            <a:effectLst/>
          </p:spPr>
          <p:txBody>
            <a:bodyPr wrap="none" anchor="ctr"/>
            <a:lstStyle/>
            <a:p>
              <a:endParaRPr lang="en-US"/>
            </a:p>
          </p:txBody>
        </p:sp>
        <p:sp>
          <p:nvSpPr>
            <p:cNvPr id="196644" name="AutoShape 36"/>
            <p:cNvSpPr>
              <a:spLocks noChangeArrowheads="1"/>
            </p:cNvSpPr>
            <p:nvPr/>
          </p:nvSpPr>
          <p:spPr bwMode="auto">
            <a:xfrm>
              <a:off x="432" y="2304"/>
              <a:ext cx="3456" cy="1728"/>
            </a:xfrm>
            <a:prstGeom prst="roundRect">
              <a:avLst>
                <a:gd name="adj" fmla="val 14514"/>
              </a:avLst>
            </a:prstGeom>
            <a:noFill/>
            <a:ln w="12700">
              <a:solidFill>
                <a:srgbClr val="FFFFFF"/>
              </a:solidFill>
              <a:prstDash val="dash"/>
              <a:miter lim="800000"/>
              <a:headEnd/>
              <a:tailEnd/>
            </a:ln>
            <a:effectLst/>
          </p:spPr>
          <p:txBody>
            <a:bodyPr wrap="none" anchor="ctr"/>
            <a:lstStyle/>
            <a:p>
              <a:endParaRPr lang="en-US"/>
            </a:p>
          </p:txBody>
        </p:sp>
        <p:sp>
          <p:nvSpPr>
            <p:cNvPr id="196645" name="Text Box 37"/>
            <p:cNvSpPr txBox="1">
              <a:spLocks noChangeArrowheads="1"/>
            </p:cNvSpPr>
            <p:nvPr/>
          </p:nvSpPr>
          <p:spPr bwMode="auto">
            <a:xfrm>
              <a:off x="912" y="3792"/>
              <a:ext cx="2880" cy="192"/>
            </a:xfrm>
            <a:prstGeom prst="rect">
              <a:avLst/>
            </a:prstGeom>
            <a:noFill/>
            <a:ln w="9525">
              <a:noFill/>
              <a:miter lim="800000"/>
              <a:headEnd/>
              <a:tailEnd/>
            </a:ln>
            <a:effectLst/>
          </p:spPr>
          <p:txBody>
            <a:bodyPr>
              <a:spAutoFit/>
            </a:bodyPr>
            <a:lstStyle/>
            <a:p>
              <a:pPr algn="ctr">
                <a:tabLst>
                  <a:tab pos="8167688" algn="l"/>
                </a:tabLst>
              </a:pPr>
              <a:r>
                <a:rPr lang="es-ES_tradnl" sz="1400" b="0">
                  <a:solidFill>
                    <a:srgbClr val="FFFFFF"/>
                  </a:solidFill>
                  <a:effectLst>
                    <a:outerShdw blurRad="38100" dist="38100" dir="2700000" algn="tl">
                      <a:srgbClr val="000000"/>
                    </a:outerShdw>
                  </a:effectLst>
                  <a:latin typeface="Arial Unicode MS" pitchFamily="34" charset="-128"/>
                </a:rPr>
                <a:t>Consistency of Data</a:t>
              </a:r>
            </a:p>
          </p:txBody>
        </p:sp>
      </p:grpSp>
    </p:spTree>
  </p:cSld>
  <p:clrMapOvr>
    <a:masterClrMapping/>
  </p:clrMapOvr>
  <p:transition spd="med" advClick="0" advTm="8000">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6635"/>
                                        </p:tgtEl>
                                        <p:attrNameLst>
                                          <p:attrName>style.visibility</p:attrName>
                                        </p:attrNameLst>
                                      </p:cBhvr>
                                      <p:to>
                                        <p:strVal val="visible"/>
                                      </p:to>
                                    </p:set>
                                    <p:anim calcmode="lin" valueType="num">
                                      <p:cBhvr additive="base">
                                        <p:cTn id="7" dur="500" fill="hold"/>
                                        <p:tgtEl>
                                          <p:spTgt spid="196635"/>
                                        </p:tgtEl>
                                        <p:attrNameLst>
                                          <p:attrName>ppt_x</p:attrName>
                                        </p:attrNameLst>
                                      </p:cBhvr>
                                      <p:tavLst>
                                        <p:tav tm="0">
                                          <p:val>
                                            <p:strVal val="#ppt_x"/>
                                          </p:val>
                                        </p:tav>
                                        <p:tav tm="100000">
                                          <p:val>
                                            <p:strVal val="#ppt_x"/>
                                          </p:val>
                                        </p:tav>
                                      </p:tavLst>
                                    </p:anim>
                                    <p:anim calcmode="lin" valueType="num">
                                      <p:cBhvr additive="base">
                                        <p:cTn id="8" dur="500" fill="hold"/>
                                        <p:tgtEl>
                                          <p:spTgt spid="19663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96630"/>
                                        </p:tgtEl>
                                        <p:attrNameLst>
                                          <p:attrName>style.visibility</p:attrName>
                                        </p:attrNameLst>
                                      </p:cBhvr>
                                      <p:to>
                                        <p:strVal val="visible"/>
                                      </p:to>
                                    </p:set>
                                    <p:anim calcmode="lin" valueType="num">
                                      <p:cBhvr additive="base">
                                        <p:cTn id="13" dur="500" fill="hold"/>
                                        <p:tgtEl>
                                          <p:spTgt spid="196630"/>
                                        </p:tgtEl>
                                        <p:attrNameLst>
                                          <p:attrName>ppt_x</p:attrName>
                                        </p:attrNameLst>
                                      </p:cBhvr>
                                      <p:tavLst>
                                        <p:tav tm="0">
                                          <p:val>
                                            <p:strVal val="1+#ppt_w/2"/>
                                          </p:val>
                                        </p:tav>
                                        <p:tav tm="100000">
                                          <p:val>
                                            <p:strVal val="#ppt_x"/>
                                          </p:val>
                                        </p:tav>
                                      </p:tavLst>
                                    </p:anim>
                                    <p:anim calcmode="lin" valueType="num">
                                      <p:cBhvr additive="base">
                                        <p:cTn id="14" dur="500" fill="hold"/>
                                        <p:tgtEl>
                                          <p:spTgt spid="19663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6626"/>
                                        </p:tgtEl>
                                        <p:attrNameLst>
                                          <p:attrName>style.visibility</p:attrName>
                                        </p:attrNameLst>
                                      </p:cBhvr>
                                      <p:to>
                                        <p:strVal val="visible"/>
                                      </p:to>
                                    </p:set>
                                    <p:anim calcmode="lin" valueType="num">
                                      <p:cBhvr additive="base">
                                        <p:cTn id="19" dur="500" fill="hold"/>
                                        <p:tgtEl>
                                          <p:spTgt spid="196626"/>
                                        </p:tgtEl>
                                        <p:attrNameLst>
                                          <p:attrName>ppt_x</p:attrName>
                                        </p:attrNameLst>
                                      </p:cBhvr>
                                      <p:tavLst>
                                        <p:tav tm="0">
                                          <p:val>
                                            <p:strVal val="#ppt_x"/>
                                          </p:val>
                                        </p:tav>
                                        <p:tav tm="100000">
                                          <p:val>
                                            <p:strVal val="#ppt_x"/>
                                          </p:val>
                                        </p:tav>
                                      </p:tavLst>
                                    </p:anim>
                                    <p:anim calcmode="lin" valueType="num">
                                      <p:cBhvr additive="base">
                                        <p:cTn id="20" dur="500" fill="hold"/>
                                        <p:tgtEl>
                                          <p:spTgt spid="1966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a:xfrm>
            <a:off x="381000" y="228600"/>
            <a:ext cx="8077200" cy="914400"/>
          </a:xfrm>
        </p:spPr>
        <p:txBody>
          <a:bodyPr/>
          <a:lstStyle/>
          <a:p>
            <a:pPr algn="l"/>
            <a:r>
              <a:rPr lang="en-US" sz="2800">
                <a:effectLst>
                  <a:outerShdw blurRad="38100" dist="38100" dir="2700000" algn="tl">
                    <a:srgbClr val="000000"/>
                  </a:outerShdw>
                </a:effectLst>
                <a:latin typeface="Verdana" pitchFamily="34" charset="0"/>
              </a:rPr>
              <a:t>3.  Conclusions</a:t>
            </a:r>
          </a:p>
        </p:txBody>
      </p:sp>
      <p:sp>
        <p:nvSpPr>
          <p:cNvPr id="202755" name="Rectangle 3"/>
          <p:cNvSpPr>
            <a:spLocks noGrp="1" noChangeArrowheads="1"/>
          </p:cNvSpPr>
          <p:nvPr>
            <p:ph type="body" idx="1"/>
          </p:nvPr>
        </p:nvSpPr>
        <p:spPr>
          <a:xfrm>
            <a:off x="685800" y="1219200"/>
            <a:ext cx="8153400" cy="5334000"/>
          </a:xfrm>
        </p:spPr>
        <p:txBody>
          <a:bodyPr/>
          <a:lstStyle/>
          <a:p>
            <a:pPr algn="just">
              <a:lnSpc>
                <a:spcPct val="120000"/>
              </a:lnSpc>
            </a:pPr>
            <a:r>
              <a:rPr lang="en-US" sz="2800">
                <a:solidFill>
                  <a:schemeClr val="tx1"/>
                </a:solidFill>
                <a:latin typeface="Verdana" pitchFamily="34" charset="0"/>
              </a:rPr>
              <a:t>  Social and Equity Indicators have value for multiple parties:</a:t>
            </a:r>
          </a:p>
          <a:p>
            <a:pPr algn="just">
              <a:lnSpc>
                <a:spcPct val="120000"/>
              </a:lnSpc>
              <a:buFont typeface="Vivaldi" pitchFamily="66" charset="0"/>
              <a:buChar char="-"/>
            </a:pPr>
            <a:r>
              <a:rPr lang="en-US" sz="2600">
                <a:solidFill>
                  <a:schemeClr val="tx1"/>
                </a:solidFill>
                <a:latin typeface="Verdana" pitchFamily="34" charset="0"/>
              </a:rPr>
              <a:t>Countries:  Monitor social indicators with an equity approach.</a:t>
            </a:r>
          </a:p>
          <a:p>
            <a:pPr algn="just">
              <a:lnSpc>
                <a:spcPct val="120000"/>
              </a:lnSpc>
              <a:buFont typeface="Vivaldi" pitchFamily="66" charset="0"/>
              <a:buChar char="-"/>
            </a:pPr>
            <a:r>
              <a:rPr lang="en-US" sz="2600">
                <a:solidFill>
                  <a:schemeClr val="tx1"/>
                </a:solidFill>
                <a:latin typeface="Verdana" pitchFamily="34" charset="0"/>
              </a:rPr>
              <a:t>Donors: International comparisons of LAC</a:t>
            </a:r>
          </a:p>
          <a:p>
            <a:pPr algn="just">
              <a:lnSpc>
                <a:spcPct val="120000"/>
              </a:lnSpc>
              <a:buFont typeface="Vivaldi" pitchFamily="66" charset="0"/>
              <a:buChar char="-"/>
            </a:pPr>
            <a:r>
              <a:rPr lang="en-US" sz="2600">
                <a:solidFill>
                  <a:schemeClr val="tx1"/>
                </a:solidFill>
                <a:latin typeface="Verdana" pitchFamily="34" charset="0"/>
              </a:rPr>
              <a:t>Researchers: Easy access to social indicators from 20+ countries.</a:t>
            </a:r>
          </a:p>
          <a:p>
            <a:pPr algn="just">
              <a:lnSpc>
                <a:spcPct val="120000"/>
              </a:lnSpc>
              <a:buFont typeface="Vivaldi" pitchFamily="66" charset="0"/>
              <a:buChar char="-"/>
            </a:pPr>
            <a:r>
              <a:rPr lang="en-US" sz="2600">
                <a:solidFill>
                  <a:schemeClr val="tx1"/>
                </a:solidFill>
                <a:latin typeface="Verdana" pitchFamily="34" charset="0"/>
              </a:rPr>
              <a:t>IADB: Supports operations and country strategies.</a:t>
            </a:r>
          </a:p>
          <a:p>
            <a:pPr>
              <a:lnSpc>
                <a:spcPct val="120000"/>
              </a:lnSpc>
            </a:pPr>
            <a:endParaRPr lang="en-US">
              <a:solidFill>
                <a:schemeClr val="bg1"/>
              </a:solidFill>
              <a:latin typeface="Verdana" pitchFamily="34" charset="0"/>
            </a:endParaRPr>
          </a:p>
          <a:p>
            <a:endParaRPr lang="en-US" sz="3400"/>
          </a:p>
        </p:txBody>
      </p:sp>
    </p:spTree>
  </p:cSld>
  <p:clrMapOvr>
    <a:masterClrMapping/>
  </p:clrMapOvr>
  <p:transition spd="med" advClick="0" advTm="8000">
    <p:spli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ChangeArrowheads="1"/>
          </p:cNvSpPr>
          <p:nvPr>
            <p:ph type="title"/>
          </p:nvPr>
        </p:nvSpPr>
        <p:spPr>
          <a:xfrm>
            <a:off x="762000" y="152400"/>
            <a:ext cx="7772400" cy="914400"/>
          </a:xfrm>
        </p:spPr>
        <p:txBody>
          <a:bodyPr/>
          <a:lstStyle/>
          <a:p>
            <a:pPr algn="l"/>
            <a:r>
              <a:rPr lang="en-US" sz="2800">
                <a:effectLst>
                  <a:outerShdw blurRad="38100" dist="38100" dir="2700000" algn="tl">
                    <a:srgbClr val="000000"/>
                  </a:outerShdw>
                </a:effectLst>
                <a:latin typeface="Verdana" pitchFamily="34" charset="0"/>
              </a:rPr>
              <a:t>3.  Conclusions</a:t>
            </a:r>
          </a:p>
        </p:txBody>
      </p:sp>
      <p:sp>
        <p:nvSpPr>
          <p:cNvPr id="227331" name="Rectangle 3"/>
          <p:cNvSpPr>
            <a:spLocks noGrp="1" noChangeArrowheads="1"/>
          </p:cNvSpPr>
          <p:nvPr>
            <p:ph type="body" idx="1"/>
          </p:nvPr>
        </p:nvSpPr>
        <p:spPr>
          <a:xfrm>
            <a:off x="762000" y="1447800"/>
            <a:ext cx="7772400" cy="4648200"/>
          </a:xfrm>
        </p:spPr>
        <p:txBody>
          <a:bodyPr/>
          <a:lstStyle/>
          <a:p>
            <a:pPr algn="just">
              <a:lnSpc>
                <a:spcPct val="100000"/>
              </a:lnSpc>
              <a:buFont typeface="Wingdings 2" pitchFamily="18" charset="2"/>
              <a:buChar char=""/>
            </a:pPr>
            <a:r>
              <a:rPr lang="en-US" sz="2600">
                <a:solidFill>
                  <a:schemeClr val="tx1"/>
                </a:solidFill>
                <a:latin typeface="Verdana" pitchFamily="34" charset="0"/>
              </a:rPr>
              <a:t>   Evidence has shown the value of information for quality public policies.</a:t>
            </a:r>
          </a:p>
          <a:p>
            <a:pPr algn="just">
              <a:lnSpc>
                <a:spcPct val="100000"/>
              </a:lnSpc>
            </a:pPr>
            <a:r>
              <a:rPr lang="en-US" sz="2600">
                <a:solidFill>
                  <a:schemeClr val="tx1"/>
                </a:solidFill>
                <a:latin typeface="Verdana" pitchFamily="34" charset="0"/>
              </a:rPr>
              <a:t>   </a:t>
            </a:r>
          </a:p>
          <a:p>
            <a:pPr algn="just">
              <a:lnSpc>
                <a:spcPct val="100000"/>
              </a:lnSpc>
              <a:buFont typeface="Wingdings 2" pitchFamily="18" charset="2"/>
              <a:buChar char=""/>
            </a:pPr>
            <a:r>
              <a:rPr lang="en-US" sz="2600">
                <a:solidFill>
                  <a:schemeClr val="tx1"/>
                </a:solidFill>
                <a:latin typeface="Verdana" pitchFamily="34" charset="0"/>
              </a:rPr>
              <a:t>   In the case of the Caribbean countries like Jamaica that have established regular surveys and household surveys to monitor social indicators have been able to inform and develop accurate public policies (i.e. PATH).</a:t>
            </a:r>
          </a:p>
          <a:p>
            <a:pPr algn="just"/>
            <a:endParaRPr lang="en-US" sz="2600">
              <a:solidFill>
                <a:schemeClr val="tx1"/>
              </a:solidFill>
              <a:latin typeface="Verdana"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a:xfrm>
            <a:off x="762000" y="241300"/>
            <a:ext cx="7772400" cy="914400"/>
          </a:xfrm>
        </p:spPr>
        <p:txBody>
          <a:bodyPr/>
          <a:lstStyle/>
          <a:p>
            <a:pPr algn="l"/>
            <a:r>
              <a:rPr lang="en-US" sz="2800">
                <a:effectLst>
                  <a:outerShdw blurRad="38100" dist="38100" dir="2700000" algn="tl">
                    <a:srgbClr val="000000"/>
                  </a:outerShdw>
                </a:effectLst>
                <a:latin typeface="Verdana" pitchFamily="34" charset="0"/>
              </a:rPr>
              <a:t>3.  Conclusions</a:t>
            </a:r>
          </a:p>
        </p:txBody>
      </p:sp>
      <p:sp>
        <p:nvSpPr>
          <p:cNvPr id="236547" name="Rectangle 3"/>
          <p:cNvSpPr>
            <a:spLocks noGrp="1" noChangeArrowheads="1"/>
          </p:cNvSpPr>
          <p:nvPr>
            <p:ph type="body" idx="1"/>
          </p:nvPr>
        </p:nvSpPr>
        <p:spPr>
          <a:xfrm>
            <a:off x="762000" y="1295400"/>
            <a:ext cx="8001000" cy="5029200"/>
          </a:xfrm>
        </p:spPr>
        <p:txBody>
          <a:bodyPr/>
          <a:lstStyle/>
          <a:p>
            <a:pPr algn="just">
              <a:lnSpc>
                <a:spcPct val="80000"/>
              </a:lnSpc>
            </a:pPr>
            <a:r>
              <a:rPr lang="en-US" sz="2800">
                <a:solidFill>
                  <a:schemeClr val="tx1"/>
                </a:solidFill>
                <a:latin typeface="Verdana" pitchFamily="34" charset="0"/>
              </a:rPr>
              <a:t>So far the IADB has supported</a:t>
            </a:r>
          </a:p>
          <a:p>
            <a:pPr algn="just"/>
            <a:endParaRPr lang="en-US" sz="2800">
              <a:solidFill>
                <a:schemeClr val="tx1"/>
              </a:solidFill>
              <a:latin typeface="Verdana" pitchFamily="34" charset="0"/>
            </a:endParaRPr>
          </a:p>
          <a:p>
            <a:pPr algn="just">
              <a:buFont typeface="Vivaldi" pitchFamily="66" charset="0"/>
              <a:buChar char="-"/>
            </a:pPr>
            <a:r>
              <a:rPr lang="en-US" sz="2800">
                <a:solidFill>
                  <a:schemeClr val="tx1"/>
                </a:solidFill>
                <a:latin typeface="Verdana" pitchFamily="34" charset="0"/>
              </a:rPr>
              <a:t>SPARC (CDB &amp; UNDP): Committed $350,000 to collect, analyze, and produce high quality statistical information in the Caribbean</a:t>
            </a:r>
          </a:p>
          <a:p>
            <a:pPr algn="just">
              <a:lnSpc>
                <a:spcPct val="80000"/>
              </a:lnSpc>
              <a:buFont typeface="Vivaldi" pitchFamily="66" charset="0"/>
              <a:buChar char="-"/>
            </a:pPr>
            <a:endParaRPr lang="en-US" sz="2800">
              <a:solidFill>
                <a:schemeClr val="tx1"/>
              </a:solidFill>
              <a:latin typeface="Verdana" pitchFamily="34" charset="0"/>
            </a:endParaRPr>
          </a:p>
          <a:p>
            <a:pPr algn="just">
              <a:buFont typeface="Vivaldi" pitchFamily="66" charset="0"/>
              <a:buChar char="-"/>
            </a:pPr>
            <a:r>
              <a:rPr lang="en-US" sz="2800">
                <a:solidFill>
                  <a:schemeClr val="tx1"/>
                </a:solidFill>
                <a:latin typeface="Verdana" pitchFamily="34" charset="0"/>
              </a:rPr>
              <a:t>CARICOM: Joint proposal to support coordination in the region towards a common population census for the round of 2010 was presented to the Regional Public Goods Initiative ($550,000)</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a:xfrm>
            <a:off x="762000" y="279400"/>
            <a:ext cx="7772400" cy="914400"/>
          </a:xfrm>
        </p:spPr>
        <p:txBody>
          <a:bodyPr/>
          <a:lstStyle/>
          <a:p>
            <a:pPr algn="l"/>
            <a:r>
              <a:rPr lang="en-US" sz="2800">
                <a:latin typeface="Verdana" pitchFamily="34" charset="0"/>
              </a:rPr>
              <a:t>3.  Conclusions</a:t>
            </a:r>
          </a:p>
        </p:txBody>
      </p:sp>
      <p:sp>
        <p:nvSpPr>
          <p:cNvPr id="228355" name="Rectangle 3"/>
          <p:cNvSpPr>
            <a:spLocks noGrp="1" noChangeArrowheads="1"/>
          </p:cNvSpPr>
          <p:nvPr>
            <p:ph type="body" idx="1"/>
          </p:nvPr>
        </p:nvSpPr>
        <p:spPr>
          <a:xfrm>
            <a:off x="762000" y="1371600"/>
            <a:ext cx="8153400" cy="5105400"/>
          </a:xfrm>
        </p:spPr>
        <p:txBody>
          <a:bodyPr/>
          <a:lstStyle/>
          <a:p>
            <a:pPr>
              <a:lnSpc>
                <a:spcPct val="110000"/>
              </a:lnSpc>
              <a:buFont typeface="Wingdings 2" pitchFamily="18" charset="2"/>
              <a:buChar char=""/>
            </a:pPr>
            <a:r>
              <a:rPr lang="en-US" sz="2600"/>
              <a:t>   </a:t>
            </a:r>
            <a:r>
              <a:rPr lang="en-US" sz="2400">
                <a:solidFill>
                  <a:schemeClr val="tx1"/>
                </a:solidFill>
                <a:latin typeface="Verdana" pitchFamily="34" charset="0"/>
              </a:rPr>
              <a:t>EQxIS could become a tool to monitor MDGs and MDG+ for the Caribbean.</a:t>
            </a:r>
          </a:p>
          <a:p>
            <a:pPr>
              <a:lnSpc>
                <a:spcPct val="110000"/>
              </a:lnSpc>
            </a:pPr>
            <a:endParaRPr lang="en-US" sz="2400">
              <a:solidFill>
                <a:schemeClr val="tx1"/>
              </a:solidFill>
              <a:latin typeface="Verdana" pitchFamily="34" charset="0"/>
            </a:endParaRPr>
          </a:p>
          <a:p>
            <a:pPr>
              <a:lnSpc>
                <a:spcPct val="110000"/>
              </a:lnSpc>
              <a:buFont typeface="Wingdings 2" pitchFamily="18" charset="2"/>
              <a:buChar char=""/>
            </a:pPr>
            <a:r>
              <a:rPr lang="en-US" sz="2400">
                <a:solidFill>
                  <a:schemeClr val="tx1"/>
                </a:solidFill>
                <a:latin typeface="Verdana" pitchFamily="34" charset="0"/>
              </a:rPr>
              <a:t>   Regional Policy Dialogue Public Goods Initiative may be used to fund a Caribbean strategy rooted at the national level and involving horizontal cooperation among countries and development agencies.</a:t>
            </a:r>
          </a:p>
          <a:p>
            <a:pPr>
              <a:lnSpc>
                <a:spcPct val="110000"/>
              </a:lnSpc>
              <a:buFont typeface="Wingdings 2" pitchFamily="18" charset="2"/>
              <a:buChar char=""/>
            </a:pPr>
            <a:endParaRPr lang="en-US" sz="2400">
              <a:solidFill>
                <a:schemeClr val="tx1"/>
              </a:solidFill>
              <a:latin typeface="Verdana" pitchFamily="34" charset="0"/>
            </a:endParaRPr>
          </a:p>
          <a:p>
            <a:pPr>
              <a:lnSpc>
                <a:spcPct val="110000"/>
              </a:lnSpc>
              <a:buFont typeface="Wingdings 2" pitchFamily="18" charset="2"/>
              <a:buChar char=""/>
            </a:pPr>
            <a:r>
              <a:rPr lang="en-US" sz="2400">
                <a:solidFill>
                  <a:schemeClr val="tx1"/>
                </a:solidFill>
                <a:latin typeface="Verdana" pitchFamily="34" charset="0"/>
              </a:rPr>
              <a:t>MECOVI Programs for LAm– 10 years (IADB/ECLAC/WBank) successful hztal. collaboration</a:t>
            </a:r>
          </a:p>
          <a:p>
            <a:endParaRPr lang="en-US" sz="2000">
              <a:solidFill>
                <a:schemeClr val="tx1"/>
              </a:solidFill>
              <a:latin typeface="Verdana"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Text Box 2"/>
          <p:cNvSpPr txBox="1">
            <a:spLocks noChangeArrowheads="1"/>
          </p:cNvSpPr>
          <p:nvPr/>
        </p:nvSpPr>
        <p:spPr bwMode="auto">
          <a:xfrm>
            <a:off x="228600" y="3810000"/>
            <a:ext cx="8686800" cy="762000"/>
          </a:xfrm>
          <a:prstGeom prst="rect">
            <a:avLst/>
          </a:prstGeom>
          <a:noFill/>
          <a:ln w="9525">
            <a:noFill/>
            <a:miter lim="800000"/>
            <a:headEnd/>
            <a:tailEnd/>
          </a:ln>
          <a:effectLst/>
        </p:spPr>
        <p:txBody>
          <a:bodyPr>
            <a:spAutoFit/>
          </a:bodyPr>
          <a:lstStyle/>
          <a:p>
            <a:pPr algn="ctr">
              <a:spcBef>
                <a:spcPct val="50000"/>
              </a:spcBef>
            </a:pPr>
            <a:r>
              <a:rPr lang="en-US" sz="4400" b="0">
                <a:solidFill>
                  <a:srgbClr val="FFCC00"/>
                </a:solidFill>
              </a:rPr>
              <a:t>www.iadb.org/xindicators</a:t>
            </a:r>
          </a:p>
        </p:txBody>
      </p:sp>
      <p:pic>
        <p:nvPicPr>
          <p:cNvPr id="181254" name="Picture 6" descr="EQxIS-logo-green-no-text"/>
          <p:cNvPicPr>
            <a:picLocks noChangeAspect="1" noChangeArrowheads="1"/>
          </p:cNvPicPr>
          <p:nvPr/>
        </p:nvPicPr>
        <p:blipFill>
          <a:blip r:embed="rId3" cstate="print"/>
          <a:srcRect/>
          <a:stretch>
            <a:fillRect/>
          </a:stretch>
        </p:blipFill>
        <p:spPr bwMode="auto">
          <a:xfrm>
            <a:off x="152400" y="1543050"/>
            <a:ext cx="8839200" cy="2266950"/>
          </a:xfrm>
          <a:prstGeom prst="rect">
            <a:avLst/>
          </a:prstGeom>
          <a:noFill/>
        </p:spPr>
      </p:pic>
    </p:spTree>
  </p:cSld>
  <p:clrMapOvr>
    <a:masterClrMapping/>
  </p:clrMapOvr>
  <p:transition spd="med" advClick="0" advTm="8000">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181254"/>
                                        </p:tgtEl>
                                        <p:attrNameLst>
                                          <p:attrName>style.visibility</p:attrName>
                                        </p:attrNameLst>
                                      </p:cBhvr>
                                      <p:to>
                                        <p:strVal val="visible"/>
                                      </p:to>
                                    </p:set>
                                    <p:animEffect transition="in" filter="barn(outHorizontal)">
                                      <p:cBhvr>
                                        <p:cTn id="7" dur="500"/>
                                        <p:tgtEl>
                                          <p:spTgt spid="181254"/>
                                        </p:tgtEl>
                                      </p:cBhvr>
                                    </p:animEffect>
                                  </p:childTnLst>
                                </p:cTn>
                              </p:par>
                            </p:childTnLst>
                          </p:cTn>
                        </p:par>
                        <p:par>
                          <p:cTn id="8" fill="hold">
                            <p:stCondLst>
                              <p:cond delay="500"/>
                            </p:stCondLst>
                            <p:childTnLst>
                              <p:par>
                                <p:cTn id="9" presetID="15" presetClass="entr" presetSubtype="0" fill="hold" grpId="0" nodeType="afterEffect">
                                  <p:stCondLst>
                                    <p:cond delay="2000"/>
                                  </p:stCondLst>
                                  <p:childTnLst>
                                    <p:set>
                                      <p:cBhvr>
                                        <p:cTn id="10" dur="1" fill="hold">
                                          <p:stCondLst>
                                            <p:cond delay="0"/>
                                          </p:stCondLst>
                                        </p:cTn>
                                        <p:tgtEl>
                                          <p:spTgt spid="181250"/>
                                        </p:tgtEl>
                                        <p:attrNameLst>
                                          <p:attrName>style.visibility</p:attrName>
                                        </p:attrNameLst>
                                      </p:cBhvr>
                                      <p:to>
                                        <p:strVal val="visible"/>
                                      </p:to>
                                    </p:set>
                                    <p:anim calcmode="lin" valueType="num">
                                      <p:cBhvr>
                                        <p:cTn id="11" dur="1000" fill="hold"/>
                                        <p:tgtEl>
                                          <p:spTgt spid="181250"/>
                                        </p:tgtEl>
                                        <p:attrNameLst>
                                          <p:attrName>ppt_w</p:attrName>
                                        </p:attrNameLst>
                                      </p:cBhvr>
                                      <p:tavLst>
                                        <p:tav tm="0">
                                          <p:val>
                                            <p:fltVal val="0"/>
                                          </p:val>
                                        </p:tav>
                                        <p:tav tm="100000">
                                          <p:val>
                                            <p:strVal val="#ppt_w"/>
                                          </p:val>
                                        </p:tav>
                                      </p:tavLst>
                                    </p:anim>
                                    <p:anim calcmode="lin" valueType="num">
                                      <p:cBhvr>
                                        <p:cTn id="12" dur="1000" fill="hold"/>
                                        <p:tgtEl>
                                          <p:spTgt spid="181250"/>
                                        </p:tgtEl>
                                        <p:attrNameLst>
                                          <p:attrName>ppt_h</p:attrName>
                                        </p:attrNameLst>
                                      </p:cBhvr>
                                      <p:tavLst>
                                        <p:tav tm="0">
                                          <p:val>
                                            <p:fltVal val="0"/>
                                          </p:val>
                                        </p:tav>
                                        <p:tav tm="100000">
                                          <p:val>
                                            <p:strVal val="#ppt_h"/>
                                          </p:val>
                                        </p:tav>
                                      </p:tavLst>
                                    </p:anim>
                                    <p:anim calcmode="lin" valueType="num">
                                      <p:cBhvr>
                                        <p:cTn id="13" dur="1000" fill="hold"/>
                                        <p:tgtEl>
                                          <p:spTgt spid="181250"/>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18125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0"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Text Box 2"/>
          <p:cNvSpPr txBox="1">
            <a:spLocks noChangeArrowheads="1"/>
          </p:cNvSpPr>
          <p:nvPr/>
        </p:nvSpPr>
        <p:spPr bwMode="auto">
          <a:xfrm>
            <a:off x="457200" y="0"/>
            <a:ext cx="8382000" cy="1630363"/>
          </a:xfrm>
          <a:prstGeom prst="rect">
            <a:avLst/>
          </a:prstGeom>
          <a:noFill/>
          <a:ln w="9525">
            <a:noFill/>
            <a:miter lim="800000"/>
            <a:headEnd/>
            <a:tailEnd/>
          </a:ln>
          <a:effectLst/>
        </p:spPr>
        <p:txBody>
          <a:bodyPr>
            <a:spAutoFit/>
          </a:bodyPr>
          <a:lstStyle/>
          <a:p>
            <a:pPr algn="ctr">
              <a:lnSpc>
                <a:spcPct val="120000"/>
              </a:lnSpc>
              <a:spcBef>
                <a:spcPct val="50000"/>
              </a:spcBef>
            </a:pPr>
            <a:r>
              <a:rPr lang="es-ES" sz="2800" b="0">
                <a:solidFill>
                  <a:schemeClr val="tx2"/>
                </a:solidFill>
                <a:effectLst>
                  <a:outerShdw blurRad="38100" dist="38100" dir="2700000" algn="tl">
                    <a:srgbClr val="000000"/>
                  </a:outerShdw>
                </a:effectLst>
              </a:rPr>
              <a:t>... that in the poorest quintile unemployment reaches 23% whereas in the richest is only 12% ...?</a:t>
            </a:r>
            <a:endParaRPr lang="en-US" sz="2800" b="0">
              <a:solidFill>
                <a:schemeClr val="tx2"/>
              </a:solidFill>
              <a:effectLst>
                <a:outerShdw blurRad="38100" dist="38100" dir="2700000" algn="tl">
                  <a:srgbClr val="000000"/>
                </a:outerShdw>
              </a:effectLst>
            </a:endParaRPr>
          </a:p>
        </p:txBody>
      </p:sp>
      <p:sp>
        <p:nvSpPr>
          <p:cNvPr id="217091" name="Rectangle 3"/>
          <p:cNvSpPr>
            <a:spLocks noChangeArrowheads="1"/>
          </p:cNvSpPr>
          <p:nvPr/>
        </p:nvSpPr>
        <p:spPr bwMode="auto">
          <a:xfrm>
            <a:off x="1870075" y="2773363"/>
            <a:ext cx="876300" cy="2762250"/>
          </a:xfrm>
          <a:prstGeom prst="rect">
            <a:avLst/>
          </a:prstGeom>
          <a:solidFill>
            <a:srgbClr val="FFFF99"/>
          </a:solidFill>
          <a:ln w="31750">
            <a:noFill/>
            <a:miter lim="800000"/>
            <a:headEnd/>
            <a:tailEnd/>
          </a:ln>
          <a:effectLst/>
        </p:spPr>
        <p:txBody>
          <a:bodyPr/>
          <a:lstStyle/>
          <a:p>
            <a:endParaRPr lang="en-US"/>
          </a:p>
        </p:txBody>
      </p:sp>
      <p:sp>
        <p:nvSpPr>
          <p:cNvPr id="217092" name="Rectangle 4"/>
          <p:cNvSpPr>
            <a:spLocks noChangeArrowheads="1"/>
          </p:cNvSpPr>
          <p:nvPr/>
        </p:nvSpPr>
        <p:spPr bwMode="auto">
          <a:xfrm>
            <a:off x="2998788" y="3249613"/>
            <a:ext cx="876300" cy="2286000"/>
          </a:xfrm>
          <a:prstGeom prst="rect">
            <a:avLst/>
          </a:prstGeom>
          <a:solidFill>
            <a:srgbClr val="FFFF99"/>
          </a:solidFill>
          <a:ln w="31750">
            <a:noFill/>
            <a:miter lim="800000"/>
            <a:headEnd/>
            <a:tailEnd/>
          </a:ln>
          <a:effectLst/>
        </p:spPr>
        <p:txBody>
          <a:bodyPr/>
          <a:lstStyle/>
          <a:p>
            <a:endParaRPr lang="en-US"/>
          </a:p>
        </p:txBody>
      </p:sp>
      <p:sp>
        <p:nvSpPr>
          <p:cNvPr id="217093" name="Rectangle 5"/>
          <p:cNvSpPr>
            <a:spLocks noChangeArrowheads="1"/>
          </p:cNvSpPr>
          <p:nvPr/>
        </p:nvSpPr>
        <p:spPr bwMode="auto">
          <a:xfrm>
            <a:off x="4129088" y="3503613"/>
            <a:ext cx="823912" cy="2032000"/>
          </a:xfrm>
          <a:prstGeom prst="rect">
            <a:avLst/>
          </a:prstGeom>
          <a:solidFill>
            <a:srgbClr val="FFFF99"/>
          </a:solidFill>
          <a:ln w="31750">
            <a:noFill/>
            <a:miter lim="800000"/>
            <a:headEnd/>
            <a:tailEnd/>
          </a:ln>
          <a:effectLst/>
        </p:spPr>
        <p:txBody>
          <a:bodyPr/>
          <a:lstStyle/>
          <a:p>
            <a:endParaRPr lang="en-US"/>
          </a:p>
        </p:txBody>
      </p:sp>
      <p:sp>
        <p:nvSpPr>
          <p:cNvPr id="217094" name="Rectangle 6"/>
          <p:cNvSpPr>
            <a:spLocks noChangeArrowheads="1"/>
          </p:cNvSpPr>
          <p:nvPr/>
        </p:nvSpPr>
        <p:spPr bwMode="auto">
          <a:xfrm>
            <a:off x="5257800" y="3979863"/>
            <a:ext cx="762000" cy="1555750"/>
          </a:xfrm>
          <a:prstGeom prst="rect">
            <a:avLst/>
          </a:prstGeom>
          <a:solidFill>
            <a:srgbClr val="FFFF99"/>
          </a:solidFill>
          <a:ln w="31750">
            <a:noFill/>
            <a:miter lim="800000"/>
            <a:headEnd/>
            <a:tailEnd/>
          </a:ln>
          <a:effectLst/>
        </p:spPr>
        <p:txBody>
          <a:bodyPr/>
          <a:lstStyle/>
          <a:p>
            <a:endParaRPr lang="en-US"/>
          </a:p>
        </p:txBody>
      </p:sp>
      <p:sp>
        <p:nvSpPr>
          <p:cNvPr id="217095" name="Rectangle 7"/>
          <p:cNvSpPr>
            <a:spLocks noChangeArrowheads="1"/>
          </p:cNvSpPr>
          <p:nvPr/>
        </p:nvSpPr>
        <p:spPr bwMode="auto">
          <a:xfrm>
            <a:off x="6388100" y="4154488"/>
            <a:ext cx="698500" cy="1381125"/>
          </a:xfrm>
          <a:prstGeom prst="rect">
            <a:avLst/>
          </a:prstGeom>
          <a:solidFill>
            <a:srgbClr val="FFFF99"/>
          </a:solidFill>
          <a:ln w="31750">
            <a:noFill/>
            <a:miter lim="800000"/>
            <a:headEnd/>
            <a:tailEnd/>
          </a:ln>
          <a:effectLst/>
        </p:spPr>
        <p:txBody>
          <a:bodyPr/>
          <a:lstStyle/>
          <a:p>
            <a:endParaRPr lang="en-US"/>
          </a:p>
        </p:txBody>
      </p:sp>
      <p:sp>
        <p:nvSpPr>
          <p:cNvPr id="217096" name="Rectangle 8"/>
          <p:cNvSpPr>
            <a:spLocks noChangeArrowheads="1"/>
          </p:cNvSpPr>
          <p:nvPr/>
        </p:nvSpPr>
        <p:spPr bwMode="auto">
          <a:xfrm>
            <a:off x="6477000" y="3733800"/>
            <a:ext cx="663575" cy="350838"/>
          </a:xfrm>
          <a:prstGeom prst="rect">
            <a:avLst/>
          </a:prstGeom>
          <a:noFill/>
          <a:ln w="9525">
            <a:noFill/>
            <a:miter lim="800000"/>
            <a:headEnd/>
            <a:tailEnd/>
          </a:ln>
          <a:effectLst/>
        </p:spPr>
        <p:txBody>
          <a:bodyPr wrap="none" lIns="0" tIns="0" rIns="0" bIns="0">
            <a:spAutoFit/>
          </a:bodyPr>
          <a:lstStyle/>
          <a:p>
            <a:r>
              <a:rPr lang="es-PE" sz="2300" b="0">
                <a:solidFill>
                  <a:schemeClr val="bg1"/>
                </a:solidFill>
                <a:effectLst>
                  <a:outerShdw blurRad="38100" dist="38100" dir="2700000" algn="tl">
                    <a:srgbClr val="000000"/>
                  </a:outerShdw>
                </a:effectLst>
              </a:rPr>
              <a:t>11.5</a:t>
            </a:r>
          </a:p>
        </p:txBody>
      </p:sp>
      <p:sp>
        <p:nvSpPr>
          <p:cNvPr id="217097" name="Rectangle 9"/>
          <p:cNvSpPr>
            <a:spLocks noChangeArrowheads="1"/>
          </p:cNvSpPr>
          <p:nvPr/>
        </p:nvSpPr>
        <p:spPr bwMode="auto">
          <a:xfrm>
            <a:off x="5334000" y="3581400"/>
            <a:ext cx="663575" cy="350838"/>
          </a:xfrm>
          <a:prstGeom prst="rect">
            <a:avLst/>
          </a:prstGeom>
          <a:noFill/>
          <a:ln w="9525">
            <a:noFill/>
            <a:miter lim="800000"/>
            <a:headEnd/>
            <a:tailEnd/>
          </a:ln>
          <a:effectLst/>
        </p:spPr>
        <p:txBody>
          <a:bodyPr wrap="none" lIns="0" tIns="0" rIns="0" bIns="0">
            <a:spAutoFit/>
          </a:bodyPr>
          <a:lstStyle/>
          <a:p>
            <a:r>
              <a:rPr lang="es-PE" sz="2300" b="0">
                <a:solidFill>
                  <a:schemeClr val="bg1"/>
                </a:solidFill>
                <a:effectLst>
                  <a:outerShdw blurRad="38100" dist="38100" dir="2700000" algn="tl">
                    <a:srgbClr val="000000"/>
                  </a:outerShdw>
                </a:effectLst>
              </a:rPr>
              <a:t>12.9</a:t>
            </a:r>
          </a:p>
        </p:txBody>
      </p:sp>
      <p:sp>
        <p:nvSpPr>
          <p:cNvPr id="217098" name="Rectangle 10"/>
          <p:cNvSpPr>
            <a:spLocks noChangeArrowheads="1"/>
          </p:cNvSpPr>
          <p:nvPr/>
        </p:nvSpPr>
        <p:spPr bwMode="auto">
          <a:xfrm>
            <a:off x="2025650" y="2328863"/>
            <a:ext cx="663575" cy="350837"/>
          </a:xfrm>
          <a:prstGeom prst="rect">
            <a:avLst/>
          </a:prstGeom>
          <a:noFill/>
          <a:ln w="9525">
            <a:noFill/>
            <a:miter lim="800000"/>
            <a:headEnd/>
            <a:tailEnd/>
          </a:ln>
          <a:effectLst/>
        </p:spPr>
        <p:txBody>
          <a:bodyPr wrap="none" lIns="0" tIns="0" rIns="0" bIns="0">
            <a:spAutoFit/>
          </a:bodyPr>
          <a:lstStyle/>
          <a:p>
            <a:r>
              <a:rPr lang="es-PE" sz="2300" b="0">
                <a:solidFill>
                  <a:schemeClr val="bg1"/>
                </a:solidFill>
                <a:effectLst>
                  <a:outerShdw blurRad="38100" dist="38100" dir="2700000" algn="tl">
                    <a:srgbClr val="000000"/>
                  </a:outerShdw>
                </a:effectLst>
              </a:rPr>
              <a:t>22.9</a:t>
            </a:r>
          </a:p>
        </p:txBody>
      </p:sp>
      <p:sp>
        <p:nvSpPr>
          <p:cNvPr id="217099" name="Rectangle 11"/>
          <p:cNvSpPr>
            <a:spLocks noChangeArrowheads="1"/>
          </p:cNvSpPr>
          <p:nvPr/>
        </p:nvSpPr>
        <p:spPr bwMode="auto">
          <a:xfrm>
            <a:off x="3194050" y="2820988"/>
            <a:ext cx="663575" cy="350837"/>
          </a:xfrm>
          <a:prstGeom prst="rect">
            <a:avLst/>
          </a:prstGeom>
          <a:noFill/>
          <a:ln w="9525">
            <a:noFill/>
            <a:miter lim="800000"/>
            <a:headEnd/>
            <a:tailEnd/>
          </a:ln>
          <a:effectLst/>
        </p:spPr>
        <p:txBody>
          <a:bodyPr wrap="none" lIns="0" tIns="0" rIns="0" bIns="0">
            <a:spAutoFit/>
          </a:bodyPr>
          <a:lstStyle/>
          <a:p>
            <a:r>
              <a:rPr lang="es-PE" sz="2300" b="0">
                <a:solidFill>
                  <a:schemeClr val="bg1"/>
                </a:solidFill>
                <a:effectLst>
                  <a:outerShdw blurRad="38100" dist="38100" dir="2700000" algn="tl">
                    <a:srgbClr val="000000"/>
                  </a:outerShdw>
                </a:effectLst>
              </a:rPr>
              <a:t>18.9</a:t>
            </a:r>
          </a:p>
        </p:txBody>
      </p:sp>
      <p:sp>
        <p:nvSpPr>
          <p:cNvPr id="217100" name="Rectangle 12"/>
          <p:cNvSpPr>
            <a:spLocks noChangeArrowheads="1"/>
          </p:cNvSpPr>
          <p:nvPr/>
        </p:nvSpPr>
        <p:spPr bwMode="auto">
          <a:xfrm>
            <a:off x="4343400" y="3059113"/>
            <a:ext cx="663575" cy="350837"/>
          </a:xfrm>
          <a:prstGeom prst="rect">
            <a:avLst/>
          </a:prstGeom>
          <a:noFill/>
          <a:ln w="9525">
            <a:noFill/>
            <a:miter lim="800000"/>
            <a:headEnd/>
            <a:tailEnd/>
          </a:ln>
          <a:effectLst/>
        </p:spPr>
        <p:txBody>
          <a:bodyPr wrap="none" lIns="0" tIns="0" rIns="0" bIns="0">
            <a:spAutoFit/>
          </a:bodyPr>
          <a:lstStyle/>
          <a:p>
            <a:r>
              <a:rPr lang="es-PE" sz="2300" b="0">
                <a:solidFill>
                  <a:schemeClr val="bg1"/>
                </a:solidFill>
                <a:effectLst>
                  <a:outerShdw blurRad="38100" dist="38100" dir="2700000" algn="tl">
                    <a:srgbClr val="000000"/>
                  </a:outerShdw>
                </a:effectLst>
              </a:rPr>
              <a:t>16.8</a:t>
            </a:r>
          </a:p>
        </p:txBody>
      </p:sp>
      <p:sp>
        <p:nvSpPr>
          <p:cNvPr id="217101" name="Rectangle 13"/>
          <p:cNvSpPr>
            <a:spLocks noChangeArrowheads="1"/>
          </p:cNvSpPr>
          <p:nvPr/>
        </p:nvSpPr>
        <p:spPr bwMode="auto">
          <a:xfrm>
            <a:off x="5562600" y="2466975"/>
            <a:ext cx="3124200" cy="962025"/>
          </a:xfrm>
          <a:prstGeom prst="rect">
            <a:avLst/>
          </a:prstGeom>
          <a:noFill/>
          <a:ln w="9525">
            <a:noFill/>
            <a:miter lim="800000"/>
            <a:headEnd/>
            <a:tailEnd/>
          </a:ln>
          <a:effectLst/>
        </p:spPr>
        <p:txBody>
          <a:bodyPr lIns="0" tIns="0" rIns="0" bIns="0">
            <a:spAutoFit/>
          </a:bodyPr>
          <a:lstStyle/>
          <a:p>
            <a:pPr algn="ctr"/>
            <a:r>
              <a:rPr lang="es-PE" sz="2100" b="0">
                <a:solidFill>
                  <a:srgbClr val="FFCC00"/>
                </a:solidFill>
                <a:effectLst>
                  <a:outerShdw blurRad="38100" dist="38100" dir="2700000" algn="tl">
                    <a:srgbClr val="000000"/>
                  </a:outerShdw>
                </a:effectLst>
              </a:rPr>
              <a:t>Unemployment rate of 15-24 year-olds (%)</a:t>
            </a:r>
          </a:p>
          <a:p>
            <a:pPr algn="ctr"/>
            <a:endParaRPr lang="es-PE" sz="2100" b="0">
              <a:solidFill>
                <a:srgbClr val="FFCC00"/>
              </a:solidFill>
              <a:effectLst>
                <a:outerShdw blurRad="38100" dist="38100" dir="2700000" algn="tl">
                  <a:srgbClr val="000000"/>
                </a:outerShdw>
              </a:effectLst>
            </a:endParaRPr>
          </a:p>
        </p:txBody>
      </p:sp>
      <p:sp>
        <p:nvSpPr>
          <p:cNvPr id="217102" name="Line 14"/>
          <p:cNvSpPr>
            <a:spLocks noChangeShapeType="1"/>
          </p:cNvSpPr>
          <p:nvPr/>
        </p:nvSpPr>
        <p:spPr bwMode="auto">
          <a:xfrm>
            <a:off x="1676400" y="5562600"/>
            <a:ext cx="87313" cy="1588"/>
          </a:xfrm>
          <a:prstGeom prst="line">
            <a:avLst/>
          </a:prstGeom>
          <a:noFill/>
          <a:ln w="25400">
            <a:solidFill>
              <a:schemeClr val="bg1"/>
            </a:solidFill>
            <a:round/>
            <a:headEnd/>
            <a:tailEnd/>
          </a:ln>
          <a:effectLst/>
        </p:spPr>
        <p:txBody>
          <a:bodyPr/>
          <a:lstStyle/>
          <a:p>
            <a:endParaRPr lang="en-US"/>
          </a:p>
        </p:txBody>
      </p:sp>
      <p:sp>
        <p:nvSpPr>
          <p:cNvPr id="217103" name="Line 15"/>
          <p:cNvSpPr>
            <a:spLocks noChangeShapeType="1"/>
          </p:cNvSpPr>
          <p:nvPr/>
        </p:nvSpPr>
        <p:spPr bwMode="auto">
          <a:xfrm>
            <a:off x="1763713" y="5562600"/>
            <a:ext cx="5462587" cy="1588"/>
          </a:xfrm>
          <a:prstGeom prst="line">
            <a:avLst/>
          </a:prstGeom>
          <a:noFill/>
          <a:ln w="25400">
            <a:solidFill>
              <a:schemeClr val="bg1"/>
            </a:solidFill>
            <a:round/>
            <a:headEnd/>
            <a:tailEnd/>
          </a:ln>
          <a:effectLst/>
        </p:spPr>
        <p:txBody>
          <a:bodyPr/>
          <a:lstStyle/>
          <a:p>
            <a:endParaRPr lang="en-US"/>
          </a:p>
        </p:txBody>
      </p:sp>
      <p:sp>
        <p:nvSpPr>
          <p:cNvPr id="217104" name="Line 16"/>
          <p:cNvSpPr>
            <a:spLocks noChangeShapeType="1"/>
          </p:cNvSpPr>
          <p:nvPr/>
        </p:nvSpPr>
        <p:spPr bwMode="auto">
          <a:xfrm flipV="1">
            <a:off x="1684338" y="5562600"/>
            <a:ext cx="1587" cy="85725"/>
          </a:xfrm>
          <a:prstGeom prst="line">
            <a:avLst/>
          </a:prstGeom>
          <a:noFill/>
          <a:ln w="25400">
            <a:solidFill>
              <a:schemeClr val="bg1"/>
            </a:solidFill>
            <a:round/>
            <a:headEnd/>
            <a:tailEnd/>
          </a:ln>
          <a:effectLst/>
        </p:spPr>
        <p:txBody>
          <a:bodyPr/>
          <a:lstStyle/>
          <a:p>
            <a:endParaRPr lang="en-US"/>
          </a:p>
        </p:txBody>
      </p:sp>
      <p:sp>
        <p:nvSpPr>
          <p:cNvPr id="217105" name="Line 17"/>
          <p:cNvSpPr>
            <a:spLocks noChangeShapeType="1"/>
          </p:cNvSpPr>
          <p:nvPr/>
        </p:nvSpPr>
        <p:spPr bwMode="auto">
          <a:xfrm flipV="1">
            <a:off x="2855913" y="5562600"/>
            <a:ext cx="1587" cy="85725"/>
          </a:xfrm>
          <a:prstGeom prst="line">
            <a:avLst/>
          </a:prstGeom>
          <a:noFill/>
          <a:ln w="25400">
            <a:solidFill>
              <a:schemeClr val="bg1"/>
            </a:solidFill>
            <a:round/>
            <a:headEnd/>
            <a:tailEnd/>
          </a:ln>
          <a:effectLst/>
        </p:spPr>
        <p:txBody>
          <a:bodyPr/>
          <a:lstStyle/>
          <a:p>
            <a:endParaRPr lang="en-US"/>
          </a:p>
        </p:txBody>
      </p:sp>
      <p:sp>
        <p:nvSpPr>
          <p:cNvPr id="217106" name="Line 18"/>
          <p:cNvSpPr>
            <a:spLocks noChangeShapeType="1"/>
          </p:cNvSpPr>
          <p:nvPr/>
        </p:nvSpPr>
        <p:spPr bwMode="auto">
          <a:xfrm flipV="1">
            <a:off x="5040313" y="5562600"/>
            <a:ext cx="1587" cy="85725"/>
          </a:xfrm>
          <a:prstGeom prst="line">
            <a:avLst/>
          </a:prstGeom>
          <a:noFill/>
          <a:ln w="25400">
            <a:solidFill>
              <a:schemeClr val="bg1"/>
            </a:solidFill>
            <a:round/>
            <a:headEnd/>
            <a:tailEnd/>
          </a:ln>
          <a:effectLst/>
        </p:spPr>
        <p:txBody>
          <a:bodyPr/>
          <a:lstStyle/>
          <a:p>
            <a:endParaRPr lang="en-US"/>
          </a:p>
        </p:txBody>
      </p:sp>
      <p:sp>
        <p:nvSpPr>
          <p:cNvPr id="217107" name="Line 19"/>
          <p:cNvSpPr>
            <a:spLocks noChangeShapeType="1"/>
          </p:cNvSpPr>
          <p:nvPr/>
        </p:nvSpPr>
        <p:spPr bwMode="auto">
          <a:xfrm flipV="1">
            <a:off x="7216775" y="5562600"/>
            <a:ext cx="1588" cy="85725"/>
          </a:xfrm>
          <a:prstGeom prst="line">
            <a:avLst/>
          </a:prstGeom>
          <a:noFill/>
          <a:ln w="25400">
            <a:solidFill>
              <a:schemeClr val="bg1"/>
            </a:solidFill>
            <a:round/>
            <a:headEnd/>
            <a:tailEnd/>
          </a:ln>
          <a:effectLst/>
        </p:spPr>
        <p:txBody>
          <a:bodyPr/>
          <a:lstStyle/>
          <a:p>
            <a:endParaRPr lang="en-US"/>
          </a:p>
        </p:txBody>
      </p:sp>
      <p:sp>
        <p:nvSpPr>
          <p:cNvPr id="217108" name="Rectangle 20"/>
          <p:cNvSpPr>
            <a:spLocks noChangeArrowheads="1"/>
          </p:cNvSpPr>
          <p:nvPr/>
        </p:nvSpPr>
        <p:spPr bwMode="auto">
          <a:xfrm>
            <a:off x="3341688" y="5708650"/>
            <a:ext cx="222250"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II</a:t>
            </a:r>
            <a:endParaRPr lang="es-PE" sz="1600" b="0">
              <a:effectLst>
                <a:outerShdw blurRad="38100" dist="38100" dir="2700000" algn="tl">
                  <a:srgbClr val="000000"/>
                </a:outerShdw>
              </a:effectLst>
            </a:endParaRPr>
          </a:p>
        </p:txBody>
      </p:sp>
      <p:sp>
        <p:nvSpPr>
          <p:cNvPr id="217109" name="Rectangle 21"/>
          <p:cNvSpPr>
            <a:spLocks noChangeArrowheads="1"/>
          </p:cNvSpPr>
          <p:nvPr/>
        </p:nvSpPr>
        <p:spPr bwMode="auto">
          <a:xfrm>
            <a:off x="4398963" y="5708650"/>
            <a:ext cx="333375"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III</a:t>
            </a:r>
            <a:endParaRPr lang="es-PE" sz="1600" b="0">
              <a:effectLst>
                <a:outerShdw blurRad="38100" dist="38100" dir="2700000" algn="tl">
                  <a:srgbClr val="000000"/>
                </a:outerShdw>
              </a:effectLst>
            </a:endParaRPr>
          </a:p>
        </p:txBody>
      </p:sp>
      <p:sp>
        <p:nvSpPr>
          <p:cNvPr id="217110" name="Rectangle 22"/>
          <p:cNvSpPr>
            <a:spLocks noChangeArrowheads="1"/>
          </p:cNvSpPr>
          <p:nvPr/>
        </p:nvSpPr>
        <p:spPr bwMode="auto">
          <a:xfrm>
            <a:off x="5491163" y="5708650"/>
            <a:ext cx="266700"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IV</a:t>
            </a:r>
            <a:endParaRPr lang="es-PE" sz="1600" b="0">
              <a:effectLst>
                <a:outerShdw blurRad="38100" dist="38100" dir="2700000" algn="tl">
                  <a:srgbClr val="000000"/>
                </a:outerShdw>
              </a:effectLst>
            </a:endParaRPr>
          </a:p>
        </p:txBody>
      </p:sp>
      <p:sp>
        <p:nvSpPr>
          <p:cNvPr id="217111" name="Line 23"/>
          <p:cNvSpPr>
            <a:spLocks noChangeShapeType="1"/>
          </p:cNvSpPr>
          <p:nvPr/>
        </p:nvSpPr>
        <p:spPr bwMode="auto">
          <a:xfrm flipV="1">
            <a:off x="3925888" y="5557838"/>
            <a:ext cx="1587" cy="85725"/>
          </a:xfrm>
          <a:prstGeom prst="line">
            <a:avLst/>
          </a:prstGeom>
          <a:noFill/>
          <a:ln w="25400">
            <a:solidFill>
              <a:schemeClr val="bg1"/>
            </a:solidFill>
            <a:round/>
            <a:headEnd/>
            <a:tailEnd/>
          </a:ln>
          <a:effectLst/>
        </p:spPr>
        <p:txBody>
          <a:bodyPr/>
          <a:lstStyle/>
          <a:p>
            <a:endParaRPr lang="en-US"/>
          </a:p>
        </p:txBody>
      </p:sp>
      <p:sp>
        <p:nvSpPr>
          <p:cNvPr id="217112" name="Line 24"/>
          <p:cNvSpPr>
            <a:spLocks noChangeShapeType="1"/>
          </p:cNvSpPr>
          <p:nvPr/>
        </p:nvSpPr>
        <p:spPr bwMode="auto">
          <a:xfrm flipV="1">
            <a:off x="6130925" y="5562600"/>
            <a:ext cx="1588" cy="85725"/>
          </a:xfrm>
          <a:prstGeom prst="line">
            <a:avLst/>
          </a:prstGeom>
          <a:noFill/>
          <a:ln w="25400">
            <a:solidFill>
              <a:schemeClr val="bg1"/>
            </a:solidFill>
            <a:round/>
            <a:headEnd/>
            <a:tailEnd/>
          </a:ln>
          <a:effectLst/>
        </p:spPr>
        <p:txBody>
          <a:bodyPr/>
          <a:lstStyle/>
          <a:p>
            <a:endParaRPr lang="en-US"/>
          </a:p>
        </p:txBody>
      </p:sp>
      <p:sp>
        <p:nvSpPr>
          <p:cNvPr id="217113" name="Rectangle 25"/>
          <p:cNvSpPr>
            <a:spLocks noChangeArrowheads="1"/>
          </p:cNvSpPr>
          <p:nvPr/>
        </p:nvSpPr>
        <p:spPr bwMode="auto">
          <a:xfrm>
            <a:off x="1828800" y="5634038"/>
            <a:ext cx="947738"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Poorest </a:t>
            </a:r>
          </a:p>
        </p:txBody>
      </p:sp>
      <p:sp>
        <p:nvSpPr>
          <p:cNvPr id="217114" name="Rectangle 26"/>
          <p:cNvSpPr>
            <a:spLocks noChangeArrowheads="1"/>
          </p:cNvSpPr>
          <p:nvPr/>
        </p:nvSpPr>
        <p:spPr bwMode="auto">
          <a:xfrm>
            <a:off x="1828800" y="5862638"/>
            <a:ext cx="898525"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Quintile</a:t>
            </a:r>
            <a:endParaRPr lang="es-PE" sz="1600" b="0">
              <a:effectLst>
                <a:outerShdw blurRad="38100" dist="38100" dir="2700000" algn="tl">
                  <a:srgbClr val="000000"/>
                </a:outerShdw>
              </a:effectLst>
            </a:endParaRPr>
          </a:p>
        </p:txBody>
      </p:sp>
      <p:sp>
        <p:nvSpPr>
          <p:cNvPr id="217115" name="Rectangle 27"/>
          <p:cNvSpPr>
            <a:spLocks noChangeArrowheads="1"/>
          </p:cNvSpPr>
          <p:nvPr/>
        </p:nvSpPr>
        <p:spPr bwMode="auto">
          <a:xfrm>
            <a:off x="6324600" y="5634038"/>
            <a:ext cx="909638"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Richest </a:t>
            </a:r>
          </a:p>
        </p:txBody>
      </p:sp>
      <p:sp>
        <p:nvSpPr>
          <p:cNvPr id="217116" name="Rectangle 28"/>
          <p:cNvSpPr>
            <a:spLocks noChangeArrowheads="1"/>
          </p:cNvSpPr>
          <p:nvPr/>
        </p:nvSpPr>
        <p:spPr bwMode="auto">
          <a:xfrm>
            <a:off x="6324600" y="5862638"/>
            <a:ext cx="898525"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Quintile</a:t>
            </a:r>
            <a:endParaRPr lang="es-PE" sz="1600" b="0">
              <a:effectLst>
                <a:outerShdw blurRad="38100" dist="38100" dir="2700000" algn="tl">
                  <a:srgbClr val="000000"/>
                </a:outerShdw>
              </a:effectLst>
            </a:endParaRPr>
          </a:p>
        </p:txBody>
      </p:sp>
      <p:sp>
        <p:nvSpPr>
          <p:cNvPr id="217117" name="Rectangle 29"/>
          <p:cNvSpPr>
            <a:spLocks noChangeArrowheads="1"/>
          </p:cNvSpPr>
          <p:nvPr/>
        </p:nvSpPr>
        <p:spPr bwMode="auto">
          <a:xfrm>
            <a:off x="3651250" y="6091238"/>
            <a:ext cx="1952625"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Income Quintiles</a:t>
            </a:r>
            <a:endParaRPr lang="es-PE" sz="1600" b="0">
              <a:effectLst>
                <a:outerShdw blurRad="38100" dist="38100" dir="2700000" algn="tl">
                  <a:srgbClr val="000000"/>
                </a:outerShdw>
              </a:effectLst>
            </a:endParaRPr>
          </a:p>
        </p:txBody>
      </p:sp>
    </p:spTree>
  </p:cSld>
  <p:clrMapOvr>
    <a:masterClrMapping/>
  </p:clrMapOvr>
  <p:transition advClick="0" advTm="900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Text Box 2"/>
          <p:cNvSpPr txBox="1">
            <a:spLocks noChangeArrowheads="1"/>
          </p:cNvSpPr>
          <p:nvPr/>
        </p:nvSpPr>
        <p:spPr bwMode="auto">
          <a:xfrm>
            <a:off x="457200" y="152400"/>
            <a:ext cx="8305800" cy="774700"/>
          </a:xfrm>
          <a:prstGeom prst="rect">
            <a:avLst/>
          </a:prstGeom>
          <a:noFill/>
          <a:ln w="9525">
            <a:noFill/>
            <a:miter lim="800000"/>
            <a:headEnd/>
            <a:tailEnd/>
          </a:ln>
          <a:effectLst/>
        </p:spPr>
        <p:txBody>
          <a:bodyPr>
            <a:spAutoFit/>
          </a:bodyPr>
          <a:lstStyle/>
          <a:p>
            <a:pPr algn="ctr">
              <a:lnSpc>
                <a:spcPct val="80000"/>
              </a:lnSpc>
              <a:spcBef>
                <a:spcPct val="50000"/>
              </a:spcBef>
            </a:pPr>
            <a:r>
              <a:rPr lang="es-PE" sz="2800" b="0">
                <a:solidFill>
                  <a:schemeClr val="tx2"/>
                </a:solidFill>
                <a:effectLst>
                  <a:outerShdw blurRad="38100" dist="38100" dir="2700000" algn="tl">
                    <a:srgbClr val="000000"/>
                  </a:outerShdw>
                </a:effectLst>
              </a:rPr>
              <a:t>... that unemployment affects more women than men...?</a:t>
            </a:r>
          </a:p>
        </p:txBody>
      </p:sp>
      <p:sp>
        <p:nvSpPr>
          <p:cNvPr id="219139" name="Line 3"/>
          <p:cNvSpPr>
            <a:spLocks noChangeShapeType="1"/>
          </p:cNvSpPr>
          <p:nvPr/>
        </p:nvSpPr>
        <p:spPr bwMode="auto">
          <a:xfrm>
            <a:off x="2173288" y="1612900"/>
            <a:ext cx="1587" cy="3449638"/>
          </a:xfrm>
          <a:prstGeom prst="line">
            <a:avLst/>
          </a:prstGeom>
          <a:noFill/>
          <a:ln w="25400">
            <a:solidFill>
              <a:schemeClr val="bg1"/>
            </a:solidFill>
            <a:round/>
            <a:headEnd/>
            <a:tailEnd/>
          </a:ln>
          <a:effectLst/>
        </p:spPr>
        <p:txBody>
          <a:bodyPr/>
          <a:lstStyle/>
          <a:p>
            <a:endParaRPr lang="en-US"/>
          </a:p>
        </p:txBody>
      </p:sp>
      <p:sp>
        <p:nvSpPr>
          <p:cNvPr id="219140" name="Line 4"/>
          <p:cNvSpPr>
            <a:spLocks noChangeShapeType="1"/>
          </p:cNvSpPr>
          <p:nvPr/>
        </p:nvSpPr>
        <p:spPr bwMode="auto">
          <a:xfrm>
            <a:off x="2084388" y="2295525"/>
            <a:ext cx="88900" cy="1588"/>
          </a:xfrm>
          <a:prstGeom prst="line">
            <a:avLst/>
          </a:prstGeom>
          <a:noFill/>
          <a:ln w="25400">
            <a:solidFill>
              <a:schemeClr val="bg1"/>
            </a:solidFill>
            <a:round/>
            <a:headEnd/>
            <a:tailEnd/>
          </a:ln>
          <a:effectLst/>
        </p:spPr>
        <p:txBody>
          <a:bodyPr/>
          <a:lstStyle/>
          <a:p>
            <a:endParaRPr lang="en-US"/>
          </a:p>
        </p:txBody>
      </p:sp>
      <p:sp>
        <p:nvSpPr>
          <p:cNvPr id="219141" name="Line 5"/>
          <p:cNvSpPr>
            <a:spLocks noChangeShapeType="1"/>
          </p:cNvSpPr>
          <p:nvPr/>
        </p:nvSpPr>
        <p:spPr bwMode="auto">
          <a:xfrm>
            <a:off x="2084388" y="1612900"/>
            <a:ext cx="88900" cy="1588"/>
          </a:xfrm>
          <a:prstGeom prst="line">
            <a:avLst/>
          </a:prstGeom>
          <a:noFill/>
          <a:ln w="25400">
            <a:solidFill>
              <a:schemeClr val="bg1"/>
            </a:solidFill>
            <a:round/>
            <a:headEnd/>
            <a:tailEnd/>
          </a:ln>
          <a:effectLst/>
        </p:spPr>
        <p:txBody>
          <a:bodyPr/>
          <a:lstStyle/>
          <a:p>
            <a:endParaRPr lang="en-US"/>
          </a:p>
        </p:txBody>
      </p:sp>
      <p:sp>
        <p:nvSpPr>
          <p:cNvPr id="219142" name="Line 6"/>
          <p:cNvSpPr>
            <a:spLocks noChangeShapeType="1"/>
          </p:cNvSpPr>
          <p:nvPr/>
        </p:nvSpPr>
        <p:spPr bwMode="auto">
          <a:xfrm>
            <a:off x="2711450" y="3730625"/>
            <a:ext cx="1093788" cy="427038"/>
          </a:xfrm>
          <a:prstGeom prst="line">
            <a:avLst/>
          </a:prstGeom>
          <a:noFill/>
          <a:ln w="53975">
            <a:solidFill>
              <a:srgbClr val="00FF00"/>
            </a:solidFill>
            <a:round/>
            <a:headEnd/>
            <a:tailEnd/>
          </a:ln>
          <a:effectLst/>
        </p:spPr>
        <p:txBody>
          <a:bodyPr/>
          <a:lstStyle/>
          <a:p>
            <a:endParaRPr lang="en-US"/>
          </a:p>
        </p:txBody>
      </p:sp>
      <p:sp>
        <p:nvSpPr>
          <p:cNvPr id="219143" name="Line 7"/>
          <p:cNvSpPr>
            <a:spLocks noChangeShapeType="1"/>
          </p:cNvSpPr>
          <p:nvPr/>
        </p:nvSpPr>
        <p:spPr bwMode="auto">
          <a:xfrm>
            <a:off x="3805238" y="4157663"/>
            <a:ext cx="1093787" cy="169862"/>
          </a:xfrm>
          <a:prstGeom prst="line">
            <a:avLst/>
          </a:prstGeom>
          <a:noFill/>
          <a:ln w="53975">
            <a:solidFill>
              <a:srgbClr val="00FF00"/>
            </a:solidFill>
            <a:round/>
            <a:headEnd/>
            <a:tailEnd/>
          </a:ln>
          <a:effectLst/>
        </p:spPr>
        <p:txBody>
          <a:bodyPr/>
          <a:lstStyle/>
          <a:p>
            <a:endParaRPr lang="en-US"/>
          </a:p>
        </p:txBody>
      </p:sp>
      <p:sp>
        <p:nvSpPr>
          <p:cNvPr id="219144" name="Line 8"/>
          <p:cNvSpPr>
            <a:spLocks noChangeShapeType="1"/>
          </p:cNvSpPr>
          <p:nvPr/>
        </p:nvSpPr>
        <p:spPr bwMode="auto">
          <a:xfrm>
            <a:off x="4899025" y="4327525"/>
            <a:ext cx="1076325" cy="341313"/>
          </a:xfrm>
          <a:prstGeom prst="line">
            <a:avLst/>
          </a:prstGeom>
          <a:noFill/>
          <a:ln w="53975">
            <a:solidFill>
              <a:srgbClr val="00FF00"/>
            </a:solidFill>
            <a:round/>
            <a:headEnd/>
            <a:tailEnd/>
          </a:ln>
          <a:effectLst/>
        </p:spPr>
        <p:txBody>
          <a:bodyPr/>
          <a:lstStyle/>
          <a:p>
            <a:endParaRPr lang="en-US"/>
          </a:p>
        </p:txBody>
      </p:sp>
      <p:sp>
        <p:nvSpPr>
          <p:cNvPr id="219145" name="Line 9"/>
          <p:cNvSpPr>
            <a:spLocks noChangeShapeType="1"/>
          </p:cNvSpPr>
          <p:nvPr/>
        </p:nvSpPr>
        <p:spPr bwMode="auto">
          <a:xfrm>
            <a:off x="5975350" y="4668838"/>
            <a:ext cx="1093788" cy="1587"/>
          </a:xfrm>
          <a:prstGeom prst="line">
            <a:avLst/>
          </a:prstGeom>
          <a:noFill/>
          <a:ln w="53975">
            <a:solidFill>
              <a:srgbClr val="00FF00"/>
            </a:solidFill>
            <a:round/>
            <a:headEnd/>
            <a:tailEnd/>
          </a:ln>
          <a:effectLst/>
        </p:spPr>
        <p:txBody>
          <a:bodyPr/>
          <a:lstStyle/>
          <a:p>
            <a:endParaRPr lang="en-US"/>
          </a:p>
        </p:txBody>
      </p:sp>
      <p:sp>
        <p:nvSpPr>
          <p:cNvPr id="219146" name="Line 10"/>
          <p:cNvSpPr>
            <a:spLocks noChangeShapeType="1"/>
          </p:cNvSpPr>
          <p:nvPr/>
        </p:nvSpPr>
        <p:spPr bwMode="auto">
          <a:xfrm>
            <a:off x="2711450" y="2295525"/>
            <a:ext cx="1093788" cy="666750"/>
          </a:xfrm>
          <a:prstGeom prst="line">
            <a:avLst/>
          </a:prstGeom>
          <a:noFill/>
          <a:ln w="53975">
            <a:solidFill>
              <a:srgbClr val="FFCC00"/>
            </a:solidFill>
            <a:round/>
            <a:headEnd/>
            <a:tailEnd/>
          </a:ln>
          <a:effectLst/>
        </p:spPr>
        <p:txBody>
          <a:bodyPr/>
          <a:lstStyle/>
          <a:p>
            <a:endParaRPr lang="en-US"/>
          </a:p>
        </p:txBody>
      </p:sp>
      <p:sp>
        <p:nvSpPr>
          <p:cNvPr id="219147" name="Line 11"/>
          <p:cNvSpPr>
            <a:spLocks noChangeShapeType="1"/>
          </p:cNvSpPr>
          <p:nvPr/>
        </p:nvSpPr>
        <p:spPr bwMode="auto">
          <a:xfrm>
            <a:off x="3805238" y="2962275"/>
            <a:ext cx="1093787" cy="409575"/>
          </a:xfrm>
          <a:prstGeom prst="line">
            <a:avLst/>
          </a:prstGeom>
          <a:noFill/>
          <a:ln w="53975">
            <a:solidFill>
              <a:srgbClr val="FFCC00"/>
            </a:solidFill>
            <a:round/>
            <a:headEnd/>
            <a:tailEnd/>
          </a:ln>
          <a:effectLst/>
        </p:spPr>
        <p:txBody>
          <a:bodyPr/>
          <a:lstStyle/>
          <a:p>
            <a:endParaRPr lang="en-US"/>
          </a:p>
        </p:txBody>
      </p:sp>
      <p:sp>
        <p:nvSpPr>
          <p:cNvPr id="219148" name="Line 12"/>
          <p:cNvSpPr>
            <a:spLocks noChangeShapeType="1"/>
          </p:cNvSpPr>
          <p:nvPr/>
        </p:nvSpPr>
        <p:spPr bwMode="auto">
          <a:xfrm>
            <a:off x="4899025" y="3371850"/>
            <a:ext cx="1076325" cy="733425"/>
          </a:xfrm>
          <a:prstGeom prst="line">
            <a:avLst/>
          </a:prstGeom>
          <a:noFill/>
          <a:ln w="53975">
            <a:solidFill>
              <a:srgbClr val="FFCC00"/>
            </a:solidFill>
            <a:round/>
            <a:headEnd/>
            <a:tailEnd/>
          </a:ln>
          <a:effectLst/>
        </p:spPr>
        <p:txBody>
          <a:bodyPr/>
          <a:lstStyle/>
          <a:p>
            <a:endParaRPr lang="en-US"/>
          </a:p>
        </p:txBody>
      </p:sp>
      <p:sp>
        <p:nvSpPr>
          <p:cNvPr id="219149" name="Line 13"/>
          <p:cNvSpPr>
            <a:spLocks noChangeShapeType="1"/>
          </p:cNvSpPr>
          <p:nvPr/>
        </p:nvSpPr>
        <p:spPr bwMode="auto">
          <a:xfrm>
            <a:off x="5975350" y="4105275"/>
            <a:ext cx="1093788" cy="393700"/>
          </a:xfrm>
          <a:prstGeom prst="line">
            <a:avLst/>
          </a:prstGeom>
          <a:noFill/>
          <a:ln w="53975">
            <a:solidFill>
              <a:srgbClr val="FFCC00"/>
            </a:solidFill>
            <a:round/>
            <a:headEnd/>
            <a:tailEnd/>
          </a:ln>
          <a:effectLst/>
        </p:spPr>
        <p:txBody>
          <a:bodyPr/>
          <a:lstStyle/>
          <a:p>
            <a:endParaRPr lang="en-US"/>
          </a:p>
        </p:txBody>
      </p:sp>
      <p:sp>
        <p:nvSpPr>
          <p:cNvPr id="219150" name="Oval 14"/>
          <p:cNvSpPr>
            <a:spLocks noChangeArrowheads="1"/>
          </p:cNvSpPr>
          <p:nvPr/>
        </p:nvSpPr>
        <p:spPr bwMode="auto">
          <a:xfrm>
            <a:off x="2657475" y="3678238"/>
            <a:ext cx="90488" cy="85725"/>
          </a:xfrm>
          <a:prstGeom prst="ellipse">
            <a:avLst/>
          </a:prstGeom>
          <a:solidFill>
            <a:srgbClr val="00FF00"/>
          </a:solidFill>
          <a:ln w="17526">
            <a:solidFill>
              <a:srgbClr val="00FF00"/>
            </a:solidFill>
            <a:round/>
            <a:headEnd/>
            <a:tailEnd/>
          </a:ln>
          <a:effectLst/>
        </p:spPr>
        <p:txBody>
          <a:bodyPr/>
          <a:lstStyle/>
          <a:p>
            <a:endParaRPr lang="en-US"/>
          </a:p>
        </p:txBody>
      </p:sp>
      <p:sp>
        <p:nvSpPr>
          <p:cNvPr id="219151" name="Oval 15"/>
          <p:cNvSpPr>
            <a:spLocks noChangeArrowheads="1"/>
          </p:cNvSpPr>
          <p:nvPr/>
        </p:nvSpPr>
        <p:spPr bwMode="auto">
          <a:xfrm>
            <a:off x="3751263" y="4105275"/>
            <a:ext cx="90487" cy="85725"/>
          </a:xfrm>
          <a:prstGeom prst="ellipse">
            <a:avLst/>
          </a:prstGeom>
          <a:solidFill>
            <a:srgbClr val="00FF00"/>
          </a:solidFill>
          <a:ln w="17526">
            <a:solidFill>
              <a:srgbClr val="00FF00"/>
            </a:solidFill>
            <a:round/>
            <a:headEnd/>
            <a:tailEnd/>
          </a:ln>
          <a:effectLst/>
        </p:spPr>
        <p:txBody>
          <a:bodyPr/>
          <a:lstStyle/>
          <a:p>
            <a:endParaRPr lang="en-US"/>
          </a:p>
        </p:txBody>
      </p:sp>
      <p:sp>
        <p:nvSpPr>
          <p:cNvPr id="219152" name="Oval 16"/>
          <p:cNvSpPr>
            <a:spLocks noChangeArrowheads="1"/>
          </p:cNvSpPr>
          <p:nvPr/>
        </p:nvSpPr>
        <p:spPr bwMode="auto">
          <a:xfrm>
            <a:off x="4845050" y="4276725"/>
            <a:ext cx="90488" cy="85725"/>
          </a:xfrm>
          <a:prstGeom prst="ellipse">
            <a:avLst/>
          </a:prstGeom>
          <a:solidFill>
            <a:srgbClr val="00FF00"/>
          </a:solidFill>
          <a:ln w="17526">
            <a:solidFill>
              <a:srgbClr val="00FF00"/>
            </a:solidFill>
            <a:round/>
            <a:headEnd/>
            <a:tailEnd/>
          </a:ln>
          <a:effectLst/>
        </p:spPr>
        <p:txBody>
          <a:bodyPr/>
          <a:lstStyle/>
          <a:p>
            <a:endParaRPr lang="en-US"/>
          </a:p>
        </p:txBody>
      </p:sp>
      <p:sp>
        <p:nvSpPr>
          <p:cNvPr id="219153" name="Oval 17"/>
          <p:cNvSpPr>
            <a:spLocks noChangeArrowheads="1"/>
          </p:cNvSpPr>
          <p:nvPr/>
        </p:nvSpPr>
        <p:spPr bwMode="auto">
          <a:xfrm>
            <a:off x="5921375" y="4618038"/>
            <a:ext cx="88900" cy="85725"/>
          </a:xfrm>
          <a:prstGeom prst="ellipse">
            <a:avLst/>
          </a:prstGeom>
          <a:solidFill>
            <a:srgbClr val="00FF00"/>
          </a:solidFill>
          <a:ln w="17526">
            <a:solidFill>
              <a:srgbClr val="00FF00"/>
            </a:solidFill>
            <a:round/>
            <a:headEnd/>
            <a:tailEnd/>
          </a:ln>
          <a:effectLst/>
        </p:spPr>
        <p:txBody>
          <a:bodyPr/>
          <a:lstStyle/>
          <a:p>
            <a:endParaRPr lang="en-US"/>
          </a:p>
        </p:txBody>
      </p:sp>
      <p:sp>
        <p:nvSpPr>
          <p:cNvPr id="219154" name="Oval 18"/>
          <p:cNvSpPr>
            <a:spLocks noChangeArrowheads="1"/>
          </p:cNvSpPr>
          <p:nvPr/>
        </p:nvSpPr>
        <p:spPr bwMode="auto">
          <a:xfrm>
            <a:off x="7015163" y="4618038"/>
            <a:ext cx="88900" cy="85725"/>
          </a:xfrm>
          <a:prstGeom prst="ellipse">
            <a:avLst/>
          </a:prstGeom>
          <a:solidFill>
            <a:srgbClr val="00FF00"/>
          </a:solidFill>
          <a:ln w="17526">
            <a:solidFill>
              <a:srgbClr val="00FF00"/>
            </a:solidFill>
            <a:round/>
            <a:headEnd/>
            <a:tailEnd/>
          </a:ln>
          <a:effectLst/>
        </p:spPr>
        <p:txBody>
          <a:bodyPr/>
          <a:lstStyle/>
          <a:p>
            <a:endParaRPr lang="en-US"/>
          </a:p>
        </p:txBody>
      </p:sp>
      <p:sp>
        <p:nvSpPr>
          <p:cNvPr id="219155" name="Oval 19"/>
          <p:cNvSpPr>
            <a:spLocks noChangeArrowheads="1"/>
          </p:cNvSpPr>
          <p:nvPr/>
        </p:nvSpPr>
        <p:spPr bwMode="auto">
          <a:xfrm>
            <a:off x="2657475" y="2244725"/>
            <a:ext cx="90488" cy="85725"/>
          </a:xfrm>
          <a:prstGeom prst="ellipse">
            <a:avLst/>
          </a:prstGeom>
          <a:solidFill>
            <a:srgbClr val="FFCC00"/>
          </a:solidFill>
          <a:ln w="17526">
            <a:solidFill>
              <a:srgbClr val="FFCC00"/>
            </a:solidFill>
            <a:round/>
            <a:headEnd/>
            <a:tailEnd/>
          </a:ln>
          <a:effectLst/>
        </p:spPr>
        <p:txBody>
          <a:bodyPr/>
          <a:lstStyle/>
          <a:p>
            <a:endParaRPr lang="en-US"/>
          </a:p>
        </p:txBody>
      </p:sp>
      <p:sp>
        <p:nvSpPr>
          <p:cNvPr id="219156" name="Oval 20"/>
          <p:cNvSpPr>
            <a:spLocks noChangeArrowheads="1"/>
          </p:cNvSpPr>
          <p:nvPr/>
        </p:nvSpPr>
        <p:spPr bwMode="auto">
          <a:xfrm>
            <a:off x="3751263" y="2909888"/>
            <a:ext cx="90487" cy="85725"/>
          </a:xfrm>
          <a:prstGeom prst="ellipse">
            <a:avLst/>
          </a:prstGeom>
          <a:solidFill>
            <a:srgbClr val="FFCC00"/>
          </a:solidFill>
          <a:ln w="17526">
            <a:solidFill>
              <a:srgbClr val="FFCC00"/>
            </a:solidFill>
            <a:round/>
            <a:headEnd/>
            <a:tailEnd/>
          </a:ln>
          <a:effectLst/>
        </p:spPr>
        <p:txBody>
          <a:bodyPr/>
          <a:lstStyle/>
          <a:p>
            <a:endParaRPr lang="en-US"/>
          </a:p>
        </p:txBody>
      </p:sp>
      <p:sp>
        <p:nvSpPr>
          <p:cNvPr id="219157" name="Oval 21"/>
          <p:cNvSpPr>
            <a:spLocks noChangeArrowheads="1"/>
          </p:cNvSpPr>
          <p:nvPr/>
        </p:nvSpPr>
        <p:spPr bwMode="auto">
          <a:xfrm>
            <a:off x="4845050" y="3321050"/>
            <a:ext cx="90488" cy="84138"/>
          </a:xfrm>
          <a:prstGeom prst="ellipse">
            <a:avLst/>
          </a:prstGeom>
          <a:solidFill>
            <a:srgbClr val="FFCC00"/>
          </a:solidFill>
          <a:ln w="17526">
            <a:solidFill>
              <a:srgbClr val="FFCC00"/>
            </a:solidFill>
            <a:round/>
            <a:headEnd/>
            <a:tailEnd/>
          </a:ln>
          <a:effectLst/>
        </p:spPr>
        <p:txBody>
          <a:bodyPr/>
          <a:lstStyle/>
          <a:p>
            <a:endParaRPr lang="en-US"/>
          </a:p>
        </p:txBody>
      </p:sp>
      <p:sp>
        <p:nvSpPr>
          <p:cNvPr id="219158" name="Oval 22"/>
          <p:cNvSpPr>
            <a:spLocks noChangeArrowheads="1"/>
          </p:cNvSpPr>
          <p:nvPr/>
        </p:nvSpPr>
        <p:spPr bwMode="auto">
          <a:xfrm>
            <a:off x="5921375" y="4054475"/>
            <a:ext cx="88900" cy="85725"/>
          </a:xfrm>
          <a:prstGeom prst="ellipse">
            <a:avLst/>
          </a:prstGeom>
          <a:solidFill>
            <a:srgbClr val="FFCC00"/>
          </a:solidFill>
          <a:ln w="17526">
            <a:solidFill>
              <a:srgbClr val="FFCC00"/>
            </a:solidFill>
            <a:round/>
            <a:headEnd/>
            <a:tailEnd/>
          </a:ln>
          <a:effectLst/>
        </p:spPr>
        <p:txBody>
          <a:bodyPr/>
          <a:lstStyle/>
          <a:p>
            <a:endParaRPr lang="en-US"/>
          </a:p>
        </p:txBody>
      </p:sp>
      <p:sp>
        <p:nvSpPr>
          <p:cNvPr id="219159" name="Oval 23"/>
          <p:cNvSpPr>
            <a:spLocks noChangeArrowheads="1"/>
          </p:cNvSpPr>
          <p:nvPr/>
        </p:nvSpPr>
        <p:spPr bwMode="auto">
          <a:xfrm>
            <a:off x="7015163" y="4446588"/>
            <a:ext cx="88900" cy="85725"/>
          </a:xfrm>
          <a:prstGeom prst="ellipse">
            <a:avLst/>
          </a:prstGeom>
          <a:solidFill>
            <a:srgbClr val="FFCC00"/>
          </a:solidFill>
          <a:ln w="17526">
            <a:solidFill>
              <a:srgbClr val="FFCC00"/>
            </a:solidFill>
            <a:round/>
            <a:headEnd/>
            <a:tailEnd/>
          </a:ln>
          <a:effectLst/>
        </p:spPr>
        <p:txBody>
          <a:bodyPr/>
          <a:lstStyle/>
          <a:p>
            <a:endParaRPr lang="en-US"/>
          </a:p>
        </p:txBody>
      </p:sp>
      <p:sp>
        <p:nvSpPr>
          <p:cNvPr id="219160" name="Rectangle 24"/>
          <p:cNvSpPr>
            <a:spLocks noChangeArrowheads="1"/>
          </p:cNvSpPr>
          <p:nvPr/>
        </p:nvSpPr>
        <p:spPr bwMode="auto">
          <a:xfrm>
            <a:off x="6946900" y="4708525"/>
            <a:ext cx="506413" cy="244475"/>
          </a:xfrm>
          <a:prstGeom prst="rect">
            <a:avLst/>
          </a:prstGeom>
          <a:noFill/>
          <a:ln w="9525">
            <a:noFill/>
            <a:miter lim="800000"/>
            <a:headEnd/>
            <a:tailEnd/>
          </a:ln>
          <a:effectLst/>
        </p:spPr>
        <p:txBody>
          <a:bodyPr wrap="none" lIns="0" tIns="0" rIns="0" bIns="0">
            <a:spAutoFit/>
          </a:bodyPr>
          <a:lstStyle/>
          <a:p>
            <a:r>
              <a:rPr lang="es-PE" sz="1600">
                <a:solidFill>
                  <a:srgbClr val="00FF00"/>
                </a:solidFill>
                <a:effectLst>
                  <a:outerShdw blurRad="38100" dist="38100" dir="2700000" algn="tl">
                    <a:srgbClr val="000000"/>
                  </a:outerShdw>
                </a:effectLst>
              </a:rPr>
              <a:t>10.9</a:t>
            </a:r>
          </a:p>
        </p:txBody>
      </p:sp>
      <p:sp>
        <p:nvSpPr>
          <p:cNvPr id="219161" name="Rectangle 25"/>
          <p:cNvSpPr>
            <a:spLocks noChangeArrowheads="1"/>
          </p:cNvSpPr>
          <p:nvPr/>
        </p:nvSpPr>
        <p:spPr bwMode="auto">
          <a:xfrm>
            <a:off x="5832475" y="4703763"/>
            <a:ext cx="506413" cy="244475"/>
          </a:xfrm>
          <a:prstGeom prst="rect">
            <a:avLst/>
          </a:prstGeom>
          <a:noFill/>
          <a:ln w="9525">
            <a:noFill/>
            <a:miter lim="800000"/>
            <a:headEnd/>
            <a:tailEnd/>
          </a:ln>
          <a:effectLst/>
        </p:spPr>
        <p:txBody>
          <a:bodyPr wrap="none" lIns="0" tIns="0" rIns="0" bIns="0">
            <a:spAutoFit/>
          </a:bodyPr>
          <a:lstStyle/>
          <a:p>
            <a:r>
              <a:rPr lang="es-PE" sz="1600">
                <a:solidFill>
                  <a:srgbClr val="00FF00"/>
                </a:solidFill>
                <a:effectLst>
                  <a:outerShdw blurRad="38100" dist="38100" dir="2700000" algn="tl">
                    <a:srgbClr val="000000"/>
                  </a:outerShdw>
                </a:effectLst>
              </a:rPr>
              <a:t>10.8</a:t>
            </a:r>
          </a:p>
        </p:txBody>
      </p:sp>
      <p:sp>
        <p:nvSpPr>
          <p:cNvPr id="219162" name="Rectangle 26"/>
          <p:cNvSpPr>
            <a:spLocks noChangeArrowheads="1"/>
          </p:cNvSpPr>
          <p:nvPr/>
        </p:nvSpPr>
        <p:spPr bwMode="auto">
          <a:xfrm>
            <a:off x="3482975" y="4276725"/>
            <a:ext cx="506413" cy="244475"/>
          </a:xfrm>
          <a:prstGeom prst="rect">
            <a:avLst/>
          </a:prstGeom>
          <a:noFill/>
          <a:ln w="9525">
            <a:noFill/>
            <a:miter lim="800000"/>
            <a:headEnd/>
            <a:tailEnd/>
          </a:ln>
          <a:effectLst/>
        </p:spPr>
        <p:txBody>
          <a:bodyPr wrap="none" lIns="0" tIns="0" rIns="0" bIns="0">
            <a:spAutoFit/>
          </a:bodyPr>
          <a:lstStyle/>
          <a:p>
            <a:r>
              <a:rPr lang="es-PE" sz="1600">
                <a:solidFill>
                  <a:srgbClr val="00FF00"/>
                </a:solidFill>
                <a:effectLst>
                  <a:outerShdw blurRad="38100" dist="38100" dir="2700000" algn="tl">
                    <a:srgbClr val="000000"/>
                  </a:outerShdw>
                </a:effectLst>
              </a:rPr>
              <a:t>14.5</a:t>
            </a:r>
          </a:p>
        </p:txBody>
      </p:sp>
      <p:sp>
        <p:nvSpPr>
          <p:cNvPr id="219163" name="Rectangle 27"/>
          <p:cNvSpPr>
            <a:spLocks noChangeArrowheads="1"/>
          </p:cNvSpPr>
          <p:nvPr/>
        </p:nvSpPr>
        <p:spPr bwMode="auto">
          <a:xfrm>
            <a:off x="2443163" y="3814763"/>
            <a:ext cx="506412" cy="244475"/>
          </a:xfrm>
          <a:prstGeom prst="rect">
            <a:avLst/>
          </a:prstGeom>
          <a:noFill/>
          <a:ln w="9525">
            <a:noFill/>
            <a:miter lim="800000"/>
            <a:headEnd/>
            <a:tailEnd/>
          </a:ln>
          <a:effectLst/>
        </p:spPr>
        <p:txBody>
          <a:bodyPr wrap="none" lIns="0" tIns="0" rIns="0" bIns="0">
            <a:spAutoFit/>
          </a:bodyPr>
          <a:lstStyle/>
          <a:p>
            <a:r>
              <a:rPr lang="es-PE" sz="1600">
                <a:solidFill>
                  <a:srgbClr val="00FF00"/>
                </a:solidFill>
                <a:effectLst>
                  <a:outerShdw blurRad="38100" dist="38100" dir="2700000" algn="tl">
                    <a:srgbClr val="000000"/>
                  </a:outerShdw>
                </a:effectLst>
              </a:rPr>
              <a:t>17.7</a:t>
            </a:r>
          </a:p>
        </p:txBody>
      </p:sp>
      <p:sp>
        <p:nvSpPr>
          <p:cNvPr id="219164" name="Rectangle 28"/>
          <p:cNvSpPr>
            <a:spLocks noChangeArrowheads="1"/>
          </p:cNvSpPr>
          <p:nvPr/>
        </p:nvSpPr>
        <p:spPr bwMode="auto">
          <a:xfrm>
            <a:off x="4559300" y="4413250"/>
            <a:ext cx="506413" cy="244475"/>
          </a:xfrm>
          <a:prstGeom prst="rect">
            <a:avLst/>
          </a:prstGeom>
          <a:noFill/>
          <a:ln w="9525">
            <a:noFill/>
            <a:miter lim="800000"/>
            <a:headEnd/>
            <a:tailEnd/>
          </a:ln>
          <a:effectLst/>
        </p:spPr>
        <p:txBody>
          <a:bodyPr wrap="none" lIns="0" tIns="0" rIns="0" bIns="0">
            <a:spAutoFit/>
          </a:bodyPr>
          <a:lstStyle/>
          <a:p>
            <a:r>
              <a:rPr lang="es-PE" sz="1600">
                <a:solidFill>
                  <a:srgbClr val="00FF00"/>
                </a:solidFill>
                <a:effectLst>
                  <a:outerShdw blurRad="38100" dist="38100" dir="2700000" algn="tl">
                    <a:srgbClr val="000000"/>
                  </a:outerShdw>
                </a:effectLst>
              </a:rPr>
              <a:t>13.3</a:t>
            </a:r>
          </a:p>
        </p:txBody>
      </p:sp>
      <p:sp>
        <p:nvSpPr>
          <p:cNvPr id="219165" name="Rectangle 29"/>
          <p:cNvSpPr>
            <a:spLocks noChangeArrowheads="1"/>
          </p:cNvSpPr>
          <p:nvPr/>
        </p:nvSpPr>
        <p:spPr bwMode="auto">
          <a:xfrm>
            <a:off x="6907213" y="4037013"/>
            <a:ext cx="506412" cy="244475"/>
          </a:xfrm>
          <a:prstGeom prst="rect">
            <a:avLst/>
          </a:prstGeom>
          <a:noFill/>
          <a:ln w="9525">
            <a:noFill/>
            <a:miter lim="800000"/>
            <a:headEnd/>
            <a:tailEnd/>
          </a:ln>
          <a:effectLst/>
        </p:spPr>
        <p:txBody>
          <a:bodyPr wrap="none" lIns="0" tIns="0" rIns="0" bIns="0">
            <a:spAutoFit/>
          </a:bodyPr>
          <a:lstStyle/>
          <a:p>
            <a:r>
              <a:rPr lang="es-PE" sz="1600">
                <a:solidFill>
                  <a:srgbClr val="FFCC00"/>
                </a:solidFill>
                <a:effectLst>
                  <a:outerShdw blurRad="38100" dist="38100" dir="2700000" algn="tl">
                    <a:srgbClr val="000000"/>
                  </a:outerShdw>
                </a:effectLst>
              </a:rPr>
              <a:t>12.1</a:t>
            </a:r>
          </a:p>
        </p:txBody>
      </p:sp>
      <p:sp>
        <p:nvSpPr>
          <p:cNvPr id="219166" name="Rectangle 30"/>
          <p:cNvSpPr>
            <a:spLocks noChangeArrowheads="1"/>
          </p:cNvSpPr>
          <p:nvPr/>
        </p:nvSpPr>
        <p:spPr bwMode="auto">
          <a:xfrm>
            <a:off x="6010275" y="3730625"/>
            <a:ext cx="506413" cy="244475"/>
          </a:xfrm>
          <a:prstGeom prst="rect">
            <a:avLst/>
          </a:prstGeom>
          <a:noFill/>
          <a:ln w="9525">
            <a:noFill/>
            <a:miter lim="800000"/>
            <a:headEnd/>
            <a:tailEnd/>
          </a:ln>
          <a:effectLst/>
        </p:spPr>
        <p:txBody>
          <a:bodyPr wrap="none" lIns="0" tIns="0" rIns="0" bIns="0">
            <a:spAutoFit/>
          </a:bodyPr>
          <a:lstStyle/>
          <a:p>
            <a:r>
              <a:rPr lang="es-PE" sz="1600">
                <a:solidFill>
                  <a:srgbClr val="FFCC00"/>
                </a:solidFill>
                <a:effectLst>
                  <a:outerShdw blurRad="38100" dist="38100" dir="2700000" algn="tl">
                    <a:srgbClr val="000000"/>
                  </a:outerShdw>
                </a:effectLst>
              </a:rPr>
              <a:t>15.0</a:t>
            </a:r>
          </a:p>
        </p:txBody>
      </p:sp>
      <p:sp>
        <p:nvSpPr>
          <p:cNvPr id="219167" name="Rectangle 31"/>
          <p:cNvSpPr>
            <a:spLocks noChangeArrowheads="1"/>
          </p:cNvSpPr>
          <p:nvPr/>
        </p:nvSpPr>
        <p:spPr bwMode="auto">
          <a:xfrm>
            <a:off x="2962275" y="2022475"/>
            <a:ext cx="506413" cy="244475"/>
          </a:xfrm>
          <a:prstGeom prst="rect">
            <a:avLst/>
          </a:prstGeom>
          <a:noFill/>
          <a:ln w="9525">
            <a:noFill/>
            <a:miter lim="800000"/>
            <a:headEnd/>
            <a:tailEnd/>
          </a:ln>
          <a:effectLst/>
        </p:spPr>
        <p:txBody>
          <a:bodyPr wrap="none" lIns="0" tIns="0" rIns="0" bIns="0">
            <a:spAutoFit/>
          </a:bodyPr>
          <a:lstStyle/>
          <a:p>
            <a:r>
              <a:rPr lang="es-PE" sz="1600">
                <a:solidFill>
                  <a:srgbClr val="FFCC00"/>
                </a:solidFill>
                <a:effectLst>
                  <a:outerShdw blurRad="38100" dist="38100" dir="2700000" algn="tl">
                    <a:srgbClr val="000000"/>
                  </a:outerShdw>
                </a:effectLst>
              </a:rPr>
              <a:t>28.1</a:t>
            </a:r>
          </a:p>
        </p:txBody>
      </p:sp>
      <p:sp>
        <p:nvSpPr>
          <p:cNvPr id="219168" name="Rectangle 32"/>
          <p:cNvSpPr>
            <a:spLocks noChangeArrowheads="1"/>
          </p:cNvSpPr>
          <p:nvPr/>
        </p:nvSpPr>
        <p:spPr bwMode="auto">
          <a:xfrm>
            <a:off x="3841750" y="2535238"/>
            <a:ext cx="506413" cy="244475"/>
          </a:xfrm>
          <a:prstGeom prst="rect">
            <a:avLst/>
          </a:prstGeom>
          <a:noFill/>
          <a:ln w="9525">
            <a:noFill/>
            <a:miter lim="800000"/>
            <a:headEnd/>
            <a:tailEnd/>
          </a:ln>
          <a:effectLst/>
        </p:spPr>
        <p:txBody>
          <a:bodyPr wrap="none" lIns="0" tIns="0" rIns="0" bIns="0">
            <a:spAutoFit/>
          </a:bodyPr>
          <a:lstStyle/>
          <a:p>
            <a:r>
              <a:rPr lang="es-PE" sz="1600">
                <a:solidFill>
                  <a:srgbClr val="FFCC00"/>
                </a:solidFill>
                <a:effectLst>
                  <a:outerShdw blurRad="38100" dist="38100" dir="2700000" algn="tl">
                    <a:srgbClr val="000000"/>
                  </a:outerShdw>
                </a:effectLst>
              </a:rPr>
              <a:t>23.3</a:t>
            </a:r>
          </a:p>
        </p:txBody>
      </p:sp>
      <p:sp>
        <p:nvSpPr>
          <p:cNvPr id="219169" name="Rectangle 33"/>
          <p:cNvSpPr>
            <a:spLocks noChangeArrowheads="1"/>
          </p:cNvSpPr>
          <p:nvPr/>
        </p:nvSpPr>
        <p:spPr bwMode="auto">
          <a:xfrm>
            <a:off x="4935538" y="2962275"/>
            <a:ext cx="506412" cy="244475"/>
          </a:xfrm>
          <a:prstGeom prst="rect">
            <a:avLst/>
          </a:prstGeom>
          <a:noFill/>
          <a:ln w="9525">
            <a:noFill/>
            <a:miter lim="800000"/>
            <a:headEnd/>
            <a:tailEnd/>
          </a:ln>
          <a:effectLst/>
        </p:spPr>
        <p:txBody>
          <a:bodyPr wrap="none" lIns="0" tIns="0" rIns="0" bIns="0">
            <a:spAutoFit/>
          </a:bodyPr>
          <a:lstStyle/>
          <a:p>
            <a:r>
              <a:rPr lang="es-PE" sz="1600">
                <a:solidFill>
                  <a:srgbClr val="FFCC00"/>
                </a:solidFill>
                <a:effectLst>
                  <a:outerShdw blurRad="38100" dist="38100" dir="2700000" algn="tl">
                    <a:srgbClr val="000000"/>
                  </a:outerShdw>
                </a:effectLst>
              </a:rPr>
              <a:t>20.3</a:t>
            </a:r>
          </a:p>
        </p:txBody>
      </p:sp>
      <p:sp>
        <p:nvSpPr>
          <p:cNvPr id="219170" name="Rectangle 34"/>
          <p:cNvSpPr>
            <a:spLocks noChangeArrowheads="1"/>
          </p:cNvSpPr>
          <p:nvPr/>
        </p:nvSpPr>
        <p:spPr bwMode="auto">
          <a:xfrm rot="16200000">
            <a:off x="-238125" y="2981325"/>
            <a:ext cx="3556000" cy="488950"/>
          </a:xfrm>
          <a:prstGeom prst="rect">
            <a:avLst/>
          </a:prstGeom>
          <a:noFill/>
          <a:ln w="9525">
            <a:noFill/>
            <a:miter lim="800000"/>
            <a:headEnd/>
            <a:tailEnd/>
          </a:ln>
          <a:effectLst/>
        </p:spPr>
        <p:txBody>
          <a:bodyPr lIns="0" tIns="0" rIns="0" bIns="0">
            <a:spAutoFit/>
          </a:bodyPr>
          <a:lstStyle/>
          <a:p>
            <a:pPr algn="ctr"/>
            <a:r>
              <a:rPr lang="es-PE" sz="1600">
                <a:effectLst>
                  <a:outerShdw blurRad="38100" dist="38100" dir="2700000" algn="tl">
                    <a:srgbClr val="000000"/>
                  </a:outerShdw>
                </a:effectLst>
              </a:rPr>
              <a:t>Unemployment rate of 15-24 year-old (%)</a:t>
            </a:r>
          </a:p>
        </p:txBody>
      </p:sp>
      <p:sp>
        <p:nvSpPr>
          <p:cNvPr id="219171" name="Rectangle 35"/>
          <p:cNvSpPr>
            <a:spLocks noChangeArrowheads="1"/>
          </p:cNvSpPr>
          <p:nvPr/>
        </p:nvSpPr>
        <p:spPr bwMode="auto">
          <a:xfrm>
            <a:off x="2389188" y="1511300"/>
            <a:ext cx="771525" cy="442913"/>
          </a:xfrm>
          <a:prstGeom prst="rect">
            <a:avLst/>
          </a:prstGeom>
          <a:noFill/>
          <a:ln w="9525">
            <a:noFill/>
            <a:miter lim="800000"/>
            <a:headEnd/>
            <a:tailEnd/>
          </a:ln>
          <a:effectLst/>
        </p:spPr>
        <p:txBody>
          <a:bodyPr/>
          <a:lstStyle/>
          <a:p>
            <a:endParaRPr lang="en-US"/>
          </a:p>
        </p:txBody>
      </p:sp>
      <p:sp>
        <p:nvSpPr>
          <p:cNvPr id="219172" name="Rectangle 36"/>
          <p:cNvSpPr>
            <a:spLocks noChangeArrowheads="1"/>
          </p:cNvSpPr>
          <p:nvPr/>
        </p:nvSpPr>
        <p:spPr bwMode="auto">
          <a:xfrm>
            <a:off x="2532063" y="1601788"/>
            <a:ext cx="862012" cy="244475"/>
          </a:xfrm>
          <a:prstGeom prst="rect">
            <a:avLst/>
          </a:prstGeom>
          <a:noFill/>
          <a:ln w="9525">
            <a:noFill/>
            <a:miter lim="800000"/>
            <a:headEnd/>
            <a:tailEnd/>
          </a:ln>
          <a:effectLst/>
        </p:spPr>
        <p:txBody>
          <a:bodyPr wrap="none" lIns="0" tIns="0" rIns="0" bIns="0">
            <a:spAutoFit/>
          </a:bodyPr>
          <a:lstStyle/>
          <a:p>
            <a:r>
              <a:rPr lang="es-PE" sz="1600">
                <a:solidFill>
                  <a:srgbClr val="FFCC00"/>
                </a:solidFill>
                <a:effectLst>
                  <a:outerShdw blurRad="38100" dist="38100" dir="2700000" algn="tl">
                    <a:srgbClr val="000000"/>
                  </a:outerShdw>
                </a:effectLst>
              </a:rPr>
              <a:t>Women</a:t>
            </a:r>
          </a:p>
        </p:txBody>
      </p:sp>
      <p:sp>
        <p:nvSpPr>
          <p:cNvPr id="219173" name="Rectangle 37"/>
          <p:cNvSpPr>
            <a:spLocks noChangeArrowheads="1"/>
          </p:cNvSpPr>
          <p:nvPr/>
        </p:nvSpPr>
        <p:spPr bwMode="auto">
          <a:xfrm>
            <a:off x="2568575" y="3149600"/>
            <a:ext cx="1003300" cy="444500"/>
          </a:xfrm>
          <a:prstGeom prst="rect">
            <a:avLst/>
          </a:prstGeom>
          <a:noFill/>
          <a:ln w="9525">
            <a:noFill/>
            <a:miter lim="800000"/>
            <a:headEnd/>
            <a:tailEnd/>
          </a:ln>
          <a:effectLst/>
        </p:spPr>
        <p:txBody>
          <a:bodyPr/>
          <a:lstStyle/>
          <a:p>
            <a:endParaRPr lang="en-US"/>
          </a:p>
        </p:txBody>
      </p:sp>
      <p:sp>
        <p:nvSpPr>
          <p:cNvPr id="219174" name="Rectangle 38"/>
          <p:cNvSpPr>
            <a:spLocks noChangeArrowheads="1"/>
          </p:cNvSpPr>
          <p:nvPr/>
        </p:nvSpPr>
        <p:spPr bwMode="auto">
          <a:xfrm>
            <a:off x="2568575" y="3184525"/>
            <a:ext cx="471488" cy="244475"/>
          </a:xfrm>
          <a:prstGeom prst="rect">
            <a:avLst/>
          </a:prstGeom>
          <a:noFill/>
          <a:ln w="9525">
            <a:noFill/>
            <a:miter lim="800000"/>
            <a:headEnd/>
            <a:tailEnd/>
          </a:ln>
          <a:effectLst/>
        </p:spPr>
        <p:txBody>
          <a:bodyPr wrap="none" lIns="0" tIns="0" rIns="0" bIns="0">
            <a:spAutoFit/>
          </a:bodyPr>
          <a:lstStyle/>
          <a:p>
            <a:r>
              <a:rPr lang="es-PE" sz="1600">
                <a:solidFill>
                  <a:srgbClr val="00FF00"/>
                </a:solidFill>
                <a:effectLst>
                  <a:outerShdw blurRad="38100" dist="38100" dir="2700000" algn="tl">
                    <a:srgbClr val="000000"/>
                  </a:outerShdw>
                </a:effectLst>
              </a:rPr>
              <a:t>Men</a:t>
            </a:r>
          </a:p>
        </p:txBody>
      </p:sp>
      <p:sp>
        <p:nvSpPr>
          <p:cNvPr id="219175" name="Line 39"/>
          <p:cNvSpPr>
            <a:spLocks noChangeShapeType="1"/>
          </p:cNvSpPr>
          <p:nvPr/>
        </p:nvSpPr>
        <p:spPr bwMode="auto">
          <a:xfrm>
            <a:off x="2082800" y="3027363"/>
            <a:ext cx="88900" cy="1587"/>
          </a:xfrm>
          <a:prstGeom prst="line">
            <a:avLst/>
          </a:prstGeom>
          <a:noFill/>
          <a:ln w="25400">
            <a:solidFill>
              <a:schemeClr val="bg1"/>
            </a:solidFill>
            <a:round/>
            <a:headEnd/>
            <a:tailEnd/>
          </a:ln>
          <a:effectLst/>
        </p:spPr>
        <p:txBody>
          <a:bodyPr/>
          <a:lstStyle/>
          <a:p>
            <a:endParaRPr lang="en-US"/>
          </a:p>
        </p:txBody>
      </p:sp>
      <p:sp>
        <p:nvSpPr>
          <p:cNvPr id="219176" name="Line 40"/>
          <p:cNvSpPr>
            <a:spLocks noChangeShapeType="1"/>
          </p:cNvSpPr>
          <p:nvPr/>
        </p:nvSpPr>
        <p:spPr bwMode="auto">
          <a:xfrm>
            <a:off x="2081213" y="3709988"/>
            <a:ext cx="88900" cy="1587"/>
          </a:xfrm>
          <a:prstGeom prst="line">
            <a:avLst/>
          </a:prstGeom>
          <a:noFill/>
          <a:ln w="25400">
            <a:solidFill>
              <a:schemeClr val="bg1"/>
            </a:solidFill>
            <a:round/>
            <a:headEnd/>
            <a:tailEnd/>
          </a:ln>
          <a:effectLst/>
        </p:spPr>
        <p:txBody>
          <a:bodyPr/>
          <a:lstStyle/>
          <a:p>
            <a:endParaRPr lang="en-US"/>
          </a:p>
        </p:txBody>
      </p:sp>
      <p:sp>
        <p:nvSpPr>
          <p:cNvPr id="219177" name="Line 41"/>
          <p:cNvSpPr>
            <a:spLocks noChangeShapeType="1"/>
          </p:cNvSpPr>
          <p:nvPr/>
        </p:nvSpPr>
        <p:spPr bwMode="auto">
          <a:xfrm>
            <a:off x="2085975" y="4381500"/>
            <a:ext cx="88900" cy="1588"/>
          </a:xfrm>
          <a:prstGeom prst="line">
            <a:avLst/>
          </a:prstGeom>
          <a:noFill/>
          <a:ln w="25400">
            <a:solidFill>
              <a:schemeClr val="bg1"/>
            </a:solidFill>
            <a:round/>
            <a:headEnd/>
            <a:tailEnd/>
          </a:ln>
          <a:effectLst/>
        </p:spPr>
        <p:txBody>
          <a:bodyPr/>
          <a:lstStyle/>
          <a:p>
            <a:endParaRPr lang="en-US"/>
          </a:p>
        </p:txBody>
      </p:sp>
      <p:sp>
        <p:nvSpPr>
          <p:cNvPr id="219178" name="Line 42"/>
          <p:cNvSpPr>
            <a:spLocks noChangeShapeType="1"/>
          </p:cNvSpPr>
          <p:nvPr/>
        </p:nvSpPr>
        <p:spPr bwMode="auto">
          <a:xfrm>
            <a:off x="2198688" y="5029200"/>
            <a:ext cx="87312" cy="1588"/>
          </a:xfrm>
          <a:prstGeom prst="line">
            <a:avLst/>
          </a:prstGeom>
          <a:noFill/>
          <a:ln w="25400">
            <a:solidFill>
              <a:schemeClr val="bg1"/>
            </a:solidFill>
            <a:round/>
            <a:headEnd/>
            <a:tailEnd/>
          </a:ln>
          <a:effectLst/>
        </p:spPr>
        <p:txBody>
          <a:bodyPr/>
          <a:lstStyle/>
          <a:p>
            <a:endParaRPr lang="en-US"/>
          </a:p>
        </p:txBody>
      </p:sp>
      <p:sp>
        <p:nvSpPr>
          <p:cNvPr id="219179" name="Line 43"/>
          <p:cNvSpPr>
            <a:spLocks noChangeShapeType="1"/>
          </p:cNvSpPr>
          <p:nvPr/>
        </p:nvSpPr>
        <p:spPr bwMode="auto">
          <a:xfrm>
            <a:off x="2286000" y="5029200"/>
            <a:ext cx="5462588" cy="1588"/>
          </a:xfrm>
          <a:prstGeom prst="line">
            <a:avLst/>
          </a:prstGeom>
          <a:noFill/>
          <a:ln w="25400">
            <a:solidFill>
              <a:schemeClr val="bg1"/>
            </a:solidFill>
            <a:round/>
            <a:headEnd/>
            <a:tailEnd/>
          </a:ln>
          <a:effectLst/>
        </p:spPr>
        <p:txBody>
          <a:bodyPr/>
          <a:lstStyle/>
          <a:p>
            <a:endParaRPr lang="en-US"/>
          </a:p>
        </p:txBody>
      </p:sp>
      <p:sp>
        <p:nvSpPr>
          <p:cNvPr id="219180" name="Line 44"/>
          <p:cNvSpPr>
            <a:spLocks noChangeShapeType="1"/>
          </p:cNvSpPr>
          <p:nvPr/>
        </p:nvSpPr>
        <p:spPr bwMode="auto">
          <a:xfrm flipV="1">
            <a:off x="2206625" y="5029200"/>
            <a:ext cx="1588" cy="85725"/>
          </a:xfrm>
          <a:prstGeom prst="line">
            <a:avLst/>
          </a:prstGeom>
          <a:noFill/>
          <a:ln w="25400">
            <a:solidFill>
              <a:schemeClr val="bg1"/>
            </a:solidFill>
            <a:round/>
            <a:headEnd/>
            <a:tailEnd/>
          </a:ln>
          <a:effectLst/>
        </p:spPr>
        <p:txBody>
          <a:bodyPr/>
          <a:lstStyle/>
          <a:p>
            <a:endParaRPr lang="en-US"/>
          </a:p>
        </p:txBody>
      </p:sp>
      <p:sp>
        <p:nvSpPr>
          <p:cNvPr id="219181" name="Line 45"/>
          <p:cNvSpPr>
            <a:spLocks noChangeShapeType="1"/>
          </p:cNvSpPr>
          <p:nvPr/>
        </p:nvSpPr>
        <p:spPr bwMode="auto">
          <a:xfrm flipV="1">
            <a:off x="3378200" y="5029200"/>
            <a:ext cx="1588" cy="85725"/>
          </a:xfrm>
          <a:prstGeom prst="line">
            <a:avLst/>
          </a:prstGeom>
          <a:noFill/>
          <a:ln w="25400">
            <a:solidFill>
              <a:schemeClr val="bg1"/>
            </a:solidFill>
            <a:round/>
            <a:headEnd/>
            <a:tailEnd/>
          </a:ln>
          <a:effectLst/>
        </p:spPr>
        <p:txBody>
          <a:bodyPr/>
          <a:lstStyle/>
          <a:p>
            <a:endParaRPr lang="en-US"/>
          </a:p>
        </p:txBody>
      </p:sp>
      <p:sp>
        <p:nvSpPr>
          <p:cNvPr id="219182" name="Line 46"/>
          <p:cNvSpPr>
            <a:spLocks noChangeShapeType="1"/>
          </p:cNvSpPr>
          <p:nvPr/>
        </p:nvSpPr>
        <p:spPr bwMode="auto">
          <a:xfrm flipV="1">
            <a:off x="5562600" y="5029200"/>
            <a:ext cx="1588" cy="85725"/>
          </a:xfrm>
          <a:prstGeom prst="line">
            <a:avLst/>
          </a:prstGeom>
          <a:noFill/>
          <a:ln w="25400">
            <a:solidFill>
              <a:schemeClr val="bg1"/>
            </a:solidFill>
            <a:round/>
            <a:headEnd/>
            <a:tailEnd/>
          </a:ln>
          <a:effectLst/>
        </p:spPr>
        <p:txBody>
          <a:bodyPr/>
          <a:lstStyle/>
          <a:p>
            <a:endParaRPr lang="en-US"/>
          </a:p>
        </p:txBody>
      </p:sp>
      <p:sp>
        <p:nvSpPr>
          <p:cNvPr id="219183" name="Line 47"/>
          <p:cNvSpPr>
            <a:spLocks noChangeShapeType="1"/>
          </p:cNvSpPr>
          <p:nvPr/>
        </p:nvSpPr>
        <p:spPr bwMode="auto">
          <a:xfrm flipV="1">
            <a:off x="7739063" y="5029200"/>
            <a:ext cx="1587" cy="85725"/>
          </a:xfrm>
          <a:prstGeom prst="line">
            <a:avLst/>
          </a:prstGeom>
          <a:noFill/>
          <a:ln w="25400">
            <a:solidFill>
              <a:schemeClr val="bg1"/>
            </a:solidFill>
            <a:round/>
            <a:headEnd/>
            <a:tailEnd/>
          </a:ln>
          <a:effectLst/>
        </p:spPr>
        <p:txBody>
          <a:bodyPr/>
          <a:lstStyle/>
          <a:p>
            <a:endParaRPr lang="en-US"/>
          </a:p>
        </p:txBody>
      </p:sp>
      <p:sp>
        <p:nvSpPr>
          <p:cNvPr id="219184" name="Rectangle 48"/>
          <p:cNvSpPr>
            <a:spLocks noChangeArrowheads="1"/>
          </p:cNvSpPr>
          <p:nvPr/>
        </p:nvSpPr>
        <p:spPr bwMode="auto">
          <a:xfrm>
            <a:off x="3863975" y="5175250"/>
            <a:ext cx="222250"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II</a:t>
            </a:r>
          </a:p>
        </p:txBody>
      </p:sp>
      <p:sp>
        <p:nvSpPr>
          <p:cNvPr id="219185" name="Rectangle 49"/>
          <p:cNvSpPr>
            <a:spLocks noChangeArrowheads="1"/>
          </p:cNvSpPr>
          <p:nvPr/>
        </p:nvSpPr>
        <p:spPr bwMode="auto">
          <a:xfrm>
            <a:off x="4921250" y="5175250"/>
            <a:ext cx="333375"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III</a:t>
            </a:r>
          </a:p>
        </p:txBody>
      </p:sp>
      <p:sp>
        <p:nvSpPr>
          <p:cNvPr id="219186" name="Rectangle 50"/>
          <p:cNvSpPr>
            <a:spLocks noChangeArrowheads="1"/>
          </p:cNvSpPr>
          <p:nvPr/>
        </p:nvSpPr>
        <p:spPr bwMode="auto">
          <a:xfrm>
            <a:off x="6013450" y="5175250"/>
            <a:ext cx="266700"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IV</a:t>
            </a:r>
          </a:p>
        </p:txBody>
      </p:sp>
      <p:sp>
        <p:nvSpPr>
          <p:cNvPr id="219187" name="Line 51"/>
          <p:cNvSpPr>
            <a:spLocks noChangeShapeType="1"/>
          </p:cNvSpPr>
          <p:nvPr/>
        </p:nvSpPr>
        <p:spPr bwMode="auto">
          <a:xfrm flipV="1">
            <a:off x="4448175" y="5024438"/>
            <a:ext cx="1588" cy="85725"/>
          </a:xfrm>
          <a:prstGeom prst="line">
            <a:avLst/>
          </a:prstGeom>
          <a:noFill/>
          <a:ln w="25400">
            <a:solidFill>
              <a:schemeClr val="bg1"/>
            </a:solidFill>
            <a:round/>
            <a:headEnd/>
            <a:tailEnd/>
          </a:ln>
          <a:effectLst/>
        </p:spPr>
        <p:txBody>
          <a:bodyPr/>
          <a:lstStyle/>
          <a:p>
            <a:endParaRPr lang="en-US"/>
          </a:p>
        </p:txBody>
      </p:sp>
      <p:sp>
        <p:nvSpPr>
          <p:cNvPr id="219188" name="Line 52"/>
          <p:cNvSpPr>
            <a:spLocks noChangeShapeType="1"/>
          </p:cNvSpPr>
          <p:nvPr/>
        </p:nvSpPr>
        <p:spPr bwMode="auto">
          <a:xfrm flipV="1">
            <a:off x="6653213" y="5029200"/>
            <a:ext cx="1587" cy="85725"/>
          </a:xfrm>
          <a:prstGeom prst="line">
            <a:avLst/>
          </a:prstGeom>
          <a:noFill/>
          <a:ln w="25400">
            <a:solidFill>
              <a:schemeClr val="bg1"/>
            </a:solidFill>
            <a:round/>
            <a:headEnd/>
            <a:tailEnd/>
          </a:ln>
          <a:effectLst/>
        </p:spPr>
        <p:txBody>
          <a:bodyPr/>
          <a:lstStyle/>
          <a:p>
            <a:endParaRPr lang="en-US"/>
          </a:p>
        </p:txBody>
      </p:sp>
      <p:sp>
        <p:nvSpPr>
          <p:cNvPr id="219189" name="Rectangle 53"/>
          <p:cNvSpPr>
            <a:spLocks noChangeArrowheads="1"/>
          </p:cNvSpPr>
          <p:nvPr/>
        </p:nvSpPr>
        <p:spPr bwMode="auto">
          <a:xfrm>
            <a:off x="2351088" y="5100638"/>
            <a:ext cx="947737"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Poorest </a:t>
            </a:r>
          </a:p>
        </p:txBody>
      </p:sp>
      <p:sp>
        <p:nvSpPr>
          <p:cNvPr id="219190" name="Rectangle 54"/>
          <p:cNvSpPr>
            <a:spLocks noChangeArrowheads="1"/>
          </p:cNvSpPr>
          <p:nvPr/>
        </p:nvSpPr>
        <p:spPr bwMode="auto">
          <a:xfrm>
            <a:off x="2351088" y="5329238"/>
            <a:ext cx="898525"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Quintile</a:t>
            </a:r>
          </a:p>
        </p:txBody>
      </p:sp>
      <p:sp>
        <p:nvSpPr>
          <p:cNvPr id="219191" name="Rectangle 55"/>
          <p:cNvSpPr>
            <a:spLocks noChangeArrowheads="1"/>
          </p:cNvSpPr>
          <p:nvPr/>
        </p:nvSpPr>
        <p:spPr bwMode="auto">
          <a:xfrm>
            <a:off x="6846888" y="5100638"/>
            <a:ext cx="909637"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Richest </a:t>
            </a:r>
          </a:p>
        </p:txBody>
      </p:sp>
      <p:sp>
        <p:nvSpPr>
          <p:cNvPr id="219192" name="Rectangle 56"/>
          <p:cNvSpPr>
            <a:spLocks noChangeArrowheads="1"/>
          </p:cNvSpPr>
          <p:nvPr/>
        </p:nvSpPr>
        <p:spPr bwMode="auto">
          <a:xfrm>
            <a:off x="6846888" y="5329238"/>
            <a:ext cx="898525"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Quintile</a:t>
            </a:r>
          </a:p>
        </p:txBody>
      </p:sp>
      <p:sp>
        <p:nvSpPr>
          <p:cNvPr id="219193" name="Rectangle 57"/>
          <p:cNvSpPr>
            <a:spLocks noChangeArrowheads="1"/>
          </p:cNvSpPr>
          <p:nvPr/>
        </p:nvSpPr>
        <p:spPr bwMode="auto">
          <a:xfrm>
            <a:off x="4173538" y="5557838"/>
            <a:ext cx="1952625"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Income Quintiles</a:t>
            </a:r>
          </a:p>
        </p:txBody>
      </p:sp>
    </p:spTree>
  </p:cSld>
  <p:clrMapOvr>
    <a:masterClrMapping/>
  </p:clrMapOvr>
  <p:transition advClick="0" advTm="1200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Text Box 2"/>
          <p:cNvSpPr txBox="1">
            <a:spLocks noChangeArrowheads="1"/>
          </p:cNvSpPr>
          <p:nvPr/>
        </p:nvSpPr>
        <p:spPr bwMode="auto">
          <a:xfrm>
            <a:off x="190500" y="279400"/>
            <a:ext cx="8724900" cy="433388"/>
          </a:xfrm>
          <a:prstGeom prst="rect">
            <a:avLst/>
          </a:prstGeom>
          <a:noFill/>
          <a:ln w="9525">
            <a:noFill/>
            <a:miter lim="800000"/>
            <a:headEnd/>
            <a:tailEnd/>
          </a:ln>
          <a:effectLst/>
        </p:spPr>
        <p:txBody>
          <a:bodyPr>
            <a:spAutoFit/>
          </a:bodyPr>
          <a:lstStyle/>
          <a:p>
            <a:pPr algn="ctr">
              <a:lnSpc>
                <a:spcPct val="80000"/>
              </a:lnSpc>
              <a:spcBef>
                <a:spcPct val="50000"/>
              </a:spcBef>
            </a:pPr>
            <a:r>
              <a:rPr lang="es-PE" sz="2800" b="0">
                <a:solidFill>
                  <a:schemeClr val="tx2"/>
                </a:solidFill>
              </a:rPr>
              <a:t>... and also diverges between countries?</a:t>
            </a:r>
          </a:p>
        </p:txBody>
      </p:sp>
      <p:sp>
        <p:nvSpPr>
          <p:cNvPr id="221187" name="Rectangle 3"/>
          <p:cNvSpPr>
            <a:spLocks noChangeArrowheads="1"/>
          </p:cNvSpPr>
          <p:nvPr/>
        </p:nvSpPr>
        <p:spPr bwMode="auto">
          <a:xfrm>
            <a:off x="5202238" y="4140200"/>
            <a:ext cx="542925" cy="1731963"/>
          </a:xfrm>
          <a:prstGeom prst="rect">
            <a:avLst/>
          </a:prstGeom>
          <a:solidFill>
            <a:srgbClr val="FFFF99"/>
          </a:solidFill>
          <a:ln w="31750">
            <a:noFill/>
            <a:miter lim="800000"/>
            <a:headEnd/>
            <a:tailEnd/>
          </a:ln>
          <a:effectLst/>
        </p:spPr>
        <p:txBody>
          <a:bodyPr/>
          <a:lstStyle/>
          <a:p>
            <a:endParaRPr lang="en-US"/>
          </a:p>
        </p:txBody>
      </p:sp>
      <p:sp>
        <p:nvSpPr>
          <p:cNvPr id="221188" name="Rectangle 4"/>
          <p:cNvSpPr>
            <a:spLocks noChangeArrowheads="1"/>
          </p:cNvSpPr>
          <p:nvPr/>
        </p:nvSpPr>
        <p:spPr bwMode="auto">
          <a:xfrm>
            <a:off x="5902325" y="4359275"/>
            <a:ext cx="542925" cy="1512888"/>
          </a:xfrm>
          <a:prstGeom prst="rect">
            <a:avLst/>
          </a:prstGeom>
          <a:solidFill>
            <a:srgbClr val="FFFF99"/>
          </a:solidFill>
          <a:ln w="31750">
            <a:noFill/>
            <a:miter lim="800000"/>
            <a:headEnd/>
            <a:tailEnd/>
          </a:ln>
          <a:effectLst/>
        </p:spPr>
        <p:txBody>
          <a:bodyPr/>
          <a:lstStyle/>
          <a:p>
            <a:endParaRPr lang="en-US"/>
          </a:p>
        </p:txBody>
      </p:sp>
      <p:sp>
        <p:nvSpPr>
          <p:cNvPr id="221189" name="Rectangle 5"/>
          <p:cNvSpPr>
            <a:spLocks noChangeArrowheads="1"/>
          </p:cNvSpPr>
          <p:nvPr/>
        </p:nvSpPr>
        <p:spPr bwMode="auto">
          <a:xfrm>
            <a:off x="6602413" y="4786313"/>
            <a:ext cx="530225" cy="1085850"/>
          </a:xfrm>
          <a:prstGeom prst="rect">
            <a:avLst/>
          </a:prstGeom>
          <a:solidFill>
            <a:srgbClr val="FFFF99"/>
          </a:solidFill>
          <a:ln w="31750">
            <a:noFill/>
            <a:miter lim="800000"/>
            <a:headEnd/>
            <a:tailEnd/>
          </a:ln>
          <a:effectLst/>
        </p:spPr>
        <p:txBody>
          <a:bodyPr/>
          <a:lstStyle/>
          <a:p>
            <a:endParaRPr lang="en-US"/>
          </a:p>
        </p:txBody>
      </p:sp>
      <p:sp>
        <p:nvSpPr>
          <p:cNvPr id="221190" name="Rectangle 6"/>
          <p:cNvSpPr>
            <a:spLocks noChangeArrowheads="1"/>
          </p:cNvSpPr>
          <p:nvPr/>
        </p:nvSpPr>
        <p:spPr bwMode="auto">
          <a:xfrm>
            <a:off x="7289800" y="5226050"/>
            <a:ext cx="542925" cy="646113"/>
          </a:xfrm>
          <a:prstGeom prst="rect">
            <a:avLst/>
          </a:prstGeom>
          <a:solidFill>
            <a:srgbClr val="FFFF99"/>
          </a:solidFill>
          <a:ln w="31750">
            <a:noFill/>
            <a:miter lim="800000"/>
            <a:headEnd/>
            <a:tailEnd/>
          </a:ln>
          <a:effectLst/>
        </p:spPr>
        <p:txBody>
          <a:bodyPr/>
          <a:lstStyle/>
          <a:p>
            <a:endParaRPr lang="en-US"/>
          </a:p>
        </p:txBody>
      </p:sp>
      <p:sp>
        <p:nvSpPr>
          <p:cNvPr id="221191" name="Rectangle 7"/>
          <p:cNvSpPr>
            <a:spLocks noChangeArrowheads="1"/>
          </p:cNvSpPr>
          <p:nvPr/>
        </p:nvSpPr>
        <p:spPr bwMode="auto">
          <a:xfrm>
            <a:off x="7989888" y="5507038"/>
            <a:ext cx="542925" cy="365125"/>
          </a:xfrm>
          <a:prstGeom prst="rect">
            <a:avLst/>
          </a:prstGeom>
          <a:solidFill>
            <a:srgbClr val="FFFF99"/>
          </a:solidFill>
          <a:ln w="31750">
            <a:noFill/>
            <a:miter lim="800000"/>
            <a:headEnd/>
            <a:tailEnd/>
          </a:ln>
          <a:effectLst/>
        </p:spPr>
        <p:txBody>
          <a:bodyPr/>
          <a:lstStyle/>
          <a:p>
            <a:endParaRPr lang="en-US"/>
          </a:p>
        </p:txBody>
      </p:sp>
      <p:sp>
        <p:nvSpPr>
          <p:cNvPr id="221192" name="Line 8"/>
          <p:cNvSpPr>
            <a:spLocks noChangeShapeType="1"/>
          </p:cNvSpPr>
          <p:nvPr/>
        </p:nvSpPr>
        <p:spPr bwMode="auto">
          <a:xfrm>
            <a:off x="5130800" y="5900738"/>
            <a:ext cx="3486150" cy="1587"/>
          </a:xfrm>
          <a:prstGeom prst="line">
            <a:avLst/>
          </a:prstGeom>
          <a:noFill/>
          <a:ln w="25400">
            <a:solidFill>
              <a:schemeClr val="bg1"/>
            </a:solidFill>
            <a:round/>
            <a:headEnd/>
            <a:tailEnd/>
          </a:ln>
          <a:effectLst/>
        </p:spPr>
        <p:txBody>
          <a:bodyPr/>
          <a:lstStyle/>
          <a:p>
            <a:endParaRPr lang="en-US"/>
          </a:p>
        </p:txBody>
      </p:sp>
      <p:sp>
        <p:nvSpPr>
          <p:cNvPr id="221193" name="Line 9"/>
          <p:cNvSpPr>
            <a:spLocks noChangeShapeType="1"/>
          </p:cNvSpPr>
          <p:nvPr/>
        </p:nvSpPr>
        <p:spPr bwMode="auto">
          <a:xfrm flipV="1">
            <a:off x="5130800" y="5900738"/>
            <a:ext cx="1588" cy="52387"/>
          </a:xfrm>
          <a:prstGeom prst="line">
            <a:avLst/>
          </a:prstGeom>
          <a:noFill/>
          <a:ln w="25400">
            <a:solidFill>
              <a:schemeClr val="bg1"/>
            </a:solidFill>
            <a:round/>
            <a:headEnd/>
            <a:tailEnd/>
          </a:ln>
          <a:effectLst/>
        </p:spPr>
        <p:txBody>
          <a:bodyPr/>
          <a:lstStyle/>
          <a:p>
            <a:endParaRPr lang="en-US"/>
          </a:p>
        </p:txBody>
      </p:sp>
      <p:sp>
        <p:nvSpPr>
          <p:cNvPr id="221194" name="Line 10"/>
          <p:cNvSpPr>
            <a:spLocks noChangeShapeType="1"/>
          </p:cNvSpPr>
          <p:nvPr/>
        </p:nvSpPr>
        <p:spPr bwMode="auto">
          <a:xfrm flipV="1">
            <a:off x="5829300" y="5900738"/>
            <a:ext cx="1588" cy="52387"/>
          </a:xfrm>
          <a:prstGeom prst="line">
            <a:avLst/>
          </a:prstGeom>
          <a:noFill/>
          <a:ln w="25400">
            <a:solidFill>
              <a:schemeClr val="bg1"/>
            </a:solidFill>
            <a:round/>
            <a:headEnd/>
            <a:tailEnd/>
          </a:ln>
          <a:effectLst/>
        </p:spPr>
        <p:txBody>
          <a:bodyPr/>
          <a:lstStyle/>
          <a:p>
            <a:endParaRPr lang="en-US"/>
          </a:p>
        </p:txBody>
      </p:sp>
      <p:sp>
        <p:nvSpPr>
          <p:cNvPr id="221195" name="Line 11"/>
          <p:cNvSpPr>
            <a:spLocks noChangeShapeType="1"/>
          </p:cNvSpPr>
          <p:nvPr/>
        </p:nvSpPr>
        <p:spPr bwMode="auto">
          <a:xfrm flipV="1">
            <a:off x="6529388" y="5900738"/>
            <a:ext cx="1587" cy="52387"/>
          </a:xfrm>
          <a:prstGeom prst="line">
            <a:avLst/>
          </a:prstGeom>
          <a:noFill/>
          <a:ln w="25400">
            <a:solidFill>
              <a:schemeClr val="bg1"/>
            </a:solidFill>
            <a:round/>
            <a:headEnd/>
            <a:tailEnd/>
          </a:ln>
          <a:effectLst/>
        </p:spPr>
        <p:txBody>
          <a:bodyPr/>
          <a:lstStyle/>
          <a:p>
            <a:endParaRPr lang="en-US"/>
          </a:p>
        </p:txBody>
      </p:sp>
      <p:sp>
        <p:nvSpPr>
          <p:cNvPr id="221196" name="Line 12"/>
          <p:cNvSpPr>
            <a:spLocks noChangeShapeType="1"/>
          </p:cNvSpPr>
          <p:nvPr/>
        </p:nvSpPr>
        <p:spPr bwMode="auto">
          <a:xfrm flipV="1">
            <a:off x="7216775" y="5900738"/>
            <a:ext cx="1588" cy="52387"/>
          </a:xfrm>
          <a:prstGeom prst="line">
            <a:avLst/>
          </a:prstGeom>
          <a:noFill/>
          <a:ln w="25400">
            <a:solidFill>
              <a:schemeClr val="bg1"/>
            </a:solidFill>
            <a:round/>
            <a:headEnd/>
            <a:tailEnd/>
          </a:ln>
          <a:effectLst/>
        </p:spPr>
        <p:txBody>
          <a:bodyPr/>
          <a:lstStyle/>
          <a:p>
            <a:endParaRPr lang="en-US"/>
          </a:p>
        </p:txBody>
      </p:sp>
      <p:sp>
        <p:nvSpPr>
          <p:cNvPr id="221197" name="Line 13"/>
          <p:cNvSpPr>
            <a:spLocks noChangeShapeType="1"/>
          </p:cNvSpPr>
          <p:nvPr/>
        </p:nvSpPr>
        <p:spPr bwMode="auto">
          <a:xfrm flipV="1">
            <a:off x="7916863" y="5900738"/>
            <a:ext cx="1587" cy="52387"/>
          </a:xfrm>
          <a:prstGeom prst="line">
            <a:avLst/>
          </a:prstGeom>
          <a:noFill/>
          <a:ln w="25400">
            <a:solidFill>
              <a:schemeClr val="bg1"/>
            </a:solidFill>
            <a:round/>
            <a:headEnd/>
            <a:tailEnd/>
          </a:ln>
          <a:effectLst/>
        </p:spPr>
        <p:txBody>
          <a:bodyPr/>
          <a:lstStyle/>
          <a:p>
            <a:endParaRPr lang="en-US"/>
          </a:p>
        </p:txBody>
      </p:sp>
      <p:sp>
        <p:nvSpPr>
          <p:cNvPr id="221198" name="Line 14"/>
          <p:cNvSpPr>
            <a:spLocks noChangeShapeType="1"/>
          </p:cNvSpPr>
          <p:nvPr/>
        </p:nvSpPr>
        <p:spPr bwMode="auto">
          <a:xfrm flipV="1">
            <a:off x="8616950" y="5900738"/>
            <a:ext cx="1588" cy="52387"/>
          </a:xfrm>
          <a:prstGeom prst="line">
            <a:avLst/>
          </a:prstGeom>
          <a:noFill/>
          <a:ln w="25400">
            <a:solidFill>
              <a:schemeClr val="bg1"/>
            </a:solidFill>
            <a:round/>
            <a:headEnd/>
            <a:tailEnd/>
          </a:ln>
          <a:effectLst/>
        </p:spPr>
        <p:txBody>
          <a:bodyPr/>
          <a:lstStyle/>
          <a:p>
            <a:endParaRPr lang="en-US"/>
          </a:p>
        </p:txBody>
      </p:sp>
      <p:sp>
        <p:nvSpPr>
          <p:cNvPr id="221199" name="Rectangle 15"/>
          <p:cNvSpPr>
            <a:spLocks noChangeArrowheads="1"/>
          </p:cNvSpPr>
          <p:nvPr/>
        </p:nvSpPr>
        <p:spPr bwMode="auto">
          <a:xfrm>
            <a:off x="8147050" y="5186363"/>
            <a:ext cx="361950"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5.6</a:t>
            </a:r>
          </a:p>
        </p:txBody>
      </p:sp>
      <p:sp>
        <p:nvSpPr>
          <p:cNvPr id="221200" name="Rectangle 16"/>
          <p:cNvSpPr>
            <a:spLocks noChangeArrowheads="1"/>
          </p:cNvSpPr>
          <p:nvPr/>
        </p:nvSpPr>
        <p:spPr bwMode="auto">
          <a:xfrm>
            <a:off x="7410450" y="4905375"/>
            <a:ext cx="506413"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10.0</a:t>
            </a:r>
          </a:p>
        </p:txBody>
      </p:sp>
      <p:sp>
        <p:nvSpPr>
          <p:cNvPr id="221201" name="Rectangle 17"/>
          <p:cNvSpPr>
            <a:spLocks noChangeArrowheads="1"/>
          </p:cNvSpPr>
          <p:nvPr/>
        </p:nvSpPr>
        <p:spPr bwMode="auto">
          <a:xfrm>
            <a:off x="5299075" y="3819525"/>
            <a:ext cx="506413"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26.6</a:t>
            </a:r>
          </a:p>
        </p:txBody>
      </p:sp>
      <p:sp>
        <p:nvSpPr>
          <p:cNvPr id="221202" name="Rectangle 18"/>
          <p:cNvSpPr>
            <a:spLocks noChangeArrowheads="1"/>
          </p:cNvSpPr>
          <p:nvPr/>
        </p:nvSpPr>
        <p:spPr bwMode="auto">
          <a:xfrm>
            <a:off x="6022975" y="4048125"/>
            <a:ext cx="506413"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23.1</a:t>
            </a:r>
          </a:p>
        </p:txBody>
      </p:sp>
      <p:sp>
        <p:nvSpPr>
          <p:cNvPr id="221203" name="Rectangle 19"/>
          <p:cNvSpPr>
            <a:spLocks noChangeArrowheads="1"/>
          </p:cNvSpPr>
          <p:nvPr/>
        </p:nvSpPr>
        <p:spPr bwMode="auto">
          <a:xfrm>
            <a:off x="6734175" y="4465638"/>
            <a:ext cx="506413"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16.7</a:t>
            </a:r>
          </a:p>
        </p:txBody>
      </p:sp>
      <p:sp>
        <p:nvSpPr>
          <p:cNvPr id="221204" name="Rectangle 20"/>
          <p:cNvSpPr>
            <a:spLocks noChangeArrowheads="1"/>
          </p:cNvSpPr>
          <p:nvPr/>
        </p:nvSpPr>
        <p:spPr bwMode="auto">
          <a:xfrm>
            <a:off x="5105400" y="5943600"/>
            <a:ext cx="877888"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Poorest</a:t>
            </a:r>
          </a:p>
        </p:txBody>
      </p:sp>
      <p:sp>
        <p:nvSpPr>
          <p:cNvPr id="221206" name="Rectangle 22"/>
          <p:cNvSpPr>
            <a:spLocks noChangeArrowheads="1"/>
          </p:cNvSpPr>
          <p:nvPr/>
        </p:nvSpPr>
        <p:spPr bwMode="auto">
          <a:xfrm>
            <a:off x="6130925" y="5908675"/>
            <a:ext cx="222250"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II</a:t>
            </a:r>
            <a:endParaRPr lang="es-PE" sz="1600" b="0">
              <a:effectLst>
                <a:outerShdw blurRad="38100" dist="38100" dir="2700000" algn="tl">
                  <a:srgbClr val="000000"/>
                </a:outerShdw>
              </a:effectLst>
            </a:endParaRPr>
          </a:p>
        </p:txBody>
      </p:sp>
      <p:sp>
        <p:nvSpPr>
          <p:cNvPr id="221207" name="Rectangle 23"/>
          <p:cNvSpPr>
            <a:spLocks noChangeArrowheads="1"/>
          </p:cNvSpPr>
          <p:nvPr/>
        </p:nvSpPr>
        <p:spPr bwMode="auto">
          <a:xfrm>
            <a:off x="6807200" y="5908675"/>
            <a:ext cx="333375"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III</a:t>
            </a:r>
            <a:endParaRPr lang="es-PE" sz="1600" b="0">
              <a:effectLst>
                <a:outerShdw blurRad="38100" dist="38100" dir="2700000" algn="tl">
                  <a:srgbClr val="000000"/>
                </a:outerShdw>
              </a:effectLst>
            </a:endParaRPr>
          </a:p>
        </p:txBody>
      </p:sp>
      <p:sp>
        <p:nvSpPr>
          <p:cNvPr id="221208" name="Rectangle 24"/>
          <p:cNvSpPr>
            <a:spLocks noChangeArrowheads="1"/>
          </p:cNvSpPr>
          <p:nvPr/>
        </p:nvSpPr>
        <p:spPr bwMode="auto">
          <a:xfrm>
            <a:off x="7494588" y="5908675"/>
            <a:ext cx="266700"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IV</a:t>
            </a:r>
            <a:endParaRPr lang="es-PE" sz="1600" b="0">
              <a:effectLst>
                <a:outerShdw blurRad="38100" dist="38100" dir="2700000" algn="tl">
                  <a:srgbClr val="000000"/>
                </a:outerShdw>
              </a:effectLst>
            </a:endParaRPr>
          </a:p>
        </p:txBody>
      </p:sp>
      <p:sp>
        <p:nvSpPr>
          <p:cNvPr id="221209" name="Rectangle 25"/>
          <p:cNvSpPr>
            <a:spLocks noChangeArrowheads="1"/>
          </p:cNvSpPr>
          <p:nvPr/>
        </p:nvSpPr>
        <p:spPr bwMode="auto">
          <a:xfrm>
            <a:off x="8097838" y="5908675"/>
            <a:ext cx="909637"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Richest </a:t>
            </a:r>
          </a:p>
        </p:txBody>
      </p:sp>
      <p:sp>
        <p:nvSpPr>
          <p:cNvPr id="221211" name="Rectangle 27"/>
          <p:cNvSpPr>
            <a:spLocks noChangeArrowheads="1"/>
          </p:cNvSpPr>
          <p:nvPr/>
        </p:nvSpPr>
        <p:spPr bwMode="auto">
          <a:xfrm>
            <a:off x="6107113" y="6140450"/>
            <a:ext cx="1922462"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Income quintiles</a:t>
            </a:r>
          </a:p>
        </p:txBody>
      </p:sp>
      <p:sp>
        <p:nvSpPr>
          <p:cNvPr id="221212" name="Rectangle 28"/>
          <p:cNvSpPr>
            <a:spLocks noChangeArrowheads="1"/>
          </p:cNvSpPr>
          <p:nvPr/>
        </p:nvSpPr>
        <p:spPr bwMode="auto">
          <a:xfrm>
            <a:off x="598488" y="4149725"/>
            <a:ext cx="552450" cy="1690688"/>
          </a:xfrm>
          <a:prstGeom prst="rect">
            <a:avLst/>
          </a:prstGeom>
          <a:solidFill>
            <a:srgbClr val="CCECFF"/>
          </a:solidFill>
          <a:ln w="31750">
            <a:noFill/>
            <a:miter lim="800000"/>
            <a:headEnd/>
            <a:tailEnd/>
          </a:ln>
          <a:effectLst/>
        </p:spPr>
        <p:txBody>
          <a:bodyPr/>
          <a:lstStyle/>
          <a:p>
            <a:endParaRPr lang="en-US"/>
          </a:p>
        </p:txBody>
      </p:sp>
      <p:sp>
        <p:nvSpPr>
          <p:cNvPr id="221213" name="Rectangle 29"/>
          <p:cNvSpPr>
            <a:spLocks noChangeArrowheads="1"/>
          </p:cNvSpPr>
          <p:nvPr/>
        </p:nvSpPr>
        <p:spPr bwMode="auto">
          <a:xfrm>
            <a:off x="1309688" y="4654550"/>
            <a:ext cx="552450" cy="1185863"/>
          </a:xfrm>
          <a:prstGeom prst="rect">
            <a:avLst/>
          </a:prstGeom>
          <a:solidFill>
            <a:srgbClr val="CCECFF"/>
          </a:solidFill>
          <a:ln w="31750">
            <a:noFill/>
            <a:miter lim="800000"/>
            <a:headEnd/>
            <a:tailEnd/>
          </a:ln>
          <a:effectLst/>
        </p:spPr>
        <p:txBody>
          <a:bodyPr/>
          <a:lstStyle/>
          <a:p>
            <a:endParaRPr lang="en-US"/>
          </a:p>
        </p:txBody>
      </p:sp>
      <p:sp>
        <p:nvSpPr>
          <p:cNvPr id="221214" name="Rectangle 30"/>
          <p:cNvSpPr>
            <a:spLocks noChangeArrowheads="1"/>
          </p:cNvSpPr>
          <p:nvPr/>
        </p:nvSpPr>
        <p:spPr bwMode="auto">
          <a:xfrm>
            <a:off x="2022475" y="4995863"/>
            <a:ext cx="539750" cy="844550"/>
          </a:xfrm>
          <a:prstGeom prst="rect">
            <a:avLst/>
          </a:prstGeom>
          <a:solidFill>
            <a:srgbClr val="CCECFF"/>
          </a:solidFill>
          <a:ln w="31750">
            <a:noFill/>
            <a:miter lim="800000"/>
            <a:headEnd/>
            <a:tailEnd/>
          </a:ln>
          <a:effectLst/>
        </p:spPr>
        <p:txBody>
          <a:bodyPr/>
          <a:lstStyle/>
          <a:p>
            <a:endParaRPr lang="en-US"/>
          </a:p>
        </p:txBody>
      </p:sp>
      <p:sp>
        <p:nvSpPr>
          <p:cNvPr id="221215" name="Rectangle 31"/>
          <p:cNvSpPr>
            <a:spLocks noChangeArrowheads="1"/>
          </p:cNvSpPr>
          <p:nvPr/>
        </p:nvSpPr>
        <p:spPr bwMode="auto">
          <a:xfrm>
            <a:off x="2722563" y="5097463"/>
            <a:ext cx="552450" cy="742950"/>
          </a:xfrm>
          <a:prstGeom prst="rect">
            <a:avLst/>
          </a:prstGeom>
          <a:solidFill>
            <a:srgbClr val="CCECFF"/>
          </a:solidFill>
          <a:ln w="31750">
            <a:noFill/>
            <a:miter lim="800000"/>
            <a:headEnd/>
            <a:tailEnd/>
          </a:ln>
          <a:effectLst/>
        </p:spPr>
        <p:txBody>
          <a:bodyPr/>
          <a:lstStyle/>
          <a:p>
            <a:endParaRPr lang="en-US"/>
          </a:p>
        </p:txBody>
      </p:sp>
      <p:sp>
        <p:nvSpPr>
          <p:cNvPr id="221216" name="Rectangle 32"/>
          <p:cNvSpPr>
            <a:spLocks noChangeArrowheads="1"/>
          </p:cNvSpPr>
          <p:nvPr/>
        </p:nvSpPr>
        <p:spPr bwMode="auto">
          <a:xfrm>
            <a:off x="3433763" y="5345113"/>
            <a:ext cx="552450" cy="495300"/>
          </a:xfrm>
          <a:prstGeom prst="rect">
            <a:avLst/>
          </a:prstGeom>
          <a:solidFill>
            <a:srgbClr val="CCECFF"/>
          </a:solidFill>
          <a:ln w="31750">
            <a:noFill/>
            <a:miter lim="800000"/>
            <a:headEnd/>
            <a:tailEnd/>
          </a:ln>
          <a:effectLst/>
        </p:spPr>
        <p:txBody>
          <a:bodyPr/>
          <a:lstStyle/>
          <a:p>
            <a:endParaRPr lang="en-US"/>
          </a:p>
        </p:txBody>
      </p:sp>
      <p:sp>
        <p:nvSpPr>
          <p:cNvPr id="221217" name="Line 33"/>
          <p:cNvSpPr>
            <a:spLocks noChangeShapeType="1"/>
          </p:cNvSpPr>
          <p:nvPr/>
        </p:nvSpPr>
        <p:spPr bwMode="auto">
          <a:xfrm>
            <a:off x="523875" y="5873750"/>
            <a:ext cx="3548063" cy="1588"/>
          </a:xfrm>
          <a:prstGeom prst="line">
            <a:avLst/>
          </a:prstGeom>
          <a:noFill/>
          <a:ln w="25400">
            <a:solidFill>
              <a:schemeClr val="bg1"/>
            </a:solidFill>
            <a:round/>
            <a:headEnd/>
            <a:tailEnd/>
          </a:ln>
          <a:effectLst/>
        </p:spPr>
        <p:txBody>
          <a:bodyPr/>
          <a:lstStyle/>
          <a:p>
            <a:endParaRPr lang="en-US"/>
          </a:p>
        </p:txBody>
      </p:sp>
      <p:sp>
        <p:nvSpPr>
          <p:cNvPr id="221218" name="Line 34"/>
          <p:cNvSpPr>
            <a:spLocks noChangeShapeType="1"/>
          </p:cNvSpPr>
          <p:nvPr/>
        </p:nvSpPr>
        <p:spPr bwMode="auto">
          <a:xfrm flipV="1">
            <a:off x="523875" y="5873750"/>
            <a:ext cx="1588" cy="50800"/>
          </a:xfrm>
          <a:prstGeom prst="line">
            <a:avLst/>
          </a:prstGeom>
          <a:noFill/>
          <a:ln w="25400">
            <a:solidFill>
              <a:schemeClr val="bg1"/>
            </a:solidFill>
            <a:round/>
            <a:headEnd/>
            <a:tailEnd/>
          </a:ln>
          <a:effectLst/>
        </p:spPr>
        <p:txBody>
          <a:bodyPr/>
          <a:lstStyle/>
          <a:p>
            <a:endParaRPr lang="en-US"/>
          </a:p>
        </p:txBody>
      </p:sp>
      <p:sp>
        <p:nvSpPr>
          <p:cNvPr id="221219" name="Line 35"/>
          <p:cNvSpPr>
            <a:spLocks noChangeShapeType="1"/>
          </p:cNvSpPr>
          <p:nvPr/>
        </p:nvSpPr>
        <p:spPr bwMode="auto">
          <a:xfrm flipV="1">
            <a:off x="1236663" y="5873750"/>
            <a:ext cx="1587" cy="50800"/>
          </a:xfrm>
          <a:prstGeom prst="line">
            <a:avLst/>
          </a:prstGeom>
          <a:noFill/>
          <a:ln w="25400">
            <a:solidFill>
              <a:schemeClr val="bg1"/>
            </a:solidFill>
            <a:round/>
            <a:headEnd/>
            <a:tailEnd/>
          </a:ln>
          <a:effectLst/>
        </p:spPr>
        <p:txBody>
          <a:bodyPr/>
          <a:lstStyle/>
          <a:p>
            <a:endParaRPr lang="en-US"/>
          </a:p>
        </p:txBody>
      </p:sp>
      <p:sp>
        <p:nvSpPr>
          <p:cNvPr id="221220" name="Line 36"/>
          <p:cNvSpPr>
            <a:spLocks noChangeShapeType="1"/>
          </p:cNvSpPr>
          <p:nvPr/>
        </p:nvSpPr>
        <p:spPr bwMode="auto">
          <a:xfrm flipV="1">
            <a:off x="1947863" y="5873750"/>
            <a:ext cx="1587" cy="50800"/>
          </a:xfrm>
          <a:prstGeom prst="line">
            <a:avLst/>
          </a:prstGeom>
          <a:noFill/>
          <a:ln w="25400">
            <a:solidFill>
              <a:schemeClr val="bg1"/>
            </a:solidFill>
            <a:round/>
            <a:headEnd/>
            <a:tailEnd/>
          </a:ln>
          <a:effectLst/>
        </p:spPr>
        <p:txBody>
          <a:bodyPr/>
          <a:lstStyle/>
          <a:p>
            <a:endParaRPr lang="en-US"/>
          </a:p>
        </p:txBody>
      </p:sp>
      <p:sp>
        <p:nvSpPr>
          <p:cNvPr id="221221" name="Line 37"/>
          <p:cNvSpPr>
            <a:spLocks noChangeShapeType="1"/>
          </p:cNvSpPr>
          <p:nvPr/>
        </p:nvSpPr>
        <p:spPr bwMode="auto">
          <a:xfrm flipV="1">
            <a:off x="2647950" y="5873750"/>
            <a:ext cx="1588" cy="50800"/>
          </a:xfrm>
          <a:prstGeom prst="line">
            <a:avLst/>
          </a:prstGeom>
          <a:noFill/>
          <a:ln w="25400">
            <a:solidFill>
              <a:schemeClr val="bg1"/>
            </a:solidFill>
            <a:round/>
            <a:headEnd/>
            <a:tailEnd/>
          </a:ln>
          <a:effectLst/>
        </p:spPr>
        <p:txBody>
          <a:bodyPr/>
          <a:lstStyle/>
          <a:p>
            <a:endParaRPr lang="en-US"/>
          </a:p>
        </p:txBody>
      </p:sp>
      <p:sp>
        <p:nvSpPr>
          <p:cNvPr id="221222" name="Line 38"/>
          <p:cNvSpPr>
            <a:spLocks noChangeShapeType="1"/>
          </p:cNvSpPr>
          <p:nvPr/>
        </p:nvSpPr>
        <p:spPr bwMode="auto">
          <a:xfrm flipV="1">
            <a:off x="3360738" y="5873750"/>
            <a:ext cx="1587" cy="50800"/>
          </a:xfrm>
          <a:prstGeom prst="line">
            <a:avLst/>
          </a:prstGeom>
          <a:noFill/>
          <a:ln w="25400">
            <a:solidFill>
              <a:schemeClr val="bg1"/>
            </a:solidFill>
            <a:round/>
            <a:headEnd/>
            <a:tailEnd/>
          </a:ln>
          <a:effectLst/>
        </p:spPr>
        <p:txBody>
          <a:bodyPr/>
          <a:lstStyle/>
          <a:p>
            <a:endParaRPr lang="en-US"/>
          </a:p>
        </p:txBody>
      </p:sp>
      <p:sp>
        <p:nvSpPr>
          <p:cNvPr id="221223" name="Line 39"/>
          <p:cNvSpPr>
            <a:spLocks noChangeShapeType="1"/>
          </p:cNvSpPr>
          <p:nvPr/>
        </p:nvSpPr>
        <p:spPr bwMode="auto">
          <a:xfrm flipV="1">
            <a:off x="4071938" y="5873750"/>
            <a:ext cx="1587" cy="50800"/>
          </a:xfrm>
          <a:prstGeom prst="line">
            <a:avLst/>
          </a:prstGeom>
          <a:noFill/>
          <a:ln w="25400">
            <a:solidFill>
              <a:schemeClr val="bg1"/>
            </a:solidFill>
            <a:round/>
            <a:headEnd/>
            <a:tailEnd/>
          </a:ln>
          <a:effectLst/>
        </p:spPr>
        <p:txBody>
          <a:bodyPr/>
          <a:lstStyle/>
          <a:p>
            <a:endParaRPr lang="en-US"/>
          </a:p>
        </p:txBody>
      </p:sp>
      <p:sp>
        <p:nvSpPr>
          <p:cNvPr id="221224" name="Rectangle 40"/>
          <p:cNvSpPr>
            <a:spLocks noChangeArrowheads="1"/>
          </p:cNvSpPr>
          <p:nvPr/>
        </p:nvSpPr>
        <p:spPr bwMode="auto">
          <a:xfrm>
            <a:off x="3557588" y="5029200"/>
            <a:ext cx="506412"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17.9</a:t>
            </a:r>
          </a:p>
        </p:txBody>
      </p:sp>
      <p:sp>
        <p:nvSpPr>
          <p:cNvPr id="221225" name="Rectangle 41"/>
          <p:cNvSpPr>
            <a:spLocks noChangeArrowheads="1"/>
          </p:cNvSpPr>
          <p:nvPr/>
        </p:nvSpPr>
        <p:spPr bwMode="auto">
          <a:xfrm>
            <a:off x="2844800" y="4781550"/>
            <a:ext cx="506413"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26.8</a:t>
            </a:r>
          </a:p>
        </p:txBody>
      </p:sp>
      <p:sp>
        <p:nvSpPr>
          <p:cNvPr id="221226" name="Rectangle 42"/>
          <p:cNvSpPr>
            <a:spLocks noChangeArrowheads="1"/>
          </p:cNvSpPr>
          <p:nvPr/>
        </p:nvSpPr>
        <p:spPr bwMode="auto">
          <a:xfrm>
            <a:off x="696913" y="3832225"/>
            <a:ext cx="506412"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61.1</a:t>
            </a:r>
          </a:p>
        </p:txBody>
      </p:sp>
      <p:sp>
        <p:nvSpPr>
          <p:cNvPr id="221227" name="Rectangle 43"/>
          <p:cNvSpPr>
            <a:spLocks noChangeArrowheads="1"/>
          </p:cNvSpPr>
          <p:nvPr/>
        </p:nvSpPr>
        <p:spPr bwMode="auto">
          <a:xfrm>
            <a:off x="1433513" y="4348163"/>
            <a:ext cx="506412"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42.8</a:t>
            </a:r>
          </a:p>
        </p:txBody>
      </p:sp>
      <p:sp>
        <p:nvSpPr>
          <p:cNvPr id="221228" name="Rectangle 44"/>
          <p:cNvSpPr>
            <a:spLocks noChangeArrowheads="1"/>
          </p:cNvSpPr>
          <p:nvPr/>
        </p:nvSpPr>
        <p:spPr bwMode="auto">
          <a:xfrm>
            <a:off x="2157413" y="4678363"/>
            <a:ext cx="506412"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30.6</a:t>
            </a:r>
          </a:p>
        </p:txBody>
      </p:sp>
      <p:sp>
        <p:nvSpPr>
          <p:cNvPr id="221229" name="Rectangle 45"/>
          <p:cNvSpPr>
            <a:spLocks noChangeArrowheads="1"/>
          </p:cNvSpPr>
          <p:nvPr/>
        </p:nvSpPr>
        <p:spPr bwMode="auto">
          <a:xfrm>
            <a:off x="304800" y="5867400"/>
            <a:ext cx="1538288" cy="244475"/>
          </a:xfrm>
          <a:prstGeom prst="rect">
            <a:avLst/>
          </a:prstGeom>
          <a:noFill/>
          <a:ln w="9525">
            <a:noFill/>
            <a:miter lim="800000"/>
            <a:headEnd/>
            <a:tailEnd/>
          </a:ln>
          <a:effectLst/>
        </p:spPr>
        <p:txBody>
          <a:bodyPr lIns="0" tIns="0" rIns="0" bIns="0">
            <a:spAutoFit/>
          </a:bodyPr>
          <a:lstStyle/>
          <a:p>
            <a:r>
              <a:rPr lang="es-PE" sz="1600" b="0">
                <a:effectLst>
                  <a:outerShdw blurRad="38100" dist="38100" dir="2700000" algn="tl">
                    <a:srgbClr val="000000"/>
                  </a:outerShdw>
                </a:effectLst>
              </a:rPr>
              <a:t>Poorest</a:t>
            </a:r>
          </a:p>
        </p:txBody>
      </p:sp>
      <p:sp>
        <p:nvSpPr>
          <p:cNvPr id="221231" name="Rectangle 47"/>
          <p:cNvSpPr>
            <a:spLocks noChangeArrowheads="1"/>
          </p:cNvSpPr>
          <p:nvPr/>
        </p:nvSpPr>
        <p:spPr bwMode="auto">
          <a:xfrm>
            <a:off x="1543050" y="5880100"/>
            <a:ext cx="222250"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II</a:t>
            </a:r>
            <a:endParaRPr lang="es-PE" sz="1600" b="0">
              <a:effectLst>
                <a:outerShdw blurRad="38100" dist="38100" dir="2700000" algn="tl">
                  <a:srgbClr val="000000"/>
                </a:outerShdw>
              </a:effectLst>
            </a:endParaRPr>
          </a:p>
        </p:txBody>
      </p:sp>
      <p:sp>
        <p:nvSpPr>
          <p:cNvPr id="221232" name="Rectangle 48"/>
          <p:cNvSpPr>
            <a:spLocks noChangeArrowheads="1"/>
          </p:cNvSpPr>
          <p:nvPr/>
        </p:nvSpPr>
        <p:spPr bwMode="auto">
          <a:xfrm>
            <a:off x="2230438" y="5880100"/>
            <a:ext cx="333375"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III</a:t>
            </a:r>
            <a:endParaRPr lang="es-PE" sz="1600" b="0">
              <a:effectLst>
                <a:outerShdw blurRad="38100" dist="38100" dir="2700000" algn="tl">
                  <a:srgbClr val="000000"/>
                </a:outerShdw>
              </a:effectLst>
            </a:endParaRPr>
          </a:p>
        </p:txBody>
      </p:sp>
      <p:sp>
        <p:nvSpPr>
          <p:cNvPr id="221233" name="Rectangle 49"/>
          <p:cNvSpPr>
            <a:spLocks noChangeArrowheads="1"/>
          </p:cNvSpPr>
          <p:nvPr/>
        </p:nvSpPr>
        <p:spPr bwMode="auto">
          <a:xfrm>
            <a:off x="2930525" y="5880100"/>
            <a:ext cx="266700"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IV</a:t>
            </a:r>
            <a:endParaRPr lang="es-PE" sz="1600" b="0">
              <a:effectLst>
                <a:outerShdw blurRad="38100" dist="38100" dir="2700000" algn="tl">
                  <a:srgbClr val="000000"/>
                </a:outerShdw>
              </a:effectLst>
            </a:endParaRPr>
          </a:p>
        </p:txBody>
      </p:sp>
      <p:sp>
        <p:nvSpPr>
          <p:cNvPr id="221234" name="Rectangle 50"/>
          <p:cNvSpPr>
            <a:spLocks noChangeArrowheads="1"/>
          </p:cNvSpPr>
          <p:nvPr/>
        </p:nvSpPr>
        <p:spPr bwMode="auto">
          <a:xfrm>
            <a:off x="3544888" y="5880100"/>
            <a:ext cx="909637"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Richest </a:t>
            </a:r>
          </a:p>
        </p:txBody>
      </p:sp>
      <p:sp>
        <p:nvSpPr>
          <p:cNvPr id="221236" name="Rectangle 52"/>
          <p:cNvSpPr>
            <a:spLocks noChangeArrowheads="1"/>
          </p:cNvSpPr>
          <p:nvPr/>
        </p:nvSpPr>
        <p:spPr bwMode="auto">
          <a:xfrm>
            <a:off x="1519238" y="6137275"/>
            <a:ext cx="1922462"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Income quintiles</a:t>
            </a:r>
          </a:p>
        </p:txBody>
      </p:sp>
      <p:sp>
        <p:nvSpPr>
          <p:cNvPr id="221237" name="Rectangle 53"/>
          <p:cNvSpPr>
            <a:spLocks noChangeArrowheads="1"/>
          </p:cNvSpPr>
          <p:nvPr/>
        </p:nvSpPr>
        <p:spPr bwMode="auto">
          <a:xfrm>
            <a:off x="6696075" y="4019550"/>
            <a:ext cx="2209800" cy="274638"/>
          </a:xfrm>
          <a:prstGeom prst="rect">
            <a:avLst/>
          </a:prstGeom>
          <a:noFill/>
          <a:ln w="9525">
            <a:noFill/>
            <a:miter lim="800000"/>
            <a:headEnd/>
            <a:tailEnd/>
          </a:ln>
          <a:effectLst/>
        </p:spPr>
        <p:txBody>
          <a:bodyPr lIns="0" tIns="0" rIns="0" bIns="0">
            <a:spAutoFit/>
          </a:bodyPr>
          <a:lstStyle/>
          <a:p>
            <a:pPr algn="ctr"/>
            <a:r>
              <a:rPr lang="es-PE" sz="1800">
                <a:solidFill>
                  <a:srgbClr val="FFFF00"/>
                </a:solidFill>
                <a:effectLst>
                  <a:outerShdw blurRad="38100" dist="38100" dir="2700000" algn="tl">
                    <a:srgbClr val="000000"/>
                  </a:outerShdw>
                </a:effectLst>
              </a:rPr>
              <a:t>Costa Rica</a:t>
            </a:r>
          </a:p>
        </p:txBody>
      </p:sp>
      <p:sp>
        <p:nvSpPr>
          <p:cNvPr id="221238" name="Rectangle 54"/>
          <p:cNvSpPr>
            <a:spLocks noChangeArrowheads="1"/>
          </p:cNvSpPr>
          <p:nvPr/>
        </p:nvSpPr>
        <p:spPr bwMode="auto">
          <a:xfrm>
            <a:off x="6934200" y="762000"/>
            <a:ext cx="2209800" cy="274638"/>
          </a:xfrm>
          <a:prstGeom prst="rect">
            <a:avLst/>
          </a:prstGeom>
          <a:noFill/>
          <a:ln w="9525">
            <a:noFill/>
            <a:miter lim="800000"/>
            <a:headEnd/>
            <a:tailEnd/>
          </a:ln>
          <a:effectLst/>
        </p:spPr>
        <p:txBody>
          <a:bodyPr lIns="0" tIns="0" rIns="0" bIns="0">
            <a:spAutoFit/>
          </a:bodyPr>
          <a:lstStyle/>
          <a:p>
            <a:pPr algn="ctr"/>
            <a:r>
              <a:rPr lang="es-PE" sz="1800">
                <a:solidFill>
                  <a:srgbClr val="FFFF00"/>
                </a:solidFill>
                <a:effectLst>
                  <a:outerShdw blurRad="38100" dist="38100" dir="2700000" algn="tl">
                    <a:srgbClr val="000000"/>
                  </a:outerShdw>
                </a:effectLst>
              </a:rPr>
              <a:t>Jamaica</a:t>
            </a:r>
          </a:p>
        </p:txBody>
      </p:sp>
      <p:sp>
        <p:nvSpPr>
          <p:cNvPr id="221239" name="Rectangle 55"/>
          <p:cNvSpPr>
            <a:spLocks noChangeArrowheads="1"/>
          </p:cNvSpPr>
          <p:nvPr/>
        </p:nvSpPr>
        <p:spPr bwMode="auto">
          <a:xfrm>
            <a:off x="2228850" y="3817938"/>
            <a:ext cx="2209800" cy="549275"/>
          </a:xfrm>
          <a:prstGeom prst="rect">
            <a:avLst/>
          </a:prstGeom>
          <a:noFill/>
          <a:ln w="9525">
            <a:noFill/>
            <a:miter lim="800000"/>
            <a:headEnd/>
            <a:tailEnd/>
          </a:ln>
          <a:effectLst/>
        </p:spPr>
        <p:txBody>
          <a:bodyPr lIns="0" tIns="0" rIns="0" bIns="0">
            <a:spAutoFit/>
          </a:bodyPr>
          <a:lstStyle/>
          <a:p>
            <a:pPr algn="ctr"/>
            <a:r>
              <a:rPr lang="es-PE" sz="1800">
                <a:solidFill>
                  <a:srgbClr val="FFFF00"/>
                </a:solidFill>
                <a:effectLst>
                  <a:outerShdw blurRad="38100" dist="38100" dir="2700000" algn="tl">
                    <a:srgbClr val="000000"/>
                  </a:outerShdw>
                </a:effectLst>
              </a:rPr>
              <a:t>Dominican Republic</a:t>
            </a:r>
            <a:endParaRPr lang="es-PE" sz="1800" b="0">
              <a:solidFill>
                <a:srgbClr val="FFFF00"/>
              </a:solidFill>
              <a:effectLst>
                <a:outerShdw blurRad="38100" dist="38100" dir="2700000" algn="tl">
                  <a:srgbClr val="000000"/>
                </a:outerShdw>
              </a:effectLst>
            </a:endParaRPr>
          </a:p>
        </p:txBody>
      </p:sp>
      <p:sp>
        <p:nvSpPr>
          <p:cNvPr id="221240" name="Rectangle 56"/>
          <p:cNvSpPr>
            <a:spLocks noChangeArrowheads="1"/>
          </p:cNvSpPr>
          <p:nvPr/>
        </p:nvSpPr>
        <p:spPr bwMode="auto">
          <a:xfrm>
            <a:off x="5181600" y="1143000"/>
            <a:ext cx="533400" cy="1981200"/>
          </a:xfrm>
          <a:prstGeom prst="rect">
            <a:avLst/>
          </a:prstGeom>
          <a:solidFill>
            <a:srgbClr val="33CCCC"/>
          </a:solidFill>
          <a:ln w="31750">
            <a:noFill/>
            <a:miter lim="800000"/>
            <a:headEnd/>
            <a:tailEnd/>
          </a:ln>
          <a:effectLst/>
        </p:spPr>
        <p:txBody>
          <a:bodyPr/>
          <a:lstStyle/>
          <a:p>
            <a:endParaRPr lang="en-US"/>
          </a:p>
        </p:txBody>
      </p:sp>
      <p:sp>
        <p:nvSpPr>
          <p:cNvPr id="221241" name="Rectangle 57"/>
          <p:cNvSpPr>
            <a:spLocks noChangeArrowheads="1"/>
          </p:cNvSpPr>
          <p:nvPr/>
        </p:nvSpPr>
        <p:spPr bwMode="auto">
          <a:xfrm>
            <a:off x="5867400" y="1447800"/>
            <a:ext cx="533400" cy="1676400"/>
          </a:xfrm>
          <a:prstGeom prst="rect">
            <a:avLst/>
          </a:prstGeom>
          <a:solidFill>
            <a:srgbClr val="33CCCC"/>
          </a:solidFill>
          <a:ln w="31750">
            <a:noFill/>
            <a:miter lim="800000"/>
            <a:headEnd/>
            <a:tailEnd/>
          </a:ln>
          <a:effectLst/>
        </p:spPr>
        <p:txBody>
          <a:bodyPr/>
          <a:lstStyle/>
          <a:p>
            <a:endParaRPr lang="en-US"/>
          </a:p>
        </p:txBody>
      </p:sp>
      <p:sp>
        <p:nvSpPr>
          <p:cNvPr id="221242" name="Rectangle 58"/>
          <p:cNvSpPr>
            <a:spLocks noChangeArrowheads="1"/>
          </p:cNvSpPr>
          <p:nvPr/>
        </p:nvSpPr>
        <p:spPr bwMode="auto">
          <a:xfrm>
            <a:off x="6553200" y="1600200"/>
            <a:ext cx="533400" cy="1481138"/>
          </a:xfrm>
          <a:prstGeom prst="rect">
            <a:avLst/>
          </a:prstGeom>
          <a:solidFill>
            <a:srgbClr val="33CCCC"/>
          </a:solidFill>
          <a:ln w="31750">
            <a:noFill/>
            <a:miter lim="800000"/>
            <a:headEnd/>
            <a:tailEnd/>
          </a:ln>
          <a:effectLst/>
        </p:spPr>
        <p:txBody>
          <a:bodyPr/>
          <a:lstStyle/>
          <a:p>
            <a:endParaRPr lang="en-US"/>
          </a:p>
        </p:txBody>
      </p:sp>
      <p:sp>
        <p:nvSpPr>
          <p:cNvPr id="221243" name="Rectangle 59"/>
          <p:cNvSpPr>
            <a:spLocks noChangeArrowheads="1"/>
          </p:cNvSpPr>
          <p:nvPr/>
        </p:nvSpPr>
        <p:spPr bwMode="auto">
          <a:xfrm>
            <a:off x="7239000" y="1828800"/>
            <a:ext cx="523875" cy="1295400"/>
          </a:xfrm>
          <a:prstGeom prst="rect">
            <a:avLst/>
          </a:prstGeom>
          <a:solidFill>
            <a:srgbClr val="33CCCC"/>
          </a:solidFill>
          <a:ln w="31750">
            <a:noFill/>
            <a:miter lim="800000"/>
            <a:headEnd/>
            <a:tailEnd/>
          </a:ln>
          <a:effectLst/>
        </p:spPr>
        <p:txBody>
          <a:bodyPr/>
          <a:lstStyle/>
          <a:p>
            <a:endParaRPr lang="en-US"/>
          </a:p>
        </p:txBody>
      </p:sp>
      <p:sp>
        <p:nvSpPr>
          <p:cNvPr id="221244" name="Rectangle 60"/>
          <p:cNvSpPr>
            <a:spLocks noChangeArrowheads="1"/>
          </p:cNvSpPr>
          <p:nvPr/>
        </p:nvSpPr>
        <p:spPr bwMode="auto">
          <a:xfrm>
            <a:off x="7924800" y="1752600"/>
            <a:ext cx="533400" cy="1371600"/>
          </a:xfrm>
          <a:prstGeom prst="rect">
            <a:avLst/>
          </a:prstGeom>
          <a:solidFill>
            <a:srgbClr val="33CCCC"/>
          </a:solidFill>
          <a:ln w="31750">
            <a:noFill/>
            <a:miter lim="800000"/>
            <a:headEnd/>
            <a:tailEnd/>
          </a:ln>
          <a:effectLst/>
        </p:spPr>
        <p:txBody>
          <a:bodyPr/>
          <a:lstStyle/>
          <a:p>
            <a:endParaRPr lang="en-US"/>
          </a:p>
        </p:txBody>
      </p:sp>
      <p:sp>
        <p:nvSpPr>
          <p:cNvPr id="221245" name="Rectangle 61"/>
          <p:cNvSpPr>
            <a:spLocks noChangeArrowheads="1"/>
          </p:cNvSpPr>
          <p:nvPr/>
        </p:nvSpPr>
        <p:spPr bwMode="auto">
          <a:xfrm>
            <a:off x="6629400" y="1295400"/>
            <a:ext cx="568325" cy="274638"/>
          </a:xfrm>
          <a:prstGeom prst="rect">
            <a:avLst/>
          </a:prstGeom>
          <a:noFill/>
          <a:ln w="9525">
            <a:noFill/>
            <a:miter lim="800000"/>
            <a:headEnd/>
            <a:tailEnd/>
          </a:ln>
          <a:effectLst/>
        </p:spPr>
        <p:txBody>
          <a:bodyPr wrap="none" lIns="0" tIns="0" rIns="0" bIns="0">
            <a:spAutoFit/>
          </a:bodyPr>
          <a:lstStyle/>
          <a:p>
            <a:r>
              <a:rPr lang="en-US" sz="1800">
                <a:effectLst>
                  <a:outerShdw blurRad="38100" dist="38100" dir="2700000" algn="tl">
                    <a:srgbClr val="000000"/>
                  </a:outerShdw>
                </a:effectLst>
              </a:rPr>
              <a:t>32.3</a:t>
            </a:r>
          </a:p>
        </p:txBody>
      </p:sp>
      <p:sp>
        <p:nvSpPr>
          <p:cNvPr id="221246" name="Rectangle 62"/>
          <p:cNvSpPr>
            <a:spLocks noChangeArrowheads="1"/>
          </p:cNvSpPr>
          <p:nvPr/>
        </p:nvSpPr>
        <p:spPr bwMode="auto">
          <a:xfrm>
            <a:off x="5943600" y="1143000"/>
            <a:ext cx="568325" cy="274638"/>
          </a:xfrm>
          <a:prstGeom prst="rect">
            <a:avLst/>
          </a:prstGeom>
          <a:noFill/>
          <a:ln w="9525">
            <a:noFill/>
            <a:miter lim="800000"/>
            <a:headEnd/>
            <a:tailEnd/>
          </a:ln>
          <a:effectLst/>
        </p:spPr>
        <p:txBody>
          <a:bodyPr wrap="none" lIns="0" tIns="0" rIns="0" bIns="0">
            <a:spAutoFit/>
          </a:bodyPr>
          <a:lstStyle/>
          <a:p>
            <a:r>
              <a:rPr lang="en-US" sz="1800">
                <a:effectLst>
                  <a:outerShdw blurRad="38100" dist="38100" dir="2700000" algn="tl">
                    <a:srgbClr val="000000"/>
                  </a:outerShdw>
                </a:effectLst>
              </a:rPr>
              <a:t>34.5</a:t>
            </a:r>
          </a:p>
        </p:txBody>
      </p:sp>
      <p:sp>
        <p:nvSpPr>
          <p:cNvPr id="221247" name="Rectangle 63"/>
          <p:cNvSpPr>
            <a:spLocks noChangeArrowheads="1"/>
          </p:cNvSpPr>
          <p:nvPr/>
        </p:nvSpPr>
        <p:spPr bwMode="auto">
          <a:xfrm>
            <a:off x="5257800" y="838200"/>
            <a:ext cx="568325" cy="274638"/>
          </a:xfrm>
          <a:prstGeom prst="rect">
            <a:avLst/>
          </a:prstGeom>
          <a:noFill/>
          <a:ln w="9525">
            <a:noFill/>
            <a:miter lim="800000"/>
            <a:headEnd/>
            <a:tailEnd/>
          </a:ln>
          <a:effectLst/>
        </p:spPr>
        <p:txBody>
          <a:bodyPr wrap="none" lIns="0" tIns="0" rIns="0" bIns="0">
            <a:spAutoFit/>
          </a:bodyPr>
          <a:lstStyle/>
          <a:p>
            <a:r>
              <a:rPr lang="en-US" sz="1800">
                <a:effectLst>
                  <a:outerShdw blurRad="38100" dist="38100" dir="2700000" algn="tl">
                    <a:srgbClr val="000000"/>
                  </a:outerShdw>
                </a:effectLst>
              </a:rPr>
              <a:t>35.9</a:t>
            </a:r>
          </a:p>
        </p:txBody>
      </p:sp>
      <p:sp>
        <p:nvSpPr>
          <p:cNvPr id="221248" name="Rectangle 64"/>
          <p:cNvSpPr>
            <a:spLocks noChangeArrowheads="1"/>
          </p:cNvSpPr>
          <p:nvPr/>
        </p:nvSpPr>
        <p:spPr bwMode="auto">
          <a:xfrm>
            <a:off x="7315200" y="1524000"/>
            <a:ext cx="568325" cy="274638"/>
          </a:xfrm>
          <a:prstGeom prst="rect">
            <a:avLst/>
          </a:prstGeom>
          <a:noFill/>
          <a:ln w="9525">
            <a:noFill/>
            <a:miter lim="800000"/>
            <a:headEnd/>
            <a:tailEnd/>
          </a:ln>
          <a:effectLst/>
        </p:spPr>
        <p:txBody>
          <a:bodyPr wrap="none" lIns="0" tIns="0" rIns="0" bIns="0">
            <a:spAutoFit/>
          </a:bodyPr>
          <a:lstStyle/>
          <a:p>
            <a:r>
              <a:rPr lang="en-US" sz="1800">
                <a:effectLst>
                  <a:outerShdw blurRad="38100" dist="38100" dir="2700000" algn="tl">
                    <a:srgbClr val="000000"/>
                  </a:outerShdw>
                </a:effectLst>
              </a:rPr>
              <a:t>26.1</a:t>
            </a:r>
          </a:p>
        </p:txBody>
      </p:sp>
      <p:sp>
        <p:nvSpPr>
          <p:cNvPr id="221249" name="Rectangle 65"/>
          <p:cNvSpPr>
            <a:spLocks noChangeArrowheads="1"/>
          </p:cNvSpPr>
          <p:nvPr/>
        </p:nvSpPr>
        <p:spPr bwMode="auto">
          <a:xfrm>
            <a:off x="8001000" y="1447800"/>
            <a:ext cx="568325" cy="274638"/>
          </a:xfrm>
          <a:prstGeom prst="rect">
            <a:avLst/>
          </a:prstGeom>
          <a:noFill/>
          <a:ln w="9525">
            <a:noFill/>
            <a:miter lim="800000"/>
            <a:headEnd/>
            <a:tailEnd/>
          </a:ln>
          <a:effectLst/>
        </p:spPr>
        <p:txBody>
          <a:bodyPr wrap="none" lIns="0" tIns="0" rIns="0" bIns="0">
            <a:spAutoFit/>
          </a:bodyPr>
          <a:lstStyle/>
          <a:p>
            <a:r>
              <a:rPr lang="en-US" sz="1800">
                <a:effectLst>
                  <a:outerShdw blurRad="38100" dist="38100" dir="2700000" algn="tl">
                    <a:srgbClr val="000000"/>
                  </a:outerShdw>
                </a:effectLst>
              </a:rPr>
              <a:t>28.0</a:t>
            </a:r>
          </a:p>
        </p:txBody>
      </p:sp>
      <p:sp>
        <p:nvSpPr>
          <p:cNvPr id="221250" name="Line 66"/>
          <p:cNvSpPr>
            <a:spLocks noChangeShapeType="1"/>
          </p:cNvSpPr>
          <p:nvPr/>
        </p:nvSpPr>
        <p:spPr bwMode="auto">
          <a:xfrm>
            <a:off x="5049838" y="3109913"/>
            <a:ext cx="3486150" cy="1587"/>
          </a:xfrm>
          <a:prstGeom prst="line">
            <a:avLst/>
          </a:prstGeom>
          <a:noFill/>
          <a:ln w="25400">
            <a:solidFill>
              <a:schemeClr val="bg1"/>
            </a:solidFill>
            <a:round/>
            <a:headEnd/>
            <a:tailEnd/>
          </a:ln>
          <a:effectLst/>
        </p:spPr>
        <p:txBody>
          <a:bodyPr/>
          <a:lstStyle/>
          <a:p>
            <a:endParaRPr lang="en-US"/>
          </a:p>
        </p:txBody>
      </p:sp>
      <p:sp>
        <p:nvSpPr>
          <p:cNvPr id="221251" name="Line 67"/>
          <p:cNvSpPr>
            <a:spLocks noChangeShapeType="1"/>
          </p:cNvSpPr>
          <p:nvPr/>
        </p:nvSpPr>
        <p:spPr bwMode="auto">
          <a:xfrm flipV="1">
            <a:off x="5049838" y="3109913"/>
            <a:ext cx="1587" cy="52387"/>
          </a:xfrm>
          <a:prstGeom prst="line">
            <a:avLst/>
          </a:prstGeom>
          <a:noFill/>
          <a:ln w="25400">
            <a:solidFill>
              <a:schemeClr val="bg1"/>
            </a:solidFill>
            <a:round/>
            <a:headEnd/>
            <a:tailEnd/>
          </a:ln>
          <a:effectLst/>
        </p:spPr>
        <p:txBody>
          <a:bodyPr/>
          <a:lstStyle/>
          <a:p>
            <a:endParaRPr lang="en-US"/>
          </a:p>
        </p:txBody>
      </p:sp>
      <p:sp>
        <p:nvSpPr>
          <p:cNvPr id="221252" name="Line 68"/>
          <p:cNvSpPr>
            <a:spLocks noChangeShapeType="1"/>
          </p:cNvSpPr>
          <p:nvPr/>
        </p:nvSpPr>
        <p:spPr bwMode="auto">
          <a:xfrm flipV="1">
            <a:off x="5748338" y="3109913"/>
            <a:ext cx="1587" cy="52387"/>
          </a:xfrm>
          <a:prstGeom prst="line">
            <a:avLst/>
          </a:prstGeom>
          <a:noFill/>
          <a:ln w="25400">
            <a:solidFill>
              <a:schemeClr val="bg1"/>
            </a:solidFill>
            <a:round/>
            <a:headEnd/>
            <a:tailEnd/>
          </a:ln>
          <a:effectLst/>
        </p:spPr>
        <p:txBody>
          <a:bodyPr/>
          <a:lstStyle/>
          <a:p>
            <a:endParaRPr lang="en-US"/>
          </a:p>
        </p:txBody>
      </p:sp>
      <p:sp>
        <p:nvSpPr>
          <p:cNvPr id="221253" name="Line 69"/>
          <p:cNvSpPr>
            <a:spLocks noChangeShapeType="1"/>
          </p:cNvSpPr>
          <p:nvPr/>
        </p:nvSpPr>
        <p:spPr bwMode="auto">
          <a:xfrm flipV="1">
            <a:off x="6448425" y="3109913"/>
            <a:ext cx="1588" cy="52387"/>
          </a:xfrm>
          <a:prstGeom prst="line">
            <a:avLst/>
          </a:prstGeom>
          <a:noFill/>
          <a:ln w="25400">
            <a:solidFill>
              <a:schemeClr val="bg1"/>
            </a:solidFill>
            <a:round/>
            <a:headEnd/>
            <a:tailEnd/>
          </a:ln>
          <a:effectLst/>
        </p:spPr>
        <p:txBody>
          <a:bodyPr/>
          <a:lstStyle/>
          <a:p>
            <a:endParaRPr lang="en-US"/>
          </a:p>
        </p:txBody>
      </p:sp>
      <p:sp>
        <p:nvSpPr>
          <p:cNvPr id="221254" name="Line 70"/>
          <p:cNvSpPr>
            <a:spLocks noChangeShapeType="1"/>
          </p:cNvSpPr>
          <p:nvPr/>
        </p:nvSpPr>
        <p:spPr bwMode="auto">
          <a:xfrm flipV="1">
            <a:off x="7135813" y="3109913"/>
            <a:ext cx="1587" cy="52387"/>
          </a:xfrm>
          <a:prstGeom prst="line">
            <a:avLst/>
          </a:prstGeom>
          <a:noFill/>
          <a:ln w="25400">
            <a:solidFill>
              <a:schemeClr val="bg1"/>
            </a:solidFill>
            <a:round/>
            <a:headEnd/>
            <a:tailEnd/>
          </a:ln>
          <a:effectLst/>
        </p:spPr>
        <p:txBody>
          <a:bodyPr/>
          <a:lstStyle/>
          <a:p>
            <a:endParaRPr lang="en-US"/>
          </a:p>
        </p:txBody>
      </p:sp>
      <p:sp>
        <p:nvSpPr>
          <p:cNvPr id="221255" name="Line 71"/>
          <p:cNvSpPr>
            <a:spLocks noChangeShapeType="1"/>
          </p:cNvSpPr>
          <p:nvPr/>
        </p:nvSpPr>
        <p:spPr bwMode="auto">
          <a:xfrm flipV="1">
            <a:off x="7835900" y="3109913"/>
            <a:ext cx="1588" cy="52387"/>
          </a:xfrm>
          <a:prstGeom prst="line">
            <a:avLst/>
          </a:prstGeom>
          <a:noFill/>
          <a:ln w="25400">
            <a:solidFill>
              <a:schemeClr val="bg1"/>
            </a:solidFill>
            <a:round/>
            <a:headEnd/>
            <a:tailEnd/>
          </a:ln>
          <a:effectLst/>
        </p:spPr>
        <p:txBody>
          <a:bodyPr/>
          <a:lstStyle/>
          <a:p>
            <a:endParaRPr lang="en-US"/>
          </a:p>
        </p:txBody>
      </p:sp>
      <p:sp>
        <p:nvSpPr>
          <p:cNvPr id="221256" name="Line 72"/>
          <p:cNvSpPr>
            <a:spLocks noChangeShapeType="1"/>
          </p:cNvSpPr>
          <p:nvPr/>
        </p:nvSpPr>
        <p:spPr bwMode="auto">
          <a:xfrm flipV="1">
            <a:off x="8535988" y="3109913"/>
            <a:ext cx="1587" cy="52387"/>
          </a:xfrm>
          <a:prstGeom prst="line">
            <a:avLst/>
          </a:prstGeom>
          <a:noFill/>
          <a:ln w="25400">
            <a:solidFill>
              <a:schemeClr val="bg1"/>
            </a:solidFill>
            <a:round/>
            <a:headEnd/>
            <a:tailEnd/>
          </a:ln>
          <a:effectLst/>
        </p:spPr>
        <p:txBody>
          <a:bodyPr/>
          <a:lstStyle/>
          <a:p>
            <a:endParaRPr lang="en-US"/>
          </a:p>
        </p:txBody>
      </p:sp>
      <p:sp>
        <p:nvSpPr>
          <p:cNvPr id="221257" name="Rectangle 73"/>
          <p:cNvSpPr>
            <a:spLocks noChangeArrowheads="1"/>
          </p:cNvSpPr>
          <p:nvPr/>
        </p:nvSpPr>
        <p:spPr bwMode="auto">
          <a:xfrm>
            <a:off x="4953000" y="3124200"/>
            <a:ext cx="947738"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Poorest </a:t>
            </a:r>
            <a:endParaRPr lang="es-PE" sz="1600" b="0">
              <a:effectLst>
                <a:outerShdw blurRad="38100" dist="38100" dir="2700000" algn="tl">
                  <a:srgbClr val="000000"/>
                </a:outerShdw>
              </a:effectLst>
            </a:endParaRPr>
          </a:p>
        </p:txBody>
      </p:sp>
      <p:sp>
        <p:nvSpPr>
          <p:cNvPr id="221259" name="Rectangle 75"/>
          <p:cNvSpPr>
            <a:spLocks noChangeArrowheads="1"/>
          </p:cNvSpPr>
          <p:nvPr/>
        </p:nvSpPr>
        <p:spPr bwMode="auto">
          <a:xfrm>
            <a:off x="6049963" y="3117850"/>
            <a:ext cx="222250"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II</a:t>
            </a:r>
            <a:endParaRPr lang="es-PE" sz="1600" b="0">
              <a:effectLst>
                <a:outerShdw blurRad="38100" dist="38100" dir="2700000" algn="tl">
                  <a:srgbClr val="000000"/>
                </a:outerShdw>
              </a:effectLst>
            </a:endParaRPr>
          </a:p>
        </p:txBody>
      </p:sp>
      <p:sp>
        <p:nvSpPr>
          <p:cNvPr id="221260" name="Rectangle 76"/>
          <p:cNvSpPr>
            <a:spLocks noChangeArrowheads="1"/>
          </p:cNvSpPr>
          <p:nvPr/>
        </p:nvSpPr>
        <p:spPr bwMode="auto">
          <a:xfrm>
            <a:off x="6726238" y="3117850"/>
            <a:ext cx="333375"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III</a:t>
            </a:r>
            <a:endParaRPr lang="es-PE" sz="1600" b="0">
              <a:effectLst>
                <a:outerShdw blurRad="38100" dist="38100" dir="2700000" algn="tl">
                  <a:srgbClr val="000000"/>
                </a:outerShdw>
              </a:effectLst>
            </a:endParaRPr>
          </a:p>
        </p:txBody>
      </p:sp>
      <p:sp>
        <p:nvSpPr>
          <p:cNvPr id="221261" name="Rectangle 77"/>
          <p:cNvSpPr>
            <a:spLocks noChangeArrowheads="1"/>
          </p:cNvSpPr>
          <p:nvPr/>
        </p:nvSpPr>
        <p:spPr bwMode="auto">
          <a:xfrm>
            <a:off x="7413625" y="3117850"/>
            <a:ext cx="266700"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IV</a:t>
            </a:r>
            <a:endParaRPr lang="es-PE" sz="1600" b="0">
              <a:effectLst>
                <a:outerShdw blurRad="38100" dist="38100" dir="2700000" algn="tl">
                  <a:srgbClr val="000000"/>
                </a:outerShdw>
              </a:effectLst>
            </a:endParaRPr>
          </a:p>
        </p:txBody>
      </p:sp>
      <p:sp>
        <p:nvSpPr>
          <p:cNvPr id="221262" name="Rectangle 78"/>
          <p:cNvSpPr>
            <a:spLocks noChangeArrowheads="1"/>
          </p:cNvSpPr>
          <p:nvPr/>
        </p:nvSpPr>
        <p:spPr bwMode="auto">
          <a:xfrm>
            <a:off x="8016875" y="3117850"/>
            <a:ext cx="839788"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Richest</a:t>
            </a:r>
            <a:endParaRPr lang="es-PE" sz="1600" b="0">
              <a:effectLst>
                <a:outerShdw blurRad="38100" dist="38100" dir="2700000" algn="tl">
                  <a:srgbClr val="000000"/>
                </a:outerShdw>
              </a:effectLst>
            </a:endParaRPr>
          </a:p>
        </p:txBody>
      </p:sp>
      <p:sp>
        <p:nvSpPr>
          <p:cNvPr id="221264" name="Rectangle 80"/>
          <p:cNvSpPr>
            <a:spLocks noChangeArrowheads="1"/>
          </p:cNvSpPr>
          <p:nvPr/>
        </p:nvSpPr>
        <p:spPr bwMode="auto">
          <a:xfrm>
            <a:off x="6026150" y="3349625"/>
            <a:ext cx="1922463" cy="244475"/>
          </a:xfrm>
          <a:prstGeom prst="rect">
            <a:avLst/>
          </a:prstGeom>
          <a:noFill/>
          <a:ln w="9525">
            <a:noFill/>
            <a:miter lim="800000"/>
            <a:headEnd/>
            <a:tailEnd/>
          </a:ln>
          <a:effectLst/>
        </p:spPr>
        <p:txBody>
          <a:bodyPr wrap="none" lIns="0" tIns="0" rIns="0" bIns="0">
            <a:spAutoFit/>
          </a:bodyPr>
          <a:lstStyle/>
          <a:p>
            <a:r>
              <a:rPr lang="es-PE" sz="1600">
                <a:effectLst>
                  <a:outerShdw blurRad="38100" dist="38100" dir="2700000" algn="tl">
                    <a:srgbClr val="000000"/>
                  </a:outerShdw>
                </a:effectLst>
              </a:rPr>
              <a:t>Income quintiles</a:t>
            </a:r>
            <a:endParaRPr lang="es-PE" sz="1600" b="0">
              <a:effectLst>
                <a:outerShdw blurRad="38100" dist="38100" dir="2700000" algn="tl">
                  <a:srgbClr val="000000"/>
                </a:outerShdw>
              </a:effectLst>
            </a:endParaRPr>
          </a:p>
        </p:txBody>
      </p:sp>
      <p:sp>
        <p:nvSpPr>
          <p:cNvPr id="221265" name="Rectangle 81"/>
          <p:cNvSpPr>
            <a:spLocks noChangeArrowheads="1"/>
          </p:cNvSpPr>
          <p:nvPr/>
        </p:nvSpPr>
        <p:spPr bwMode="auto">
          <a:xfrm>
            <a:off x="685800" y="1752600"/>
            <a:ext cx="3124200" cy="1282700"/>
          </a:xfrm>
          <a:prstGeom prst="rect">
            <a:avLst/>
          </a:prstGeom>
          <a:noFill/>
          <a:ln w="9525">
            <a:noFill/>
            <a:miter lim="800000"/>
            <a:headEnd/>
            <a:tailEnd/>
          </a:ln>
          <a:effectLst/>
        </p:spPr>
        <p:txBody>
          <a:bodyPr lIns="0" tIns="0" rIns="0" bIns="0">
            <a:spAutoFit/>
          </a:bodyPr>
          <a:lstStyle/>
          <a:p>
            <a:pPr algn="ctr"/>
            <a:r>
              <a:rPr lang="es-PE" sz="2100">
                <a:solidFill>
                  <a:srgbClr val="FFCC00"/>
                </a:solidFill>
                <a:effectLst>
                  <a:outerShdw blurRad="38100" dist="38100" dir="2700000" algn="tl">
                    <a:srgbClr val="000000"/>
                  </a:outerShdw>
                </a:effectLst>
              </a:rPr>
              <a:t>Unemployment rate of 15-24 year-old (%)</a:t>
            </a:r>
          </a:p>
          <a:p>
            <a:pPr algn="ctr"/>
            <a:endParaRPr lang="es-PE" sz="2100">
              <a:solidFill>
                <a:srgbClr val="FFCC00"/>
              </a:solidFill>
              <a:effectLst>
                <a:outerShdw blurRad="38100" dist="38100" dir="2700000" algn="tl">
                  <a:srgbClr val="000000"/>
                </a:outerShdw>
              </a:effectLst>
            </a:endParaRPr>
          </a:p>
        </p:txBody>
      </p:sp>
    </p:spTree>
  </p:cSld>
  <p:clrMapOvr>
    <a:masterClrMapping/>
  </p:clrMapOvr>
  <p:transition advClick="0" advTm="1500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Text Box 2"/>
          <p:cNvSpPr txBox="1">
            <a:spLocks noChangeArrowheads="1"/>
          </p:cNvSpPr>
          <p:nvPr/>
        </p:nvSpPr>
        <p:spPr bwMode="auto">
          <a:xfrm>
            <a:off x="304800" y="0"/>
            <a:ext cx="8305800" cy="946150"/>
          </a:xfrm>
          <a:prstGeom prst="rect">
            <a:avLst/>
          </a:prstGeom>
          <a:noFill/>
          <a:ln w="9525">
            <a:noFill/>
            <a:miter lim="800000"/>
            <a:headEnd/>
            <a:tailEnd/>
          </a:ln>
          <a:effectLst/>
        </p:spPr>
        <p:txBody>
          <a:bodyPr>
            <a:spAutoFit/>
          </a:bodyPr>
          <a:lstStyle/>
          <a:p>
            <a:pPr algn="ctr">
              <a:spcBef>
                <a:spcPct val="50000"/>
              </a:spcBef>
            </a:pPr>
            <a:r>
              <a:rPr lang="es-PE" sz="2800" b="0">
                <a:solidFill>
                  <a:schemeClr val="tx2"/>
                </a:solidFill>
                <a:effectLst>
                  <a:outerShdw blurRad="38100" dist="38100" dir="2700000" algn="tl">
                    <a:srgbClr val="000000"/>
                  </a:outerShdw>
                </a:effectLst>
              </a:rPr>
              <a:t>Unemployment rate of 15-24 year-old (%) in Latin America and the Caribbean</a:t>
            </a:r>
          </a:p>
        </p:txBody>
      </p:sp>
      <p:sp>
        <p:nvSpPr>
          <p:cNvPr id="223235" name="Rectangle 3"/>
          <p:cNvSpPr>
            <a:spLocks noChangeArrowheads="1"/>
          </p:cNvSpPr>
          <p:nvPr/>
        </p:nvSpPr>
        <p:spPr bwMode="auto">
          <a:xfrm>
            <a:off x="2908300" y="6199188"/>
            <a:ext cx="611188" cy="193675"/>
          </a:xfrm>
          <a:prstGeom prst="rect">
            <a:avLst/>
          </a:prstGeom>
          <a:solidFill>
            <a:srgbClr val="9999FF"/>
          </a:solidFill>
          <a:ln w="31750">
            <a:noFill/>
            <a:miter lim="800000"/>
            <a:headEnd/>
            <a:tailEnd/>
          </a:ln>
          <a:effectLst/>
        </p:spPr>
        <p:txBody>
          <a:bodyPr/>
          <a:lstStyle/>
          <a:p>
            <a:endParaRPr lang="en-US"/>
          </a:p>
        </p:txBody>
      </p:sp>
      <p:sp>
        <p:nvSpPr>
          <p:cNvPr id="223236" name="Rectangle 4"/>
          <p:cNvSpPr>
            <a:spLocks noChangeArrowheads="1"/>
          </p:cNvSpPr>
          <p:nvPr/>
        </p:nvSpPr>
        <p:spPr bwMode="auto">
          <a:xfrm>
            <a:off x="2895600" y="5946775"/>
            <a:ext cx="773113" cy="193675"/>
          </a:xfrm>
          <a:prstGeom prst="rect">
            <a:avLst/>
          </a:prstGeom>
          <a:solidFill>
            <a:srgbClr val="9999FF"/>
          </a:solidFill>
          <a:ln w="31750">
            <a:noFill/>
            <a:miter lim="800000"/>
            <a:headEnd/>
            <a:tailEnd/>
          </a:ln>
          <a:effectLst/>
        </p:spPr>
        <p:txBody>
          <a:bodyPr/>
          <a:lstStyle/>
          <a:p>
            <a:endParaRPr lang="en-US"/>
          </a:p>
        </p:txBody>
      </p:sp>
      <p:sp>
        <p:nvSpPr>
          <p:cNvPr id="223237" name="Rectangle 5"/>
          <p:cNvSpPr>
            <a:spLocks noChangeArrowheads="1"/>
          </p:cNvSpPr>
          <p:nvPr/>
        </p:nvSpPr>
        <p:spPr bwMode="auto">
          <a:xfrm>
            <a:off x="2895600" y="5694363"/>
            <a:ext cx="949325" cy="193675"/>
          </a:xfrm>
          <a:prstGeom prst="rect">
            <a:avLst/>
          </a:prstGeom>
          <a:solidFill>
            <a:srgbClr val="9999FF"/>
          </a:solidFill>
          <a:ln w="31750">
            <a:noFill/>
            <a:miter lim="800000"/>
            <a:headEnd/>
            <a:tailEnd/>
          </a:ln>
          <a:effectLst/>
        </p:spPr>
        <p:txBody>
          <a:bodyPr/>
          <a:lstStyle/>
          <a:p>
            <a:endParaRPr lang="en-US"/>
          </a:p>
        </p:txBody>
      </p:sp>
      <p:sp>
        <p:nvSpPr>
          <p:cNvPr id="223238" name="Rectangle 6"/>
          <p:cNvSpPr>
            <a:spLocks noChangeArrowheads="1"/>
          </p:cNvSpPr>
          <p:nvPr/>
        </p:nvSpPr>
        <p:spPr bwMode="auto">
          <a:xfrm>
            <a:off x="2895600" y="5443538"/>
            <a:ext cx="1143000" cy="193675"/>
          </a:xfrm>
          <a:prstGeom prst="rect">
            <a:avLst/>
          </a:prstGeom>
          <a:solidFill>
            <a:srgbClr val="9999FF"/>
          </a:solidFill>
          <a:ln w="31750">
            <a:noFill/>
            <a:miter lim="800000"/>
            <a:headEnd/>
            <a:tailEnd/>
          </a:ln>
          <a:effectLst/>
        </p:spPr>
        <p:txBody>
          <a:bodyPr/>
          <a:lstStyle/>
          <a:p>
            <a:endParaRPr lang="en-US"/>
          </a:p>
        </p:txBody>
      </p:sp>
      <p:sp>
        <p:nvSpPr>
          <p:cNvPr id="223239" name="Rectangle 7"/>
          <p:cNvSpPr>
            <a:spLocks noChangeArrowheads="1"/>
          </p:cNvSpPr>
          <p:nvPr/>
        </p:nvSpPr>
        <p:spPr bwMode="auto">
          <a:xfrm>
            <a:off x="2895600" y="5191125"/>
            <a:ext cx="1255713" cy="193675"/>
          </a:xfrm>
          <a:prstGeom prst="rect">
            <a:avLst/>
          </a:prstGeom>
          <a:solidFill>
            <a:srgbClr val="9999FF"/>
          </a:solidFill>
          <a:ln w="31750">
            <a:noFill/>
            <a:miter lim="800000"/>
            <a:headEnd/>
            <a:tailEnd/>
          </a:ln>
          <a:effectLst/>
        </p:spPr>
        <p:txBody>
          <a:bodyPr/>
          <a:lstStyle/>
          <a:p>
            <a:endParaRPr lang="en-US"/>
          </a:p>
        </p:txBody>
      </p:sp>
      <p:sp>
        <p:nvSpPr>
          <p:cNvPr id="223240" name="Rectangle 8"/>
          <p:cNvSpPr>
            <a:spLocks noChangeArrowheads="1"/>
          </p:cNvSpPr>
          <p:nvPr/>
        </p:nvSpPr>
        <p:spPr bwMode="auto">
          <a:xfrm>
            <a:off x="2895600" y="4938713"/>
            <a:ext cx="1319213" cy="193675"/>
          </a:xfrm>
          <a:prstGeom prst="rect">
            <a:avLst/>
          </a:prstGeom>
          <a:solidFill>
            <a:srgbClr val="9999FF"/>
          </a:solidFill>
          <a:ln w="31750">
            <a:noFill/>
            <a:miter lim="800000"/>
            <a:headEnd/>
            <a:tailEnd/>
          </a:ln>
          <a:effectLst/>
        </p:spPr>
        <p:txBody>
          <a:bodyPr/>
          <a:lstStyle/>
          <a:p>
            <a:endParaRPr lang="en-US"/>
          </a:p>
        </p:txBody>
      </p:sp>
      <p:sp>
        <p:nvSpPr>
          <p:cNvPr id="223241" name="Rectangle 9"/>
          <p:cNvSpPr>
            <a:spLocks noChangeArrowheads="1"/>
          </p:cNvSpPr>
          <p:nvPr/>
        </p:nvSpPr>
        <p:spPr bwMode="auto">
          <a:xfrm>
            <a:off x="2895600" y="4687888"/>
            <a:ext cx="1931988" cy="193675"/>
          </a:xfrm>
          <a:prstGeom prst="rect">
            <a:avLst/>
          </a:prstGeom>
          <a:solidFill>
            <a:srgbClr val="9999FF"/>
          </a:solidFill>
          <a:ln w="31750">
            <a:noFill/>
            <a:miter lim="800000"/>
            <a:headEnd/>
            <a:tailEnd/>
          </a:ln>
          <a:effectLst/>
        </p:spPr>
        <p:txBody>
          <a:bodyPr/>
          <a:lstStyle/>
          <a:p>
            <a:endParaRPr lang="en-US"/>
          </a:p>
        </p:txBody>
      </p:sp>
      <p:sp>
        <p:nvSpPr>
          <p:cNvPr id="223242" name="Rectangle 10"/>
          <p:cNvSpPr>
            <a:spLocks noChangeArrowheads="1"/>
          </p:cNvSpPr>
          <p:nvPr/>
        </p:nvSpPr>
        <p:spPr bwMode="auto">
          <a:xfrm>
            <a:off x="2895600" y="4435475"/>
            <a:ext cx="2012950" cy="193675"/>
          </a:xfrm>
          <a:prstGeom prst="rect">
            <a:avLst/>
          </a:prstGeom>
          <a:solidFill>
            <a:srgbClr val="FFCC00"/>
          </a:solidFill>
          <a:ln w="31750">
            <a:noFill/>
            <a:miter lim="800000"/>
            <a:headEnd/>
            <a:tailEnd/>
          </a:ln>
          <a:effectLst/>
        </p:spPr>
        <p:txBody>
          <a:bodyPr/>
          <a:lstStyle/>
          <a:p>
            <a:endParaRPr lang="en-US"/>
          </a:p>
        </p:txBody>
      </p:sp>
      <p:sp>
        <p:nvSpPr>
          <p:cNvPr id="223243" name="Rectangle 11"/>
          <p:cNvSpPr>
            <a:spLocks noChangeArrowheads="1"/>
          </p:cNvSpPr>
          <p:nvPr/>
        </p:nvSpPr>
        <p:spPr bwMode="auto">
          <a:xfrm>
            <a:off x="2895600" y="4184650"/>
            <a:ext cx="2028825" cy="193675"/>
          </a:xfrm>
          <a:prstGeom prst="rect">
            <a:avLst/>
          </a:prstGeom>
          <a:solidFill>
            <a:srgbClr val="9999FF"/>
          </a:solidFill>
          <a:ln w="31750">
            <a:noFill/>
            <a:miter lim="800000"/>
            <a:headEnd/>
            <a:tailEnd/>
          </a:ln>
          <a:effectLst/>
        </p:spPr>
        <p:txBody>
          <a:bodyPr/>
          <a:lstStyle/>
          <a:p>
            <a:endParaRPr lang="en-US"/>
          </a:p>
        </p:txBody>
      </p:sp>
      <p:sp>
        <p:nvSpPr>
          <p:cNvPr id="223244" name="Rectangle 12"/>
          <p:cNvSpPr>
            <a:spLocks noChangeArrowheads="1"/>
          </p:cNvSpPr>
          <p:nvPr/>
        </p:nvSpPr>
        <p:spPr bwMode="auto">
          <a:xfrm>
            <a:off x="2895600" y="3932238"/>
            <a:ext cx="2205038" cy="193675"/>
          </a:xfrm>
          <a:prstGeom prst="rect">
            <a:avLst/>
          </a:prstGeom>
          <a:solidFill>
            <a:srgbClr val="9999FF"/>
          </a:solidFill>
          <a:ln w="31750">
            <a:noFill/>
            <a:miter lim="800000"/>
            <a:headEnd/>
            <a:tailEnd/>
          </a:ln>
          <a:effectLst/>
        </p:spPr>
        <p:txBody>
          <a:bodyPr/>
          <a:lstStyle/>
          <a:p>
            <a:endParaRPr lang="en-US"/>
          </a:p>
        </p:txBody>
      </p:sp>
      <p:sp>
        <p:nvSpPr>
          <p:cNvPr id="223245" name="Rectangle 13"/>
          <p:cNvSpPr>
            <a:spLocks noChangeArrowheads="1"/>
          </p:cNvSpPr>
          <p:nvPr/>
        </p:nvSpPr>
        <p:spPr bwMode="auto">
          <a:xfrm>
            <a:off x="2895600" y="3679825"/>
            <a:ext cx="2333625" cy="193675"/>
          </a:xfrm>
          <a:prstGeom prst="rect">
            <a:avLst/>
          </a:prstGeom>
          <a:solidFill>
            <a:srgbClr val="9999FF"/>
          </a:solidFill>
          <a:ln w="31750">
            <a:noFill/>
            <a:miter lim="800000"/>
            <a:headEnd/>
            <a:tailEnd/>
          </a:ln>
          <a:effectLst/>
        </p:spPr>
        <p:txBody>
          <a:bodyPr/>
          <a:lstStyle/>
          <a:p>
            <a:endParaRPr lang="en-US"/>
          </a:p>
        </p:txBody>
      </p:sp>
      <p:sp>
        <p:nvSpPr>
          <p:cNvPr id="223246" name="Rectangle 14"/>
          <p:cNvSpPr>
            <a:spLocks noChangeArrowheads="1"/>
          </p:cNvSpPr>
          <p:nvPr/>
        </p:nvSpPr>
        <p:spPr bwMode="auto">
          <a:xfrm>
            <a:off x="2895600" y="3429000"/>
            <a:ext cx="2736850" cy="193675"/>
          </a:xfrm>
          <a:prstGeom prst="rect">
            <a:avLst/>
          </a:prstGeom>
          <a:solidFill>
            <a:srgbClr val="9999FF"/>
          </a:solidFill>
          <a:ln w="31750">
            <a:noFill/>
            <a:miter lim="800000"/>
            <a:headEnd/>
            <a:tailEnd/>
          </a:ln>
          <a:effectLst/>
        </p:spPr>
        <p:txBody>
          <a:bodyPr/>
          <a:lstStyle/>
          <a:p>
            <a:endParaRPr lang="en-US"/>
          </a:p>
        </p:txBody>
      </p:sp>
      <p:sp>
        <p:nvSpPr>
          <p:cNvPr id="223247" name="Rectangle 15"/>
          <p:cNvSpPr>
            <a:spLocks noChangeArrowheads="1"/>
          </p:cNvSpPr>
          <p:nvPr/>
        </p:nvSpPr>
        <p:spPr bwMode="auto">
          <a:xfrm>
            <a:off x="2895600" y="3176588"/>
            <a:ext cx="2752725" cy="193675"/>
          </a:xfrm>
          <a:prstGeom prst="rect">
            <a:avLst/>
          </a:prstGeom>
          <a:solidFill>
            <a:srgbClr val="9999FF"/>
          </a:solidFill>
          <a:ln w="31750">
            <a:noFill/>
            <a:miter lim="800000"/>
            <a:headEnd/>
            <a:tailEnd/>
          </a:ln>
          <a:effectLst/>
        </p:spPr>
        <p:txBody>
          <a:bodyPr/>
          <a:lstStyle/>
          <a:p>
            <a:endParaRPr lang="en-US"/>
          </a:p>
        </p:txBody>
      </p:sp>
      <p:sp>
        <p:nvSpPr>
          <p:cNvPr id="223248" name="Rectangle 16"/>
          <p:cNvSpPr>
            <a:spLocks noChangeArrowheads="1"/>
          </p:cNvSpPr>
          <p:nvPr/>
        </p:nvSpPr>
        <p:spPr bwMode="auto">
          <a:xfrm>
            <a:off x="2895600" y="2924175"/>
            <a:ext cx="3284538" cy="193675"/>
          </a:xfrm>
          <a:prstGeom prst="rect">
            <a:avLst/>
          </a:prstGeom>
          <a:solidFill>
            <a:srgbClr val="9999FF"/>
          </a:solidFill>
          <a:ln w="31750">
            <a:noFill/>
            <a:miter lim="800000"/>
            <a:headEnd/>
            <a:tailEnd/>
          </a:ln>
          <a:effectLst/>
        </p:spPr>
        <p:txBody>
          <a:bodyPr/>
          <a:lstStyle/>
          <a:p>
            <a:endParaRPr lang="en-US"/>
          </a:p>
        </p:txBody>
      </p:sp>
      <p:sp>
        <p:nvSpPr>
          <p:cNvPr id="223249" name="Rectangle 17"/>
          <p:cNvSpPr>
            <a:spLocks noChangeArrowheads="1"/>
          </p:cNvSpPr>
          <p:nvPr/>
        </p:nvSpPr>
        <p:spPr bwMode="auto">
          <a:xfrm>
            <a:off x="2895600" y="2673350"/>
            <a:ext cx="3638550" cy="193675"/>
          </a:xfrm>
          <a:prstGeom prst="rect">
            <a:avLst/>
          </a:prstGeom>
          <a:solidFill>
            <a:srgbClr val="9999FF"/>
          </a:solidFill>
          <a:ln w="31750">
            <a:noFill/>
            <a:miter lim="800000"/>
            <a:headEnd/>
            <a:tailEnd/>
          </a:ln>
          <a:effectLst/>
        </p:spPr>
        <p:txBody>
          <a:bodyPr/>
          <a:lstStyle/>
          <a:p>
            <a:endParaRPr lang="en-US"/>
          </a:p>
        </p:txBody>
      </p:sp>
      <p:sp>
        <p:nvSpPr>
          <p:cNvPr id="223250" name="Rectangle 18"/>
          <p:cNvSpPr>
            <a:spLocks noChangeArrowheads="1"/>
          </p:cNvSpPr>
          <p:nvPr/>
        </p:nvSpPr>
        <p:spPr bwMode="auto">
          <a:xfrm>
            <a:off x="2895600" y="2420938"/>
            <a:ext cx="3960813" cy="193675"/>
          </a:xfrm>
          <a:prstGeom prst="rect">
            <a:avLst/>
          </a:prstGeom>
          <a:solidFill>
            <a:srgbClr val="9999FF"/>
          </a:solidFill>
          <a:ln w="31750">
            <a:noFill/>
            <a:miter lim="800000"/>
            <a:headEnd/>
            <a:tailEnd/>
          </a:ln>
          <a:effectLst/>
        </p:spPr>
        <p:txBody>
          <a:bodyPr/>
          <a:lstStyle/>
          <a:p>
            <a:endParaRPr lang="en-US"/>
          </a:p>
        </p:txBody>
      </p:sp>
      <p:sp>
        <p:nvSpPr>
          <p:cNvPr id="223251" name="Rectangle 19"/>
          <p:cNvSpPr>
            <a:spLocks noChangeArrowheads="1"/>
          </p:cNvSpPr>
          <p:nvPr/>
        </p:nvSpPr>
        <p:spPr bwMode="auto">
          <a:xfrm>
            <a:off x="2895600" y="2168525"/>
            <a:ext cx="4137025" cy="193675"/>
          </a:xfrm>
          <a:prstGeom prst="rect">
            <a:avLst/>
          </a:prstGeom>
          <a:solidFill>
            <a:srgbClr val="9999FF"/>
          </a:solidFill>
          <a:ln w="31750">
            <a:noFill/>
            <a:miter lim="800000"/>
            <a:headEnd/>
            <a:tailEnd/>
          </a:ln>
          <a:effectLst/>
        </p:spPr>
        <p:txBody>
          <a:bodyPr/>
          <a:lstStyle/>
          <a:p>
            <a:endParaRPr lang="en-US"/>
          </a:p>
        </p:txBody>
      </p:sp>
      <p:sp>
        <p:nvSpPr>
          <p:cNvPr id="223252" name="Rectangle 20"/>
          <p:cNvSpPr>
            <a:spLocks noChangeArrowheads="1"/>
          </p:cNvSpPr>
          <p:nvPr/>
        </p:nvSpPr>
        <p:spPr bwMode="auto">
          <a:xfrm>
            <a:off x="2895600" y="1917700"/>
            <a:ext cx="4862513" cy="193675"/>
          </a:xfrm>
          <a:prstGeom prst="rect">
            <a:avLst/>
          </a:prstGeom>
          <a:solidFill>
            <a:srgbClr val="9999FF"/>
          </a:solidFill>
          <a:ln w="31750">
            <a:noFill/>
            <a:miter lim="800000"/>
            <a:headEnd/>
            <a:tailEnd/>
          </a:ln>
          <a:effectLst/>
        </p:spPr>
        <p:txBody>
          <a:bodyPr/>
          <a:lstStyle/>
          <a:p>
            <a:endParaRPr lang="en-US"/>
          </a:p>
        </p:txBody>
      </p:sp>
      <p:sp>
        <p:nvSpPr>
          <p:cNvPr id="223253" name="Rectangle 21"/>
          <p:cNvSpPr>
            <a:spLocks noChangeArrowheads="1"/>
          </p:cNvSpPr>
          <p:nvPr/>
        </p:nvSpPr>
        <p:spPr bwMode="auto">
          <a:xfrm>
            <a:off x="3630613" y="6153150"/>
            <a:ext cx="361950" cy="244475"/>
          </a:xfrm>
          <a:prstGeom prst="rect">
            <a:avLst/>
          </a:prstGeom>
          <a:noFill/>
          <a:ln w="9525">
            <a:noFill/>
            <a:miter lim="800000"/>
            <a:headEnd/>
            <a:tailEnd/>
          </a:ln>
          <a:effectLst/>
        </p:spPr>
        <p:txBody>
          <a:bodyPr wrap="none" lIns="0" tIns="0" rIns="0" bIns="0">
            <a:spAutoFit/>
          </a:bodyPr>
          <a:lstStyle/>
          <a:p>
            <a:r>
              <a:rPr lang="en-US" sz="1600"/>
              <a:t>4.9</a:t>
            </a:r>
            <a:endParaRPr lang="en-US" sz="1600" b="0"/>
          </a:p>
        </p:txBody>
      </p:sp>
      <p:sp>
        <p:nvSpPr>
          <p:cNvPr id="223254" name="Rectangle 22"/>
          <p:cNvSpPr>
            <a:spLocks noChangeArrowheads="1"/>
          </p:cNvSpPr>
          <p:nvPr/>
        </p:nvSpPr>
        <p:spPr bwMode="auto">
          <a:xfrm>
            <a:off x="3790950" y="5888038"/>
            <a:ext cx="361950" cy="244475"/>
          </a:xfrm>
          <a:prstGeom prst="rect">
            <a:avLst/>
          </a:prstGeom>
          <a:noFill/>
          <a:ln w="9525">
            <a:noFill/>
            <a:miter lim="800000"/>
            <a:headEnd/>
            <a:tailEnd/>
          </a:ln>
          <a:effectLst/>
        </p:spPr>
        <p:txBody>
          <a:bodyPr wrap="none" lIns="0" tIns="0" rIns="0" bIns="0">
            <a:spAutoFit/>
          </a:bodyPr>
          <a:lstStyle/>
          <a:p>
            <a:r>
              <a:rPr lang="en-US" sz="1600"/>
              <a:t>6.3</a:t>
            </a:r>
            <a:endParaRPr lang="en-US" sz="1600" b="0"/>
          </a:p>
        </p:txBody>
      </p:sp>
      <p:sp>
        <p:nvSpPr>
          <p:cNvPr id="223255" name="Rectangle 23"/>
          <p:cNvSpPr>
            <a:spLocks noChangeArrowheads="1"/>
          </p:cNvSpPr>
          <p:nvPr/>
        </p:nvSpPr>
        <p:spPr bwMode="auto">
          <a:xfrm>
            <a:off x="3968750" y="5637213"/>
            <a:ext cx="361950" cy="244475"/>
          </a:xfrm>
          <a:prstGeom prst="rect">
            <a:avLst/>
          </a:prstGeom>
          <a:noFill/>
          <a:ln w="9525">
            <a:noFill/>
            <a:miter lim="800000"/>
            <a:headEnd/>
            <a:tailEnd/>
          </a:ln>
          <a:effectLst/>
        </p:spPr>
        <p:txBody>
          <a:bodyPr wrap="none" lIns="0" tIns="0" rIns="0" bIns="0">
            <a:spAutoFit/>
          </a:bodyPr>
          <a:lstStyle/>
          <a:p>
            <a:r>
              <a:rPr lang="en-US" sz="1600"/>
              <a:t>7.6</a:t>
            </a:r>
            <a:endParaRPr lang="en-US" sz="1600" b="0"/>
          </a:p>
        </p:txBody>
      </p:sp>
      <p:sp>
        <p:nvSpPr>
          <p:cNvPr id="223256" name="Rectangle 24"/>
          <p:cNvSpPr>
            <a:spLocks noChangeArrowheads="1"/>
          </p:cNvSpPr>
          <p:nvPr/>
        </p:nvSpPr>
        <p:spPr bwMode="auto">
          <a:xfrm>
            <a:off x="4162425" y="5384800"/>
            <a:ext cx="361950" cy="244475"/>
          </a:xfrm>
          <a:prstGeom prst="rect">
            <a:avLst/>
          </a:prstGeom>
          <a:noFill/>
          <a:ln w="9525">
            <a:noFill/>
            <a:miter lim="800000"/>
            <a:headEnd/>
            <a:tailEnd/>
          </a:ln>
          <a:effectLst/>
        </p:spPr>
        <p:txBody>
          <a:bodyPr wrap="none" lIns="0" tIns="0" rIns="0" bIns="0">
            <a:spAutoFit/>
          </a:bodyPr>
          <a:lstStyle/>
          <a:p>
            <a:r>
              <a:rPr lang="en-US" sz="1600"/>
              <a:t>9.1</a:t>
            </a:r>
            <a:endParaRPr lang="en-US" sz="1600" b="0"/>
          </a:p>
        </p:txBody>
      </p:sp>
      <p:sp>
        <p:nvSpPr>
          <p:cNvPr id="223257" name="Rectangle 25"/>
          <p:cNvSpPr>
            <a:spLocks noChangeArrowheads="1"/>
          </p:cNvSpPr>
          <p:nvPr/>
        </p:nvSpPr>
        <p:spPr bwMode="auto">
          <a:xfrm>
            <a:off x="4275138" y="5132388"/>
            <a:ext cx="506412" cy="244475"/>
          </a:xfrm>
          <a:prstGeom prst="rect">
            <a:avLst/>
          </a:prstGeom>
          <a:noFill/>
          <a:ln w="9525">
            <a:noFill/>
            <a:miter lim="800000"/>
            <a:headEnd/>
            <a:tailEnd/>
          </a:ln>
          <a:effectLst/>
        </p:spPr>
        <p:txBody>
          <a:bodyPr wrap="none" lIns="0" tIns="0" rIns="0" bIns="0">
            <a:spAutoFit/>
          </a:bodyPr>
          <a:lstStyle/>
          <a:p>
            <a:r>
              <a:rPr lang="en-US" sz="1600"/>
              <a:t>10.0</a:t>
            </a:r>
            <a:endParaRPr lang="en-US" sz="1600" b="0"/>
          </a:p>
        </p:txBody>
      </p:sp>
      <p:sp>
        <p:nvSpPr>
          <p:cNvPr id="223258" name="Rectangle 26"/>
          <p:cNvSpPr>
            <a:spLocks noChangeArrowheads="1"/>
          </p:cNvSpPr>
          <p:nvPr/>
        </p:nvSpPr>
        <p:spPr bwMode="auto">
          <a:xfrm>
            <a:off x="4338638" y="4881563"/>
            <a:ext cx="506412" cy="244475"/>
          </a:xfrm>
          <a:prstGeom prst="rect">
            <a:avLst/>
          </a:prstGeom>
          <a:noFill/>
          <a:ln w="9525">
            <a:noFill/>
            <a:miter lim="800000"/>
            <a:headEnd/>
            <a:tailEnd/>
          </a:ln>
          <a:effectLst/>
        </p:spPr>
        <p:txBody>
          <a:bodyPr wrap="none" lIns="0" tIns="0" rIns="0" bIns="0">
            <a:spAutoFit/>
          </a:bodyPr>
          <a:lstStyle/>
          <a:p>
            <a:r>
              <a:rPr lang="en-US" sz="1600"/>
              <a:t>10.6</a:t>
            </a:r>
            <a:endParaRPr lang="en-US" sz="1600" b="0"/>
          </a:p>
        </p:txBody>
      </p:sp>
      <p:sp>
        <p:nvSpPr>
          <p:cNvPr id="223259" name="Rectangle 27"/>
          <p:cNvSpPr>
            <a:spLocks noChangeArrowheads="1"/>
          </p:cNvSpPr>
          <p:nvPr/>
        </p:nvSpPr>
        <p:spPr bwMode="auto">
          <a:xfrm>
            <a:off x="4951413" y="4629150"/>
            <a:ext cx="506412" cy="244475"/>
          </a:xfrm>
          <a:prstGeom prst="rect">
            <a:avLst/>
          </a:prstGeom>
          <a:noFill/>
          <a:ln w="9525">
            <a:noFill/>
            <a:miter lim="800000"/>
            <a:headEnd/>
            <a:tailEnd/>
          </a:ln>
          <a:effectLst/>
        </p:spPr>
        <p:txBody>
          <a:bodyPr wrap="none" lIns="0" tIns="0" rIns="0" bIns="0">
            <a:spAutoFit/>
          </a:bodyPr>
          <a:lstStyle/>
          <a:p>
            <a:r>
              <a:rPr lang="en-US" sz="1600"/>
              <a:t>15.4</a:t>
            </a:r>
            <a:endParaRPr lang="en-US" sz="1600" b="0"/>
          </a:p>
        </p:txBody>
      </p:sp>
      <p:sp>
        <p:nvSpPr>
          <p:cNvPr id="223260" name="Rectangle 28"/>
          <p:cNvSpPr>
            <a:spLocks noChangeArrowheads="1"/>
          </p:cNvSpPr>
          <p:nvPr/>
        </p:nvSpPr>
        <p:spPr bwMode="auto">
          <a:xfrm>
            <a:off x="5030788" y="4378325"/>
            <a:ext cx="506412" cy="244475"/>
          </a:xfrm>
          <a:prstGeom prst="rect">
            <a:avLst/>
          </a:prstGeom>
          <a:noFill/>
          <a:ln w="9525">
            <a:noFill/>
            <a:miter lim="800000"/>
            <a:headEnd/>
            <a:tailEnd/>
          </a:ln>
          <a:effectLst/>
        </p:spPr>
        <p:txBody>
          <a:bodyPr wrap="none" lIns="0" tIns="0" rIns="0" bIns="0">
            <a:spAutoFit/>
          </a:bodyPr>
          <a:lstStyle/>
          <a:p>
            <a:r>
              <a:rPr lang="en-US" sz="1600">
                <a:solidFill>
                  <a:srgbClr val="FFCC00"/>
                </a:solidFill>
              </a:rPr>
              <a:t>16.1</a:t>
            </a:r>
            <a:endParaRPr lang="en-US" sz="1600" b="0">
              <a:solidFill>
                <a:srgbClr val="FFCC00"/>
              </a:solidFill>
            </a:endParaRPr>
          </a:p>
        </p:txBody>
      </p:sp>
      <p:sp>
        <p:nvSpPr>
          <p:cNvPr id="223261" name="Rectangle 29"/>
          <p:cNvSpPr>
            <a:spLocks noChangeArrowheads="1"/>
          </p:cNvSpPr>
          <p:nvPr/>
        </p:nvSpPr>
        <p:spPr bwMode="auto">
          <a:xfrm>
            <a:off x="5046663" y="4125913"/>
            <a:ext cx="506412" cy="244475"/>
          </a:xfrm>
          <a:prstGeom prst="rect">
            <a:avLst/>
          </a:prstGeom>
          <a:noFill/>
          <a:ln w="9525">
            <a:noFill/>
            <a:miter lim="800000"/>
            <a:headEnd/>
            <a:tailEnd/>
          </a:ln>
          <a:effectLst/>
        </p:spPr>
        <p:txBody>
          <a:bodyPr wrap="none" lIns="0" tIns="0" rIns="0" bIns="0">
            <a:spAutoFit/>
          </a:bodyPr>
          <a:lstStyle/>
          <a:p>
            <a:r>
              <a:rPr lang="en-US" sz="1600"/>
              <a:t>16.3</a:t>
            </a:r>
            <a:endParaRPr lang="en-US" sz="1600" b="0"/>
          </a:p>
        </p:txBody>
      </p:sp>
      <p:sp>
        <p:nvSpPr>
          <p:cNvPr id="223262" name="Rectangle 30"/>
          <p:cNvSpPr>
            <a:spLocks noChangeArrowheads="1"/>
          </p:cNvSpPr>
          <p:nvPr/>
        </p:nvSpPr>
        <p:spPr bwMode="auto">
          <a:xfrm>
            <a:off x="5224463" y="3873500"/>
            <a:ext cx="506412" cy="244475"/>
          </a:xfrm>
          <a:prstGeom prst="rect">
            <a:avLst/>
          </a:prstGeom>
          <a:noFill/>
          <a:ln w="9525">
            <a:noFill/>
            <a:miter lim="800000"/>
            <a:headEnd/>
            <a:tailEnd/>
          </a:ln>
          <a:effectLst/>
        </p:spPr>
        <p:txBody>
          <a:bodyPr wrap="none" lIns="0" tIns="0" rIns="0" bIns="0">
            <a:spAutoFit/>
          </a:bodyPr>
          <a:lstStyle/>
          <a:p>
            <a:r>
              <a:rPr lang="en-US" sz="1600"/>
              <a:t>17.7</a:t>
            </a:r>
            <a:endParaRPr lang="en-US" sz="1600" b="0"/>
          </a:p>
        </p:txBody>
      </p:sp>
      <p:sp>
        <p:nvSpPr>
          <p:cNvPr id="223263" name="Rectangle 31"/>
          <p:cNvSpPr>
            <a:spLocks noChangeArrowheads="1"/>
          </p:cNvSpPr>
          <p:nvPr/>
        </p:nvSpPr>
        <p:spPr bwMode="auto">
          <a:xfrm>
            <a:off x="5353050" y="3622675"/>
            <a:ext cx="506413" cy="244475"/>
          </a:xfrm>
          <a:prstGeom prst="rect">
            <a:avLst/>
          </a:prstGeom>
          <a:noFill/>
          <a:ln w="9525">
            <a:noFill/>
            <a:miter lim="800000"/>
            <a:headEnd/>
            <a:tailEnd/>
          </a:ln>
          <a:effectLst/>
        </p:spPr>
        <p:txBody>
          <a:bodyPr wrap="none" lIns="0" tIns="0" rIns="0" bIns="0">
            <a:spAutoFit/>
          </a:bodyPr>
          <a:lstStyle/>
          <a:p>
            <a:r>
              <a:rPr lang="en-US" sz="1600"/>
              <a:t>18.7</a:t>
            </a:r>
            <a:endParaRPr lang="en-US" sz="1600" b="0"/>
          </a:p>
        </p:txBody>
      </p:sp>
      <p:sp>
        <p:nvSpPr>
          <p:cNvPr id="223264" name="Rectangle 32"/>
          <p:cNvSpPr>
            <a:spLocks noChangeArrowheads="1"/>
          </p:cNvSpPr>
          <p:nvPr/>
        </p:nvSpPr>
        <p:spPr bwMode="auto">
          <a:xfrm>
            <a:off x="5756275" y="3370263"/>
            <a:ext cx="506413" cy="244475"/>
          </a:xfrm>
          <a:prstGeom prst="rect">
            <a:avLst/>
          </a:prstGeom>
          <a:noFill/>
          <a:ln w="9525">
            <a:noFill/>
            <a:miter lim="800000"/>
            <a:headEnd/>
            <a:tailEnd/>
          </a:ln>
          <a:effectLst/>
        </p:spPr>
        <p:txBody>
          <a:bodyPr wrap="none" lIns="0" tIns="0" rIns="0" bIns="0">
            <a:spAutoFit/>
          </a:bodyPr>
          <a:lstStyle/>
          <a:p>
            <a:r>
              <a:rPr lang="en-US" sz="1600"/>
              <a:t>21.9</a:t>
            </a:r>
            <a:endParaRPr lang="en-US" sz="1600" b="0"/>
          </a:p>
        </p:txBody>
      </p:sp>
      <p:sp>
        <p:nvSpPr>
          <p:cNvPr id="223265" name="Rectangle 33"/>
          <p:cNvSpPr>
            <a:spLocks noChangeArrowheads="1"/>
          </p:cNvSpPr>
          <p:nvPr/>
        </p:nvSpPr>
        <p:spPr bwMode="auto">
          <a:xfrm>
            <a:off x="5772150" y="3117850"/>
            <a:ext cx="506413" cy="244475"/>
          </a:xfrm>
          <a:prstGeom prst="rect">
            <a:avLst/>
          </a:prstGeom>
          <a:noFill/>
          <a:ln w="9525">
            <a:noFill/>
            <a:miter lim="800000"/>
            <a:headEnd/>
            <a:tailEnd/>
          </a:ln>
          <a:effectLst/>
        </p:spPr>
        <p:txBody>
          <a:bodyPr wrap="none" lIns="0" tIns="0" rIns="0" bIns="0">
            <a:spAutoFit/>
          </a:bodyPr>
          <a:lstStyle/>
          <a:p>
            <a:r>
              <a:rPr lang="en-US" sz="1600"/>
              <a:t>22.1</a:t>
            </a:r>
            <a:endParaRPr lang="en-US" sz="1600" b="0"/>
          </a:p>
        </p:txBody>
      </p:sp>
      <p:sp>
        <p:nvSpPr>
          <p:cNvPr id="223266" name="Rectangle 34"/>
          <p:cNvSpPr>
            <a:spLocks noChangeArrowheads="1"/>
          </p:cNvSpPr>
          <p:nvPr/>
        </p:nvSpPr>
        <p:spPr bwMode="auto">
          <a:xfrm>
            <a:off x="6303963" y="2867025"/>
            <a:ext cx="506412" cy="244475"/>
          </a:xfrm>
          <a:prstGeom prst="rect">
            <a:avLst/>
          </a:prstGeom>
          <a:noFill/>
          <a:ln w="9525">
            <a:noFill/>
            <a:miter lim="800000"/>
            <a:headEnd/>
            <a:tailEnd/>
          </a:ln>
          <a:effectLst/>
        </p:spPr>
        <p:txBody>
          <a:bodyPr wrap="none" lIns="0" tIns="0" rIns="0" bIns="0">
            <a:spAutoFit/>
          </a:bodyPr>
          <a:lstStyle/>
          <a:p>
            <a:r>
              <a:rPr lang="en-US" sz="1600"/>
              <a:t>26.3</a:t>
            </a:r>
            <a:endParaRPr lang="en-US" sz="1600" b="0"/>
          </a:p>
        </p:txBody>
      </p:sp>
      <p:sp>
        <p:nvSpPr>
          <p:cNvPr id="223267" name="Rectangle 35"/>
          <p:cNvSpPr>
            <a:spLocks noChangeArrowheads="1"/>
          </p:cNvSpPr>
          <p:nvPr/>
        </p:nvSpPr>
        <p:spPr bwMode="auto">
          <a:xfrm>
            <a:off x="6657975" y="2614613"/>
            <a:ext cx="506413" cy="244475"/>
          </a:xfrm>
          <a:prstGeom prst="rect">
            <a:avLst/>
          </a:prstGeom>
          <a:noFill/>
          <a:ln w="9525">
            <a:noFill/>
            <a:miter lim="800000"/>
            <a:headEnd/>
            <a:tailEnd/>
          </a:ln>
          <a:effectLst/>
        </p:spPr>
        <p:txBody>
          <a:bodyPr wrap="none" lIns="0" tIns="0" rIns="0" bIns="0">
            <a:spAutoFit/>
          </a:bodyPr>
          <a:lstStyle/>
          <a:p>
            <a:r>
              <a:rPr lang="en-US" sz="1600"/>
              <a:t>29.2</a:t>
            </a:r>
            <a:endParaRPr lang="en-US" sz="1600" b="0"/>
          </a:p>
        </p:txBody>
      </p:sp>
      <p:sp>
        <p:nvSpPr>
          <p:cNvPr id="223268" name="Rectangle 36"/>
          <p:cNvSpPr>
            <a:spLocks noChangeArrowheads="1"/>
          </p:cNvSpPr>
          <p:nvPr/>
        </p:nvSpPr>
        <p:spPr bwMode="auto">
          <a:xfrm>
            <a:off x="6978650" y="2362200"/>
            <a:ext cx="506413" cy="244475"/>
          </a:xfrm>
          <a:prstGeom prst="rect">
            <a:avLst/>
          </a:prstGeom>
          <a:noFill/>
          <a:ln w="9525">
            <a:noFill/>
            <a:miter lim="800000"/>
            <a:headEnd/>
            <a:tailEnd/>
          </a:ln>
          <a:effectLst/>
        </p:spPr>
        <p:txBody>
          <a:bodyPr wrap="none" lIns="0" tIns="0" rIns="0" bIns="0">
            <a:spAutoFit/>
          </a:bodyPr>
          <a:lstStyle/>
          <a:p>
            <a:r>
              <a:rPr lang="en-US" sz="1600"/>
              <a:t>31.8</a:t>
            </a:r>
            <a:endParaRPr lang="en-US" sz="1600" b="0"/>
          </a:p>
        </p:txBody>
      </p:sp>
      <p:sp>
        <p:nvSpPr>
          <p:cNvPr id="223269" name="Rectangle 37"/>
          <p:cNvSpPr>
            <a:spLocks noChangeArrowheads="1"/>
          </p:cNvSpPr>
          <p:nvPr/>
        </p:nvSpPr>
        <p:spPr bwMode="auto">
          <a:xfrm>
            <a:off x="7156450" y="2111375"/>
            <a:ext cx="506413" cy="244475"/>
          </a:xfrm>
          <a:prstGeom prst="rect">
            <a:avLst/>
          </a:prstGeom>
          <a:noFill/>
          <a:ln w="9525">
            <a:noFill/>
            <a:miter lim="800000"/>
            <a:headEnd/>
            <a:tailEnd/>
          </a:ln>
          <a:effectLst/>
        </p:spPr>
        <p:txBody>
          <a:bodyPr wrap="none" lIns="0" tIns="0" rIns="0" bIns="0">
            <a:spAutoFit/>
          </a:bodyPr>
          <a:lstStyle/>
          <a:p>
            <a:r>
              <a:rPr lang="en-US" sz="1600"/>
              <a:t>33.2</a:t>
            </a:r>
            <a:endParaRPr lang="en-US" sz="1600" b="0"/>
          </a:p>
        </p:txBody>
      </p:sp>
      <p:sp>
        <p:nvSpPr>
          <p:cNvPr id="223270" name="Rectangle 38"/>
          <p:cNvSpPr>
            <a:spLocks noChangeArrowheads="1"/>
          </p:cNvSpPr>
          <p:nvPr/>
        </p:nvSpPr>
        <p:spPr bwMode="auto">
          <a:xfrm>
            <a:off x="7880350" y="1858963"/>
            <a:ext cx="506413" cy="244475"/>
          </a:xfrm>
          <a:prstGeom prst="rect">
            <a:avLst/>
          </a:prstGeom>
          <a:noFill/>
          <a:ln w="9525">
            <a:noFill/>
            <a:miter lim="800000"/>
            <a:headEnd/>
            <a:tailEnd/>
          </a:ln>
          <a:effectLst/>
        </p:spPr>
        <p:txBody>
          <a:bodyPr wrap="none" lIns="0" tIns="0" rIns="0" bIns="0">
            <a:spAutoFit/>
          </a:bodyPr>
          <a:lstStyle/>
          <a:p>
            <a:r>
              <a:rPr lang="en-US" sz="1600"/>
              <a:t>39.0</a:t>
            </a:r>
            <a:endParaRPr lang="en-US" sz="1600" b="0"/>
          </a:p>
        </p:txBody>
      </p:sp>
      <p:sp>
        <p:nvSpPr>
          <p:cNvPr id="223271" name="Rectangle 39"/>
          <p:cNvSpPr>
            <a:spLocks noChangeArrowheads="1"/>
          </p:cNvSpPr>
          <p:nvPr/>
        </p:nvSpPr>
        <p:spPr bwMode="auto">
          <a:xfrm>
            <a:off x="1446213" y="6121400"/>
            <a:ext cx="1230312" cy="244475"/>
          </a:xfrm>
          <a:prstGeom prst="rect">
            <a:avLst/>
          </a:prstGeom>
          <a:noFill/>
          <a:ln w="9525">
            <a:noFill/>
            <a:miter lim="800000"/>
            <a:headEnd/>
            <a:tailEnd/>
          </a:ln>
          <a:effectLst/>
        </p:spPr>
        <p:txBody>
          <a:bodyPr wrap="none" lIns="0" tIns="0" rIns="0" bIns="0">
            <a:spAutoFit/>
          </a:bodyPr>
          <a:lstStyle/>
          <a:p>
            <a:pPr algn="r"/>
            <a:r>
              <a:rPr lang="es-PE" sz="1600"/>
              <a:t>Guatemala</a:t>
            </a:r>
            <a:endParaRPr lang="es-PE" sz="1600" b="0"/>
          </a:p>
        </p:txBody>
      </p:sp>
      <p:sp>
        <p:nvSpPr>
          <p:cNvPr id="223272" name="Rectangle 40"/>
          <p:cNvSpPr>
            <a:spLocks noChangeArrowheads="1"/>
          </p:cNvSpPr>
          <p:nvPr/>
        </p:nvSpPr>
        <p:spPr bwMode="auto">
          <a:xfrm>
            <a:off x="1931988" y="5868988"/>
            <a:ext cx="792162" cy="244475"/>
          </a:xfrm>
          <a:prstGeom prst="rect">
            <a:avLst/>
          </a:prstGeom>
          <a:noFill/>
          <a:ln w="9525">
            <a:noFill/>
            <a:miter lim="800000"/>
            <a:headEnd/>
            <a:tailEnd/>
          </a:ln>
          <a:effectLst/>
        </p:spPr>
        <p:txBody>
          <a:bodyPr wrap="none" lIns="0" tIns="0" rIns="0" bIns="0">
            <a:spAutoFit/>
          </a:bodyPr>
          <a:lstStyle/>
          <a:p>
            <a:pPr algn="r"/>
            <a:r>
              <a:rPr lang="es-PE" sz="1600"/>
              <a:t>Mexico</a:t>
            </a:r>
            <a:endParaRPr lang="es-PE" sz="1600" b="0"/>
          </a:p>
        </p:txBody>
      </p:sp>
      <p:sp>
        <p:nvSpPr>
          <p:cNvPr id="223273" name="Rectangle 41"/>
          <p:cNvSpPr>
            <a:spLocks noChangeArrowheads="1"/>
          </p:cNvSpPr>
          <p:nvPr/>
        </p:nvSpPr>
        <p:spPr bwMode="auto">
          <a:xfrm>
            <a:off x="1954213" y="5618163"/>
            <a:ext cx="773112" cy="244475"/>
          </a:xfrm>
          <a:prstGeom prst="rect">
            <a:avLst/>
          </a:prstGeom>
          <a:noFill/>
          <a:ln w="9525">
            <a:noFill/>
            <a:miter lim="800000"/>
            <a:headEnd/>
            <a:tailEnd/>
          </a:ln>
          <a:effectLst/>
        </p:spPr>
        <p:txBody>
          <a:bodyPr wrap="none" lIns="0" tIns="0" rIns="0" bIns="0">
            <a:spAutoFit/>
          </a:bodyPr>
          <a:lstStyle/>
          <a:p>
            <a:pPr algn="r"/>
            <a:r>
              <a:rPr lang="es-PE" sz="1600"/>
              <a:t>Bolivia</a:t>
            </a:r>
            <a:endParaRPr lang="es-PE" sz="1600" b="0"/>
          </a:p>
        </p:txBody>
      </p:sp>
      <p:sp>
        <p:nvSpPr>
          <p:cNvPr id="223274" name="Rectangle 42"/>
          <p:cNvSpPr>
            <a:spLocks noChangeArrowheads="1"/>
          </p:cNvSpPr>
          <p:nvPr/>
        </p:nvSpPr>
        <p:spPr bwMode="auto">
          <a:xfrm>
            <a:off x="2197100" y="5365750"/>
            <a:ext cx="530225" cy="244475"/>
          </a:xfrm>
          <a:prstGeom prst="rect">
            <a:avLst/>
          </a:prstGeom>
          <a:noFill/>
          <a:ln w="9525">
            <a:noFill/>
            <a:miter lim="800000"/>
            <a:headEnd/>
            <a:tailEnd/>
          </a:ln>
          <a:effectLst/>
        </p:spPr>
        <p:txBody>
          <a:bodyPr wrap="none" lIns="0" tIns="0" rIns="0" bIns="0">
            <a:spAutoFit/>
          </a:bodyPr>
          <a:lstStyle/>
          <a:p>
            <a:pPr algn="r"/>
            <a:r>
              <a:rPr lang="es-PE" sz="1600"/>
              <a:t>Peru</a:t>
            </a:r>
            <a:endParaRPr lang="es-PE" sz="1600" b="0"/>
          </a:p>
        </p:txBody>
      </p:sp>
      <p:sp>
        <p:nvSpPr>
          <p:cNvPr id="223275" name="Rectangle 43"/>
          <p:cNvSpPr>
            <a:spLocks noChangeArrowheads="1"/>
          </p:cNvSpPr>
          <p:nvPr/>
        </p:nvSpPr>
        <p:spPr bwMode="auto">
          <a:xfrm>
            <a:off x="1620838" y="5113338"/>
            <a:ext cx="1100137" cy="244475"/>
          </a:xfrm>
          <a:prstGeom prst="rect">
            <a:avLst/>
          </a:prstGeom>
          <a:noFill/>
          <a:ln w="9525">
            <a:noFill/>
            <a:miter lim="800000"/>
            <a:headEnd/>
            <a:tailEnd/>
          </a:ln>
          <a:effectLst/>
        </p:spPr>
        <p:txBody>
          <a:bodyPr wrap="none" lIns="0" tIns="0" rIns="0" bIns="0">
            <a:spAutoFit/>
          </a:bodyPr>
          <a:lstStyle/>
          <a:p>
            <a:pPr algn="r"/>
            <a:r>
              <a:rPr lang="es-PE" sz="1600"/>
              <a:t>Honduras</a:t>
            </a:r>
            <a:endParaRPr lang="es-PE" sz="1600" b="0"/>
          </a:p>
        </p:txBody>
      </p:sp>
      <p:sp>
        <p:nvSpPr>
          <p:cNvPr id="223276" name="Rectangle 44"/>
          <p:cNvSpPr>
            <a:spLocks noChangeArrowheads="1"/>
          </p:cNvSpPr>
          <p:nvPr/>
        </p:nvSpPr>
        <p:spPr bwMode="auto">
          <a:xfrm>
            <a:off x="1376363" y="4862513"/>
            <a:ext cx="1281112" cy="244475"/>
          </a:xfrm>
          <a:prstGeom prst="rect">
            <a:avLst/>
          </a:prstGeom>
          <a:noFill/>
          <a:ln w="9525">
            <a:noFill/>
            <a:miter lim="800000"/>
            <a:headEnd/>
            <a:tailEnd/>
          </a:ln>
          <a:effectLst/>
        </p:spPr>
        <p:txBody>
          <a:bodyPr wrap="none" lIns="0" tIns="0" rIns="0" bIns="0">
            <a:spAutoFit/>
          </a:bodyPr>
          <a:lstStyle/>
          <a:p>
            <a:pPr algn="r"/>
            <a:r>
              <a:rPr lang="es-PE" sz="1600"/>
              <a:t>El Salvador</a:t>
            </a:r>
            <a:endParaRPr lang="es-PE" sz="1600" b="0"/>
          </a:p>
        </p:txBody>
      </p:sp>
      <p:sp>
        <p:nvSpPr>
          <p:cNvPr id="223277" name="Rectangle 45"/>
          <p:cNvSpPr>
            <a:spLocks noChangeArrowheads="1"/>
          </p:cNvSpPr>
          <p:nvPr/>
        </p:nvSpPr>
        <p:spPr bwMode="auto">
          <a:xfrm>
            <a:off x="1536700" y="4610100"/>
            <a:ext cx="1190625" cy="244475"/>
          </a:xfrm>
          <a:prstGeom prst="rect">
            <a:avLst/>
          </a:prstGeom>
          <a:noFill/>
          <a:ln w="9525">
            <a:noFill/>
            <a:miter lim="800000"/>
            <a:headEnd/>
            <a:tailEnd/>
          </a:ln>
          <a:effectLst/>
        </p:spPr>
        <p:txBody>
          <a:bodyPr wrap="none" lIns="0" tIns="0" rIns="0" bIns="0">
            <a:spAutoFit/>
          </a:bodyPr>
          <a:lstStyle/>
          <a:p>
            <a:pPr algn="r"/>
            <a:r>
              <a:rPr lang="es-PE" sz="1600"/>
              <a:t>Costa Rica</a:t>
            </a:r>
            <a:endParaRPr lang="es-PE" sz="1600" b="0"/>
          </a:p>
        </p:txBody>
      </p:sp>
      <p:sp>
        <p:nvSpPr>
          <p:cNvPr id="223278" name="Rectangle 46"/>
          <p:cNvSpPr>
            <a:spLocks noChangeArrowheads="1"/>
          </p:cNvSpPr>
          <p:nvPr/>
        </p:nvSpPr>
        <p:spPr bwMode="auto">
          <a:xfrm>
            <a:off x="1246188" y="4357688"/>
            <a:ext cx="1444625" cy="244475"/>
          </a:xfrm>
          <a:prstGeom prst="rect">
            <a:avLst/>
          </a:prstGeom>
          <a:noFill/>
          <a:ln w="9525">
            <a:noFill/>
            <a:miter lim="800000"/>
            <a:headEnd/>
            <a:tailEnd/>
          </a:ln>
          <a:effectLst/>
        </p:spPr>
        <p:txBody>
          <a:bodyPr wrap="none" lIns="0" tIns="0" rIns="0" bIns="0">
            <a:spAutoFit/>
          </a:bodyPr>
          <a:lstStyle/>
          <a:p>
            <a:pPr algn="r"/>
            <a:r>
              <a:rPr lang="es-PE" sz="1600">
                <a:solidFill>
                  <a:srgbClr val="FFCC00"/>
                </a:solidFill>
              </a:rPr>
              <a:t>Average LAC</a:t>
            </a:r>
            <a:endParaRPr lang="es-PE" sz="1600" b="0">
              <a:solidFill>
                <a:srgbClr val="FFCC00"/>
              </a:solidFill>
            </a:endParaRPr>
          </a:p>
        </p:txBody>
      </p:sp>
      <p:sp>
        <p:nvSpPr>
          <p:cNvPr id="223279" name="Rectangle 47"/>
          <p:cNvSpPr>
            <a:spLocks noChangeArrowheads="1"/>
          </p:cNvSpPr>
          <p:nvPr/>
        </p:nvSpPr>
        <p:spPr bwMode="auto">
          <a:xfrm>
            <a:off x="1617663" y="4106863"/>
            <a:ext cx="1079500" cy="244475"/>
          </a:xfrm>
          <a:prstGeom prst="rect">
            <a:avLst/>
          </a:prstGeom>
          <a:noFill/>
          <a:ln w="9525">
            <a:noFill/>
            <a:miter lim="800000"/>
            <a:headEnd/>
            <a:tailEnd/>
          </a:ln>
          <a:effectLst/>
        </p:spPr>
        <p:txBody>
          <a:bodyPr wrap="none" lIns="0" tIns="0" rIns="0" bIns="0">
            <a:spAutoFit/>
          </a:bodyPr>
          <a:lstStyle/>
          <a:p>
            <a:pPr algn="r"/>
            <a:r>
              <a:rPr lang="es-PE" sz="1600"/>
              <a:t>Paraguay</a:t>
            </a:r>
            <a:endParaRPr lang="es-PE" sz="1600" b="0"/>
          </a:p>
        </p:txBody>
      </p:sp>
      <p:sp>
        <p:nvSpPr>
          <p:cNvPr id="223280" name="Rectangle 48"/>
          <p:cNvSpPr>
            <a:spLocks noChangeArrowheads="1"/>
          </p:cNvSpPr>
          <p:nvPr/>
        </p:nvSpPr>
        <p:spPr bwMode="auto">
          <a:xfrm>
            <a:off x="1779588" y="3854450"/>
            <a:ext cx="922337" cy="244475"/>
          </a:xfrm>
          <a:prstGeom prst="rect">
            <a:avLst/>
          </a:prstGeom>
          <a:noFill/>
          <a:ln w="9525">
            <a:noFill/>
            <a:miter lim="800000"/>
            <a:headEnd/>
            <a:tailEnd/>
          </a:ln>
          <a:effectLst/>
        </p:spPr>
        <p:txBody>
          <a:bodyPr wrap="none" lIns="0" tIns="0" rIns="0" bIns="0">
            <a:spAutoFit/>
          </a:bodyPr>
          <a:lstStyle/>
          <a:p>
            <a:pPr algn="r"/>
            <a:r>
              <a:rPr lang="es-PE" sz="1600"/>
              <a:t>Ecuador</a:t>
            </a:r>
            <a:endParaRPr lang="es-PE" sz="1600" b="0"/>
          </a:p>
        </p:txBody>
      </p:sp>
      <p:sp>
        <p:nvSpPr>
          <p:cNvPr id="223281" name="Rectangle 49"/>
          <p:cNvSpPr>
            <a:spLocks noChangeArrowheads="1"/>
          </p:cNvSpPr>
          <p:nvPr/>
        </p:nvSpPr>
        <p:spPr bwMode="auto">
          <a:xfrm>
            <a:off x="2089150" y="3602038"/>
            <a:ext cx="654050" cy="244475"/>
          </a:xfrm>
          <a:prstGeom prst="rect">
            <a:avLst/>
          </a:prstGeom>
          <a:noFill/>
          <a:ln w="9525">
            <a:noFill/>
            <a:miter lim="800000"/>
            <a:headEnd/>
            <a:tailEnd/>
          </a:ln>
          <a:effectLst/>
        </p:spPr>
        <p:txBody>
          <a:bodyPr wrap="none" lIns="0" tIns="0" rIns="0" bIns="0">
            <a:spAutoFit/>
          </a:bodyPr>
          <a:lstStyle/>
          <a:p>
            <a:pPr algn="r"/>
            <a:r>
              <a:rPr lang="es-PE" sz="1600"/>
              <a:t>Brasil</a:t>
            </a:r>
            <a:endParaRPr lang="es-PE" sz="1600" b="0"/>
          </a:p>
        </p:txBody>
      </p:sp>
      <p:sp>
        <p:nvSpPr>
          <p:cNvPr id="223282" name="Rectangle 50"/>
          <p:cNvSpPr>
            <a:spLocks noChangeArrowheads="1"/>
          </p:cNvSpPr>
          <p:nvPr/>
        </p:nvSpPr>
        <p:spPr bwMode="auto">
          <a:xfrm>
            <a:off x="2184400" y="3351213"/>
            <a:ext cx="566738" cy="244475"/>
          </a:xfrm>
          <a:prstGeom prst="rect">
            <a:avLst/>
          </a:prstGeom>
          <a:noFill/>
          <a:ln w="9525">
            <a:noFill/>
            <a:miter lim="800000"/>
            <a:headEnd/>
            <a:tailEnd/>
          </a:ln>
          <a:effectLst/>
        </p:spPr>
        <p:txBody>
          <a:bodyPr wrap="none" lIns="0" tIns="0" rIns="0" bIns="0">
            <a:spAutoFit/>
          </a:bodyPr>
          <a:lstStyle/>
          <a:p>
            <a:pPr algn="r"/>
            <a:r>
              <a:rPr lang="es-PE" sz="1600"/>
              <a:t>Chile</a:t>
            </a:r>
            <a:endParaRPr lang="es-PE" sz="1600" b="0"/>
          </a:p>
        </p:txBody>
      </p:sp>
      <p:sp>
        <p:nvSpPr>
          <p:cNvPr id="223283" name="Rectangle 51"/>
          <p:cNvSpPr>
            <a:spLocks noChangeArrowheads="1"/>
          </p:cNvSpPr>
          <p:nvPr/>
        </p:nvSpPr>
        <p:spPr bwMode="auto">
          <a:xfrm>
            <a:off x="1635125" y="3098800"/>
            <a:ext cx="1060450" cy="244475"/>
          </a:xfrm>
          <a:prstGeom prst="rect">
            <a:avLst/>
          </a:prstGeom>
          <a:noFill/>
          <a:ln w="9525">
            <a:noFill/>
            <a:miter lim="800000"/>
            <a:headEnd/>
            <a:tailEnd/>
          </a:ln>
          <a:effectLst/>
        </p:spPr>
        <p:txBody>
          <a:bodyPr wrap="none" lIns="0" tIns="0" rIns="0" bIns="0">
            <a:spAutoFit/>
          </a:bodyPr>
          <a:lstStyle/>
          <a:p>
            <a:pPr algn="r"/>
            <a:r>
              <a:rPr lang="es-PE" sz="1600"/>
              <a:t>Colombia</a:t>
            </a:r>
            <a:endParaRPr lang="es-PE" sz="1600" b="0"/>
          </a:p>
        </p:txBody>
      </p:sp>
      <p:sp>
        <p:nvSpPr>
          <p:cNvPr id="223284" name="Rectangle 52"/>
          <p:cNvSpPr>
            <a:spLocks noChangeArrowheads="1"/>
          </p:cNvSpPr>
          <p:nvPr/>
        </p:nvSpPr>
        <p:spPr bwMode="auto">
          <a:xfrm>
            <a:off x="1797050" y="2846388"/>
            <a:ext cx="917575" cy="244475"/>
          </a:xfrm>
          <a:prstGeom prst="rect">
            <a:avLst/>
          </a:prstGeom>
          <a:noFill/>
          <a:ln w="9525">
            <a:noFill/>
            <a:miter lim="800000"/>
            <a:headEnd/>
            <a:tailEnd/>
          </a:ln>
          <a:effectLst/>
        </p:spPr>
        <p:txBody>
          <a:bodyPr wrap="none" lIns="0" tIns="0" rIns="0" bIns="0">
            <a:spAutoFit/>
          </a:bodyPr>
          <a:lstStyle/>
          <a:p>
            <a:pPr algn="r"/>
            <a:r>
              <a:rPr lang="es-PE" sz="1600"/>
              <a:t>Panama</a:t>
            </a:r>
            <a:endParaRPr lang="es-PE" sz="1600" b="0"/>
          </a:p>
        </p:txBody>
      </p:sp>
      <p:sp>
        <p:nvSpPr>
          <p:cNvPr id="223285" name="Rectangle 53"/>
          <p:cNvSpPr>
            <a:spLocks noChangeArrowheads="1"/>
          </p:cNvSpPr>
          <p:nvPr/>
        </p:nvSpPr>
        <p:spPr bwMode="auto">
          <a:xfrm>
            <a:off x="1111250" y="2595563"/>
            <a:ext cx="1560513" cy="244475"/>
          </a:xfrm>
          <a:prstGeom prst="rect">
            <a:avLst/>
          </a:prstGeom>
          <a:noFill/>
          <a:ln w="9525">
            <a:noFill/>
            <a:miter lim="800000"/>
            <a:headEnd/>
            <a:tailEnd/>
          </a:ln>
          <a:effectLst/>
        </p:spPr>
        <p:txBody>
          <a:bodyPr wrap="none" lIns="0" tIns="0" rIns="0" bIns="0">
            <a:spAutoFit/>
          </a:bodyPr>
          <a:lstStyle/>
          <a:p>
            <a:pPr algn="r"/>
            <a:r>
              <a:rPr lang="es-PE" sz="1600"/>
              <a:t>Venezuela RB</a:t>
            </a:r>
            <a:endParaRPr lang="es-PE" sz="1600" b="0"/>
          </a:p>
        </p:txBody>
      </p:sp>
      <p:sp>
        <p:nvSpPr>
          <p:cNvPr id="223286" name="Rectangle 54"/>
          <p:cNvSpPr>
            <a:spLocks noChangeArrowheads="1"/>
          </p:cNvSpPr>
          <p:nvPr/>
        </p:nvSpPr>
        <p:spPr bwMode="auto">
          <a:xfrm>
            <a:off x="1784350" y="2343150"/>
            <a:ext cx="925513" cy="244475"/>
          </a:xfrm>
          <a:prstGeom prst="rect">
            <a:avLst/>
          </a:prstGeom>
          <a:noFill/>
          <a:ln w="9525">
            <a:noFill/>
            <a:miter lim="800000"/>
            <a:headEnd/>
            <a:tailEnd/>
          </a:ln>
          <a:effectLst/>
        </p:spPr>
        <p:txBody>
          <a:bodyPr wrap="none" lIns="0" tIns="0" rIns="0" bIns="0">
            <a:spAutoFit/>
          </a:bodyPr>
          <a:lstStyle/>
          <a:p>
            <a:pPr algn="r"/>
            <a:r>
              <a:rPr lang="es-PE" sz="1600"/>
              <a:t>Jamaica</a:t>
            </a:r>
            <a:endParaRPr lang="es-PE" sz="1600" b="0"/>
          </a:p>
        </p:txBody>
      </p:sp>
      <p:sp>
        <p:nvSpPr>
          <p:cNvPr id="223287" name="Rectangle 55"/>
          <p:cNvSpPr>
            <a:spLocks noChangeArrowheads="1"/>
          </p:cNvSpPr>
          <p:nvPr/>
        </p:nvSpPr>
        <p:spPr bwMode="auto">
          <a:xfrm>
            <a:off x="887413" y="2092325"/>
            <a:ext cx="1785937" cy="244475"/>
          </a:xfrm>
          <a:prstGeom prst="rect">
            <a:avLst/>
          </a:prstGeom>
          <a:noFill/>
          <a:ln w="9525">
            <a:noFill/>
            <a:miter lim="800000"/>
            <a:headEnd/>
            <a:tailEnd/>
          </a:ln>
          <a:effectLst/>
        </p:spPr>
        <p:txBody>
          <a:bodyPr wrap="none" lIns="0" tIns="0" rIns="0" bIns="0">
            <a:spAutoFit/>
          </a:bodyPr>
          <a:lstStyle/>
          <a:p>
            <a:pPr algn="r"/>
            <a:r>
              <a:rPr lang="es-PE" sz="1600"/>
              <a:t>Dominican Rep.</a:t>
            </a:r>
            <a:endParaRPr lang="es-PE" sz="1600" b="0"/>
          </a:p>
        </p:txBody>
      </p:sp>
      <p:sp>
        <p:nvSpPr>
          <p:cNvPr id="223288" name="Rectangle 56"/>
          <p:cNvSpPr>
            <a:spLocks noChangeArrowheads="1"/>
          </p:cNvSpPr>
          <p:nvPr/>
        </p:nvSpPr>
        <p:spPr bwMode="auto">
          <a:xfrm>
            <a:off x="1741488" y="1839913"/>
            <a:ext cx="966787" cy="244475"/>
          </a:xfrm>
          <a:prstGeom prst="rect">
            <a:avLst/>
          </a:prstGeom>
          <a:noFill/>
          <a:ln w="9525">
            <a:noFill/>
            <a:miter lim="800000"/>
            <a:headEnd/>
            <a:tailEnd/>
          </a:ln>
          <a:effectLst/>
        </p:spPr>
        <p:txBody>
          <a:bodyPr wrap="none" lIns="0" tIns="0" rIns="0" bIns="0">
            <a:spAutoFit/>
          </a:bodyPr>
          <a:lstStyle/>
          <a:p>
            <a:pPr algn="r"/>
            <a:r>
              <a:rPr lang="es-PE" sz="1600"/>
              <a:t>Uruguay</a:t>
            </a:r>
            <a:endParaRPr lang="es-PE" sz="1600" b="0"/>
          </a:p>
        </p:txBody>
      </p:sp>
    </p:spTree>
  </p:cSld>
  <p:clrMapOvr>
    <a:masterClrMapping/>
  </p:clrMapOvr>
  <p:transition advClick="0" advTm="1000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ChangeArrowheads="1"/>
          </p:cNvSpPr>
          <p:nvPr>
            <p:ph type="title"/>
          </p:nvPr>
        </p:nvSpPr>
        <p:spPr>
          <a:xfrm>
            <a:off x="838200" y="457200"/>
            <a:ext cx="7772400" cy="914400"/>
          </a:xfrm>
        </p:spPr>
        <p:txBody>
          <a:bodyPr/>
          <a:lstStyle/>
          <a:p>
            <a:pPr algn="l">
              <a:buFontTx/>
              <a:buChar char="•"/>
            </a:pPr>
            <a:r>
              <a:rPr lang="en-US">
                <a:solidFill>
                  <a:schemeClr val="tx1"/>
                </a:solidFill>
                <a:effectLst>
                  <a:outerShdw blurRad="38100" dist="38100" dir="2700000" algn="tl">
                    <a:srgbClr val="000000"/>
                  </a:outerShdw>
                </a:effectLst>
                <a:latin typeface="Verdana" pitchFamily="34" charset="0"/>
              </a:rPr>
              <a:t>Outline</a:t>
            </a:r>
          </a:p>
        </p:txBody>
      </p:sp>
      <p:sp>
        <p:nvSpPr>
          <p:cNvPr id="225283" name="Rectangle 3"/>
          <p:cNvSpPr>
            <a:spLocks noGrp="1" noChangeArrowheads="1"/>
          </p:cNvSpPr>
          <p:nvPr>
            <p:ph type="body" idx="1"/>
          </p:nvPr>
        </p:nvSpPr>
        <p:spPr>
          <a:xfrm>
            <a:off x="762000" y="1447800"/>
            <a:ext cx="7772400" cy="4229100"/>
          </a:xfrm>
        </p:spPr>
        <p:txBody>
          <a:bodyPr/>
          <a:lstStyle/>
          <a:p>
            <a:pPr marL="571500" indent="-571500">
              <a:lnSpc>
                <a:spcPct val="160000"/>
              </a:lnSpc>
              <a:buFont typeface="Wingdings 2" pitchFamily="18" charset="2"/>
              <a:buAutoNum type="arabicPeriod"/>
            </a:pPr>
            <a:r>
              <a:rPr lang="en-US" sz="2800">
                <a:solidFill>
                  <a:schemeClr val="tx1"/>
                </a:solidFill>
                <a:latin typeface="Verdana" pitchFamily="34" charset="0"/>
              </a:rPr>
              <a:t>The potential gains of monitoring and evaluation to inform effective public policies</a:t>
            </a:r>
          </a:p>
          <a:p>
            <a:pPr marL="571500" indent="-571500">
              <a:lnSpc>
                <a:spcPct val="160000"/>
              </a:lnSpc>
              <a:buFont typeface="Wingdings 2" pitchFamily="18" charset="2"/>
              <a:buAutoNum type="arabicPeriod"/>
            </a:pPr>
            <a:r>
              <a:rPr lang="en-US" sz="2800">
                <a:solidFill>
                  <a:schemeClr val="tx1"/>
                </a:solidFill>
                <a:latin typeface="Verdana" pitchFamily="34" charset="0"/>
              </a:rPr>
              <a:t>EQxIS: Information System on Social Indicators and Equity</a:t>
            </a:r>
          </a:p>
          <a:p>
            <a:pPr marL="571500" indent="-571500">
              <a:lnSpc>
                <a:spcPct val="160000"/>
              </a:lnSpc>
              <a:buFont typeface="Wingdings 2" pitchFamily="18" charset="2"/>
              <a:buAutoNum type="arabicPeriod"/>
            </a:pPr>
            <a:r>
              <a:rPr lang="en-US" sz="2800">
                <a:solidFill>
                  <a:schemeClr val="tx1"/>
                </a:solidFill>
                <a:latin typeface="Verdana" pitchFamily="34" charset="0"/>
              </a:rPr>
              <a:t>Conclusions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533400" y="0"/>
            <a:ext cx="8077200" cy="1295400"/>
          </a:xfrm>
        </p:spPr>
        <p:txBody>
          <a:bodyPr/>
          <a:lstStyle/>
          <a:p>
            <a:pPr algn="l"/>
            <a:r>
              <a:rPr lang="en-US" sz="2800">
                <a:effectLst>
                  <a:outerShdw blurRad="38100" dist="38100" dir="2700000" algn="tl">
                    <a:srgbClr val="000000"/>
                  </a:outerShdw>
                </a:effectLst>
                <a:latin typeface="Verdana" pitchFamily="34" charset="0"/>
              </a:rPr>
              <a:t>1. The potential gains of monitoring and evaluation to inform effective public policies</a:t>
            </a:r>
          </a:p>
        </p:txBody>
      </p:sp>
      <p:sp>
        <p:nvSpPr>
          <p:cNvPr id="189443" name="Rectangle 3"/>
          <p:cNvSpPr>
            <a:spLocks noGrp="1" noChangeArrowheads="1"/>
          </p:cNvSpPr>
          <p:nvPr>
            <p:ph type="body" idx="1"/>
          </p:nvPr>
        </p:nvSpPr>
        <p:spPr>
          <a:xfrm>
            <a:off x="762000" y="1828800"/>
            <a:ext cx="7772400" cy="4114800"/>
          </a:xfrm>
        </p:spPr>
        <p:txBody>
          <a:bodyPr/>
          <a:lstStyle/>
          <a:p>
            <a:pPr>
              <a:lnSpc>
                <a:spcPct val="130000"/>
              </a:lnSpc>
            </a:pPr>
            <a:r>
              <a:rPr lang="en-US" sz="2400">
                <a:solidFill>
                  <a:schemeClr val="tx1"/>
                </a:solidFill>
              </a:rPr>
              <a:t>  </a:t>
            </a:r>
            <a:r>
              <a:rPr lang="en-US" sz="2800">
                <a:solidFill>
                  <a:schemeClr val="tx1"/>
                </a:solidFill>
                <a:latin typeface="Verdana" pitchFamily="34" charset="0"/>
              </a:rPr>
              <a:t> Evidence Based Policy Making (EBPM) are public policy decisions made after open discussions based on</a:t>
            </a:r>
          </a:p>
          <a:p>
            <a:pPr lvl="1">
              <a:lnSpc>
                <a:spcPct val="130000"/>
              </a:lnSpc>
            </a:pPr>
            <a:r>
              <a:rPr lang="en-US">
                <a:solidFill>
                  <a:schemeClr val="tx1"/>
                </a:solidFill>
                <a:latin typeface="Verdana" pitchFamily="34" charset="0"/>
              </a:rPr>
              <a:t>relevant </a:t>
            </a:r>
          </a:p>
          <a:p>
            <a:pPr lvl="1">
              <a:lnSpc>
                <a:spcPct val="130000"/>
              </a:lnSpc>
            </a:pPr>
            <a:r>
              <a:rPr lang="en-US">
                <a:solidFill>
                  <a:schemeClr val="tx1"/>
                </a:solidFill>
                <a:latin typeface="Verdana" pitchFamily="34" charset="0"/>
              </a:rPr>
              <a:t>transparent</a:t>
            </a:r>
          </a:p>
          <a:p>
            <a:pPr lvl="1">
              <a:lnSpc>
                <a:spcPct val="130000"/>
              </a:lnSpc>
            </a:pPr>
            <a:r>
              <a:rPr lang="en-US">
                <a:solidFill>
                  <a:schemeClr val="tx1"/>
                </a:solidFill>
                <a:latin typeface="Verdana" pitchFamily="34" charset="0"/>
              </a:rPr>
              <a:t>credible </a:t>
            </a:r>
            <a:r>
              <a:rPr lang="en-US" b="1" i="1">
                <a:solidFill>
                  <a:schemeClr val="tx1"/>
                </a:solidFill>
                <a:latin typeface="Verdana" pitchFamily="34" charset="0"/>
              </a:rPr>
              <a:t>information</a:t>
            </a:r>
          </a:p>
        </p:txBody>
      </p:sp>
    </p:spTree>
  </p:cSld>
  <p:clrMapOvr>
    <a:masterClrMapping/>
  </p:clrMapOvr>
  <p:transition spd="med" advClick="0" advTm="8000">
    <p:spli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a:xfrm>
            <a:off x="0" y="0"/>
            <a:ext cx="9144000" cy="1066800"/>
          </a:xfrm>
        </p:spPr>
        <p:txBody>
          <a:bodyPr/>
          <a:lstStyle/>
          <a:p>
            <a:pPr algn="l"/>
            <a:r>
              <a:rPr lang="en-US">
                <a:effectLst>
                  <a:outerShdw blurRad="38100" dist="38100" dir="2700000" algn="tl">
                    <a:srgbClr val="000000"/>
                  </a:outerShdw>
                </a:effectLst>
                <a:latin typeface="Verdana" pitchFamily="34" charset="0"/>
              </a:rPr>
              <a:t>1. The potential gains of monitoring (…)</a:t>
            </a:r>
          </a:p>
        </p:txBody>
      </p:sp>
      <p:sp>
        <p:nvSpPr>
          <p:cNvPr id="190467" name="Rectangle 3"/>
          <p:cNvSpPr>
            <a:spLocks noGrp="1" noChangeArrowheads="1"/>
          </p:cNvSpPr>
          <p:nvPr>
            <p:ph type="body" idx="1"/>
          </p:nvPr>
        </p:nvSpPr>
        <p:spPr>
          <a:xfrm>
            <a:off x="0" y="1524000"/>
            <a:ext cx="8610600" cy="4648200"/>
          </a:xfrm>
        </p:spPr>
        <p:txBody>
          <a:bodyPr/>
          <a:lstStyle/>
          <a:p>
            <a:r>
              <a:rPr lang="en-US">
                <a:solidFill>
                  <a:schemeClr val="bg1"/>
                </a:solidFill>
                <a:latin typeface="Verdana" pitchFamily="34" charset="0"/>
              </a:rPr>
              <a:t>  </a:t>
            </a:r>
            <a:r>
              <a:rPr lang="en-US">
                <a:solidFill>
                  <a:schemeClr val="tx1"/>
                </a:solidFill>
                <a:latin typeface="Verdana" pitchFamily="34" charset="0"/>
              </a:rPr>
              <a:t>The systematic use of statistical information enables governments to:</a:t>
            </a:r>
          </a:p>
          <a:p>
            <a:pPr lvl="1">
              <a:lnSpc>
                <a:spcPct val="110000"/>
              </a:lnSpc>
              <a:buFont typeface="Vivaldi" pitchFamily="66" charset="0"/>
              <a:buChar char="-"/>
            </a:pPr>
            <a:r>
              <a:rPr lang="en-US">
                <a:solidFill>
                  <a:schemeClr val="tx1"/>
                </a:solidFill>
                <a:latin typeface="Verdana" pitchFamily="34" charset="0"/>
              </a:rPr>
              <a:t>Be aware of the relevance/irrelevance </a:t>
            </a:r>
          </a:p>
          <a:p>
            <a:pPr lvl="1">
              <a:lnSpc>
                <a:spcPct val="110000"/>
              </a:lnSpc>
              <a:buFont typeface="Vivaldi" pitchFamily="66" charset="0"/>
              <a:buChar char="-"/>
            </a:pPr>
            <a:r>
              <a:rPr lang="en-US">
                <a:solidFill>
                  <a:schemeClr val="tx1"/>
                </a:solidFill>
                <a:latin typeface="Verdana" pitchFamily="34" charset="0"/>
              </a:rPr>
              <a:t>Design and select specific policies and programs</a:t>
            </a:r>
          </a:p>
          <a:p>
            <a:pPr lvl="1">
              <a:lnSpc>
                <a:spcPct val="110000"/>
              </a:lnSpc>
              <a:buFont typeface="Vivaldi" pitchFamily="66" charset="0"/>
              <a:buChar char="-"/>
            </a:pPr>
            <a:r>
              <a:rPr lang="en-US">
                <a:solidFill>
                  <a:schemeClr val="tx1"/>
                </a:solidFill>
                <a:latin typeface="Verdana" pitchFamily="34" charset="0"/>
              </a:rPr>
              <a:t>Forecast/anticipate future problems</a:t>
            </a:r>
          </a:p>
          <a:p>
            <a:pPr lvl="1">
              <a:lnSpc>
                <a:spcPct val="110000"/>
              </a:lnSpc>
              <a:buFont typeface="Vivaldi" pitchFamily="66" charset="0"/>
              <a:buChar char="-"/>
            </a:pPr>
            <a:r>
              <a:rPr lang="en-US">
                <a:solidFill>
                  <a:schemeClr val="tx1"/>
                </a:solidFill>
                <a:latin typeface="Verdana" pitchFamily="34" charset="0"/>
              </a:rPr>
              <a:t>Monitor performance</a:t>
            </a:r>
          </a:p>
          <a:p>
            <a:pPr lvl="1">
              <a:lnSpc>
                <a:spcPct val="110000"/>
              </a:lnSpc>
              <a:buFont typeface="Vivaldi" pitchFamily="66" charset="0"/>
              <a:buChar char="-"/>
            </a:pPr>
            <a:r>
              <a:rPr lang="en-US">
                <a:solidFill>
                  <a:schemeClr val="tx1"/>
                </a:solidFill>
                <a:latin typeface="Verdana" pitchFamily="34" charset="0"/>
              </a:rPr>
              <a:t>Evaluate Impact</a:t>
            </a:r>
          </a:p>
          <a:p>
            <a:pPr>
              <a:lnSpc>
                <a:spcPct val="110000"/>
              </a:lnSpc>
            </a:pPr>
            <a:endParaRPr lang="en-US">
              <a:solidFill>
                <a:schemeClr val="tx1"/>
              </a:solidFill>
            </a:endParaRPr>
          </a:p>
        </p:txBody>
      </p:sp>
    </p:spTree>
  </p:cSld>
  <p:clrMapOvr>
    <a:masterClrMapping/>
  </p:clrMapOvr>
  <p:transition spd="med" advClick="0" advTm="8000">
    <p:split/>
  </p:transition>
</p:sld>
</file>

<file path=ppt/theme/theme1.xml><?xml version="1.0" encoding="utf-8"?>
<a:theme xmlns:a="http://schemas.openxmlformats.org/drawingml/2006/main" name="CEV2-IDB">
  <a:themeElements>
    <a:clrScheme name="CEV2-IDB 10">
      <a:dk1>
        <a:srgbClr val="000000"/>
      </a:dk1>
      <a:lt1>
        <a:srgbClr val="FFFFFF"/>
      </a:lt1>
      <a:dk2>
        <a:srgbClr val="003300"/>
      </a:dk2>
      <a:lt2>
        <a:srgbClr val="FFFF00"/>
      </a:lt2>
      <a:accent1>
        <a:srgbClr val="FF9900"/>
      </a:accent1>
      <a:accent2>
        <a:srgbClr val="00FFFF"/>
      </a:accent2>
      <a:accent3>
        <a:srgbClr val="AAADAA"/>
      </a:accent3>
      <a:accent4>
        <a:srgbClr val="DADADA"/>
      </a:accent4>
      <a:accent5>
        <a:srgbClr val="FFCAAA"/>
      </a:accent5>
      <a:accent6>
        <a:srgbClr val="00E7E7"/>
      </a:accent6>
      <a:hlink>
        <a:srgbClr val="FF0000"/>
      </a:hlink>
      <a:folHlink>
        <a:srgbClr val="969696"/>
      </a:folHlink>
    </a:clrScheme>
    <a:fontScheme name="CEV2-IDB">
      <a:majorFont>
        <a:latin typeface="Arial Unicode MS"/>
        <a:ea typeface="Arial Unicode MS"/>
        <a:cs typeface="Arial Unicode MS"/>
      </a:majorFont>
      <a:minorFont>
        <a:latin typeface="Arial Unicode MS"/>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Verdana" pitchFamily="34"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Verdana" pitchFamily="34" charset="0"/>
            <a:ea typeface="Arial Unicode MS" pitchFamily="34" charset="-128"/>
            <a:cs typeface="Arial Unicode MS" pitchFamily="34" charset="-128"/>
          </a:defRPr>
        </a:defPPr>
      </a:lstStyle>
    </a:lnDef>
  </a:objectDefaults>
  <a:extraClrSchemeLst>
    <a:extraClrScheme>
      <a:clrScheme name="CEV2-IDB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EV2-IDB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EV2-IDB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EV2-IDB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EV2-IDB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EV2-IDB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EV2-IDB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EV2-IDB 8">
        <a:dk1>
          <a:srgbClr val="000066"/>
        </a:dk1>
        <a:lt1>
          <a:srgbClr val="FFFFCC"/>
        </a:lt1>
        <a:dk2>
          <a:srgbClr val="0000CC"/>
        </a:dk2>
        <a:lt2>
          <a:srgbClr val="FA983E"/>
        </a:lt2>
        <a:accent1>
          <a:srgbClr val="CC99FF"/>
        </a:accent1>
        <a:accent2>
          <a:srgbClr val="9999FF"/>
        </a:accent2>
        <a:accent3>
          <a:srgbClr val="AAAAE2"/>
        </a:accent3>
        <a:accent4>
          <a:srgbClr val="DADAAE"/>
        </a:accent4>
        <a:accent5>
          <a:srgbClr val="E2CAFF"/>
        </a:accent5>
        <a:accent6>
          <a:srgbClr val="8A8AE7"/>
        </a:accent6>
        <a:hlink>
          <a:srgbClr val="99CCFF"/>
        </a:hlink>
        <a:folHlink>
          <a:srgbClr val="0000FF"/>
        </a:folHlink>
      </a:clrScheme>
      <a:clrMap bg1="dk2" tx1="lt1" bg2="dk1" tx2="lt2" accent1="accent1" accent2="accent2" accent3="accent3" accent4="accent4" accent5="accent5" accent6="accent6" hlink="hlink" folHlink="folHlink"/>
    </a:extraClrScheme>
    <a:extraClrScheme>
      <a:clrScheme name="CEV2-IDB 9">
        <a:dk1>
          <a:srgbClr val="000066"/>
        </a:dk1>
        <a:lt1>
          <a:srgbClr val="FFFFCC"/>
        </a:lt1>
        <a:dk2>
          <a:srgbClr val="0000CC"/>
        </a:dk2>
        <a:lt2>
          <a:srgbClr val="F6BB46"/>
        </a:lt2>
        <a:accent1>
          <a:srgbClr val="CC99FF"/>
        </a:accent1>
        <a:accent2>
          <a:srgbClr val="9999FF"/>
        </a:accent2>
        <a:accent3>
          <a:srgbClr val="AAAAE2"/>
        </a:accent3>
        <a:accent4>
          <a:srgbClr val="DADAAE"/>
        </a:accent4>
        <a:accent5>
          <a:srgbClr val="E2CAFF"/>
        </a:accent5>
        <a:accent6>
          <a:srgbClr val="8A8AE7"/>
        </a:accent6>
        <a:hlink>
          <a:srgbClr val="99CCFF"/>
        </a:hlink>
        <a:folHlink>
          <a:srgbClr val="0000FF"/>
        </a:folHlink>
      </a:clrScheme>
      <a:clrMap bg1="dk2" tx1="lt1" bg2="dk1" tx2="lt2" accent1="accent1" accent2="accent2" accent3="accent3" accent4="accent4" accent5="accent5" accent6="accent6" hlink="hlink" folHlink="folHlink"/>
    </a:extraClrScheme>
    <a:extraClrScheme>
      <a:clrScheme name="CEV2-IDB 10">
        <a:dk1>
          <a:srgbClr val="000000"/>
        </a:dk1>
        <a:lt1>
          <a:srgbClr val="FFFFFF"/>
        </a:lt1>
        <a:dk2>
          <a:srgbClr val="003300"/>
        </a:dk2>
        <a:lt2>
          <a:srgbClr val="FFFF00"/>
        </a:lt2>
        <a:accent1>
          <a:srgbClr val="FF9900"/>
        </a:accent1>
        <a:accent2>
          <a:srgbClr val="00FFFF"/>
        </a:accent2>
        <a:accent3>
          <a:srgbClr val="AAADAA"/>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Office\Templates\CEV2-IDB.pot</Template>
  <TotalTime>6100</TotalTime>
  <Words>936</Words>
  <Application>Microsoft Office PowerPoint</Application>
  <PresentationFormat>On-screen Show (4:3)</PresentationFormat>
  <Paragraphs>236</Paragraphs>
  <Slides>27</Slides>
  <Notes>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Times New Roman</vt:lpstr>
      <vt:lpstr>Arial Unicode MS</vt:lpstr>
      <vt:lpstr>Wingdings 2</vt:lpstr>
      <vt:lpstr>Verdana</vt:lpstr>
      <vt:lpstr>Arial Black</vt:lpstr>
      <vt:lpstr>Vivaldi</vt:lpstr>
      <vt:lpstr>Wingdings</vt:lpstr>
      <vt:lpstr>Wide Latin</vt:lpstr>
      <vt:lpstr>Vladimir Script</vt:lpstr>
      <vt:lpstr>CEV2-IDB</vt:lpstr>
      <vt:lpstr>EQxIS Information System:  Monitoring Millennium Development Goals when data is available</vt:lpstr>
      <vt:lpstr>Slide 2</vt:lpstr>
      <vt:lpstr>Slide 3</vt:lpstr>
      <vt:lpstr>Slide 4</vt:lpstr>
      <vt:lpstr>Slide 5</vt:lpstr>
      <vt:lpstr>Slide 6</vt:lpstr>
      <vt:lpstr>Outline</vt:lpstr>
      <vt:lpstr>1. The potential gains of monitoring and evaluation to inform effective public policies</vt:lpstr>
      <vt:lpstr>1. The potential gains of monitoring (…)</vt:lpstr>
      <vt:lpstr>1. The potential gains of monitoring (…)</vt:lpstr>
      <vt:lpstr>1. The potential gains of monitoring (…)</vt:lpstr>
      <vt:lpstr>1. The potential gains of monitoring (…)</vt:lpstr>
      <vt:lpstr>2.  EQxIS: Information System on Social Indicators and Equity (IDB)</vt:lpstr>
      <vt:lpstr> 2.  EQxIS/IDB (…)  </vt:lpstr>
      <vt:lpstr>2.  EQxIS/IDB (…)  </vt:lpstr>
      <vt:lpstr>2.  EQxIS/IDB (…)  </vt:lpstr>
      <vt:lpstr>2.  EQxIS/IDB (…)  </vt:lpstr>
      <vt:lpstr>Slide 18</vt:lpstr>
      <vt:lpstr>Slide 19</vt:lpstr>
      <vt:lpstr>Slide 20</vt:lpstr>
      <vt:lpstr>Slide 21</vt:lpstr>
      <vt:lpstr>2.  EQxIS: Information System on Social Indicators and Equity</vt:lpstr>
      <vt:lpstr>3.  Conclusions</vt:lpstr>
      <vt:lpstr>3.  Conclusions</vt:lpstr>
      <vt:lpstr>3.  Conclusions</vt:lpstr>
      <vt:lpstr>3.  Conclusions</vt:lpstr>
      <vt:lpstr>Slide 27</vt:lpstr>
    </vt:vector>
  </TitlesOfParts>
  <Company>Inter-American Development Bank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Mauricio Saavedra</dc:creator>
  <cp:lastModifiedBy>anarod</cp:lastModifiedBy>
  <cp:revision>159</cp:revision>
  <dcterms:created xsi:type="dcterms:W3CDTF">2005-09-13T16:16:04Z</dcterms:created>
  <dcterms:modified xsi:type="dcterms:W3CDTF">2010-07-11T14:06:06Z</dcterms:modified>
</cp:coreProperties>
</file>