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5"/>
  </p:handoutMasterIdLst>
  <p:sldIdLst>
    <p:sldId id="256" r:id="rId2"/>
    <p:sldId id="283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6" r:id="rId12"/>
    <p:sldId id="267" r:id="rId13"/>
    <p:sldId id="264" r:id="rId14"/>
    <p:sldId id="266" r:id="rId15"/>
    <p:sldId id="328" r:id="rId16"/>
    <p:sldId id="265" r:id="rId17"/>
    <p:sldId id="268" r:id="rId18"/>
    <p:sldId id="277" r:id="rId19"/>
    <p:sldId id="278" r:id="rId20"/>
    <p:sldId id="279" r:id="rId21"/>
    <p:sldId id="280" r:id="rId22"/>
    <p:sldId id="281" r:id="rId23"/>
    <p:sldId id="282" r:id="rId24"/>
    <p:sldId id="269" r:id="rId25"/>
    <p:sldId id="270" r:id="rId26"/>
    <p:sldId id="271" r:id="rId27"/>
    <p:sldId id="272" r:id="rId28"/>
    <p:sldId id="284" r:id="rId29"/>
    <p:sldId id="285" r:id="rId30"/>
    <p:sldId id="286" r:id="rId31"/>
    <p:sldId id="298" r:id="rId32"/>
    <p:sldId id="299" r:id="rId33"/>
    <p:sldId id="318" r:id="rId34"/>
  </p:sldIdLst>
  <p:sldSz cx="9144000" cy="6858000" type="screen4x3"/>
  <p:notesSz cx="6858000" cy="9144000"/>
  <p:embeddedFontLst>
    <p:embeddedFont>
      <p:font typeface="Tahoma" pitchFamily="34" charset="0"/>
      <p:regular r:id="rId36"/>
      <p:bold r:id="rId37"/>
    </p:embeddedFont>
    <p:embeddedFont>
      <p:font typeface="Arial Unicode MS" pitchFamily="34" charset="-128"/>
      <p:regular r:id="rId38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CC00"/>
    <a:srgbClr val="C0C0C0"/>
    <a:srgbClr val="660033"/>
    <a:srgbClr val="009900"/>
    <a:srgbClr val="9999FF"/>
    <a:srgbClr val="FF99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1" autoAdjust="0"/>
    <p:restoredTop sz="90929"/>
  </p:normalViewPr>
  <p:slideViewPr>
    <p:cSldViewPr>
      <p:cViewPr>
        <p:scale>
          <a:sx n="66" d="100"/>
          <a:sy n="66" d="100"/>
        </p:scale>
        <p:origin x="-70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28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6945533-3398-40B8-8BC8-BCDF51D8B9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371600"/>
          </a:xfrm>
        </p:spPr>
        <p:txBody>
          <a:bodyPr/>
          <a:lstStyle>
            <a:lvl1pPr>
              <a:defRPr sz="2800"/>
            </a:lvl1pPr>
          </a:lstStyle>
          <a:p>
            <a:r>
              <a:rPr lang="es-EC"/>
              <a:t>REDUCCIÓN DE RIESGO DE DESASTRES A TRAVÉS DE LA GESTIÓN AMBIENTAL: </a:t>
            </a:r>
            <a:r>
              <a:rPr lang="es-ES"/>
              <a:t/>
            </a:r>
            <a:br>
              <a:rPr lang="es-ES"/>
            </a:br>
            <a:r>
              <a:rPr lang="es-EC"/>
              <a:t>USO DE INCENTIVOS ECONÓMICOS</a:t>
            </a:r>
            <a:endParaRPr lang="en-US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062350-71B4-4663-A39D-888C4839C3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199" name="Rectangle 1031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324600"/>
          </a:xfrm>
          <a:prstGeom prst="rect">
            <a:avLst/>
          </a:prstGeom>
          <a:noFill/>
          <a:ln w="190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201" name="Picture 1033" descr="C:\Documents and Settings\DVALLEJO\Mis documentos\Mis imágenes\Logo25.bmp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93725"/>
            <a:ext cx="1981200" cy="1539875"/>
          </a:xfrm>
          <a:prstGeom prst="rect">
            <a:avLst/>
          </a:prstGeom>
          <a:noFill/>
        </p:spPr>
      </p:pic>
      <p:grpSp>
        <p:nvGrpSpPr>
          <p:cNvPr id="8202" name="Group 1034"/>
          <p:cNvGrpSpPr>
            <a:grpSpLocks/>
          </p:cNvGrpSpPr>
          <p:nvPr userDrawn="1"/>
        </p:nvGrpSpPr>
        <p:grpSpPr bwMode="auto">
          <a:xfrm>
            <a:off x="6019800" y="533400"/>
            <a:ext cx="1717675" cy="1633538"/>
            <a:chOff x="2421" y="672"/>
            <a:chExt cx="912" cy="867"/>
          </a:xfrm>
        </p:grpSpPr>
        <p:sp>
          <p:nvSpPr>
            <p:cNvPr id="8203" name="Text Box 1035"/>
            <p:cNvSpPr txBox="1">
              <a:spLocks noChangeArrowheads="1"/>
            </p:cNvSpPr>
            <p:nvPr/>
          </p:nvSpPr>
          <p:spPr bwMode="auto">
            <a:xfrm>
              <a:off x="2515" y="1248"/>
              <a:ext cx="7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500" b="1">
                  <a:latin typeface="Times New Roman" pitchFamily="18" charset="0"/>
                </a:rPr>
                <a:t>Sun Mountain</a:t>
              </a:r>
            </a:p>
            <a:p>
              <a:r>
                <a:rPr lang="en-US" sz="1500" b="1">
                  <a:latin typeface="Times New Roman" pitchFamily="18" charset="0"/>
                </a:rPr>
                <a:t>International </a:t>
              </a:r>
            </a:p>
          </p:txBody>
        </p:sp>
        <p:graphicFrame>
          <p:nvGraphicFramePr>
            <p:cNvPr id="8204" name="Object 1036"/>
            <p:cNvGraphicFramePr>
              <a:graphicFrameLocks noChangeAspect="1"/>
            </p:cNvGraphicFramePr>
            <p:nvPr/>
          </p:nvGraphicFramePr>
          <p:xfrm>
            <a:off x="2421" y="672"/>
            <a:ext cx="912" cy="594"/>
          </p:xfrm>
          <a:graphic>
            <a:graphicData uri="http://schemas.openxmlformats.org/presentationml/2006/ole">
              <p:oleObj spid="_x0000_s8204" r:id="rId4" imgW="5896798" imgH="3828571" progId="MSPhotoEd.3">
                <p:embed/>
              </p:oleObj>
            </a:graphicData>
          </a:graphic>
        </p:graphicFrame>
      </p:grp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483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2133600"/>
            <a:ext cx="38100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1336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28600" y="304800"/>
            <a:ext cx="8686800" cy="6324600"/>
          </a:xfrm>
          <a:prstGeom prst="rect">
            <a:avLst/>
          </a:prstGeom>
          <a:noFill/>
          <a:ln w="19050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4" name="Picture 10" descr="C:\Documentos\Ajustes organizativos\logotipo color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</a:blip>
          <a:srcRect/>
          <a:stretch>
            <a:fillRect/>
          </a:stretch>
        </p:blipFill>
        <p:spPr bwMode="auto">
          <a:xfrm>
            <a:off x="0" y="6248400"/>
            <a:ext cx="914400" cy="644525"/>
          </a:xfrm>
          <a:prstGeom prst="rect">
            <a:avLst/>
          </a:prstGeom>
          <a:noFill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20100" y="6261100"/>
            <a:ext cx="685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split orient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ü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2800">
          <a:solidFill>
            <a:srgbClr val="0000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99FF"/>
        </a:buClr>
        <a:buFont typeface="Wingdings" pitchFamily="2" charset="2"/>
        <a:buChar char="Ø"/>
        <a:defRPr sz="2400">
          <a:solidFill>
            <a:srgbClr val="0000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24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9.xml"/><Relationship Id="rId7" Type="http://schemas.openxmlformats.org/officeDocument/2006/relationships/slide" Target="slide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800600"/>
            <a:ext cx="4267200" cy="1600200"/>
          </a:xfrm>
          <a:noFill/>
          <a:ln w="57150" cmpd="thickThin">
            <a:solidFill>
              <a:srgbClr val="333399"/>
            </a:solidFill>
          </a:ln>
        </p:spPr>
        <p:txBody>
          <a:bodyPr/>
          <a:lstStyle/>
          <a:p>
            <a:pPr fontAlgn="b"/>
            <a:endParaRPr lang="en-US" b="1"/>
          </a:p>
          <a:p>
            <a:pPr fontAlgn="b"/>
            <a:endParaRPr lang="en-US" b="1"/>
          </a:p>
          <a:p>
            <a:pPr fontAlgn="b"/>
            <a:r>
              <a:rPr lang="es-ES" sz="2000" b="1"/>
              <a:t>Interamerican Development Bank</a:t>
            </a:r>
            <a:endParaRPr lang="en-US" sz="2000" b="1"/>
          </a:p>
        </p:txBody>
      </p:sp>
      <p:graphicFrame>
        <p:nvGraphicFramePr>
          <p:cNvPr id="452608" name="Object 1024"/>
          <p:cNvGraphicFramePr>
            <a:graphicFrameLocks noChangeAspect="1"/>
          </p:cNvGraphicFramePr>
          <p:nvPr/>
        </p:nvGraphicFramePr>
        <p:xfrm>
          <a:off x="4052888" y="5016500"/>
          <a:ext cx="1028700" cy="974725"/>
        </p:xfrm>
        <a:graphic>
          <a:graphicData uri="http://schemas.openxmlformats.org/presentationml/2006/ole">
            <p:oleObj spid="_x0000_s452608" name="Imagen" r:id="rId3" imgW="685800" imgH="704880" progId="Word.Picture.8">
              <p:embed/>
            </p:oleObj>
          </a:graphicData>
        </a:graphic>
      </p:graphicFrame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534400" cy="2133600"/>
          </a:xfrm>
        </p:spPr>
        <p:txBody>
          <a:bodyPr/>
          <a:lstStyle/>
          <a:p>
            <a:r>
              <a:rPr lang="en-US" sz="3600"/>
              <a:t>Disaster Risk Reduction in Latin America and the Caribbean Through Environmental Management and the Use of Economic Instruments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14400" y="3048000"/>
            <a:ext cx="708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/>
              <a:t>Several Contributions for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utoUpdateAnimBg="0"/>
      <p:bldP spid="205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 sz="4000">
                <a:cs typeface="Times New Roman" pitchFamily="18" charset="0"/>
              </a:rPr>
              <a:t>Recommendations for countries with </a:t>
            </a:r>
            <a:r>
              <a:rPr lang="es-ES" sz="4000">
                <a:cs typeface="Times New Roman" pitchFamily="18" charset="0"/>
              </a:rPr>
              <a:t>several</a:t>
            </a:r>
            <a:r>
              <a:rPr lang="en-US" sz="4000">
                <a:cs typeface="Times New Roman" pitchFamily="18" charset="0"/>
              </a:rPr>
              <a:t> hazards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7772400" cy="2819400"/>
          </a:xfrm>
        </p:spPr>
        <p:txBody>
          <a:bodyPr/>
          <a:lstStyle/>
          <a:p>
            <a:r>
              <a:rPr lang="es-ES">
                <a:cs typeface="Times New Roman" pitchFamily="18" charset="0"/>
              </a:rPr>
              <a:t>L</a:t>
            </a:r>
            <a:r>
              <a:rPr lang="en-US">
                <a:cs typeface="Times New Roman" pitchFamily="18" charset="0"/>
              </a:rPr>
              <a:t>and use planning</a:t>
            </a:r>
          </a:p>
          <a:p>
            <a:r>
              <a:rPr lang="en-US">
                <a:cs typeface="Times New Roman" pitchFamily="18" charset="0"/>
              </a:rPr>
              <a:t>Frequency, impact and vulnerability </a:t>
            </a:r>
            <a:r>
              <a:rPr lang="es-ES">
                <a:cs typeface="Times New Roman" pitchFamily="18" charset="0"/>
              </a:rPr>
              <a:t>assessment</a:t>
            </a: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Prioritize actions depending on the levels of risk assessed</a:t>
            </a:r>
            <a:r>
              <a:rPr lang="en-US"/>
              <a:t> </a:t>
            </a:r>
          </a:p>
        </p:txBody>
      </p:sp>
      <p:sp>
        <p:nvSpPr>
          <p:cNvPr id="36762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43400" y="6019800"/>
            <a:ext cx="5334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 autoUpdateAnimBg="0"/>
      <p:bldP spid="3676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181600"/>
            <a:ext cx="8534400" cy="1143000"/>
          </a:xfrm>
        </p:spPr>
        <p:txBody>
          <a:bodyPr/>
          <a:lstStyle/>
          <a:p>
            <a:r>
              <a:rPr lang="en-US" sz="3600">
                <a:cs typeface="Times New Roman" pitchFamily="18" charset="0"/>
              </a:rPr>
              <a:t>F</a:t>
            </a:r>
            <a:r>
              <a:rPr lang="es-ES" sz="3600">
                <a:cs typeface="Times New Roman" pitchFamily="18" charset="0"/>
              </a:rPr>
              <a:t>RAMEWORK FOR THE APPLICATION OF DISASTER REDUCTION PROPOSALS</a:t>
            </a:r>
            <a:endParaRPr lang="en-US" sz="3600">
              <a:cs typeface="Times New Roman" pitchFamily="18" charset="0"/>
            </a:endParaRPr>
          </a:p>
        </p:txBody>
      </p:sp>
      <p:pic>
        <p:nvPicPr>
          <p:cNvPr id="382980" name="Picture 4"/>
          <p:cNvPicPr>
            <a:picLocks noChangeAspect="1" noChangeArrowheads="1"/>
          </p:cNvPicPr>
          <p:nvPr/>
        </p:nvPicPr>
        <p:blipFill>
          <a:blip r:embed="rId2" cstate="print"/>
          <a:srcRect b="4802"/>
          <a:stretch>
            <a:fillRect/>
          </a:stretch>
        </p:blipFill>
        <p:spPr bwMode="auto">
          <a:xfrm>
            <a:off x="1447800" y="457200"/>
            <a:ext cx="6248400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sz="3600">
                <a:cs typeface="Times New Roman" pitchFamily="18" charset="0"/>
              </a:rPr>
              <a:t>F</a:t>
            </a:r>
            <a:r>
              <a:rPr lang="es-ES" sz="3600">
                <a:cs typeface="Times New Roman" pitchFamily="18" charset="0"/>
              </a:rPr>
              <a:t>RAMEWORK FOR THE APPLICATION OF DISASTER REDUCTION PROPOSALS</a:t>
            </a:r>
            <a:endParaRPr lang="en-US" sz="3600">
              <a:cs typeface="Times New Roman" pitchFamily="18" charset="0"/>
            </a:endParaRP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772400" cy="3810000"/>
          </a:xfrm>
        </p:spPr>
        <p:txBody>
          <a:bodyPr/>
          <a:lstStyle/>
          <a:p>
            <a:r>
              <a:rPr lang="en-US">
                <a:cs typeface="Times New Roman" pitchFamily="18" charset="0"/>
                <a:hlinkClick r:id="rId2" action="ppaction://hlinksldjump"/>
              </a:rPr>
              <a:t>Exposure of </a:t>
            </a:r>
            <a:r>
              <a:rPr lang="es-ES">
                <a:cs typeface="Times New Roman" pitchFamily="18" charset="0"/>
                <a:hlinkClick r:id="rId2" action="ppaction://hlinksldjump"/>
              </a:rPr>
              <a:t> the </a:t>
            </a:r>
            <a:r>
              <a:rPr lang="en-US">
                <a:cs typeface="Times New Roman" pitchFamily="18" charset="0"/>
                <a:hlinkClick r:id="rId2" action="ppaction://hlinksldjump"/>
              </a:rPr>
              <a:t>population</a:t>
            </a: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  <a:hlinkClick r:id="rId3" action="ppaction://hlinksldjump"/>
              </a:rPr>
              <a:t>Assessment of socioeconomic vulnerability in LAC</a:t>
            </a: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  <a:hlinkClick r:id="rId4" action="ppaction://hlinksldjump"/>
              </a:rPr>
              <a:t>Important aspects for environmental management</a:t>
            </a: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  <a:hlinkClick r:id="rId5" action="ppaction://hlinksldjump"/>
              </a:rPr>
              <a:t>Important aspects for disaster risk manage</a:t>
            </a:r>
            <a:r>
              <a:rPr lang="es-ES">
                <a:hlinkClick r:id="rId5" action="ppaction://hlinksldjump"/>
              </a:rPr>
              <a:t>ment</a:t>
            </a:r>
            <a:endParaRPr lang="en-US"/>
          </a:p>
        </p:txBody>
      </p:sp>
      <p:sp>
        <p:nvSpPr>
          <p:cNvPr id="371716" name="AutoShape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43400" y="60960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LAC: the problem is urban in nature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2057400"/>
            <a:ext cx="42672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In 2001:</a:t>
            </a:r>
          </a:p>
          <a:p>
            <a:r>
              <a:rPr lang="en-US" sz="2400"/>
              <a:t>24 countries in which over 50% of the population </a:t>
            </a:r>
            <a:r>
              <a:rPr lang="es-ES" sz="2400"/>
              <a:t>were living</a:t>
            </a:r>
            <a:r>
              <a:rPr lang="en-US" sz="2400"/>
              <a:t> in urban areas</a:t>
            </a:r>
          </a:p>
          <a:p>
            <a:r>
              <a:rPr lang="en-US" sz="2400"/>
              <a:t>12 countries in wich over 70% of the population </a:t>
            </a:r>
            <a:r>
              <a:rPr lang="es-ES" sz="2400"/>
              <a:t>were living</a:t>
            </a:r>
            <a:r>
              <a:rPr lang="en-US" sz="2400"/>
              <a:t> in urban areas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cs typeface="Times New Roman" pitchFamily="18" charset="0"/>
              </a:rPr>
              <a:t>By 2015:</a:t>
            </a:r>
          </a:p>
          <a:p>
            <a:r>
              <a:rPr lang="en-US" sz="2400"/>
              <a:t>80.5% of the population will be living in urban areas</a:t>
            </a:r>
          </a:p>
        </p:txBody>
      </p:sp>
      <p:sp>
        <p:nvSpPr>
          <p:cNvPr id="36864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43400" y="6296025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652" name="Group 12"/>
          <p:cNvGrpSpPr>
            <a:grpSpLocks/>
          </p:cNvGrpSpPr>
          <p:nvPr/>
        </p:nvGrpSpPr>
        <p:grpSpPr bwMode="auto">
          <a:xfrm>
            <a:off x="530225" y="1905000"/>
            <a:ext cx="3965575" cy="4419600"/>
            <a:chOff x="334" y="1200"/>
            <a:chExt cx="2498" cy="2784"/>
          </a:xfrm>
        </p:grpSpPr>
        <p:pic>
          <p:nvPicPr>
            <p:cNvPr id="36864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" y="1200"/>
              <a:ext cx="2498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8649" name="Text Box 9"/>
            <p:cNvSpPr txBox="1">
              <a:spLocks noChangeArrowheads="1"/>
            </p:cNvSpPr>
            <p:nvPr/>
          </p:nvSpPr>
          <p:spPr bwMode="auto">
            <a:xfrm>
              <a:off x="576" y="1334"/>
              <a:ext cx="206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Population average of LAC versus the population average of the rest of the world (%)</a:t>
              </a:r>
            </a:p>
          </p:txBody>
        </p:sp>
        <p:sp>
          <p:nvSpPr>
            <p:cNvPr id="368651" name="Text Box 11"/>
            <p:cNvSpPr txBox="1">
              <a:spLocks noChangeArrowheads="1"/>
            </p:cNvSpPr>
            <p:nvPr/>
          </p:nvSpPr>
          <p:spPr bwMode="auto">
            <a:xfrm>
              <a:off x="1374" y="3792"/>
              <a:ext cx="67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>
                  <a:latin typeface="Arial Unicode MS" pitchFamily="34" charset="-128"/>
                </a:rPr>
                <a:t>Rest of the world</a:t>
              </a: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3" grpId="0" build="p" autoUpdateAnimBg="0"/>
      <p:bldP spid="3686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Socioeconomic vulnerability in LAC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1050" y="2133600"/>
            <a:ext cx="760095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i="1">
                <a:cs typeface="Times New Roman" pitchFamily="18" charset="0"/>
              </a:rPr>
              <a:t>Assessment factors:</a:t>
            </a:r>
          </a:p>
          <a:p>
            <a:r>
              <a:rPr lang="en-US">
                <a:cs typeface="Times New Roman" pitchFamily="18" charset="0"/>
              </a:rPr>
              <a:t>Social </a:t>
            </a:r>
            <a:r>
              <a:rPr lang="es-ES">
                <a:cs typeface="Times New Roman" pitchFamily="18" charset="0"/>
              </a:rPr>
              <a:t>condition</a:t>
            </a: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Economic performance and </a:t>
            </a:r>
            <a:r>
              <a:rPr lang="es-ES">
                <a:cs typeface="Times New Roman" pitchFamily="18" charset="0"/>
              </a:rPr>
              <a:t>condition</a:t>
            </a: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Scientific and technological capabilities</a:t>
            </a:r>
          </a:p>
          <a:p>
            <a:r>
              <a:rPr lang="en-US">
                <a:cs typeface="Times New Roman" pitchFamily="18" charset="0"/>
              </a:rPr>
              <a:t>Quality of environmental management</a:t>
            </a:r>
          </a:p>
          <a:p>
            <a:r>
              <a:rPr lang="en-US">
                <a:cs typeface="Times New Roman" pitchFamily="18" charset="0"/>
              </a:rPr>
              <a:t>Situation of the environment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Method for socioeconomic vulnerability assessment</a:t>
            </a:r>
          </a:p>
        </p:txBody>
      </p:sp>
      <p:grpSp>
        <p:nvGrpSpPr>
          <p:cNvPr id="440333" name="Group 13"/>
          <p:cNvGrpSpPr>
            <a:grpSpLocks/>
          </p:cNvGrpSpPr>
          <p:nvPr/>
        </p:nvGrpSpPr>
        <p:grpSpPr bwMode="auto">
          <a:xfrm>
            <a:off x="1390650" y="1965325"/>
            <a:ext cx="6705600" cy="4587875"/>
            <a:chOff x="876" y="1238"/>
            <a:chExt cx="4224" cy="2890"/>
          </a:xfrm>
        </p:grpSpPr>
        <p:pic>
          <p:nvPicPr>
            <p:cNvPr id="44032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6" y="1238"/>
              <a:ext cx="4224" cy="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0324" name="Text Box 4"/>
            <p:cNvSpPr txBox="1">
              <a:spLocks noChangeArrowheads="1"/>
            </p:cNvSpPr>
            <p:nvPr/>
          </p:nvSpPr>
          <p:spPr bwMode="auto">
            <a:xfrm>
              <a:off x="2400" y="1344"/>
              <a:ext cx="96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 Unicode MS" pitchFamily="34" charset="-128"/>
                  <a:cs typeface="Times New Roman" pitchFamily="18" charset="0"/>
                </a:rPr>
                <a:t>Management</a:t>
              </a:r>
              <a:r>
                <a:rPr lang="en-US" sz="1800">
                  <a:latin typeface="Arial Unicode MS" pitchFamily="34" charset="-128"/>
                </a:rPr>
                <a:t> </a:t>
              </a:r>
            </a:p>
          </p:txBody>
        </p:sp>
        <p:sp>
          <p:nvSpPr>
            <p:cNvPr id="440325" name="Text Box 5"/>
            <p:cNvSpPr txBox="1">
              <a:spLocks noChangeArrowheads="1"/>
            </p:cNvSpPr>
            <p:nvPr/>
          </p:nvSpPr>
          <p:spPr bwMode="auto">
            <a:xfrm>
              <a:off x="1302" y="2169"/>
              <a:ext cx="7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 Unicode MS" pitchFamily="34" charset="-128"/>
                  <a:cs typeface="Times New Roman" pitchFamily="18" charset="0"/>
                </a:rPr>
                <a:t>Economy</a:t>
              </a:r>
              <a:r>
                <a:rPr lang="en-US" sz="1800">
                  <a:latin typeface="Arial Unicode MS" pitchFamily="34" charset="-128"/>
                </a:rPr>
                <a:t> </a:t>
              </a:r>
            </a:p>
          </p:txBody>
        </p:sp>
        <p:sp>
          <p:nvSpPr>
            <p:cNvPr id="440327" name="Text Box 7"/>
            <p:cNvSpPr txBox="1">
              <a:spLocks noChangeArrowheads="1"/>
            </p:cNvSpPr>
            <p:nvPr/>
          </p:nvSpPr>
          <p:spPr bwMode="auto">
            <a:xfrm>
              <a:off x="3726" y="2073"/>
              <a:ext cx="960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latin typeface="Arial Unicode MS" pitchFamily="34" charset="-128"/>
                  <a:cs typeface="Times New Roman" pitchFamily="18" charset="0"/>
                </a:rPr>
                <a:t>Science and Technology</a:t>
              </a:r>
            </a:p>
          </p:txBody>
        </p:sp>
        <p:sp>
          <p:nvSpPr>
            <p:cNvPr id="440328" name="Text Box 8"/>
            <p:cNvSpPr txBox="1">
              <a:spLocks noChangeArrowheads="1"/>
            </p:cNvSpPr>
            <p:nvPr/>
          </p:nvSpPr>
          <p:spPr bwMode="auto">
            <a:xfrm>
              <a:off x="3420" y="3234"/>
              <a:ext cx="1227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latin typeface="Arial Unicode MS" pitchFamily="34" charset="-128"/>
                  <a:cs typeface="Times New Roman" pitchFamily="18" charset="0"/>
                </a:rPr>
                <a:t>Environmental Situation</a:t>
              </a:r>
            </a:p>
          </p:txBody>
        </p:sp>
        <p:sp>
          <p:nvSpPr>
            <p:cNvPr id="440329" name="Text Box 9"/>
            <p:cNvSpPr txBox="1">
              <a:spLocks noChangeArrowheads="1"/>
            </p:cNvSpPr>
            <p:nvPr/>
          </p:nvSpPr>
          <p:spPr bwMode="auto">
            <a:xfrm>
              <a:off x="1182" y="3234"/>
              <a:ext cx="115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800">
                  <a:latin typeface="Arial Unicode MS" pitchFamily="34" charset="-128"/>
                  <a:cs typeface="Times New Roman" pitchFamily="18" charset="0"/>
                </a:rPr>
                <a:t>Social Situation</a:t>
              </a:r>
            </a:p>
          </p:txBody>
        </p:sp>
        <p:sp>
          <p:nvSpPr>
            <p:cNvPr id="440331" name="Text Box 11"/>
            <p:cNvSpPr txBox="1">
              <a:spLocks noChangeArrowheads="1"/>
            </p:cNvSpPr>
            <p:nvPr/>
          </p:nvSpPr>
          <p:spPr bwMode="auto">
            <a:xfrm>
              <a:off x="4194" y="2736"/>
              <a:ext cx="624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 Unicode MS" pitchFamily="34" charset="-128"/>
                  <a:cs typeface="Times New Roman" pitchFamily="18" charset="0"/>
                </a:rPr>
                <a:t>Group 4</a:t>
              </a:r>
            </a:p>
          </p:txBody>
        </p:sp>
        <p:sp>
          <p:nvSpPr>
            <p:cNvPr id="440332" name="Line 12"/>
            <p:cNvSpPr>
              <a:spLocks noChangeShapeType="1"/>
            </p:cNvSpPr>
            <p:nvPr/>
          </p:nvSpPr>
          <p:spPr bwMode="auto">
            <a:xfrm>
              <a:off x="4761" y="27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2800">
                <a:cs typeface="Times New Roman" pitchFamily="18" charset="0"/>
              </a:rPr>
              <a:t>Vulnerability in LAC</a:t>
            </a:r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6858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9709" name="Group 45"/>
          <p:cNvGrpSpPr>
            <a:grpSpLocks/>
          </p:cNvGrpSpPr>
          <p:nvPr/>
        </p:nvGrpSpPr>
        <p:grpSpPr bwMode="auto">
          <a:xfrm>
            <a:off x="4584700" y="2097088"/>
            <a:ext cx="2654300" cy="3770312"/>
            <a:chOff x="2888" y="1321"/>
            <a:chExt cx="1672" cy="2375"/>
          </a:xfrm>
        </p:grpSpPr>
        <p:sp>
          <p:nvSpPr>
            <p:cNvPr id="369669" name="Freeform 5"/>
            <p:cNvSpPr>
              <a:spLocks/>
            </p:cNvSpPr>
            <p:nvPr/>
          </p:nvSpPr>
          <p:spPr bwMode="auto">
            <a:xfrm>
              <a:off x="3168" y="2592"/>
              <a:ext cx="768" cy="1008"/>
            </a:xfrm>
            <a:custGeom>
              <a:avLst/>
              <a:gdLst/>
              <a:ahLst/>
              <a:cxnLst>
                <a:cxn ang="0">
                  <a:pos x="384" y="48"/>
                </a:cxn>
                <a:cxn ang="0">
                  <a:pos x="384" y="0"/>
                </a:cxn>
                <a:cxn ang="0">
                  <a:pos x="448" y="16"/>
                </a:cxn>
                <a:cxn ang="0">
                  <a:pos x="528" y="0"/>
                </a:cxn>
                <a:cxn ang="0">
                  <a:pos x="576" y="96"/>
                </a:cxn>
                <a:cxn ang="0">
                  <a:pos x="672" y="144"/>
                </a:cxn>
                <a:cxn ang="0">
                  <a:pos x="644" y="232"/>
                </a:cxn>
                <a:cxn ang="0">
                  <a:pos x="672" y="240"/>
                </a:cxn>
                <a:cxn ang="0">
                  <a:pos x="768" y="192"/>
                </a:cxn>
                <a:cxn ang="0">
                  <a:pos x="624" y="336"/>
                </a:cxn>
                <a:cxn ang="0">
                  <a:pos x="576" y="432"/>
                </a:cxn>
                <a:cxn ang="0">
                  <a:pos x="528" y="480"/>
                </a:cxn>
                <a:cxn ang="0">
                  <a:pos x="576" y="528"/>
                </a:cxn>
                <a:cxn ang="0">
                  <a:pos x="528" y="624"/>
                </a:cxn>
                <a:cxn ang="0">
                  <a:pos x="432" y="624"/>
                </a:cxn>
                <a:cxn ang="0">
                  <a:pos x="384" y="624"/>
                </a:cxn>
                <a:cxn ang="0">
                  <a:pos x="384" y="672"/>
                </a:cxn>
                <a:cxn ang="0">
                  <a:pos x="336" y="720"/>
                </a:cxn>
                <a:cxn ang="0">
                  <a:pos x="144" y="960"/>
                </a:cxn>
                <a:cxn ang="0">
                  <a:pos x="96" y="1008"/>
                </a:cxn>
                <a:cxn ang="0">
                  <a:pos x="48" y="1008"/>
                </a:cxn>
                <a:cxn ang="0">
                  <a:pos x="0" y="960"/>
                </a:cxn>
                <a:cxn ang="0">
                  <a:pos x="96" y="864"/>
                </a:cxn>
                <a:cxn ang="0">
                  <a:pos x="96" y="768"/>
                </a:cxn>
                <a:cxn ang="0">
                  <a:pos x="120" y="660"/>
                </a:cxn>
                <a:cxn ang="0">
                  <a:pos x="192" y="480"/>
                </a:cxn>
                <a:cxn ang="0">
                  <a:pos x="240" y="288"/>
                </a:cxn>
                <a:cxn ang="0">
                  <a:pos x="288" y="192"/>
                </a:cxn>
                <a:cxn ang="0">
                  <a:pos x="336" y="96"/>
                </a:cxn>
                <a:cxn ang="0">
                  <a:pos x="384" y="48"/>
                </a:cxn>
              </a:cxnLst>
              <a:rect l="0" t="0" r="r" b="b"/>
              <a:pathLst>
                <a:path w="768" h="1008">
                  <a:moveTo>
                    <a:pt x="384" y="48"/>
                  </a:moveTo>
                  <a:lnTo>
                    <a:pt x="384" y="0"/>
                  </a:lnTo>
                  <a:lnTo>
                    <a:pt x="448" y="16"/>
                  </a:lnTo>
                  <a:lnTo>
                    <a:pt x="528" y="0"/>
                  </a:lnTo>
                  <a:lnTo>
                    <a:pt x="576" y="96"/>
                  </a:lnTo>
                  <a:lnTo>
                    <a:pt x="672" y="144"/>
                  </a:lnTo>
                  <a:lnTo>
                    <a:pt x="644" y="232"/>
                  </a:lnTo>
                  <a:lnTo>
                    <a:pt x="672" y="240"/>
                  </a:lnTo>
                  <a:lnTo>
                    <a:pt x="768" y="192"/>
                  </a:lnTo>
                  <a:lnTo>
                    <a:pt x="624" y="336"/>
                  </a:lnTo>
                  <a:lnTo>
                    <a:pt x="576" y="432"/>
                  </a:lnTo>
                  <a:lnTo>
                    <a:pt x="528" y="480"/>
                  </a:lnTo>
                  <a:lnTo>
                    <a:pt x="576" y="528"/>
                  </a:lnTo>
                  <a:lnTo>
                    <a:pt x="528" y="624"/>
                  </a:lnTo>
                  <a:lnTo>
                    <a:pt x="432" y="624"/>
                  </a:lnTo>
                  <a:lnTo>
                    <a:pt x="384" y="624"/>
                  </a:lnTo>
                  <a:lnTo>
                    <a:pt x="384" y="672"/>
                  </a:lnTo>
                  <a:lnTo>
                    <a:pt x="336" y="720"/>
                  </a:lnTo>
                  <a:lnTo>
                    <a:pt x="144" y="960"/>
                  </a:lnTo>
                  <a:lnTo>
                    <a:pt x="96" y="1008"/>
                  </a:lnTo>
                  <a:lnTo>
                    <a:pt x="48" y="1008"/>
                  </a:lnTo>
                  <a:lnTo>
                    <a:pt x="0" y="960"/>
                  </a:lnTo>
                  <a:lnTo>
                    <a:pt x="96" y="864"/>
                  </a:lnTo>
                  <a:lnTo>
                    <a:pt x="96" y="768"/>
                  </a:lnTo>
                  <a:lnTo>
                    <a:pt x="120" y="660"/>
                  </a:lnTo>
                  <a:lnTo>
                    <a:pt x="192" y="480"/>
                  </a:lnTo>
                  <a:lnTo>
                    <a:pt x="240" y="288"/>
                  </a:lnTo>
                  <a:lnTo>
                    <a:pt x="288" y="192"/>
                  </a:lnTo>
                  <a:lnTo>
                    <a:pt x="336" y="96"/>
                  </a:lnTo>
                  <a:lnTo>
                    <a:pt x="384" y="48"/>
                  </a:lnTo>
                  <a:close/>
                </a:path>
              </a:pathLst>
            </a:custGeom>
            <a:solidFill>
              <a:srgbClr val="99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670" name="Freeform 6"/>
            <p:cNvSpPr>
              <a:spLocks/>
            </p:cNvSpPr>
            <p:nvPr/>
          </p:nvSpPr>
          <p:spPr bwMode="auto">
            <a:xfrm>
              <a:off x="3336" y="1584"/>
              <a:ext cx="1224" cy="1440"/>
            </a:xfrm>
            <a:custGeom>
              <a:avLst/>
              <a:gdLst/>
              <a:ahLst/>
              <a:cxnLst>
                <a:cxn ang="0">
                  <a:pos x="168" y="96"/>
                </a:cxn>
                <a:cxn ang="0">
                  <a:pos x="156" y="148"/>
                </a:cxn>
                <a:cxn ang="0">
                  <a:pos x="148" y="316"/>
                </a:cxn>
                <a:cxn ang="0">
                  <a:pos x="44" y="348"/>
                </a:cxn>
                <a:cxn ang="0">
                  <a:pos x="0" y="428"/>
                </a:cxn>
                <a:cxn ang="0">
                  <a:pos x="24" y="480"/>
                </a:cxn>
                <a:cxn ang="0">
                  <a:pos x="72" y="528"/>
                </a:cxn>
                <a:cxn ang="0">
                  <a:pos x="120" y="528"/>
                </a:cxn>
                <a:cxn ang="0">
                  <a:pos x="120" y="576"/>
                </a:cxn>
                <a:cxn ang="0">
                  <a:pos x="196" y="584"/>
                </a:cxn>
                <a:cxn ang="0">
                  <a:pos x="264" y="540"/>
                </a:cxn>
                <a:cxn ang="0">
                  <a:pos x="304" y="540"/>
                </a:cxn>
                <a:cxn ang="0">
                  <a:pos x="312" y="624"/>
                </a:cxn>
                <a:cxn ang="0">
                  <a:pos x="408" y="672"/>
                </a:cxn>
                <a:cxn ang="0">
                  <a:pos x="456" y="720"/>
                </a:cxn>
                <a:cxn ang="0">
                  <a:pos x="456" y="816"/>
                </a:cxn>
                <a:cxn ang="0">
                  <a:pos x="504" y="816"/>
                </a:cxn>
                <a:cxn ang="0">
                  <a:pos x="552" y="912"/>
                </a:cxn>
                <a:cxn ang="0">
                  <a:pos x="504" y="960"/>
                </a:cxn>
                <a:cxn ang="0">
                  <a:pos x="508" y="1040"/>
                </a:cxn>
                <a:cxn ang="0">
                  <a:pos x="552" y="1056"/>
                </a:cxn>
                <a:cxn ang="0">
                  <a:pos x="568" y="1108"/>
                </a:cxn>
                <a:cxn ang="0">
                  <a:pos x="576" y="1188"/>
                </a:cxn>
                <a:cxn ang="0">
                  <a:pos x="464" y="1332"/>
                </a:cxn>
                <a:cxn ang="0">
                  <a:pos x="552" y="1440"/>
                </a:cxn>
                <a:cxn ang="0">
                  <a:pos x="648" y="1344"/>
                </a:cxn>
                <a:cxn ang="0">
                  <a:pos x="696" y="1296"/>
                </a:cxn>
                <a:cxn ang="0">
                  <a:pos x="744" y="1200"/>
                </a:cxn>
                <a:cxn ang="0">
                  <a:pos x="888" y="1104"/>
                </a:cxn>
                <a:cxn ang="0">
                  <a:pos x="936" y="1152"/>
                </a:cxn>
                <a:cxn ang="0">
                  <a:pos x="1080" y="960"/>
                </a:cxn>
                <a:cxn ang="0">
                  <a:pos x="1128" y="768"/>
                </a:cxn>
                <a:cxn ang="0">
                  <a:pos x="1224" y="672"/>
                </a:cxn>
                <a:cxn ang="0">
                  <a:pos x="1224" y="528"/>
                </a:cxn>
                <a:cxn ang="0">
                  <a:pos x="1176" y="432"/>
                </a:cxn>
                <a:cxn ang="0">
                  <a:pos x="1080" y="384"/>
                </a:cxn>
                <a:cxn ang="0">
                  <a:pos x="984" y="336"/>
                </a:cxn>
                <a:cxn ang="0">
                  <a:pos x="888" y="240"/>
                </a:cxn>
                <a:cxn ang="0">
                  <a:pos x="792" y="240"/>
                </a:cxn>
                <a:cxn ang="0">
                  <a:pos x="840" y="144"/>
                </a:cxn>
                <a:cxn ang="0">
                  <a:pos x="792" y="96"/>
                </a:cxn>
                <a:cxn ang="0">
                  <a:pos x="744" y="144"/>
                </a:cxn>
                <a:cxn ang="0">
                  <a:pos x="640" y="112"/>
                </a:cxn>
                <a:cxn ang="0">
                  <a:pos x="552" y="144"/>
                </a:cxn>
                <a:cxn ang="0">
                  <a:pos x="504" y="96"/>
                </a:cxn>
                <a:cxn ang="0">
                  <a:pos x="504" y="0"/>
                </a:cxn>
                <a:cxn ang="0">
                  <a:pos x="456" y="0"/>
                </a:cxn>
                <a:cxn ang="0">
                  <a:pos x="408" y="48"/>
                </a:cxn>
                <a:cxn ang="0">
                  <a:pos x="344" y="20"/>
                </a:cxn>
                <a:cxn ang="0">
                  <a:pos x="360" y="96"/>
                </a:cxn>
                <a:cxn ang="0">
                  <a:pos x="312" y="144"/>
                </a:cxn>
                <a:cxn ang="0">
                  <a:pos x="264" y="144"/>
                </a:cxn>
                <a:cxn ang="0">
                  <a:pos x="264" y="96"/>
                </a:cxn>
                <a:cxn ang="0">
                  <a:pos x="168" y="96"/>
                </a:cxn>
              </a:cxnLst>
              <a:rect l="0" t="0" r="r" b="b"/>
              <a:pathLst>
                <a:path w="1224" h="1440">
                  <a:moveTo>
                    <a:pt x="168" y="96"/>
                  </a:moveTo>
                  <a:lnTo>
                    <a:pt x="156" y="148"/>
                  </a:lnTo>
                  <a:lnTo>
                    <a:pt x="148" y="316"/>
                  </a:lnTo>
                  <a:lnTo>
                    <a:pt x="44" y="348"/>
                  </a:lnTo>
                  <a:lnTo>
                    <a:pt x="0" y="428"/>
                  </a:lnTo>
                  <a:lnTo>
                    <a:pt x="24" y="480"/>
                  </a:lnTo>
                  <a:lnTo>
                    <a:pt x="72" y="528"/>
                  </a:lnTo>
                  <a:lnTo>
                    <a:pt x="120" y="528"/>
                  </a:lnTo>
                  <a:lnTo>
                    <a:pt x="120" y="576"/>
                  </a:lnTo>
                  <a:lnTo>
                    <a:pt x="196" y="584"/>
                  </a:lnTo>
                  <a:lnTo>
                    <a:pt x="264" y="540"/>
                  </a:lnTo>
                  <a:lnTo>
                    <a:pt x="304" y="540"/>
                  </a:lnTo>
                  <a:lnTo>
                    <a:pt x="312" y="624"/>
                  </a:lnTo>
                  <a:lnTo>
                    <a:pt x="408" y="672"/>
                  </a:lnTo>
                  <a:lnTo>
                    <a:pt x="456" y="720"/>
                  </a:lnTo>
                  <a:lnTo>
                    <a:pt x="456" y="816"/>
                  </a:lnTo>
                  <a:lnTo>
                    <a:pt x="504" y="816"/>
                  </a:lnTo>
                  <a:lnTo>
                    <a:pt x="552" y="912"/>
                  </a:lnTo>
                  <a:lnTo>
                    <a:pt x="504" y="960"/>
                  </a:lnTo>
                  <a:lnTo>
                    <a:pt x="508" y="1040"/>
                  </a:lnTo>
                  <a:lnTo>
                    <a:pt x="552" y="1056"/>
                  </a:lnTo>
                  <a:lnTo>
                    <a:pt x="568" y="1108"/>
                  </a:lnTo>
                  <a:lnTo>
                    <a:pt x="576" y="1188"/>
                  </a:lnTo>
                  <a:lnTo>
                    <a:pt x="464" y="1332"/>
                  </a:lnTo>
                  <a:lnTo>
                    <a:pt x="552" y="1440"/>
                  </a:lnTo>
                  <a:lnTo>
                    <a:pt x="648" y="1344"/>
                  </a:lnTo>
                  <a:lnTo>
                    <a:pt x="696" y="1296"/>
                  </a:lnTo>
                  <a:lnTo>
                    <a:pt x="744" y="1200"/>
                  </a:lnTo>
                  <a:lnTo>
                    <a:pt x="888" y="1104"/>
                  </a:lnTo>
                  <a:lnTo>
                    <a:pt x="936" y="1152"/>
                  </a:lnTo>
                  <a:lnTo>
                    <a:pt x="1080" y="960"/>
                  </a:lnTo>
                  <a:lnTo>
                    <a:pt x="1128" y="768"/>
                  </a:lnTo>
                  <a:lnTo>
                    <a:pt x="1224" y="672"/>
                  </a:lnTo>
                  <a:lnTo>
                    <a:pt x="1224" y="528"/>
                  </a:lnTo>
                  <a:lnTo>
                    <a:pt x="1176" y="432"/>
                  </a:lnTo>
                  <a:lnTo>
                    <a:pt x="1080" y="384"/>
                  </a:lnTo>
                  <a:lnTo>
                    <a:pt x="984" y="336"/>
                  </a:lnTo>
                  <a:lnTo>
                    <a:pt x="888" y="240"/>
                  </a:lnTo>
                  <a:lnTo>
                    <a:pt x="792" y="240"/>
                  </a:lnTo>
                  <a:lnTo>
                    <a:pt x="840" y="144"/>
                  </a:lnTo>
                  <a:lnTo>
                    <a:pt x="792" y="96"/>
                  </a:lnTo>
                  <a:lnTo>
                    <a:pt x="744" y="144"/>
                  </a:lnTo>
                  <a:lnTo>
                    <a:pt x="640" y="112"/>
                  </a:lnTo>
                  <a:lnTo>
                    <a:pt x="552" y="144"/>
                  </a:lnTo>
                  <a:lnTo>
                    <a:pt x="504" y="96"/>
                  </a:lnTo>
                  <a:lnTo>
                    <a:pt x="504" y="0"/>
                  </a:lnTo>
                  <a:lnTo>
                    <a:pt x="456" y="0"/>
                  </a:lnTo>
                  <a:lnTo>
                    <a:pt x="408" y="48"/>
                  </a:lnTo>
                  <a:lnTo>
                    <a:pt x="344" y="20"/>
                  </a:lnTo>
                  <a:lnTo>
                    <a:pt x="360" y="96"/>
                  </a:lnTo>
                  <a:lnTo>
                    <a:pt x="312" y="144"/>
                  </a:lnTo>
                  <a:lnTo>
                    <a:pt x="264" y="144"/>
                  </a:lnTo>
                  <a:lnTo>
                    <a:pt x="264" y="96"/>
                  </a:lnTo>
                  <a:lnTo>
                    <a:pt x="168" y="96"/>
                  </a:lnTo>
                  <a:close/>
                </a:path>
              </a:pathLst>
            </a:custGeom>
            <a:solidFill>
              <a:srgbClr val="99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672" name="Freeform 8"/>
            <p:cNvSpPr>
              <a:spLocks/>
            </p:cNvSpPr>
            <p:nvPr/>
          </p:nvSpPr>
          <p:spPr bwMode="auto">
            <a:xfrm>
              <a:off x="3120" y="2448"/>
              <a:ext cx="428" cy="1248"/>
            </a:xfrm>
            <a:custGeom>
              <a:avLst/>
              <a:gdLst/>
              <a:ahLst/>
              <a:cxnLst>
                <a:cxn ang="0">
                  <a:pos x="304" y="20"/>
                </a:cxn>
                <a:cxn ang="0">
                  <a:pos x="336" y="0"/>
                </a:cxn>
                <a:cxn ang="0">
                  <a:pos x="384" y="48"/>
                </a:cxn>
                <a:cxn ang="0">
                  <a:pos x="384" y="96"/>
                </a:cxn>
                <a:cxn ang="0">
                  <a:pos x="392" y="180"/>
                </a:cxn>
                <a:cxn ang="0">
                  <a:pos x="428" y="192"/>
                </a:cxn>
                <a:cxn ang="0">
                  <a:pos x="384" y="240"/>
                </a:cxn>
                <a:cxn ang="0">
                  <a:pos x="336" y="336"/>
                </a:cxn>
                <a:cxn ang="0">
                  <a:pos x="288" y="432"/>
                </a:cxn>
                <a:cxn ang="0">
                  <a:pos x="240" y="624"/>
                </a:cxn>
                <a:cxn ang="0">
                  <a:pos x="168" y="820"/>
                </a:cxn>
                <a:cxn ang="0">
                  <a:pos x="144" y="912"/>
                </a:cxn>
                <a:cxn ang="0">
                  <a:pos x="144" y="1008"/>
                </a:cxn>
                <a:cxn ang="0">
                  <a:pos x="48" y="1104"/>
                </a:cxn>
                <a:cxn ang="0">
                  <a:pos x="96" y="1152"/>
                </a:cxn>
                <a:cxn ang="0">
                  <a:pos x="144" y="1152"/>
                </a:cxn>
                <a:cxn ang="0">
                  <a:pos x="144" y="1200"/>
                </a:cxn>
                <a:cxn ang="0">
                  <a:pos x="144" y="1248"/>
                </a:cxn>
                <a:cxn ang="0">
                  <a:pos x="48" y="1248"/>
                </a:cxn>
                <a:cxn ang="0">
                  <a:pos x="0" y="1152"/>
                </a:cxn>
                <a:cxn ang="0">
                  <a:pos x="48" y="1008"/>
                </a:cxn>
                <a:cxn ang="0">
                  <a:pos x="96" y="864"/>
                </a:cxn>
                <a:cxn ang="0">
                  <a:pos x="144" y="672"/>
                </a:cxn>
                <a:cxn ang="0">
                  <a:pos x="192" y="528"/>
                </a:cxn>
                <a:cxn ang="0">
                  <a:pos x="240" y="384"/>
                </a:cxn>
                <a:cxn ang="0">
                  <a:pos x="288" y="240"/>
                </a:cxn>
                <a:cxn ang="0">
                  <a:pos x="288" y="192"/>
                </a:cxn>
                <a:cxn ang="0">
                  <a:pos x="288" y="96"/>
                </a:cxn>
                <a:cxn ang="0">
                  <a:pos x="304" y="20"/>
                </a:cxn>
              </a:cxnLst>
              <a:rect l="0" t="0" r="r" b="b"/>
              <a:pathLst>
                <a:path w="428" h="1248">
                  <a:moveTo>
                    <a:pt x="304" y="20"/>
                  </a:moveTo>
                  <a:lnTo>
                    <a:pt x="336" y="0"/>
                  </a:lnTo>
                  <a:lnTo>
                    <a:pt x="384" y="48"/>
                  </a:lnTo>
                  <a:lnTo>
                    <a:pt x="384" y="96"/>
                  </a:lnTo>
                  <a:lnTo>
                    <a:pt x="392" y="180"/>
                  </a:lnTo>
                  <a:lnTo>
                    <a:pt x="428" y="192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432"/>
                  </a:lnTo>
                  <a:lnTo>
                    <a:pt x="240" y="624"/>
                  </a:lnTo>
                  <a:lnTo>
                    <a:pt x="168" y="820"/>
                  </a:lnTo>
                  <a:lnTo>
                    <a:pt x="144" y="912"/>
                  </a:lnTo>
                  <a:lnTo>
                    <a:pt x="144" y="1008"/>
                  </a:lnTo>
                  <a:lnTo>
                    <a:pt x="48" y="1104"/>
                  </a:lnTo>
                  <a:lnTo>
                    <a:pt x="96" y="1152"/>
                  </a:lnTo>
                  <a:lnTo>
                    <a:pt x="144" y="1152"/>
                  </a:lnTo>
                  <a:lnTo>
                    <a:pt x="144" y="1200"/>
                  </a:lnTo>
                  <a:lnTo>
                    <a:pt x="144" y="1248"/>
                  </a:lnTo>
                  <a:lnTo>
                    <a:pt x="48" y="1248"/>
                  </a:lnTo>
                  <a:lnTo>
                    <a:pt x="0" y="1152"/>
                  </a:lnTo>
                  <a:lnTo>
                    <a:pt x="48" y="1008"/>
                  </a:lnTo>
                  <a:lnTo>
                    <a:pt x="96" y="864"/>
                  </a:lnTo>
                  <a:lnTo>
                    <a:pt x="144" y="672"/>
                  </a:lnTo>
                  <a:lnTo>
                    <a:pt x="192" y="528"/>
                  </a:lnTo>
                  <a:lnTo>
                    <a:pt x="240" y="384"/>
                  </a:lnTo>
                  <a:lnTo>
                    <a:pt x="288" y="240"/>
                  </a:lnTo>
                  <a:lnTo>
                    <a:pt x="288" y="192"/>
                  </a:lnTo>
                  <a:lnTo>
                    <a:pt x="288" y="96"/>
                  </a:lnTo>
                  <a:lnTo>
                    <a:pt x="304" y="20"/>
                  </a:lnTo>
                  <a:close/>
                </a:path>
              </a:pathLst>
            </a:custGeom>
            <a:solidFill>
              <a:srgbClr val="99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673" name="Freeform 9"/>
            <p:cNvSpPr>
              <a:spLocks/>
            </p:cNvSpPr>
            <p:nvPr/>
          </p:nvSpPr>
          <p:spPr bwMode="auto">
            <a:xfrm>
              <a:off x="3696" y="2924"/>
              <a:ext cx="204" cy="196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48" y="100"/>
                </a:cxn>
                <a:cxn ang="0">
                  <a:pos x="0" y="148"/>
                </a:cxn>
                <a:cxn ang="0">
                  <a:pos x="48" y="196"/>
                </a:cxn>
                <a:cxn ang="0">
                  <a:pos x="48" y="148"/>
                </a:cxn>
                <a:cxn ang="0">
                  <a:pos x="96" y="196"/>
                </a:cxn>
                <a:cxn ang="0">
                  <a:pos x="156" y="164"/>
                </a:cxn>
                <a:cxn ang="0">
                  <a:pos x="204" y="88"/>
                </a:cxn>
                <a:cxn ang="0">
                  <a:pos x="100" y="0"/>
                </a:cxn>
              </a:cxnLst>
              <a:rect l="0" t="0" r="r" b="b"/>
              <a:pathLst>
                <a:path w="204" h="196">
                  <a:moveTo>
                    <a:pt x="100" y="0"/>
                  </a:moveTo>
                  <a:lnTo>
                    <a:pt x="48" y="100"/>
                  </a:lnTo>
                  <a:lnTo>
                    <a:pt x="0" y="148"/>
                  </a:lnTo>
                  <a:lnTo>
                    <a:pt x="48" y="196"/>
                  </a:lnTo>
                  <a:lnTo>
                    <a:pt x="48" y="148"/>
                  </a:lnTo>
                  <a:lnTo>
                    <a:pt x="96" y="196"/>
                  </a:lnTo>
                  <a:lnTo>
                    <a:pt x="156" y="164"/>
                  </a:lnTo>
                  <a:lnTo>
                    <a:pt x="204" y="8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99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674" name="Freeform 10"/>
            <p:cNvSpPr>
              <a:spLocks/>
            </p:cNvSpPr>
            <p:nvPr/>
          </p:nvSpPr>
          <p:spPr bwMode="auto">
            <a:xfrm>
              <a:off x="2984" y="1376"/>
              <a:ext cx="232" cy="112"/>
            </a:xfrm>
            <a:custGeom>
              <a:avLst/>
              <a:gdLst/>
              <a:ahLst/>
              <a:cxnLst>
                <a:cxn ang="0">
                  <a:pos x="40" y="16"/>
                </a:cxn>
                <a:cxn ang="0">
                  <a:pos x="100" y="44"/>
                </a:cxn>
                <a:cxn ang="0">
                  <a:pos x="136" y="16"/>
                </a:cxn>
                <a:cxn ang="0">
                  <a:pos x="184" y="16"/>
                </a:cxn>
                <a:cxn ang="0">
                  <a:pos x="232" y="64"/>
                </a:cxn>
                <a:cxn ang="0">
                  <a:pos x="184" y="112"/>
                </a:cxn>
                <a:cxn ang="0">
                  <a:pos x="184" y="64"/>
                </a:cxn>
                <a:cxn ang="0">
                  <a:pos x="136" y="64"/>
                </a:cxn>
                <a:cxn ang="0">
                  <a:pos x="96" y="80"/>
                </a:cxn>
                <a:cxn ang="0">
                  <a:pos x="40" y="64"/>
                </a:cxn>
                <a:cxn ang="0">
                  <a:pos x="12" y="64"/>
                </a:cxn>
                <a:cxn ang="0">
                  <a:pos x="0" y="24"/>
                </a:cxn>
                <a:cxn ang="0">
                  <a:pos x="32" y="0"/>
                </a:cxn>
                <a:cxn ang="0">
                  <a:pos x="40" y="16"/>
                </a:cxn>
              </a:cxnLst>
              <a:rect l="0" t="0" r="r" b="b"/>
              <a:pathLst>
                <a:path w="232" h="112">
                  <a:moveTo>
                    <a:pt x="40" y="16"/>
                  </a:moveTo>
                  <a:lnTo>
                    <a:pt x="100" y="44"/>
                  </a:lnTo>
                  <a:lnTo>
                    <a:pt x="136" y="16"/>
                  </a:lnTo>
                  <a:lnTo>
                    <a:pt x="184" y="16"/>
                  </a:lnTo>
                  <a:lnTo>
                    <a:pt x="232" y="64"/>
                  </a:lnTo>
                  <a:lnTo>
                    <a:pt x="184" y="112"/>
                  </a:lnTo>
                  <a:cubicBezTo>
                    <a:pt x="176" y="112"/>
                    <a:pt x="192" y="72"/>
                    <a:pt x="184" y="64"/>
                  </a:cubicBezTo>
                  <a:cubicBezTo>
                    <a:pt x="176" y="56"/>
                    <a:pt x="151" y="61"/>
                    <a:pt x="136" y="64"/>
                  </a:cubicBezTo>
                  <a:lnTo>
                    <a:pt x="96" y="80"/>
                  </a:lnTo>
                  <a:lnTo>
                    <a:pt x="40" y="64"/>
                  </a:lnTo>
                  <a:lnTo>
                    <a:pt x="12" y="64"/>
                  </a:lnTo>
                  <a:lnTo>
                    <a:pt x="0" y="24"/>
                  </a:lnTo>
                  <a:lnTo>
                    <a:pt x="32" y="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99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675" name="Freeform 11"/>
            <p:cNvSpPr>
              <a:spLocks/>
            </p:cNvSpPr>
            <p:nvPr/>
          </p:nvSpPr>
          <p:spPr bwMode="auto">
            <a:xfrm>
              <a:off x="2888" y="1321"/>
              <a:ext cx="120" cy="10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4" y="3"/>
                </a:cxn>
                <a:cxn ang="0">
                  <a:pos x="88" y="23"/>
                </a:cxn>
                <a:cxn ang="0">
                  <a:pos x="120" y="63"/>
                </a:cxn>
                <a:cxn ang="0">
                  <a:pos x="72" y="91"/>
                </a:cxn>
                <a:cxn ang="0">
                  <a:pos x="88" y="99"/>
                </a:cxn>
                <a:cxn ang="0">
                  <a:pos x="88" y="71"/>
                </a:cxn>
                <a:cxn ang="0">
                  <a:pos x="40" y="71"/>
                </a:cxn>
                <a:cxn ang="0">
                  <a:pos x="0" y="11"/>
                </a:cxn>
              </a:cxnLst>
              <a:rect l="0" t="0" r="r" b="b"/>
              <a:pathLst>
                <a:path w="120" h="102">
                  <a:moveTo>
                    <a:pt x="0" y="11"/>
                  </a:moveTo>
                  <a:cubicBezTo>
                    <a:pt x="1" y="0"/>
                    <a:pt x="29" y="1"/>
                    <a:pt x="44" y="3"/>
                  </a:cubicBezTo>
                  <a:cubicBezTo>
                    <a:pt x="59" y="5"/>
                    <a:pt x="73" y="12"/>
                    <a:pt x="88" y="23"/>
                  </a:cubicBezTo>
                  <a:lnTo>
                    <a:pt x="120" y="63"/>
                  </a:lnTo>
                  <a:lnTo>
                    <a:pt x="72" y="91"/>
                  </a:lnTo>
                  <a:cubicBezTo>
                    <a:pt x="67" y="97"/>
                    <a:pt x="85" y="102"/>
                    <a:pt x="88" y="99"/>
                  </a:cubicBezTo>
                  <a:cubicBezTo>
                    <a:pt x="88" y="99"/>
                    <a:pt x="96" y="76"/>
                    <a:pt x="88" y="71"/>
                  </a:cubicBezTo>
                  <a:lnTo>
                    <a:pt x="40" y="7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9933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714" name="Group 50"/>
          <p:cNvGrpSpPr>
            <a:grpSpLocks/>
          </p:cNvGrpSpPr>
          <p:nvPr/>
        </p:nvGrpSpPr>
        <p:grpSpPr bwMode="auto">
          <a:xfrm>
            <a:off x="3022600" y="1066800"/>
            <a:ext cx="3098800" cy="1143000"/>
            <a:chOff x="1904" y="672"/>
            <a:chExt cx="1952" cy="720"/>
          </a:xfrm>
        </p:grpSpPr>
        <p:sp>
          <p:nvSpPr>
            <p:cNvPr id="369678" name="Freeform 14"/>
            <p:cNvSpPr>
              <a:spLocks/>
            </p:cNvSpPr>
            <p:nvPr/>
          </p:nvSpPr>
          <p:spPr bwMode="auto">
            <a:xfrm>
              <a:off x="1904" y="672"/>
              <a:ext cx="940" cy="52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4" y="12"/>
                </a:cxn>
                <a:cxn ang="0">
                  <a:pos x="64" y="0"/>
                </a:cxn>
                <a:cxn ang="0">
                  <a:pos x="128" y="16"/>
                </a:cxn>
                <a:cxn ang="0">
                  <a:pos x="212" y="36"/>
                </a:cxn>
                <a:cxn ang="0">
                  <a:pos x="304" y="0"/>
                </a:cxn>
                <a:cxn ang="0">
                  <a:pos x="352" y="48"/>
                </a:cxn>
                <a:cxn ang="0">
                  <a:pos x="400" y="48"/>
                </a:cxn>
                <a:cxn ang="0">
                  <a:pos x="400" y="96"/>
                </a:cxn>
                <a:cxn ang="0">
                  <a:pos x="436" y="48"/>
                </a:cxn>
                <a:cxn ang="0">
                  <a:pos x="496" y="48"/>
                </a:cxn>
                <a:cxn ang="0">
                  <a:pos x="496" y="96"/>
                </a:cxn>
                <a:cxn ang="0">
                  <a:pos x="544" y="144"/>
                </a:cxn>
                <a:cxn ang="0">
                  <a:pos x="592" y="144"/>
                </a:cxn>
                <a:cxn ang="0">
                  <a:pos x="544" y="240"/>
                </a:cxn>
                <a:cxn ang="0">
                  <a:pos x="544" y="288"/>
                </a:cxn>
                <a:cxn ang="0">
                  <a:pos x="592" y="336"/>
                </a:cxn>
                <a:cxn ang="0">
                  <a:pos x="592" y="384"/>
                </a:cxn>
                <a:cxn ang="0">
                  <a:pos x="684" y="408"/>
                </a:cxn>
                <a:cxn ang="0">
                  <a:pos x="736" y="384"/>
                </a:cxn>
                <a:cxn ang="0">
                  <a:pos x="784" y="384"/>
                </a:cxn>
                <a:cxn ang="0">
                  <a:pos x="784" y="336"/>
                </a:cxn>
                <a:cxn ang="0">
                  <a:pos x="832" y="288"/>
                </a:cxn>
                <a:cxn ang="0">
                  <a:pos x="880" y="288"/>
                </a:cxn>
                <a:cxn ang="0">
                  <a:pos x="940" y="296"/>
                </a:cxn>
                <a:cxn ang="0">
                  <a:pos x="896" y="388"/>
                </a:cxn>
                <a:cxn ang="0">
                  <a:pos x="832" y="432"/>
                </a:cxn>
                <a:cxn ang="0">
                  <a:pos x="784" y="432"/>
                </a:cxn>
                <a:cxn ang="0">
                  <a:pos x="796" y="472"/>
                </a:cxn>
                <a:cxn ang="0">
                  <a:pos x="756" y="476"/>
                </a:cxn>
                <a:cxn ang="0">
                  <a:pos x="736" y="528"/>
                </a:cxn>
                <a:cxn ang="0">
                  <a:pos x="640" y="480"/>
                </a:cxn>
                <a:cxn ang="0">
                  <a:pos x="592" y="528"/>
                </a:cxn>
                <a:cxn ang="0">
                  <a:pos x="416" y="444"/>
                </a:cxn>
                <a:cxn ang="0">
                  <a:pos x="304" y="384"/>
                </a:cxn>
                <a:cxn ang="0">
                  <a:pos x="256" y="336"/>
                </a:cxn>
                <a:cxn ang="0">
                  <a:pos x="304" y="288"/>
                </a:cxn>
                <a:cxn ang="0">
                  <a:pos x="200" y="208"/>
                </a:cxn>
                <a:cxn ang="0">
                  <a:pos x="140" y="120"/>
                </a:cxn>
                <a:cxn ang="0">
                  <a:pos x="112" y="48"/>
                </a:cxn>
                <a:cxn ang="0">
                  <a:pos x="64" y="48"/>
                </a:cxn>
                <a:cxn ang="0">
                  <a:pos x="112" y="144"/>
                </a:cxn>
                <a:cxn ang="0">
                  <a:pos x="112" y="192"/>
                </a:cxn>
                <a:cxn ang="0">
                  <a:pos x="160" y="240"/>
                </a:cxn>
                <a:cxn ang="0">
                  <a:pos x="160" y="288"/>
                </a:cxn>
                <a:cxn ang="0">
                  <a:pos x="112" y="240"/>
                </a:cxn>
                <a:cxn ang="0">
                  <a:pos x="64" y="192"/>
                </a:cxn>
                <a:cxn ang="0">
                  <a:pos x="16" y="144"/>
                </a:cxn>
                <a:cxn ang="0">
                  <a:pos x="16" y="96"/>
                </a:cxn>
                <a:cxn ang="0">
                  <a:pos x="0" y="12"/>
                </a:cxn>
              </a:cxnLst>
              <a:rect l="0" t="0" r="r" b="b"/>
              <a:pathLst>
                <a:path w="940" h="528">
                  <a:moveTo>
                    <a:pt x="0" y="12"/>
                  </a:moveTo>
                  <a:cubicBezTo>
                    <a:pt x="8" y="12"/>
                    <a:pt x="16" y="12"/>
                    <a:pt x="24" y="12"/>
                  </a:cubicBezTo>
                  <a:lnTo>
                    <a:pt x="64" y="0"/>
                  </a:lnTo>
                  <a:lnTo>
                    <a:pt x="128" y="16"/>
                  </a:lnTo>
                  <a:lnTo>
                    <a:pt x="212" y="36"/>
                  </a:lnTo>
                  <a:lnTo>
                    <a:pt x="304" y="0"/>
                  </a:lnTo>
                  <a:lnTo>
                    <a:pt x="352" y="48"/>
                  </a:lnTo>
                  <a:lnTo>
                    <a:pt x="400" y="48"/>
                  </a:lnTo>
                  <a:lnTo>
                    <a:pt x="400" y="96"/>
                  </a:lnTo>
                  <a:lnTo>
                    <a:pt x="436" y="48"/>
                  </a:lnTo>
                  <a:lnTo>
                    <a:pt x="496" y="48"/>
                  </a:lnTo>
                  <a:lnTo>
                    <a:pt x="496" y="96"/>
                  </a:lnTo>
                  <a:lnTo>
                    <a:pt x="544" y="144"/>
                  </a:lnTo>
                  <a:lnTo>
                    <a:pt x="592" y="144"/>
                  </a:lnTo>
                  <a:lnTo>
                    <a:pt x="544" y="240"/>
                  </a:lnTo>
                  <a:lnTo>
                    <a:pt x="544" y="288"/>
                  </a:lnTo>
                  <a:lnTo>
                    <a:pt x="592" y="336"/>
                  </a:lnTo>
                  <a:lnTo>
                    <a:pt x="592" y="384"/>
                  </a:lnTo>
                  <a:lnTo>
                    <a:pt x="684" y="408"/>
                  </a:lnTo>
                  <a:lnTo>
                    <a:pt x="736" y="384"/>
                  </a:lnTo>
                  <a:lnTo>
                    <a:pt x="784" y="384"/>
                  </a:lnTo>
                  <a:lnTo>
                    <a:pt x="784" y="336"/>
                  </a:lnTo>
                  <a:lnTo>
                    <a:pt x="832" y="288"/>
                  </a:lnTo>
                  <a:lnTo>
                    <a:pt x="880" y="288"/>
                  </a:lnTo>
                  <a:lnTo>
                    <a:pt x="940" y="296"/>
                  </a:lnTo>
                  <a:lnTo>
                    <a:pt x="896" y="388"/>
                  </a:lnTo>
                  <a:lnTo>
                    <a:pt x="832" y="432"/>
                  </a:lnTo>
                  <a:lnTo>
                    <a:pt x="784" y="432"/>
                  </a:lnTo>
                  <a:lnTo>
                    <a:pt x="796" y="472"/>
                  </a:lnTo>
                  <a:lnTo>
                    <a:pt x="756" y="476"/>
                  </a:lnTo>
                  <a:lnTo>
                    <a:pt x="736" y="528"/>
                  </a:lnTo>
                  <a:lnTo>
                    <a:pt x="640" y="480"/>
                  </a:lnTo>
                  <a:lnTo>
                    <a:pt x="592" y="528"/>
                  </a:lnTo>
                  <a:cubicBezTo>
                    <a:pt x="555" y="522"/>
                    <a:pt x="464" y="468"/>
                    <a:pt x="416" y="444"/>
                  </a:cubicBezTo>
                  <a:cubicBezTo>
                    <a:pt x="368" y="420"/>
                    <a:pt x="328" y="400"/>
                    <a:pt x="304" y="384"/>
                  </a:cubicBezTo>
                  <a:lnTo>
                    <a:pt x="256" y="336"/>
                  </a:lnTo>
                  <a:lnTo>
                    <a:pt x="304" y="288"/>
                  </a:lnTo>
                  <a:lnTo>
                    <a:pt x="200" y="208"/>
                  </a:lnTo>
                  <a:lnTo>
                    <a:pt x="140" y="120"/>
                  </a:lnTo>
                  <a:lnTo>
                    <a:pt x="112" y="48"/>
                  </a:lnTo>
                  <a:lnTo>
                    <a:pt x="64" y="48"/>
                  </a:lnTo>
                  <a:lnTo>
                    <a:pt x="112" y="144"/>
                  </a:lnTo>
                  <a:lnTo>
                    <a:pt x="112" y="192"/>
                  </a:lnTo>
                  <a:lnTo>
                    <a:pt x="160" y="240"/>
                  </a:lnTo>
                  <a:lnTo>
                    <a:pt x="160" y="288"/>
                  </a:lnTo>
                  <a:lnTo>
                    <a:pt x="112" y="240"/>
                  </a:lnTo>
                  <a:lnTo>
                    <a:pt x="64" y="192"/>
                  </a:lnTo>
                  <a:lnTo>
                    <a:pt x="16" y="144"/>
                  </a:lnTo>
                  <a:lnTo>
                    <a:pt x="16" y="9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679" name="Freeform 15"/>
            <p:cNvSpPr>
              <a:spLocks/>
            </p:cNvSpPr>
            <p:nvPr/>
          </p:nvSpPr>
          <p:spPr bwMode="auto">
            <a:xfrm>
              <a:off x="3772" y="1360"/>
              <a:ext cx="84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2" y="8"/>
                </a:cxn>
                <a:cxn ang="0">
                  <a:pos x="68" y="16"/>
                </a:cxn>
                <a:cxn ang="0">
                  <a:pos x="48" y="32"/>
                </a:cxn>
                <a:cxn ang="0">
                  <a:pos x="0" y="32"/>
                </a:cxn>
                <a:cxn ang="0">
                  <a:pos x="12" y="0"/>
                </a:cxn>
              </a:cxnLst>
              <a:rect l="0" t="0" r="r" b="b"/>
              <a:pathLst>
                <a:path w="84" h="32">
                  <a:moveTo>
                    <a:pt x="12" y="0"/>
                  </a:moveTo>
                  <a:cubicBezTo>
                    <a:pt x="25" y="3"/>
                    <a:pt x="39" y="4"/>
                    <a:pt x="52" y="8"/>
                  </a:cubicBezTo>
                  <a:cubicBezTo>
                    <a:pt x="79" y="17"/>
                    <a:pt x="84" y="16"/>
                    <a:pt x="68" y="16"/>
                  </a:cubicBezTo>
                  <a:lnTo>
                    <a:pt x="48" y="32"/>
                  </a:lnTo>
                  <a:lnTo>
                    <a:pt x="0" y="3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9720" name="Group 56"/>
          <p:cNvGrpSpPr>
            <a:grpSpLocks/>
          </p:cNvGrpSpPr>
          <p:nvPr/>
        </p:nvGrpSpPr>
        <p:grpSpPr bwMode="auto">
          <a:xfrm>
            <a:off x="4876800" y="1676400"/>
            <a:ext cx="1219200" cy="2209800"/>
            <a:chOff x="3072" y="1056"/>
            <a:chExt cx="768" cy="1392"/>
          </a:xfrm>
        </p:grpSpPr>
        <p:grpSp>
          <p:nvGrpSpPr>
            <p:cNvPr id="369715" name="Group 51"/>
            <p:cNvGrpSpPr>
              <a:grpSpLocks/>
            </p:cNvGrpSpPr>
            <p:nvPr/>
          </p:nvGrpSpPr>
          <p:grpSpPr bwMode="auto">
            <a:xfrm>
              <a:off x="3072" y="1284"/>
              <a:ext cx="768" cy="1164"/>
              <a:chOff x="3072" y="1284"/>
              <a:chExt cx="768" cy="1164"/>
            </a:xfrm>
          </p:grpSpPr>
          <p:sp>
            <p:nvSpPr>
              <p:cNvPr id="369680" name="Freeform 16"/>
              <p:cNvSpPr>
                <a:spLocks/>
              </p:cNvSpPr>
              <p:nvPr/>
            </p:nvSpPr>
            <p:spPr bwMode="auto">
              <a:xfrm>
                <a:off x="3152" y="1284"/>
                <a:ext cx="448" cy="588"/>
              </a:xfrm>
              <a:custGeom>
                <a:avLst/>
                <a:gdLst/>
                <a:ahLst/>
                <a:cxnLst>
                  <a:cxn ang="0">
                    <a:pos x="264" y="20"/>
                  </a:cxn>
                  <a:cxn ang="0">
                    <a:pos x="256" y="16"/>
                  </a:cxn>
                  <a:cxn ang="0">
                    <a:pos x="208" y="108"/>
                  </a:cxn>
                  <a:cxn ang="0">
                    <a:pos x="240" y="184"/>
                  </a:cxn>
                  <a:cxn ang="0">
                    <a:pos x="316" y="200"/>
                  </a:cxn>
                  <a:cxn ang="0">
                    <a:pos x="356" y="240"/>
                  </a:cxn>
                  <a:cxn ang="0">
                    <a:pos x="408" y="240"/>
                  </a:cxn>
                  <a:cxn ang="0">
                    <a:pos x="400" y="300"/>
                  </a:cxn>
                  <a:cxn ang="0">
                    <a:pos x="448" y="348"/>
                  </a:cxn>
                  <a:cxn ang="0">
                    <a:pos x="448" y="396"/>
                  </a:cxn>
                  <a:cxn ang="0">
                    <a:pos x="400" y="396"/>
                  </a:cxn>
                  <a:cxn ang="0">
                    <a:pos x="352" y="396"/>
                  </a:cxn>
                  <a:cxn ang="0">
                    <a:pos x="352" y="444"/>
                  </a:cxn>
                  <a:cxn ang="0">
                    <a:pos x="352" y="492"/>
                  </a:cxn>
                  <a:cxn ang="0">
                    <a:pos x="352" y="588"/>
                  </a:cxn>
                  <a:cxn ang="0">
                    <a:pos x="304" y="588"/>
                  </a:cxn>
                  <a:cxn ang="0">
                    <a:pos x="304" y="540"/>
                  </a:cxn>
                  <a:cxn ang="0">
                    <a:pos x="260" y="552"/>
                  </a:cxn>
                  <a:cxn ang="0">
                    <a:pos x="208" y="540"/>
                  </a:cxn>
                  <a:cxn ang="0">
                    <a:pos x="200" y="500"/>
                  </a:cxn>
                  <a:cxn ang="0">
                    <a:pos x="160" y="492"/>
                  </a:cxn>
                  <a:cxn ang="0">
                    <a:pos x="140" y="460"/>
                  </a:cxn>
                  <a:cxn ang="0">
                    <a:pos x="112" y="444"/>
                  </a:cxn>
                  <a:cxn ang="0">
                    <a:pos x="64" y="444"/>
                  </a:cxn>
                  <a:cxn ang="0">
                    <a:pos x="16" y="396"/>
                  </a:cxn>
                  <a:cxn ang="0">
                    <a:pos x="0" y="352"/>
                  </a:cxn>
                  <a:cxn ang="0">
                    <a:pos x="52" y="304"/>
                  </a:cxn>
                  <a:cxn ang="0">
                    <a:pos x="64" y="252"/>
                  </a:cxn>
                  <a:cxn ang="0">
                    <a:pos x="16" y="204"/>
                  </a:cxn>
                  <a:cxn ang="0">
                    <a:pos x="64" y="156"/>
                  </a:cxn>
                  <a:cxn ang="0">
                    <a:pos x="84" y="104"/>
                  </a:cxn>
                  <a:cxn ang="0">
                    <a:pos x="112" y="60"/>
                  </a:cxn>
                  <a:cxn ang="0">
                    <a:pos x="160" y="60"/>
                  </a:cxn>
                  <a:cxn ang="0">
                    <a:pos x="160" y="12"/>
                  </a:cxn>
                  <a:cxn ang="0">
                    <a:pos x="208" y="12"/>
                  </a:cxn>
                  <a:cxn ang="0">
                    <a:pos x="236" y="0"/>
                  </a:cxn>
                  <a:cxn ang="0">
                    <a:pos x="264" y="20"/>
                  </a:cxn>
                </a:cxnLst>
                <a:rect l="0" t="0" r="r" b="b"/>
                <a:pathLst>
                  <a:path w="448" h="588">
                    <a:moveTo>
                      <a:pt x="264" y="20"/>
                    </a:moveTo>
                    <a:lnTo>
                      <a:pt x="256" y="16"/>
                    </a:lnTo>
                    <a:lnTo>
                      <a:pt x="208" y="108"/>
                    </a:lnTo>
                    <a:lnTo>
                      <a:pt x="240" y="184"/>
                    </a:lnTo>
                    <a:lnTo>
                      <a:pt x="316" y="200"/>
                    </a:lnTo>
                    <a:lnTo>
                      <a:pt x="356" y="240"/>
                    </a:lnTo>
                    <a:lnTo>
                      <a:pt x="408" y="240"/>
                    </a:lnTo>
                    <a:lnTo>
                      <a:pt x="400" y="300"/>
                    </a:lnTo>
                    <a:lnTo>
                      <a:pt x="448" y="348"/>
                    </a:lnTo>
                    <a:lnTo>
                      <a:pt x="448" y="396"/>
                    </a:lnTo>
                    <a:lnTo>
                      <a:pt x="400" y="396"/>
                    </a:lnTo>
                    <a:lnTo>
                      <a:pt x="352" y="396"/>
                    </a:lnTo>
                    <a:lnTo>
                      <a:pt x="352" y="444"/>
                    </a:lnTo>
                    <a:lnTo>
                      <a:pt x="352" y="492"/>
                    </a:lnTo>
                    <a:lnTo>
                      <a:pt x="352" y="588"/>
                    </a:lnTo>
                    <a:lnTo>
                      <a:pt x="304" y="588"/>
                    </a:lnTo>
                    <a:lnTo>
                      <a:pt x="304" y="540"/>
                    </a:lnTo>
                    <a:lnTo>
                      <a:pt x="260" y="552"/>
                    </a:lnTo>
                    <a:lnTo>
                      <a:pt x="208" y="540"/>
                    </a:lnTo>
                    <a:lnTo>
                      <a:pt x="200" y="500"/>
                    </a:lnTo>
                    <a:lnTo>
                      <a:pt x="160" y="492"/>
                    </a:lnTo>
                    <a:lnTo>
                      <a:pt x="140" y="460"/>
                    </a:lnTo>
                    <a:lnTo>
                      <a:pt x="112" y="444"/>
                    </a:lnTo>
                    <a:lnTo>
                      <a:pt x="64" y="444"/>
                    </a:lnTo>
                    <a:lnTo>
                      <a:pt x="16" y="396"/>
                    </a:lnTo>
                    <a:lnTo>
                      <a:pt x="0" y="352"/>
                    </a:lnTo>
                    <a:lnTo>
                      <a:pt x="52" y="304"/>
                    </a:lnTo>
                    <a:lnTo>
                      <a:pt x="64" y="252"/>
                    </a:lnTo>
                    <a:lnTo>
                      <a:pt x="16" y="204"/>
                    </a:lnTo>
                    <a:lnTo>
                      <a:pt x="64" y="156"/>
                    </a:lnTo>
                    <a:lnTo>
                      <a:pt x="84" y="104"/>
                    </a:lnTo>
                    <a:lnTo>
                      <a:pt x="112" y="60"/>
                    </a:lnTo>
                    <a:lnTo>
                      <a:pt x="160" y="60"/>
                    </a:lnTo>
                    <a:lnTo>
                      <a:pt x="160" y="12"/>
                    </a:lnTo>
                    <a:lnTo>
                      <a:pt x="208" y="12"/>
                    </a:lnTo>
                    <a:lnTo>
                      <a:pt x="236" y="0"/>
                    </a:lnTo>
                    <a:lnTo>
                      <a:pt x="264" y="20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83" name="Freeform 19"/>
              <p:cNvSpPr>
                <a:spLocks/>
              </p:cNvSpPr>
              <p:nvPr/>
            </p:nvSpPr>
            <p:spPr bwMode="auto">
              <a:xfrm>
                <a:off x="3072" y="1744"/>
                <a:ext cx="432" cy="704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240" y="32"/>
                  </a:cxn>
                  <a:cxn ang="0">
                    <a:pos x="280" y="44"/>
                  </a:cxn>
                  <a:cxn ang="0">
                    <a:pos x="288" y="80"/>
                  </a:cxn>
                  <a:cxn ang="0">
                    <a:pos x="328" y="88"/>
                  </a:cxn>
                  <a:cxn ang="0">
                    <a:pos x="384" y="80"/>
                  </a:cxn>
                  <a:cxn ang="0">
                    <a:pos x="388" y="120"/>
                  </a:cxn>
                  <a:cxn ang="0">
                    <a:pos x="412" y="152"/>
                  </a:cxn>
                  <a:cxn ang="0">
                    <a:pos x="384" y="160"/>
                  </a:cxn>
                  <a:cxn ang="0">
                    <a:pos x="336" y="176"/>
                  </a:cxn>
                  <a:cxn ang="0">
                    <a:pos x="264" y="276"/>
                  </a:cxn>
                  <a:cxn ang="0">
                    <a:pos x="288" y="320"/>
                  </a:cxn>
                  <a:cxn ang="0">
                    <a:pos x="336" y="368"/>
                  </a:cxn>
                  <a:cxn ang="0">
                    <a:pos x="384" y="368"/>
                  </a:cxn>
                  <a:cxn ang="0">
                    <a:pos x="384" y="416"/>
                  </a:cxn>
                  <a:cxn ang="0">
                    <a:pos x="432" y="416"/>
                  </a:cxn>
                  <a:cxn ang="0">
                    <a:pos x="432" y="464"/>
                  </a:cxn>
                  <a:cxn ang="0">
                    <a:pos x="432" y="512"/>
                  </a:cxn>
                  <a:cxn ang="0">
                    <a:pos x="432" y="560"/>
                  </a:cxn>
                  <a:cxn ang="0">
                    <a:pos x="404" y="588"/>
                  </a:cxn>
                  <a:cxn ang="0">
                    <a:pos x="432" y="608"/>
                  </a:cxn>
                  <a:cxn ang="0">
                    <a:pos x="408" y="668"/>
                  </a:cxn>
                  <a:cxn ang="0">
                    <a:pos x="384" y="704"/>
                  </a:cxn>
                  <a:cxn ang="0">
                    <a:pos x="336" y="656"/>
                  </a:cxn>
                  <a:cxn ang="0">
                    <a:pos x="240" y="608"/>
                  </a:cxn>
                  <a:cxn ang="0">
                    <a:pos x="192" y="560"/>
                  </a:cxn>
                  <a:cxn ang="0">
                    <a:pos x="144" y="512"/>
                  </a:cxn>
                  <a:cxn ang="0">
                    <a:pos x="144" y="464"/>
                  </a:cxn>
                  <a:cxn ang="0">
                    <a:pos x="96" y="368"/>
                  </a:cxn>
                  <a:cxn ang="0">
                    <a:pos x="48" y="272"/>
                  </a:cxn>
                  <a:cxn ang="0">
                    <a:pos x="32" y="244"/>
                  </a:cxn>
                  <a:cxn ang="0">
                    <a:pos x="0" y="224"/>
                  </a:cxn>
                  <a:cxn ang="0">
                    <a:pos x="0" y="176"/>
                  </a:cxn>
                  <a:cxn ang="0">
                    <a:pos x="0" y="128"/>
                  </a:cxn>
                  <a:cxn ang="0">
                    <a:pos x="48" y="176"/>
                  </a:cxn>
                  <a:cxn ang="0">
                    <a:pos x="96" y="128"/>
                  </a:cxn>
                  <a:cxn ang="0">
                    <a:pos x="128" y="112"/>
                  </a:cxn>
                  <a:cxn ang="0">
                    <a:pos x="156" y="84"/>
                  </a:cxn>
                  <a:cxn ang="0">
                    <a:pos x="200" y="40"/>
                  </a:cxn>
                  <a:cxn ang="0">
                    <a:pos x="220" y="0"/>
                  </a:cxn>
                </a:cxnLst>
                <a:rect l="0" t="0" r="r" b="b"/>
                <a:pathLst>
                  <a:path w="432" h="704">
                    <a:moveTo>
                      <a:pt x="220" y="0"/>
                    </a:moveTo>
                    <a:lnTo>
                      <a:pt x="240" y="32"/>
                    </a:lnTo>
                    <a:lnTo>
                      <a:pt x="280" y="44"/>
                    </a:lnTo>
                    <a:lnTo>
                      <a:pt x="288" y="80"/>
                    </a:lnTo>
                    <a:lnTo>
                      <a:pt x="328" y="88"/>
                    </a:lnTo>
                    <a:lnTo>
                      <a:pt x="384" y="80"/>
                    </a:lnTo>
                    <a:lnTo>
                      <a:pt x="388" y="120"/>
                    </a:lnTo>
                    <a:lnTo>
                      <a:pt x="412" y="152"/>
                    </a:lnTo>
                    <a:lnTo>
                      <a:pt x="384" y="160"/>
                    </a:lnTo>
                    <a:lnTo>
                      <a:pt x="336" y="176"/>
                    </a:lnTo>
                    <a:lnTo>
                      <a:pt x="264" y="276"/>
                    </a:lnTo>
                    <a:lnTo>
                      <a:pt x="288" y="320"/>
                    </a:lnTo>
                    <a:lnTo>
                      <a:pt x="336" y="368"/>
                    </a:lnTo>
                    <a:lnTo>
                      <a:pt x="384" y="368"/>
                    </a:lnTo>
                    <a:lnTo>
                      <a:pt x="384" y="416"/>
                    </a:lnTo>
                    <a:lnTo>
                      <a:pt x="432" y="416"/>
                    </a:lnTo>
                    <a:lnTo>
                      <a:pt x="432" y="464"/>
                    </a:lnTo>
                    <a:lnTo>
                      <a:pt x="432" y="512"/>
                    </a:lnTo>
                    <a:lnTo>
                      <a:pt x="432" y="560"/>
                    </a:lnTo>
                    <a:lnTo>
                      <a:pt x="404" y="588"/>
                    </a:lnTo>
                    <a:lnTo>
                      <a:pt x="432" y="608"/>
                    </a:lnTo>
                    <a:lnTo>
                      <a:pt x="408" y="668"/>
                    </a:lnTo>
                    <a:lnTo>
                      <a:pt x="384" y="704"/>
                    </a:lnTo>
                    <a:lnTo>
                      <a:pt x="336" y="656"/>
                    </a:lnTo>
                    <a:lnTo>
                      <a:pt x="240" y="608"/>
                    </a:lnTo>
                    <a:lnTo>
                      <a:pt x="192" y="560"/>
                    </a:lnTo>
                    <a:lnTo>
                      <a:pt x="144" y="512"/>
                    </a:lnTo>
                    <a:lnTo>
                      <a:pt x="144" y="464"/>
                    </a:lnTo>
                    <a:lnTo>
                      <a:pt x="96" y="368"/>
                    </a:lnTo>
                    <a:lnTo>
                      <a:pt x="48" y="272"/>
                    </a:lnTo>
                    <a:lnTo>
                      <a:pt x="32" y="244"/>
                    </a:lnTo>
                    <a:lnTo>
                      <a:pt x="0" y="224"/>
                    </a:lnTo>
                    <a:lnTo>
                      <a:pt x="0" y="176"/>
                    </a:lnTo>
                    <a:lnTo>
                      <a:pt x="0" y="128"/>
                    </a:lnTo>
                    <a:lnTo>
                      <a:pt x="48" y="176"/>
                    </a:lnTo>
                    <a:lnTo>
                      <a:pt x="96" y="128"/>
                    </a:lnTo>
                    <a:lnTo>
                      <a:pt x="128" y="112"/>
                    </a:lnTo>
                    <a:lnTo>
                      <a:pt x="156" y="84"/>
                    </a:lnTo>
                    <a:lnTo>
                      <a:pt x="200" y="4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84" name="Freeform 20"/>
              <p:cNvSpPr>
                <a:spLocks/>
              </p:cNvSpPr>
              <p:nvPr/>
            </p:nvSpPr>
            <p:spPr bwMode="auto">
              <a:xfrm>
                <a:off x="3360" y="1296"/>
                <a:ext cx="480" cy="43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96"/>
                  </a:cxn>
                  <a:cxn ang="0">
                    <a:pos x="36" y="180"/>
                  </a:cxn>
                  <a:cxn ang="0">
                    <a:pos x="96" y="192"/>
                  </a:cxn>
                  <a:cxn ang="0">
                    <a:pos x="144" y="240"/>
                  </a:cxn>
                  <a:cxn ang="0">
                    <a:pos x="192" y="240"/>
                  </a:cxn>
                  <a:cxn ang="0">
                    <a:pos x="192" y="288"/>
                  </a:cxn>
                  <a:cxn ang="0">
                    <a:pos x="240" y="336"/>
                  </a:cxn>
                  <a:cxn ang="0">
                    <a:pos x="240" y="384"/>
                  </a:cxn>
                  <a:cxn ang="0">
                    <a:pos x="240" y="432"/>
                  </a:cxn>
                  <a:cxn ang="0">
                    <a:pos x="288" y="432"/>
                  </a:cxn>
                  <a:cxn ang="0">
                    <a:pos x="336" y="384"/>
                  </a:cxn>
                  <a:cxn ang="0">
                    <a:pos x="320" y="316"/>
                  </a:cxn>
                  <a:cxn ang="0">
                    <a:pos x="384" y="336"/>
                  </a:cxn>
                  <a:cxn ang="0">
                    <a:pos x="432" y="288"/>
                  </a:cxn>
                  <a:cxn ang="0">
                    <a:pos x="464" y="284"/>
                  </a:cxn>
                  <a:cxn ang="0">
                    <a:pos x="424" y="252"/>
                  </a:cxn>
                  <a:cxn ang="0">
                    <a:pos x="480" y="192"/>
                  </a:cxn>
                  <a:cxn ang="0">
                    <a:pos x="480" y="144"/>
                  </a:cxn>
                  <a:cxn ang="0">
                    <a:pos x="436" y="124"/>
                  </a:cxn>
                  <a:cxn ang="0">
                    <a:pos x="376" y="76"/>
                  </a:cxn>
                  <a:cxn ang="0">
                    <a:pos x="340" y="56"/>
                  </a:cxn>
                  <a:cxn ang="0">
                    <a:pos x="288" y="96"/>
                  </a:cxn>
                  <a:cxn ang="0">
                    <a:pos x="240" y="48"/>
                  </a:cxn>
                  <a:cxn ang="0">
                    <a:pos x="192" y="96"/>
                  </a:cxn>
                  <a:cxn ang="0">
                    <a:pos x="192" y="48"/>
                  </a:cxn>
                  <a:cxn ang="0">
                    <a:pos x="144" y="0"/>
                  </a:cxn>
                  <a:cxn ang="0">
                    <a:pos x="96" y="0"/>
                  </a:cxn>
                  <a:cxn ang="0">
                    <a:pos x="96" y="48"/>
                  </a:cxn>
                  <a:cxn ang="0">
                    <a:pos x="48" y="48"/>
                  </a:cxn>
                  <a:cxn ang="0">
                    <a:pos x="48" y="0"/>
                  </a:cxn>
                </a:cxnLst>
                <a:rect l="0" t="0" r="r" b="b"/>
                <a:pathLst>
                  <a:path w="480" h="432">
                    <a:moveTo>
                      <a:pt x="48" y="0"/>
                    </a:moveTo>
                    <a:lnTo>
                      <a:pt x="0" y="96"/>
                    </a:lnTo>
                    <a:lnTo>
                      <a:pt x="36" y="180"/>
                    </a:lnTo>
                    <a:lnTo>
                      <a:pt x="96" y="192"/>
                    </a:lnTo>
                    <a:lnTo>
                      <a:pt x="144" y="240"/>
                    </a:lnTo>
                    <a:lnTo>
                      <a:pt x="192" y="240"/>
                    </a:lnTo>
                    <a:lnTo>
                      <a:pt x="192" y="288"/>
                    </a:lnTo>
                    <a:lnTo>
                      <a:pt x="240" y="336"/>
                    </a:lnTo>
                    <a:lnTo>
                      <a:pt x="240" y="384"/>
                    </a:lnTo>
                    <a:lnTo>
                      <a:pt x="240" y="432"/>
                    </a:lnTo>
                    <a:lnTo>
                      <a:pt x="288" y="432"/>
                    </a:lnTo>
                    <a:lnTo>
                      <a:pt x="336" y="384"/>
                    </a:lnTo>
                    <a:lnTo>
                      <a:pt x="320" y="316"/>
                    </a:lnTo>
                    <a:lnTo>
                      <a:pt x="384" y="336"/>
                    </a:lnTo>
                    <a:lnTo>
                      <a:pt x="432" y="288"/>
                    </a:lnTo>
                    <a:lnTo>
                      <a:pt x="464" y="284"/>
                    </a:lnTo>
                    <a:lnTo>
                      <a:pt x="424" y="252"/>
                    </a:lnTo>
                    <a:lnTo>
                      <a:pt x="480" y="192"/>
                    </a:lnTo>
                    <a:lnTo>
                      <a:pt x="480" y="144"/>
                    </a:lnTo>
                    <a:lnTo>
                      <a:pt x="436" y="124"/>
                    </a:lnTo>
                    <a:lnTo>
                      <a:pt x="376" y="76"/>
                    </a:lnTo>
                    <a:lnTo>
                      <a:pt x="340" y="56"/>
                    </a:lnTo>
                    <a:lnTo>
                      <a:pt x="288" y="96"/>
                    </a:lnTo>
                    <a:lnTo>
                      <a:pt x="240" y="48"/>
                    </a:lnTo>
                    <a:lnTo>
                      <a:pt x="192" y="96"/>
                    </a:lnTo>
                    <a:lnTo>
                      <a:pt x="192" y="48"/>
                    </a:lnTo>
                    <a:lnTo>
                      <a:pt x="144" y="0"/>
                    </a:lnTo>
                    <a:lnTo>
                      <a:pt x="96" y="0"/>
                    </a:lnTo>
                    <a:lnTo>
                      <a:pt x="96" y="48"/>
                    </a:lnTo>
                    <a:lnTo>
                      <a:pt x="48" y="4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9687" name="Freeform 23"/>
            <p:cNvSpPr>
              <a:spLocks/>
            </p:cNvSpPr>
            <p:nvPr/>
          </p:nvSpPr>
          <p:spPr bwMode="auto">
            <a:xfrm>
              <a:off x="3120" y="1056"/>
              <a:ext cx="144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144" y="48"/>
                </a:cxn>
                <a:cxn ang="0">
                  <a:pos x="48" y="48"/>
                </a:cxn>
                <a:cxn ang="0">
                  <a:pos x="0" y="0"/>
                </a:cxn>
              </a:cxnLst>
              <a:rect l="0" t="0" r="r" b="b"/>
              <a:pathLst>
                <a:path w="144" h="48">
                  <a:moveTo>
                    <a:pt x="0" y="0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695" name="Freeform 31"/>
          <p:cNvSpPr>
            <a:spLocks/>
          </p:cNvSpPr>
          <p:nvPr/>
        </p:nvSpPr>
        <p:spPr bwMode="auto">
          <a:xfrm>
            <a:off x="5226050" y="1651000"/>
            <a:ext cx="184150" cy="101600"/>
          </a:xfrm>
          <a:custGeom>
            <a:avLst/>
            <a:gdLst/>
            <a:ahLst/>
            <a:cxnLst>
              <a:cxn ang="0">
                <a:pos x="104" y="20"/>
              </a:cxn>
              <a:cxn ang="0">
                <a:pos x="40" y="0"/>
              </a:cxn>
              <a:cxn ang="0">
                <a:pos x="0" y="52"/>
              </a:cxn>
              <a:cxn ang="0">
                <a:pos x="116" y="64"/>
              </a:cxn>
              <a:cxn ang="0">
                <a:pos x="104" y="20"/>
              </a:cxn>
            </a:cxnLst>
            <a:rect l="0" t="0" r="r" b="b"/>
            <a:pathLst>
              <a:path w="116" h="64">
                <a:moveTo>
                  <a:pt x="104" y="20"/>
                </a:moveTo>
                <a:lnTo>
                  <a:pt x="40" y="0"/>
                </a:lnTo>
                <a:lnTo>
                  <a:pt x="0" y="52"/>
                </a:lnTo>
                <a:lnTo>
                  <a:pt x="116" y="64"/>
                </a:lnTo>
                <a:lnTo>
                  <a:pt x="104" y="20"/>
                </a:lnTo>
                <a:close/>
              </a:path>
            </a:pathLst>
          </a:custGeom>
          <a:solidFill>
            <a:srgbClr val="00FFFF">
              <a:alpha val="50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69718" name="Group 54"/>
          <p:cNvGrpSpPr>
            <a:grpSpLocks/>
          </p:cNvGrpSpPr>
          <p:nvPr/>
        </p:nvGrpSpPr>
        <p:grpSpPr bwMode="auto">
          <a:xfrm>
            <a:off x="4165600" y="1651000"/>
            <a:ext cx="2057400" cy="2838450"/>
            <a:chOff x="2624" y="1040"/>
            <a:chExt cx="1296" cy="1788"/>
          </a:xfrm>
        </p:grpSpPr>
        <p:sp>
          <p:nvSpPr>
            <p:cNvPr id="369681" name="Freeform 17"/>
            <p:cNvSpPr>
              <a:spLocks/>
            </p:cNvSpPr>
            <p:nvPr/>
          </p:nvSpPr>
          <p:spPr bwMode="auto">
            <a:xfrm>
              <a:off x="3072" y="1672"/>
              <a:ext cx="216" cy="24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48" y="24"/>
                </a:cxn>
                <a:cxn ang="0">
                  <a:pos x="24" y="68"/>
                </a:cxn>
                <a:cxn ang="0">
                  <a:pos x="0" y="112"/>
                </a:cxn>
                <a:cxn ang="0">
                  <a:pos x="0" y="152"/>
                </a:cxn>
                <a:cxn ang="0">
                  <a:pos x="32" y="168"/>
                </a:cxn>
                <a:cxn ang="0">
                  <a:pos x="0" y="200"/>
                </a:cxn>
                <a:cxn ang="0">
                  <a:pos x="20" y="224"/>
                </a:cxn>
                <a:cxn ang="0">
                  <a:pos x="60" y="244"/>
                </a:cxn>
                <a:cxn ang="0">
                  <a:pos x="96" y="200"/>
                </a:cxn>
                <a:cxn ang="0">
                  <a:pos x="160" y="160"/>
                </a:cxn>
                <a:cxn ang="0">
                  <a:pos x="184" y="132"/>
                </a:cxn>
                <a:cxn ang="0">
                  <a:pos x="216" y="88"/>
                </a:cxn>
                <a:cxn ang="0">
                  <a:pos x="192" y="56"/>
                </a:cxn>
                <a:cxn ang="0">
                  <a:pos x="144" y="56"/>
                </a:cxn>
                <a:cxn ang="0">
                  <a:pos x="80" y="0"/>
                </a:cxn>
              </a:cxnLst>
              <a:rect l="0" t="0" r="r" b="b"/>
              <a:pathLst>
                <a:path w="216" h="244">
                  <a:moveTo>
                    <a:pt x="80" y="0"/>
                  </a:moveTo>
                  <a:lnTo>
                    <a:pt x="48" y="24"/>
                  </a:lnTo>
                  <a:lnTo>
                    <a:pt x="24" y="68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32" y="168"/>
                  </a:lnTo>
                  <a:lnTo>
                    <a:pt x="0" y="200"/>
                  </a:lnTo>
                  <a:lnTo>
                    <a:pt x="20" y="224"/>
                  </a:lnTo>
                  <a:lnTo>
                    <a:pt x="60" y="244"/>
                  </a:lnTo>
                  <a:lnTo>
                    <a:pt x="96" y="200"/>
                  </a:lnTo>
                  <a:lnTo>
                    <a:pt x="160" y="160"/>
                  </a:lnTo>
                  <a:lnTo>
                    <a:pt x="184" y="132"/>
                  </a:lnTo>
                  <a:lnTo>
                    <a:pt x="216" y="88"/>
                  </a:lnTo>
                  <a:lnTo>
                    <a:pt x="192" y="56"/>
                  </a:lnTo>
                  <a:lnTo>
                    <a:pt x="144" y="5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682" name="Freeform 18"/>
            <p:cNvSpPr>
              <a:spLocks/>
            </p:cNvSpPr>
            <p:nvPr/>
          </p:nvSpPr>
          <p:spPr bwMode="auto">
            <a:xfrm>
              <a:off x="2640" y="1680"/>
              <a:ext cx="144" cy="9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2" y="60"/>
                </a:cxn>
                <a:cxn ang="0">
                  <a:pos x="144" y="96"/>
                </a:cxn>
                <a:cxn ang="0">
                  <a:pos x="48" y="96"/>
                </a:cxn>
                <a:cxn ang="0">
                  <a:pos x="0" y="96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144" h="96">
                  <a:moveTo>
                    <a:pt x="48" y="0"/>
                  </a:moveTo>
                  <a:lnTo>
                    <a:pt x="72" y="60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686" name="Freeform 22"/>
            <p:cNvSpPr>
              <a:spLocks/>
            </p:cNvSpPr>
            <p:nvPr/>
          </p:nvSpPr>
          <p:spPr bwMode="auto">
            <a:xfrm>
              <a:off x="3456" y="2112"/>
              <a:ext cx="432" cy="528"/>
            </a:xfrm>
            <a:custGeom>
              <a:avLst/>
              <a:gdLst/>
              <a:ahLst/>
              <a:cxnLst>
                <a:cxn ang="0">
                  <a:pos x="240" y="480"/>
                </a:cxn>
                <a:cxn ang="0">
                  <a:pos x="284" y="400"/>
                </a:cxn>
                <a:cxn ang="0">
                  <a:pos x="340" y="404"/>
                </a:cxn>
                <a:cxn ang="0">
                  <a:pos x="384" y="432"/>
                </a:cxn>
                <a:cxn ang="0">
                  <a:pos x="432" y="384"/>
                </a:cxn>
                <a:cxn ang="0">
                  <a:pos x="384" y="288"/>
                </a:cxn>
                <a:cxn ang="0">
                  <a:pos x="336" y="288"/>
                </a:cxn>
                <a:cxn ang="0">
                  <a:pos x="336" y="192"/>
                </a:cxn>
                <a:cxn ang="0">
                  <a:pos x="288" y="144"/>
                </a:cxn>
                <a:cxn ang="0">
                  <a:pos x="192" y="96"/>
                </a:cxn>
                <a:cxn ang="0">
                  <a:pos x="192" y="48"/>
                </a:cxn>
                <a:cxn ang="0">
                  <a:pos x="184" y="8"/>
                </a:cxn>
                <a:cxn ang="0">
                  <a:pos x="144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48" y="192"/>
                </a:cxn>
                <a:cxn ang="0">
                  <a:pos x="32" y="216"/>
                </a:cxn>
                <a:cxn ang="0">
                  <a:pos x="48" y="240"/>
                </a:cxn>
                <a:cxn ang="0">
                  <a:pos x="28" y="288"/>
                </a:cxn>
                <a:cxn ang="0">
                  <a:pos x="0" y="336"/>
                </a:cxn>
                <a:cxn ang="0">
                  <a:pos x="48" y="384"/>
                </a:cxn>
                <a:cxn ang="0">
                  <a:pos x="48" y="480"/>
                </a:cxn>
                <a:cxn ang="0">
                  <a:pos x="48" y="528"/>
                </a:cxn>
                <a:cxn ang="0">
                  <a:pos x="96" y="528"/>
                </a:cxn>
                <a:cxn ang="0">
                  <a:pos x="96" y="480"/>
                </a:cxn>
                <a:cxn ang="0">
                  <a:pos x="160" y="504"/>
                </a:cxn>
                <a:cxn ang="0">
                  <a:pos x="240" y="480"/>
                </a:cxn>
              </a:cxnLst>
              <a:rect l="0" t="0" r="r" b="b"/>
              <a:pathLst>
                <a:path w="432" h="528">
                  <a:moveTo>
                    <a:pt x="240" y="480"/>
                  </a:moveTo>
                  <a:lnTo>
                    <a:pt x="284" y="400"/>
                  </a:lnTo>
                  <a:lnTo>
                    <a:pt x="340" y="404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384" y="288"/>
                  </a:lnTo>
                  <a:lnTo>
                    <a:pt x="336" y="288"/>
                  </a:lnTo>
                  <a:lnTo>
                    <a:pt x="336" y="192"/>
                  </a:lnTo>
                  <a:lnTo>
                    <a:pt x="288" y="144"/>
                  </a:lnTo>
                  <a:lnTo>
                    <a:pt x="192" y="96"/>
                  </a:lnTo>
                  <a:lnTo>
                    <a:pt x="192" y="48"/>
                  </a:lnTo>
                  <a:lnTo>
                    <a:pt x="184" y="8"/>
                  </a:lnTo>
                  <a:lnTo>
                    <a:pt x="144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48" y="192"/>
                  </a:lnTo>
                  <a:lnTo>
                    <a:pt x="32" y="216"/>
                  </a:lnTo>
                  <a:lnTo>
                    <a:pt x="48" y="240"/>
                  </a:lnTo>
                  <a:lnTo>
                    <a:pt x="28" y="288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48" y="480"/>
                  </a:lnTo>
                  <a:lnTo>
                    <a:pt x="48" y="528"/>
                  </a:lnTo>
                  <a:lnTo>
                    <a:pt x="96" y="528"/>
                  </a:lnTo>
                  <a:lnTo>
                    <a:pt x="96" y="480"/>
                  </a:lnTo>
                  <a:lnTo>
                    <a:pt x="160" y="504"/>
                  </a:lnTo>
                  <a:lnTo>
                    <a:pt x="240" y="480"/>
                  </a:lnTo>
                  <a:close/>
                </a:path>
              </a:pathLst>
            </a:custGeom>
            <a:solidFill>
              <a:srgbClr val="FF330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689" name="Freeform 25"/>
            <p:cNvSpPr>
              <a:spLocks/>
            </p:cNvSpPr>
            <p:nvPr/>
          </p:nvSpPr>
          <p:spPr bwMode="auto">
            <a:xfrm>
              <a:off x="3388" y="1040"/>
              <a:ext cx="116" cy="64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60" y="0"/>
                </a:cxn>
                <a:cxn ang="0">
                  <a:pos x="104" y="28"/>
                </a:cxn>
                <a:cxn ang="0">
                  <a:pos x="116" y="64"/>
                </a:cxn>
                <a:cxn ang="0">
                  <a:pos x="68" y="64"/>
                </a:cxn>
                <a:cxn ang="0">
                  <a:pos x="16" y="64"/>
                </a:cxn>
              </a:cxnLst>
              <a:rect l="0" t="0" r="r" b="b"/>
              <a:pathLst>
                <a:path w="116" h="64">
                  <a:moveTo>
                    <a:pt x="16" y="6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60" y="0"/>
                  </a:lnTo>
                  <a:lnTo>
                    <a:pt x="104" y="28"/>
                  </a:lnTo>
                  <a:lnTo>
                    <a:pt x="116" y="64"/>
                  </a:lnTo>
                  <a:lnTo>
                    <a:pt x="68" y="64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rgbClr val="FF66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690" name="Freeform 26"/>
            <p:cNvSpPr>
              <a:spLocks/>
            </p:cNvSpPr>
            <p:nvPr/>
          </p:nvSpPr>
          <p:spPr bwMode="auto">
            <a:xfrm>
              <a:off x="2716" y="1200"/>
              <a:ext cx="100" cy="4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84" y="16"/>
                </a:cxn>
                <a:cxn ang="0">
                  <a:pos x="100" y="44"/>
                </a:cxn>
                <a:cxn ang="0">
                  <a:pos x="68" y="48"/>
                </a:cxn>
                <a:cxn ang="0">
                  <a:pos x="40" y="44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100" h="48">
                  <a:moveTo>
                    <a:pt x="20" y="0"/>
                  </a:moveTo>
                  <a:lnTo>
                    <a:pt x="84" y="16"/>
                  </a:lnTo>
                  <a:lnTo>
                    <a:pt x="100" y="44"/>
                  </a:lnTo>
                  <a:lnTo>
                    <a:pt x="68" y="48"/>
                  </a:lnTo>
                  <a:lnTo>
                    <a:pt x="40" y="44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660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691" name="Freeform 27"/>
            <p:cNvSpPr>
              <a:spLocks/>
            </p:cNvSpPr>
            <p:nvPr/>
          </p:nvSpPr>
          <p:spPr bwMode="auto">
            <a:xfrm>
              <a:off x="2624" y="1088"/>
              <a:ext cx="160" cy="148"/>
            </a:xfrm>
            <a:custGeom>
              <a:avLst/>
              <a:gdLst/>
              <a:ahLst/>
              <a:cxnLst>
                <a:cxn ang="0">
                  <a:pos x="64" y="16"/>
                </a:cxn>
                <a:cxn ang="0">
                  <a:pos x="112" y="16"/>
                </a:cxn>
                <a:cxn ang="0">
                  <a:pos x="136" y="0"/>
                </a:cxn>
                <a:cxn ang="0">
                  <a:pos x="128" y="56"/>
                </a:cxn>
                <a:cxn ang="0">
                  <a:pos x="160" y="64"/>
                </a:cxn>
                <a:cxn ang="0">
                  <a:pos x="112" y="112"/>
                </a:cxn>
                <a:cxn ang="0">
                  <a:pos x="88" y="148"/>
                </a:cxn>
                <a:cxn ang="0">
                  <a:pos x="0" y="108"/>
                </a:cxn>
                <a:cxn ang="0">
                  <a:pos x="36" y="60"/>
                </a:cxn>
                <a:cxn ang="0">
                  <a:pos x="80" y="60"/>
                </a:cxn>
                <a:cxn ang="0">
                  <a:pos x="64" y="16"/>
                </a:cxn>
              </a:cxnLst>
              <a:rect l="0" t="0" r="r" b="b"/>
              <a:pathLst>
                <a:path w="160" h="148">
                  <a:moveTo>
                    <a:pt x="64" y="16"/>
                  </a:moveTo>
                  <a:lnTo>
                    <a:pt x="112" y="16"/>
                  </a:lnTo>
                  <a:lnTo>
                    <a:pt x="136" y="0"/>
                  </a:lnTo>
                  <a:lnTo>
                    <a:pt x="128" y="56"/>
                  </a:lnTo>
                  <a:lnTo>
                    <a:pt x="160" y="64"/>
                  </a:lnTo>
                  <a:lnTo>
                    <a:pt x="112" y="112"/>
                  </a:lnTo>
                  <a:lnTo>
                    <a:pt x="88" y="148"/>
                  </a:lnTo>
                  <a:lnTo>
                    <a:pt x="0" y="108"/>
                  </a:lnTo>
                  <a:lnTo>
                    <a:pt x="36" y="60"/>
                  </a:lnTo>
                  <a:lnTo>
                    <a:pt x="80" y="60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FF660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692" name="Freeform 28"/>
            <p:cNvSpPr>
              <a:spLocks/>
            </p:cNvSpPr>
            <p:nvPr/>
          </p:nvSpPr>
          <p:spPr bwMode="auto">
            <a:xfrm>
              <a:off x="2736" y="1152"/>
              <a:ext cx="228" cy="9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144" y="0"/>
                </a:cxn>
                <a:cxn ang="0">
                  <a:pos x="228" y="24"/>
                </a:cxn>
                <a:cxn ang="0">
                  <a:pos x="192" y="48"/>
                </a:cxn>
                <a:cxn ang="0">
                  <a:pos x="144" y="96"/>
                </a:cxn>
                <a:cxn ang="0">
                  <a:pos x="116" y="80"/>
                </a:cxn>
                <a:cxn ang="0">
                  <a:pos x="96" y="96"/>
                </a:cxn>
                <a:cxn ang="0">
                  <a:pos x="40" y="56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228" h="96">
                  <a:moveTo>
                    <a:pt x="48" y="0"/>
                  </a:moveTo>
                  <a:lnTo>
                    <a:pt x="96" y="0"/>
                  </a:lnTo>
                  <a:lnTo>
                    <a:pt x="144" y="0"/>
                  </a:lnTo>
                  <a:lnTo>
                    <a:pt x="228" y="24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116" y="80"/>
                  </a:lnTo>
                  <a:lnTo>
                    <a:pt x="96" y="96"/>
                  </a:lnTo>
                  <a:lnTo>
                    <a:pt x="40" y="5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660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693" name="Freeform 29"/>
            <p:cNvSpPr>
              <a:spLocks/>
            </p:cNvSpPr>
            <p:nvPr/>
          </p:nvSpPr>
          <p:spPr bwMode="auto">
            <a:xfrm>
              <a:off x="2784" y="1184"/>
              <a:ext cx="196" cy="160"/>
            </a:xfrm>
            <a:custGeom>
              <a:avLst/>
              <a:gdLst/>
              <a:ahLst/>
              <a:cxnLst>
                <a:cxn ang="0">
                  <a:pos x="148" y="4"/>
                </a:cxn>
                <a:cxn ang="0">
                  <a:pos x="96" y="64"/>
                </a:cxn>
                <a:cxn ang="0">
                  <a:pos x="72" y="56"/>
                </a:cxn>
                <a:cxn ang="0">
                  <a:pos x="48" y="64"/>
                </a:cxn>
                <a:cxn ang="0">
                  <a:pos x="0" y="64"/>
                </a:cxn>
                <a:cxn ang="0">
                  <a:pos x="76" y="104"/>
                </a:cxn>
                <a:cxn ang="0">
                  <a:pos x="96" y="160"/>
                </a:cxn>
                <a:cxn ang="0">
                  <a:pos x="132" y="136"/>
                </a:cxn>
                <a:cxn ang="0">
                  <a:pos x="192" y="160"/>
                </a:cxn>
                <a:cxn ang="0">
                  <a:pos x="180" y="68"/>
                </a:cxn>
                <a:cxn ang="0">
                  <a:pos x="196" y="0"/>
                </a:cxn>
                <a:cxn ang="0">
                  <a:pos x="148" y="4"/>
                </a:cxn>
              </a:cxnLst>
              <a:rect l="0" t="0" r="r" b="b"/>
              <a:pathLst>
                <a:path w="196" h="160">
                  <a:moveTo>
                    <a:pt x="148" y="4"/>
                  </a:moveTo>
                  <a:lnTo>
                    <a:pt x="96" y="64"/>
                  </a:lnTo>
                  <a:lnTo>
                    <a:pt x="72" y="56"/>
                  </a:lnTo>
                  <a:lnTo>
                    <a:pt x="48" y="64"/>
                  </a:lnTo>
                  <a:lnTo>
                    <a:pt x="0" y="64"/>
                  </a:lnTo>
                  <a:lnTo>
                    <a:pt x="76" y="104"/>
                  </a:lnTo>
                  <a:lnTo>
                    <a:pt x="96" y="160"/>
                  </a:lnTo>
                  <a:lnTo>
                    <a:pt x="132" y="136"/>
                  </a:lnTo>
                  <a:lnTo>
                    <a:pt x="192" y="160"/>
                  </a:lnTo>
                  <a:lnTo>
                    <a:pt x="180" y="68"/>
                  </a:lnTo>
                  <a:lnTo>
                    <a:pt x="196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FF660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696" name="Freeform 32"/>
            <p:cNvSpPr>
              <a:spLocks/>
            </p:cNvSpPr>
            <p:nvPr/>
          </p:nvSpPr>
          <p:spPr bwMode="auto">
            <a:xfrm>
              <a:off x="3696" y="2516"/>
              <a:ext cx="224" cy="312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48" y="4"/>
                </a:cxn>
                <a:cxn ang="0">
                  <a:pos x="92" y="0"/>
                </a:cxn>
                <a:cxn ang="0">
                  <a:pos x="144" y="28"/>
                </a:cxn>
                <a:cxn ang="0">
                  <a:pos x="156" y="116"/>
                </a:cxn>
                <a:cxn ang="0">
                  <a:pos x="192" y="124"/>
                </a:cxn>
                <a:cxn ang="0">
                  <a:pos x="208" y="172"/>
                </a:cxn>
                <a:cxn ang="0">
                  <a:pos x="212" y="228"/>
                </a:cxn>
                <a:cxn ang="0">
                  <a:pos x="224" y="260"/>
                </a:cxn>
                <a:cxn ang="0">
                  <a:pos x="184" y="296"/>
                </a:cxn>
                <a:cxn ang="0">
                  <a:pos x="116" y="312"/>
                </a:cxn>
                <a:cxn ang="0">
                  <a:pos x="132" y="272"/>
                </a:cxn>
                <a:cxn ang="0">
                  <a:pos x="144" y="220"/>
                </a:cxn>
                <a:cxn ang="0">
                  <a:pos x="48" y="172"/>
                </a:cxn>
                <a:cxn ang="0">
                  <a:pos x="0" y="76"/>
                </a:cxn>
              </a:cxnLst>
              <a:rect l="0" t="0" r="r" b="b"/>
              <a:pathLst>
                <a:path w="224" h="312">
                  <a:moveTo>
                    <a:pt x="0" y="76"/>
                  </a:moveTo>
                  <a:lnTo>
                    <a:pt x="48" y="4"/>
                  </a:lnTo>
                  <a:lnTo>
                    <a:pt x="92" y="0"/>
                  </a:lnTo>
                  <a:lnTo>
                    <a:pt x="144" y="28"/>
                  </a:lnTo>
                  <a:lnTo>
                    <a:pt x="156" y="116"/>
                  </a:lnTo>
                  <a:lnTo>
                    <a:pt x="192" y="124"/>
                  </a:lnTo>
                  <a:lnTo>
                    <a:pt x="208" y="172"/>
                  </a:lnTo>
                  <a:lnTo>
                    <a:pt x="212" y="228"/>
                  </a:lnTo>
                  <a:lnTo>
                    <a:pt x="224" y="260"/>
                  </a:lnTo>
                  <a:lnTo>
                    <a:pt x="184" y="296"/>
                  </a:lnTo>
                  <a:lnTo>
                    <a:pt x="116" y="312"/>
                  </a:lnTo>
                  <a:lnTo>
                    <a:pt x="132" y="272"/>
                  </a:lnTo>
                  <a:lnTo>
                    <a:pt x="144" y="220"/>
                  </a:lnTo>
                  <a:lnTo>
                    <a:pt x="48" y="17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660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9712" name="AutoShape 4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43400" y="32766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722" name="Group 58"/>
          <p:cNvGrpSpPr>
            <a:grpSpLocks/>
          </p:cNvGrpSpPr>
          <p:nvPr/>
        </p:nvGrpSpPr>
        <p:grpSpPr bwMode="auto">
          <a:xfrm>
            <a:off x="876300" y="6172200"/>
            <a:ext cx="7519988" cy="642938"/>
            <a:chOff x="552" y="3888"/>
            <a:chExt cx="4737" cy="405"/>
          </a:xfrm>
        </p:grpSpPr>
        <p:grpSp>
          <p:nvGrpSpPr>
            <p:cNvPr id="369703" name="Group 39"/>
            <p:cNvGrpSpPr>
              <a:grpSpLocks/>
            </p:cNvGrpSpPr>
            <p:nvPr/>
          </p:nvGrpSpPr>
          <p:grpSpPr bwMode="auto">
            <a:xfrm>
              <a:off x="2344" y="3970"/>
              <a:ext cx="879" cy="240"/>
              <a:chOff x="2688" y="3936"/>
              <a:chExt cx="879" cy="240"/>
            </a:xfrm>
          </p:grpSpPr>
          <p:sp>
            <p:nvSpPr>
              <p:cNvPr id="369702" name="Rectangle 38"/>
              <p:cNvSpPr>
                <a:spLocks noChangeArrowheads="1"/>
              </p:cNvSpPr>
              <p:nvPr/>
            </p:nvSpPr>
            <p:spPr bwMode="auto">
              <a:xfrm>
                <a:off x="2688" y="3936"/>
                <a:ext cx="864" cy="240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00" name="Text Box 36"/>
              <p:cNvSpPr txBox="1">
                <a:spLocks noChangeArrowheads="1"/>
              </p:cNvSpPr>
              <p:nvPr/>
            </p:nvSpPr>
            <p:spPr bwMode="auto">
              <a:xfrm>
                <a:off x="2688" y="3936"/>
                <a:ext cx="879" cy="240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 sz="1700"/>
                  <a:t>Vulnerable</a:t>
                </a:r>
              </a:p>
            </p:txBody>
          </p:sp>
        </p:grpSp>
        <p:sp>
          <p:nvSpPr>
            <p:cNvPr id="369698" name="Text Box 34"/>
            <p:cNvSpPr txBox="1">
              <a:spLocks noChangeArrowheads="1"/>
            </p:cNvSpPr>
            <p:nvPr/>
          </p:nvSpPr>
          <p:spPr bwMode="auto">
            <a:xfrm>
              <a:off x="552" y="3888"/>
              <a:ext cx="879" cy="404"/>
            </a:xfrm>
            <a:prstGeom prst="rect">
              <a:avLst/>
            </a:prstGeom>
            <a:solidFill>
              <a:srgbClr val="9933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700">
                  <a:cs typeface="Times New Roman" pitchFamily="18" charset="0"/>
                </a:rPr>
                <a:t>Very slightly vulnerable</a:t>
              </a:r>
              <a:endParaRPr lang="en-US" sz="1700"/>
            </a:p>
          </p:txBody>
        </p:sp>
        <p:sp>
          <p:nvSpPr>
            <p:cNvPr id="369699" name="Text Box 35"/>
            <p:cNvSpPr txBox="1">
              <a:spLocks noChangeArrowheads="1"/>
            </p:cNvSpPr>
            <p:nvPr/>
          </p:nvSpPr>
          <p:spPr bwMode="auto">
            <a:xfrm>
              <a:off x="1448" y="3888"/>
              <a:ext cx="879" cy="404"/>
            </a:xfrm>
            <a:prstGeom prst="rect">
              <a:avLst/>
            </a:prstGeom>
            <a:solidFill>
              <a:srgbClr val="00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700">
                  <a:cs typeface="Times New Roman" pitchFamily="18" charset="0"/>
                </a:rPr>
                <a:t>Slightly vulnerable </a:t>
              </a:r>
              <a:endParaRPr lang="en-US" sz="1700"/>
            </a:p>
          </p:txBody>
        </p:sp>
        <p:sp>
          <p:nvSpPr>
            <p:cNvPr id="369701" name="Text Box 37"/>
            <p:cNvSpPr txBox="1">
              <a:spLocks noChangeArrowheads="1"/>
            </p:cNvSpPr>
            <p:nvPr/>
          </p:nvSpPr>
          <p:spPr bwMode="auto">
            <a:xfrm>
              <a:off x="4137" y="3889"/>
              <a:ext cx="1152" cy="404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700">
                  <a:cs typeface="Times New Roman" pitchFamily="18" charset="0"/>
                </a:rPr>
                <a:t>Extremely vulnerable</a:t>
              </a:r>
              <a:endParaRPr lang="en-US" sz="1700"/>
            </a:p>
          </p:txBody>
        </p:sp>
        <p:sp>
          <p:nvSpPr>
            <p:cNvPr id="369721" name="Text Box 57"/>
            <p:cNvSpPr txBox="1">
              <a:spLocks noChangeArrowheads="1"/>
            </p:cNvSpPr>
            <p:nvPr/>
          </p:nvSpPr>
          <p:spPr bwMode="auto">
            <a:xfrm>
              <a:off x="3240" y="3888"/>
              <a:ext cx="879" cy="404"/>
            </a:xfrm>
            <a:prstGeom prst="rect">
              <a:avLst/>
            </a:prstGeom>
            <a:solidFill>
              <a:srgbClr val="FF66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700">
                  <a:cs typeface="Times New Roman" pitchFamily="18" charset="0"/>
                </a:rPr>
                <a:t>Highly vulnerable</a:t>
              </a:r>
              <a:r>
                <a:rPr lang="en-US" sz="1700"/>
                <a:t> 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9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9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9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9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95" grpId="0" animBg="1"/>
      <p:bldP spid="3697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Important aspects for environmental management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Remarkable progress regarding the conceptual, legal and institutional basis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Worrying environmental situation in most LAC countries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The increase of poverty and poor distribution of income phenomena lower the priorities for environmental management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pitchFamily="18" charset="0"/>
              </a:rPr>
              <a:t>Reduction of programs and projects guided to strengthen</a:t>
            </a:r>
            <a:r>
              <a:rPr lang="es-ES" sz="2800">
                <a:cs typeface="Times New Roman" pitchFamily="18" charset="0"/>
              </a:rPr>
              <a:t>ing</a:t>
            </a:r>
            <a:r>
              <a:rPr lang="en-US" sz="2800">
                <a:cs typeface="Times New Roman" pitchFamily="18" charset="0"/>
              </a:rPr>
              <a:t> environmental management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00088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5027" name="Group 3"/>
          <p:cNvGrpSpPr>
            <a:grpSpLocks/>
          </p:cNvGrpSpPr>
          <p:nvPr/>
        </p:nvGrpSpPr>
        <p:grpSpPr bwMode="auto">
          <a:xfrm>
            <a:off x="4622800" y="2111375"/>
            <a:ext cx="1663700" cy="3770313"/>
            <a:chOff x="2888" y="1321"/>
            <a:chExt cx="1048" cy="2375"/>
          </a:xfrm>
        </p:grpSpPr>
        <p:sp>
          <p:nvSpPr>
            <p:cNvPr id="385028" name="Freeform 4"/>
            <p:cNvSpPr>
              <a:spLocks/>
            </p:cNvSpPr>
            <p:nvPr/>
          </p:nvSpPr>
          <p:spPr bwMode="auto">
            <a:xfrm>
              <a:off x="3168" y="2592"/>
              <a:ext cx="768" cy="1008"/>
            </a:xfrm>
            <a:custGeom>
              <a:avLst/>
              <a:gdLst/>
              <a:ahLst/>
              <a:cxnLst>
                <a:cxn ang="0">
                  <a:pos x="384" y="48"/>
                </a:cxn>
                <a:cxn ang="0">
                  <a:pos x="384" y="0"/>
                </a:cxn>
                <a:cxn ang="0">
                  <a:pos x="448" y="16"/>
                </a:cxn>
                <a:cxn ang="0">
                  <a:pos x="528" y="0"/>
                </a:cxn>
                <a:cxn ang="0">
                  <a:pos x="576" y="96"/>
                </a:cxn>
                <a:cxn ang="0">
                  <a:pos x="672" y="144"/>
                </a:cxn>
                <a:cxn ang="0">
                  <a:pos x="644" y="232"/>
                </a:cxn>
                <a:cxn ang="0">
                  <a:pos x="672" y="240"/>
                </a:cxn>
                <a:cxn ang="0">
                  <a:pos x="768" y="192"/>
                </a:cxn>
                <a:cxn ang="0">
                  <a:pos x="624" y="336"/>
                </a:cxn>
                <a:cxn ang="0">
                  <a:pos x="576" y="432"/>
                </a:cxn>
                <a:cxn ang="0">
                  <a:pos x="528" y="480"/>
                </a:cxn>
                <a:cxn ang="0">
                  <a:pos x="576" y="528"/>
                </a:cxn>
                <a:cxn ang="0">
                  <a:pos x="528" y="624"/>
                </a:cxn>
                <a:cxn ang="0">
                  <a:pos x="432" y="624"/>
                </a:cxn>
                <a:cxn ang="0">
                  <a:pos x="384" y="624"/>
                </a:cxn>
                <a:cxn ang="0">
                  <a:pos x="384" y="672"/>
                </a:cxn>
                <a:cxn ang="0">
                  <a:pos x="336" y="720"/>
                </a:cxn>
                <a:cxn ang="0">
                  <a:pos x="144" y="960"/>
                </a:cxn>
                <a:cxn ang="0">
                  <a:pos x="96" y="1008"/>
                </a:cxn>
                <a:cxn ang="0">
                  <a:pos x="48" y="1008"/>
                </a:cxn>
                <a:cxn ang="0">
                  <a:pos x="0" y="960"/>
                </a:cxn>
                <a:cxn ang="0">
                  <a:pos x="96" y="864"/>
                </a:cxn>
                <a:cxn ang="0">
                  <a:pos x="96" y="768"/>
                </a:cxn>
                <a:cxn ang="0">
                  <a:pos x="120" y="660"/>
                </a:cxn>
                <a:cxn ang="0">
                  <a:pos x="192" y="480"/>
                </a:cxn>
                <a:cxn ang="0">
                  <a:pos x="240" y="288"/>
                </a:cxn>
                <a:cxn ang="0">
                  <a:pos x="288" y="192"/>
                </a:cxn>
                <a:cxn ang="0">
                  <a:pos x="336" y="96"/>
                </a:cxn>
                <a:cxn ang="0">
                  <a:pos x="384" y="48"/>
                </a:cxn>
              </a:cxnLst>
              <a:rect l="0" t="0" r="r" b="b"/>
              <a:pathLst>
                <a:path w="768" h="1008">
                  <a:moveTo>
                    <a:pt x="384" y="48"/>
                  </a:moveTo>
                  <a:lnTo>
                    <a:pt x="384" y="0"/>
                  </a:lnTo>
                  <a:lnTo>
                    <a:pt x="448" y="16"/>
                  </a:lnTo>
                  <a:lnTo>
                    <a:pt x="528" y="0"/>
                  </a:lnTo>
                  <a:lnTo>
                    <a:pt x="576" y="96"/>
                  </a:lnTo>
                  <a:lnTo>
                    <a:pt x="672" y="144"/>
                  </a:lnTo>
                  <a:lnTo>
                    <a:pt x="644" y="232"/>
                  </a:lnTo>
                  <a:lnTo>
                    <a:pt x="672" y="240"/>
                  </a:lnTo>
                  <a:lnTo>
                    <a:pt x="768" y="192"/>
                  </a:lnTo>
                  <a:lnTo>
                    <a:pt x="624" y="336"/>
                  </a:lnTo>
                  <a:lnTo>
                    <a:pt x="576" y="432"/>
                  </a:lnTo>
                  <a:lnTo>
                    <a:pt x="528" y="480"/>
                  </a:lnTo>
                  <a:lnTo>
                    <a:pt x="576" y="528"/>
                  </a:lnTo>
                  <a:lnTo>
                    <a:pt x="528" y="624"/>
                  </a:lnTo>
                  <a:lnTo>
                    <a:pt x="432" y="624"/>
                  </a:lnTo>
                  <a:lnTo>
                    <a:pt x="384" y="624"/>
                  </a:lnTo>
                  <a:lnTo>
                    <a:pt x="384" y="672"/>
                  </a:lnTo>
                  <a:lnTo>
                    <a:pt x="336" y="720"/>
                  </a:lnTo>
                  <a:lnTo>
                    <a:pt x="144" y="960"/>
                  </a:lnTo>
                  <a:lnTo>
                    <a:pt x="96" y="1008"/>
                  </a:lnTo>
                  <a:lnTo>
                    <a:pt x="48" y="1008"/>
                  </a:lnTo>
                  <a:lnTo>
                    <a:pt x="0" y="960"/>
                  </a:lnTo>
                  <a:lnTo>
                    <a:pt x="96" y="864"/>
                  </a:lnTo>
                  <a:lnTo>
                    <a:pt x="96" y="768"/>
                  </a:lnTo>
                  <a:lnTo>
                    <a:pt x="120" y="660"/>
                  </a:lnTo>
                  <a:lnTo>
                    <a:pt x="192" y="480"/>
                  </a:lnTo>
                  <a:lnTo>
                    <a:pt x="240" y="288"/>
                  </a:lnTo>
                  <a:lnTo>
                    <a:pt x="288" y="192"/>
                  </a:lnTo>
                  <a:lnTo>
                    <a:pt x="336" y="96"/>
                  </a:lnTo>
                  <a:lnTo>
                    <a:pt x="384" y="48"/>
                  </a:ln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29" name="Freeform 5"/>
            <p:cNvSpPr>
              <a:spLocks/>
            </p:cNvSpPr>
            <p:nvPr/>
          </p:nvSpPr>
          <p:spPr bwMode="auto">
            <a:xfrm>
              <a:off x="3120" y="2448"/>
              <a:ext cx="428" cy="1248"/>
            </a:xfrm>
            <a:custGeom>
              <a:avLst/>
              <a:gdLst/>
              <a:ahLst/>
              <a:cxnLst>
                <a:cxn ang="0">
                  <a:pos x="304" y="20"/>
                </a:cxn>
                <a:cxn ang="0">
                  <a:pos x="336" y="0"/>
                </a:cxn>
                <a:cxn ang="0">
                  <a:pos x="384" y="48"/>
                </a:cxn>
                <a:cxn ang="0">
                  <a:pos x="384" y="96"/>
                </a:cxn>
                <a:cxn ang="0">
                  <a:pos x="392" y="180"/>
                </a:cxn>
                <a:cxn ang="0">
                  <a:pos x="428" y="192"/>
                </a:cxn>
                <a:cxn ang="0">
                  <a:pos x="384" y="240"/>
                </a:cxn>
                <a:cxn ang="0">
                  <a:pos x="336" y="336"/>
                </a:cxn>
                <a:cxn ang="0">
                  <a:pos x="288" y="432"/>
                </a:cxn>
                <a:cxn ang="0">
                  <a:pos x="240" y="624"/>
                </a:cxn>
                <a:cxn ang="0">
                  <a:pos x="168" y="820"/>
                </a:cxn>
                <a:cxn ang="0">
                  <a:pos x="144" y="912"/>
                </a:cxn>
                <a:cxn ang="0">
                  <a:pos x="144" y="1008"/>
                </a:cxn>
                <a:cxn ang="0">
                  <a:pos x="48" y="1104"/>
                </a:cxn>
                <a:cxn ang="0">
                  <a:pos x="96" y="1152"/>
                </a:cxn>
                <a:cxn ang="0">
                  <a:pos x="144" y="1152"/>
                </a:cxn>
                <a:cxn ang="0">
                  <a:pos x="144" y="1200"/>
                </a:cxn>
                <a:cxn ang="0">
                  <a:pos x="144" y="1248"/>
                </a:cxn>
                <a:cxn ang="0">
                  <a:pos x="48" y="1248"/>
                </a:cxn>
                <a:cxn ang="0">
                  <a:pos x="0" y="1152"/>
                </a:cxn>
                <a:cxn ang="0">
                  <a:pos x="48" y="1008"/>
                </a:cxn>
                <a:cxn ang="0">
                  <a:pos x="96" y="864"/>
                </a:cxn>
                <a:cxn ang="0">
                  <a:pos x="144" y="672"/>
                </a:cxn>
                <a:cxn ang="0">
                  <a:pos x="192" y="528"/>
                </a:cxn>
                <a:cxn ang="0">
                  <a:pos x="240" y="384"/>
                </a:cxn>
                <a:cxn ang="0">
                  <a:pos x="288" y="240"/>
                </a:cxn>
                <a:cxn ang="0">
                  <a:pos x="288" y="192"/>
                </a:cxn>
                <a:cxn ang="0">
                  <a:pos x="288" y="96"/>
                </a:cxn>
                <a:cxn ang="0">
                  <a:pos x="304" y="20"/>
                </a:cxn>
              </a:cxnLst>
              <a:rect l="0" t="0" r="r" b="b"/>
              <a:pathLst>
                <a:path w="428" h="1248">
                  <a:moveTo>
                    <a:pt x="304" y="20"/>
                  </a:moveTo>
                  <a:lnTo>
                    <a:pt x="336" y="0"/>
                  </a:lnTo>
                  <a:lnTo>
                    <a:pt x="384" y="48"/>
                  </a:lnTo>
                  <a:lnTo>
                    <a:pt x="384" y="96"/>
                  </a:lnTo>
                  <a:lnTo>
                    <a:pt x="392" y="180"/>
                  </a:lnTo>
                  <a:lnTo>
                    <a:pt x="428" y="192"/>
                  </a:lnTo>
                  <a:lnTo>
                    <a:pt x="384" y="240"/>
                  </a:lnTo>
                  <a:lnTo>
                    <a:pt x="336" y="336"/>
                  </a:lnTo>
                  <a:lnTo>
                    <a:pt x="288" y="432"/>
                  </a:lnTo>
                  <a:lnTo>
                    <a:pt x="240" y="624"/>
                  </a:lnTo>
                  <a:lnTo>
                    <a:pt x="168" y="820"/>
                  </a:lnTo>
                  <a:lnTo>
                    <a:pt x="144" y="912"/>
                  </a:lnTo>
                  <a:lnTo>
                    <a:pt x="144" y="1008"/>
                  </a:lnTo>
                  <a:lnTo>
                    <a:pt x="48" y="1104"/>
                  </a:lnTo>
                  <a:lnTo>
                    <a:pt x="96" y="1152"/>
                  </a:lnTo>
                  <a:lnTo>
                    <a:pt x="144" y="1152"/>
                  </a:lnTo>
                  <a:lnTo>
                    <a:pt x="144" y="1200"/>
                  </a:lnTo>
                  <a:lnTo>
                    <a:pt x="144" y="1248"/>
                  </a:lnTo>
                  <a:lnTo>
                    <a:pt x="48" y="1248"/>
                  </a:lnTo>
                  <a:lnTo>
                    <a:pt x="0" y="1152"/>
                  </a:lnTo>
                  <a:lnTo>
                    <a:pt x="48" y="1008"/>
                  </a:lnTo>
                  <a:lnTo>
                    <a:pt x="96" y="864"/>
                  </a:lnTo>
                  <a:lnTo>
                    <a:pt x="144" y="672"/>
                  </a:lnTo>
                  <a:lnTo>
                    <a:pt x="192" y="528"/>
                  </a:lnTo>
                  <a:lnTo>
                    <a:pt x="240" y="384"/>
                  </a:lnTo>
                  <a:lnTo>
                    <a:pt x="288" y="240"/>
                  </a:lnTo>
                  <a:lnTo>
                    <a:pt x="288" y="192"/>
                  </a:lnTo>
                  <a:lnTo>
                    <a:pt x="288" y="96"/>
                  </a:lnTo>
                  <a:lnTo>
                    <a:pt x="304" y="20"/>
                  </a:ln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0" name="Freeform 6"/>
            <p:cNvSpPr>
              <a:spLocks/>
            </p:cNvSpPr>
            <p:nvPr/>
          </p:nvSpPr>
          <p:spPr bwMode="auto">
            <a:xfrm>
              <a:off x="3696" y="2924"/>
              <a:ext cx="204" cy="196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48" y="100"/>
                </a:cxn>
                <a:cxn ang="0">
                  <a:pos x="0" y="148"/>
                </a:cxn>
                <a:cxn ang="0">
                  <a:pos x="48" y="196"/>
                </a:cxn>
                <a:cxn ang="0">
                  <a:pos x="48" y="148"/>
                </a:cxn>
                <a:cxn ang="0">
                  <a:pos x="96" y="196"/>
                </a:cxn>
                <a:cxn ang="0">
                  <a:pos x="156" y="164"/>
                </a:cxn>
                <a:cxn ang="0">
                  <a:pos x="204" y="88"/>
                </a:cxn>
                <a:cxn ang="0">
                  <a:pos x="100" y="0"/>
                </a:cxn>
              </a:cxnLst>
              <a:rect l="0" t="0" r="r" b="b"/>
              <a:pathLst>
                <a:path w="204" h="196">
                  <a:moveTo>
                    <a:pt x="100" y="0"/>
                  </a:moveTo>
                  <a:lnTo>
                    <a:pt x="48" y="100"/>
                  </a:lnTo>
                  <a:lnTo>
                    <a:pt x="0" y="148"/>
                  </a:lnTo>
                  <a:lnTo>
                    <a:pt x="48" y="196"/>
                  </a:lnTo>
                  <a:lnTo>
                    <a:pt x="48" y="148"/>
                  </a:lnTo>
                  <a:lnTo>
                    <a:pt x="96" y="196"/>
                  </a:lnTo>
                  <a:lnTo>
                    <a:pt x="156" y="164"/>
                  </a:lnTo>
                  <a:lnTo>
                    <a:pt x="204" y="8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31" name="Freeform 7"/>
            <p:cNvSpPr>
              <a:spLocks/>
            </p:cNvSpPr>
            <p:nvPr/>
          </p:nvSpPr>
          <p:spPr bwMode="auto">
            <a:xfrm>
              <a:off x="2888" y="1321"/>
              <a:ext cx="120" cy="102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4" y="3"/>
                </a:cxn>
                <a:cxn ang="0">
                  <a:pos x="88" y="23"/>
                </a:cxn>
                <a:cxn ang="0">
                  <a:pos x="120" y="63"/>
                </a:cxn>
                <a:cxn ang="0">
                  <a:pos x="72" y="91"/>
                </a:cxn>
                <a:cxn ang="0">
                  <a:pos x="88" y="99"/>
                </a:cxn>
                <a:cxn ang="0">
                  <a:pos x="88" y="71"/>
                </a:cxn>
                <a:cxn ang="0">
                  <a:pos x="40" y="71"/>
                </a:cxn>
                <a:cxn ang="0">
                  <a:pos x="0" y="11"/>
                </a:cxn>
              </a:cxnLst>
              <a:rect l="0" t="0" r="r" b="b"/>
              <a:pathLst>
                <a:path w="120" h="102">
                  <a:moveTo>
                    <a:pt x="0" y="11"/>
                  </a:moveTo>
                  <a:cubicBezTo>
                    <a:pt x="1" y="0"/>
                    <a:pt x="29" y="1"/>
                    <a:pt x="44" y="3"/>
                  </a:cubicBezTo>
                  <a:cubicBezTo>
                    <a:pt x="59" y="5"/>
                    <a:pt x="73" y="12"/>
                    <a:pt x="88" y="23"/>
                  </a:cubicBezTo>
                  <a:lnTo>
                    <a:pt x="120" y="63"/>
                  </a:lnTo>
                  <a:lnTo>
                    <a:pt x="72" y="91"/>
                  </a:lnTo>
                  <a:cubicBezTo>
                    <a:pt x="67" y="97"/>
                    <a:pt x="85" y="102"/>
                    <a:pt x="88" y="99"/>
                  </a:cubicBezTo>
                  <a:cubicBezTo>
                    <a:pt x="88" y="99"/>
                    <a:pt x="96" y="76"/>
                    <a:pt x="88" y="71"/>
                  </a:cubicBezTo>
                  <a:lnTo>
                    <a:pt x="40" y="7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5032" name="Group 8"/>
          <p:cNvGrpSpPr>
            <a:grpSpLocks/>
          </p:cNvGrpSpPr>
          <p:nvPr/>
        </p:nvGrpSpPr>
        <p:grpSpPr bwMode="auto">
          <a:xfrm>
            <a:off x="4686300" y="1462088"/>
            <a:ext cx="1473200" cy="1524000"/>
            <a:chOff x="2928" y="912"/>
            <a:chExt cx="928" cy="960"/>
          </a:xfrm>
        </p:grpSpPr>
        <p:sp>
          <p:nvSpPr>
            <p:cNvPr id="385033" name="Freeform 9"/>
            <p:cNvSpPr>
              <a:spLocks/>
            </p:cNvSpPr>
            <p:nvPr/>
          </p:nvSpPr>
          <p:spPr bwMode="auto">
            <a:xfrm>
              <a:off x="3772" y="1360"/>
              <a:ext cx="84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2" y="8"/>
                </a:cxn>
                <a:cxn ang="0">
                  <a:pos x="68" y="16"/>
                </a:cxn>
                <a:cxn ang="0">
                  <a:pos x="48" y="32"/>
                </a:cxn>
                <a:cxn ang="0">
                  <a:pos x="0" y="32"/>
                </a:cxn>
                <a:cxn ang="0">
                  <a:pos x="12" y="0"/>
                </a:cxn>
              </a:cxnLst>
              <a:rect l="0" t="0" r="r" b="b"/>
              <a:pathLst>
                <a:path w="84" h="32">
                  <a:moveTo>
                    <a:pt x="12" y="0"/>
                  </a:moveTo>
                  <a:cubicBezTo>
                    <a:pt x="25" y="3"/>
                    <a:pt x="39" y="4"/>
                    <a:pt x="52" y="8"/>
                  </a:cubicBezTo>
                  <a:cubicBezTo>
                    <a:pt x="79" y="17"/>
                    <a:pt x="84" y="16"/>
                    <a:pt x="68" y="16"/>
                  </a:cubicBezTo>
                  <a:lnTo>
                    <a:pt x="48" y="32"/>
                  </a:lnTo>
                  <a:lnTo>
                    <a:pt x="0" y="3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66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5034" name="Group 10"/>
            <p:cNvGrpSpPr>
              <a:grpSpLocks/>
            </p:cNvGrpSpPr>
            <p:nvPr/>
          </p:nvGrpSpPr>
          <p:grpSpPr bwMode="auto">
            <a:xfrm>
              <a:off x="2928" y="912"/>
              <a:ext cx="672" cy="960"/>
              <a:chOff x="2928" y="912"/>
              <a:chExt cx="672" cy="960"/>
            </a:xfrm>
          </p:grpSpPr>
          <p:sp>
            <p:nvSpPr>
              <p:cNvPr id="385035" name="Freeform 11"/>
              <p:cNvSpPr>
                <a:spLocks/>
              </p:cNvSpPr>
              <p:nvPr/>
            </p:nvSpPr>
            <p:spPr bwMode="auto">
              <a:xfrm>
                <a:off x="2984" y="1376"/>
                <a:ext cx="232" cy="112"/>
              </a:xfrm>
              <a:custGeom>
                <a:avLst/>
                <a:gdLst/>
                <a:ahLst/>
                <a:cxnLst>
                  <a:cxn ang="0">
                    <a:pos x="40" y="16"/>
                  </a:cxn>
                  <a:cxn ang="0">
                    <a:pos x="100" y="44"/>
                  </a:cxn>
                  <a:cxn ang="0">
                    <a:pos x="136" y="16"/>
                  </a:cxn>
                  <a:cxn ang="0">
                    <a:pos x="184" y="16"/>
                  </a:cxn>
                  <a:cxn ang="0">
                    <a:pos x="232" y="64"/>
                  </a:cxn>
                  <a:cxn ang="0">
                    <a:pos x="184" y="112"/>
                  </a:cxn>
                  <a:cxn ang="0">
                    <a:pos x="184" y="64"/>
                  </a:cxn>
                  <a:cxn ang="0">
                    <a:pos x="136" y="64"/>
                  </a:cxn>
                  <a:cxn ang="0">
                    <a:pos x="96" y="80"/>
                  </a:cxn>
                  <a:cxn ang="0">
                    <a:pos x="40" y="64"/>
                  </a:cxn>
                  <a:cxn ang="0">
                    <a:pos x="12" y="64"/>
                  </a:cxn>
                  <a:cxn ang="0">
                    <a:pos x="0" y="24"/>
                  </a:cxn>
                  <a:cxn ang="0">
                    <a:pos x="32" y="0"/>
                  </a:cxn>
                  <a:cxn ang="0">
                    <a:pos x="40" y="16"/>
                  </a:cxn>
                </a:cxnLst>
                <a:rect l="0" t="0" r="r" b="b"/>
                <a:pathLst>
                  <a:path w="232" h="112">
                    <a:moveTo>
                      <a:pt x="40" y="16"/>
                    </a:moveTo>
                    <a:lnTo>
                      <a:pt x="100" y="44"/>
                    </a:lnTo>
                    <a:lnTo>
                      <a:pt x="136" y="16"/>
                    </a:lnTo>
                    <a:lnTo>
                      <a:pt x="184" y="16"/>
                    </a:lnTo>
                    <a:lnTo>
                      <a:pt x="232" y="64"/>
                    </a:lnTo>
                    <a:lnTo>
                      <a:pt x="184" y="112"/>
                    </a:lnTo>
                    <a:cubicBezTo>
                      <a:pt x="176" y="112"/>
                      <a:pt x="192" y="72"/>
                      <a:pt x="184" y="64"/>
                    </a:cubicBezTo>
                    <a:cubicBezTo>
                      <a:pt x="176" y="56"/>
                      <a:pt x="151" y="61"/>
                      <a:pt x="136" y="64"/>
                    </a:cubicBezTo>
                    <a:lnTo>
                      <a:pt x="96" y="80"/>
                    </a:lnTo>
                    <a:lnTo>
                      <a:pt x="40" y="64"/>
                    </a:lnTo>
                    <a:lnTo>
                      <a:pt x="12" y="64"/>
                    </a:lnTo>
                    <a:lnTo>
                      <a:pt x="0" y="24"/>
                    </a:lnTo>
                    <a:lnTo>
                      <a:pt x="32" y="0"/>
                    </a:lnTo>
                    <a:lnTo>
                      <a:pt x="40" y="16"/>
                    </a:lnTo>
                    <a:close/>
                  </a:path>
                </a:pathLst>
              </a:custGeom>
              <a:solidFill>
                <a:srgbClr val="FF0066">
                  <a:alpha val="50000"/>
                </a:srgb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36" name="Freeform 12"/>
              <p:cNvSpPr>
                <a:spLocks/>
              </p:cNvSpPr>
              <p:nvPr/>
            </p:nvSpPr>
            <p:spPr bwMode="auto">
              <a:xfrm>
                <a:off x="2928" y="912"/>
                <a:ext cx="342" cy="1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0"/>
                  </a:cxn>
                  <a:cxn ang="0">
                    <a:pos x="96" y="0"/>
                  </a:cxn>
                  <a:cxn ang="0">
                    <a:pos x="144" y="0"/>
                  </a:cxn>
                  <a:cxn ang="0">
                    <a:pos x="192" y="0"/>
                  </a:cxn>
                  <a:cxn ang="0">
                    <a:pos x="240" y="48"/>
                  </a:cxn>
                  <a:cxn ang="0">
                    <a:pos x="288" y="48"/>
                  </a:cxn>
                  <a:cxn ang="0">
                    <a:pos x="342" y="108"/>
                  </a:cxn>
                  <a:cxn ang="0">
                    <a:pos x="282" y="108"/>
                  </a:cxn>
                  <a:cxn ang="0">
                    <a:pos x="240" y="96"/>
                  </a:cxn>
                  <a:cxn ang="0">
                    <a:pos x="189" y="57"/>
                  </a:cxn>
                  <a:cxn ang="0">
                    <a:pos x="144" y="48"/>
                  </a:cxn>
                  <a:cxn ang="0">
                    <a:pos x="96" y="48"/>
                  </a:cxn>
                  <a:cxn ang="0">
                    <a:pos x="48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342" h="108">
                    <a:moveTo>
                      <a:pt x="0" y="0"/>
                    </a:moveTo>
                    <a:lnTo>
                      <a:pt x="48" y="0"/>
                    </a:lnTo>
                    <a:lnTo>
                      <a:pt x="96" y="0"/>
                    </a:lnTo>
                    <a:lnTo>
                      <a:pt x="144" y="0"/>
                    </a:lnTo>
                    <a:lnTo>
                      <a:pt x="192" y="0"/>
                    </a:lnTo>
                    <a:lnTo>
                      <a:pt x="240" y="48"/>
                    </a:lnTo>
                    <a:lnTo>
                      <a:pt x="288" y="48"/>
                    </a:lnTo>
                    <a:lnTo>
                      <a:pt x="342" y="108"/>
                    </a:lnTo>
                    <a:lnTo>
                      <a:pt x="282" y="108"/>
                    </a:lnTo>
                    <a:lnTo>
                      <a:pt x="240" y="96"/>
                    </a:lnTo>
                    <a:lnTo>
                      <a:pt x="189" y="57"/>
                    </a:lnTo>
                    <a:lnTo>
                      <a:pt x="144" y="48"/>
                    </a:lnTo>
                    <a:lnTo>
                      <a:pt x="96" y="48"/>
                    </a:lnTo>
                    <a:lnTo>
                      <a:pt x="48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>
                  <a:alpha val="50000"/>
                </a:srgb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37" name="Freeform 13"/>
              <p:cNvSpPr>
                <a:spLocks/>
              </p:cNvSpPr>
              <p:nvPr/>
            </p:nvSpPr>
            <p:spPr bwMode="auto">
              <a:xfrm>
                <a:off x="3152" y="1284"/>
                <a:ext cx="448" cy="588"/>
              </a:xfrm>
              <a:custGeom>
                <a:avLst/>
                <a:gdLst/>
                <a:ahLst/>
                <a:cxnLst>
                  <a:cxn ang="0">
                    <a:pos x="264" y="20"/>
                  </a:cxn>
                  <a:cxn ang="0">
                    <a:pos x="256" y="16"/>
                  </a:cxn>
                  <a:cxn ang="0">
                    <a:pos x="208" y="108"/>
                  </a:cxn>
                  <a:cxn ang="0">
                    <a:pos x="240" y="184"/>
                  </a:cxn>
                  <a:cxn ang="0">
                    <a:pos x="316" y="200"/>
                  </a:cxn>
                  <a:cxn ang="0">
                    <a:pos x="356" y="240"/>
                  </a:cxn>
                  <a:cxn ang="0">
                    <a:pos x="408" y="240"/>
                  </a:cxn>
                  <a:cxn ang="0">
                    <a:pos x="400" y="300"/>
                  </a:cxn>
                  <a:cxn ang="0">
                    <a:pos x="448" y="348"/>
                  </a:cxn>
                  <a:cxn ang="0">
                    <a:pos x="448" y="396"/>
                  </a:cxn>
                  <a:cxn ang="0">
                    <a:pos x="400" y="396"/>
                  </a:cxn>
                  <a:cxn ang="0">
                    <a:pos x="352" y="396"/>
                  </a:cxn>
                  <a:cxn ang="0">
                    <a:pos x="352" y="444"/>
                  </a:cxn>
                  <a:cxn ang="0">
                    <a:pos x="352" y="492"/>
                  </a:cxn>
                  <a:cxn ang="0">
                    <a:pos x="352" y="588"/>
                  </a:cxn>
                  <a:cxn ang="0">
                    <a:pos x="304" y="588"/>
                  </a:cxn>
                  <a:cxn ang="0">
                    <a:pos x="304" y="540"/>
                  </a:cxn>
                  <a:cxn ang="0">
                    <a:pos x="260" y="552"/>
                  </a:cxn>
                  <a:cxn ang="0">
                    <a:pos x="208" y="540"/>
                  </a:cxn>
                  <a:cxn ang="0">
                    <a:pos x="200" y="500"/>
                  </a:cxn>
                  <a:cxn ang="0">
                    <a:pos x="160" y="492"/>
                  </a:cxn>
                  <a:cxn ang="0">
                    <a:pos x="140" y="460"/>
                  </a:cxn>
                  <a:cxn ang="0">
                    <a:pos x="112" y="444"/>
                  </a:cxn>
                  <a:cxn ang="0">
                    <a:pos x="64" y="444"/>
                  </a:cxn>
                  <a:cxn ang="0">
                    <a:pos x="16" y="396"/>
                  </a:cxn>
                  <a:cxn ang="0">
                    <a:pos x="0" y="352"/>
                  </a:cxn>
                  <a:cxn ang="0">
                    <a:pos x="52" y="304"/>
                  </a:cxn>
                  <a:cxn ang="0">
                    <a:pos x="64" y="252"/>
                  </a:cxn>
                  <a:cxn ang="0">
                    <a:pos x="16" y="204"/>
                  </a:cxn>
                  <a:cxn ang="0">
                    <a:pos x="64" y="156"/>
                  </a:cxn>
                  <a:cxn ang="0">
                    <a:pos x="84" y="104"/>
                  </a:cxn>
                  <a:cxn ang="0">
                    <a:pos x="112" y="60"/>
                  </a:cxn>
                  <a:cxn ang="0">
                    <a:pos x="160" y="60"/>
                  </a:cxn>
                  <a:cxn ang="0">
                    <a:pos x="160" y="12"/>
                  </a:cxn>
                  <a:cxn ang="0">
                    <a:pos x="208" y="12"/>
                  </a:cxn>
                  <a:cxn ang="0">
                    <a:pos x="236" y="0"/>
                  </a:cxn>
                  <a:cxn ang="0">
                    <a:pos x="264" y="20"/>
                  </a:cxn>
                </a:cxnLst>
                <a:rect l="0" t="0" r="r" b="b"/>
                <a:pathLst>
                  <a:path w="448" h="588">
                    <a:moveTo>
                      <a:pt x="264" y="20"/>
                    </a:moveTo>
                    <a:lnTo>
                      <a:pt x="256" y="16"/>
                    </a:lnTo>
                    <a:lnTo>
                      <a:pt x="208" y="108"/>
                    </a:lnTo>
                    <a:lnTo>
                      <a:pt x="240" y="184"/>
                    </a:lnTo>
                    <a:lnTo>
                      <a:pt x="316" y="200"/>
                    </a:lnTo>
                    <a:lnTo>
                      <a:pt x="356" y="240"/>
                    </a:lnTo>
                    <a:lnTo>
                      <a:pt x="408" y="240"/>
                    </a:lnTo>
                    <a:lnTo>
                      <a:pt x="400" y="300"/>
                    </a:lnTo>
                    <a:lnTo>
                      <a:pt x="448" y="348"/>
                    </a:lnTo>
                    <a:lnTo>
                      <a:pt x="448" y="396"/>
                    </a:lnTo>
                    <a:lnTo>
                      <a:pt x="400" y="396"/>
                    </a:lnTo>
                    <a:lnTo>
                      <a:pt x="352" y="396"/>
                    </a:lnTo>
                    <a:lnTo>
                      <a:pt x="352" y="444"/>
                    </a:lnTo>
                    <a:lnTo>
                      <a:pt x="352" y="492"/>
                    </a:lnTo>
                    <a:lnTo>
                      <a:pt x="352" y="588"/>
                    </a:lnTo>
                    <a:lnTo>
                      <a:pt x="304" y="588"/>
                    </a:lnTo>
                    <a:lnTo>
                      <a:pt x="304" y="540"/>
                    </a:lnTo>
                    <a:lnTo>
                      <a:pt x="260" y="552"/>
                    </a:lnTo>
                    <a:lnTo>
                      <a:pt x="208" y="540"/>
                    </a:lnTo>
                    <a:lnTo>
                      <a:pt x="200" y="500"/>
                    </a:lnTo>
                    <a:lnTo>
                      <a:pt x="160" y="492"/>
                    </a:lnTo>
                    <a:lnTo>
                      <a:pt x="140" y="460"/>
                    </a:lnTo>
                    <a:lnTo>
                      <a:pt x="112" y="444"/>
                    </a:lnTo>
                    <a:lnTo>
                      <a:pt x="64" y="444"/>
                    </a:lnTo>
                    <a:lnTo>
                      <a:pt x="16" y="396"/>
                    </a:lnTo>
                    <a:lnTo>
                      <a:pt x="0" y="352"/>
                    </a:lnTo>
                    <a:lnTo>
                      <a:pt x="52" y="304"/>
                    </a:lnTo>
                    <a:lnTo>
                      <a:pt x="64" y="252"/>
                    </a:lnTo>
                    <a:lnTo>
                      <a:pt x="16" y="204"/>
                    </a:lnTo>
                    <a:lnTo>
                      <a:pt x="64" y="156"/>
                    </a:lnTo>
                    <a:lnTo>
                      <a:pt x="84" y="104"/>
                    </a:lnTo>
                    <a:lnTo>
                      <a:pt x="112" y="60"/>
                    </a:lnTo>
                    <a:lnTo>
                      <a:pt x="160" y="60"/>
                    </a:lnTo>
                    <a:lnTo>
                      <a:pt x="160" y="12"/>
                    </a:lnTo>
                    <a:lnTo>
                      <a:pt x="208" y="12"/>
                    </a:lnTo>
                    <a:lnTo>
                      <a:pt x="236" y="0"/>
                    </a:lnTo>
                    <a:lnTo>
                      <a:pt x="264" y="20"/>
                    </a:lnTo>
                    <a:close/>
                  </a:path>
                </a:pathLst>
              </a:custGeom>
              <a:solidFill>
                <a:srgbClr val="FF0066">
                  <a:alpha val="5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38" name="Freeform 14"/>
              <p:cNvSpPr>
                <a:spLocks/>
              </p:cNvSpPr>
              <p:nvPr/>
            </p:nvSpPr>
            <p:spPr bwMode="auto">
              <a:xfrm>
                <a:off x="3120" y="1056"/>
                <a:ext cx="144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0"/>
                  </a:cxn>
                  <a:cxn ang="0">
                    <a:pos x="144" y="48"/>
                  </a:cxn>
                  <a:cxn ang="0">
                    <a:pos x="48" y="48"/>
                  </a:cxn>
                  <a:cxn ang="0">
                    <a:pos x="0" y="0"/>
                  </a:cxn>
                </a:cxnLst>
                <a:rect l="0" t="0" r="r" b="b"/>
                <a:pathLst>
                  <a:path w="144" h="48">
                    <a:moveTo>
                      <a:pt x="0" y="0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48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66">
                  <a:alpha val="50000"/>
                </a:srgbClr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5039" name="Group 15"/>
          <p:cNvGrpSpPr>
            <a:grpSpLocks/>
          </p:cNvGrpSpPr>
          <p:nvPr/>
        </p:nvGrpSpPr>
        <p:grpSpPr bwMode="auto">
          <a:xfrm>
            <a:off x="3060700" y="1081088"/>
            <a:ext cx="4216400" cy="3733800"/>
            <a:chOff x="1904" y="672"/>
            <a:chExt cx="2656" cy="2352"/>
          </a:xfrm>
        </p:grpSpPr>
        <p:sp>
          <p:nvSpPr>
            <p:cNvPr id="385040" name="Freeform 16"/>
            <p:cNvSpPr>
              <a:spLocks/>
            </p:cNvSpPr>
            <p:nvPr/>
          </p:nvSpPr>
          <p:spPr bwMode="auto">
            <a:xfrm>
              <a:off x="3336" y="1584"/>
              <a:ext cx="1224" cy="1440"/>
            </a:xfrm>
            <a:custGeom>
              <a:avLst/>
              <a:gdLst/>
              <a:ahLst/>
              <a:cxnLst>
                <a:cxn ang="0">
                  <a:pos x="168" y="96"/>
                </a:cxn>
                <a:cxn ang="0">
                  <a:pos x="156" y="148"/>
                </a:cxn>
                <a:cxn ang="0">
                  <a:pos x="148" y="316"/>
                </a:cxn>
                <a:cxn ang="0">
                  <a:pos x="44" y="348"/>
                </a:cxn>
                <a:cxn ang="0">
                  <a:pos x="0" y="428"/>
                </a:cxn>
                <a:cxn ang="0">
                  <a:pos x="24" y="480"/>
                </a:cxn>
                <a:cxn ang="0">
                  <a:pos x="72" y="528"/>
                </a:cxn>
                <a:cxn ang="0">
                  <a:pos x="120" y="528"/>
                </a:cxn>
                <a:cxn ang="0">
                  <a:pos x="120" y="576"/>
                </a:cxn>
                <a:cxn ang="0">
                  <a:pos x="196" y="584"/>
                </a:cxn>
                <a:cxn ang="0">
                  <a:pos x="264" y="540"/>
                </a:cxn>
                <a:cxn ang="0">
                  <a:pos x="304" y="540"/>
                </a:cxn>
                <a:cxn ang="0">
                  <a:pos x="312" y="624"/>
                </a:cxn>
                <a:cxn ang="0">
                  <a:pos x="408" y="672"/>
                </a:cxn>
                <a:cxn ang="0">
                  <a:pos x="456" y="720"/>
                </a:cxn>
                <a:cxn ang="0">
                  <a:pos x="456" y="816"/>
                </a:cxn>
                <a:cxn ang="0">
                  <a:pos x="504" y="816"/>
                </a:cxn>
                <a:cxn ang="0">
                  <a:pos x="552" y="912"/>
                </a:cxn>
                <a:cxn ang="0">
                  <a:pos x="504" y="960"/>
                </a:cxn>
                <a:cxn ang="0">
                  <a:pos x="508" y="1040"/>
                </a:cxn>
                <a:cxn ang="0">
                  <a:pos x="552" y="1056"/>
                </a:cxn>
                <a:cxn ang="0">
                  <a:pos x="568" y="1108"/>
                </a:cxn>
                <a:cxn ang="0">
                  <a:pos x="576" y="1188"/>
                </a:cxn>
                <a:cxn ang="0">
                  <a:pos x="464" y="1332"/>
                </a:cxn>
                <a:cxn ang="0">
                  <a:pos x="552" y="1440"/>
                </a:cxn>
                <a:cxn ang="0">
                  <a:pos x="648" y="1344"/>
                </a:cxn>
                <a:cxn ang="0">
                  <a:pos x="696" y="1296"/>
                </a:cxn>
                <a:cxn ang="0">
                  <a:pos x="744" y="1200"/>
                </a:cxn>
                <a:cxn ang="0">
                  <a:pos x="888" y="1104"/>
                </a:cxn>
                <a:cxn ang="0">
                  <a:pos x="936" y="1152"/>
                </a:cxn>
                <a:cxn ang="0">
                  <a:pos x="1080" y="960"/>
                </a:cxn>
                <a:cxn ang="0">
                  <a:pos x="1128" y="768"/>
                </a:cxn>
                <a:cxn ang="0">
                  <a:pos x="1224" y="672"/>
                </a:cxn>
                <a:cxn ang="0">
                  <a:pos x="1224" y="528"/>
                </a:cxn>
                <a:cxn ang="0">
                  <a:pos x="1176" y="432"/>
                </a:cxn>
                <a:cxn ang="0">
                  <a:pos x="1080" y="384"/>
                </a:cxn>
                <a:cxn ang="0">
                  <a:pos x="984" y="336"/>
                </a:cxn>
                <a:cxn ang="0">
                  <a:pos x="888" y="240"/>
                </a:cxn>
                <a:cxn ang="0">
                  <a:pos x="792" y="240"/>
                </a:cxn>
                <a:cxn ang="0">
                  <a:pos x="840" y="144"/>
                </a:cxn>
                <a:cxn ang="0">
                  <a:pos x="792" y="96"/>
                </a:cxn>
                <a:cxn ang="0">
                  <a:pos x="744" y="144"/>
                </a:cxn>
                <a:cxn ang="0">
                  <a:pos x="640" y="112"/>
                </a:cxn>
                <a:cxn ang="0">
                  <a:pos x="552" y="144"/>
                </a:cxn>
                <a:cxn ang="0">
                  <a:pos x="504" y="96"/>
                </a:cxn>
                <a:cxn ang="0">
                  <a:pos x="504" y="0"/>
                </a:cxn>
                <a:cxn ang="0">
                  <a:pos x="456" y="0"/>
                </a:cxn>
                <a:cxn ang="0">
                  <a:pos x="408" y="48"/>
                </a:cxn>
                <a:cxn ang="0">
                  <a:pos x="344" y="20"/>
                </a:cxn>
                <a:cxn ang="0">
                  <a:pos x="360" y="96"/>
                </a:cxn>
                <a:cxn ang="0">
                  <a:pos x="312" y="144"/>
                </a:cxn>
                <a:cxn ang="0">
                  <a:pos x="264" y="144"/>
                </a:cxn>
                <a:cxn ang="0">
                  <a:pos x="264" y="96"/>
                </a:cxn>
                <a:cxn ang="0">
                  <a:pos x="168" y="96"/>
                </a:cxn>
              </a:cxnLst>
              <a:rect l="0" t="0" r="r" b="b"/>
              <a:pathLst>
                <a:path w="1224" h="1440">
                  <a:moveTo>
                    <a:pt x="168" y="96"/>
                  </a:moveTo>
                  <a:lnTo>
                    <a:pt x="156" y="148"/>
                  </a:lnTo>
                  <a:lnTo>
                    <a:pt x="148" y="316"/>
                  </a:lnTo>
                  <a:lnTo>
                    <a:pt x="44" y="348"/>
                  </a:lnTo>
                  <a:lnTo>
                    <a:pt x="0" y="428"/>
                  </a:lnTo>
                  <a:lnTo>
                    <a:pt x="24" y="480"/>
                  </a:lnTo>
                  <a:lnTo>
                    <a:pt x="72" y="528"/>
                  </a:lnTo>
                  <a:lnTo>
                    <a:pt x="120" y="528"/>
                  </a:lnTo>
                  <a:lnTo>
                    <a:pt x="120" y="576"/>
                  </a:lnTo>
                  <a:lnTo>
                    <a:pt x="196" y="584"/>
                  </a:lnTo>
                  <a:lnTo>
                    <a:pt x="264" y="540"/>
                  </a:lnTo>
                  <a:lnTo>
                    <a:pt x="304" y="540"/>
                  </a:lnTo>
                  <a:lnTo>
                    <a:pt x="312" y="624"/>
                  </a:lnTo>
                  <a:lnTo>
                    <a:pt x="408" y="672"/>
                  </a:lnTo>
                  <a:lnTo>
                    <a:pt x="456" y="720"/>
                  </a:lnTo>
                  <a:lnTo>
                    <a:pt x="456" y="816"/>
                  </a:lnTo>
                  <a:lnTo>
                    <a:pt x="504" y="816"/>
                  </a:lnTo>
                  <a:lnTo>
                    <a:pt x="552" y="912"/>
                  </a:lnTo>
                  <a:lnTo>
                    <a:pt x="504" y="960"/>
                  </a:lnTo>
                  <a:lnTo>
                    <a:pt x="508" y="1040"/>
                  </a:lnTo>
                  <a:lnTo>
                    <a:pt x="552" y="1056"/>
                  </a:lnTo>
                  <a:lnTo>
                    <a:pt x="568" y="1108"/>
                  </a:lnTo>
                  <a:lnTo>
                    <a:pt x="576" y="1188"/>
                  </a:lnTo>
                  <a:lnTo>
                    <a:pt x="464" y="1332"/>
                  </a:lnTo>
                  <a:lnTo>
                    <a:pt x="552" y="1440"/>
                  </a:lnTo>
                  <a:lnTo>
                    <a:pt x="648" y="1344"/>
                  </a:lnTo>
                  <a:lnTo>
                    <a:pt x="696" y="1296"/>
                  </a:lnTo>
                  <a:lnTo>
                    <a:pt x="744" y="1200"/>
                  </a:lnTo>
                  <a:lnTo>
                    <a:pt x="888" y="1104"/>
                  </a:lnTo>
                  <a:lnTo>
                    <a:pt x="936" y="1152"/>
                  </a:lnTo>
                  <a:lnTo>
                    <a:pt x="1080" y="960"/>
                  </a:lnTo>
                  <a:lnTo>
                    <a:pt x="1128" y="768"/>
                  </a:lnTo>
                  <a:lnTo>
                    <a:pt x="1224" y="672"/>
                  </a:lnTo>
                  <a:lnTo>
                    <a:pt x="1224" y="528"/>
                  </a:lnTo>
                  <a:lnTo>
                    <a:pt x="1176" y="432"/>
                  </a:lnTo>
                  <a:lnTo>
                    <a:pt x="1080" y="384"/>
                  </a:lnTo>
                  <a:lnTo>
                    <a:pt x="984" y="336"/>
                  </a:lnTo>
                  <a:lnTo>
                    <a:pt x="888" y="240"/>
                  </a:lnTo>
                  <a:lnTo>
                    <a:pt x="792" y="240"/>
                  </a:lnTo>
                  <a:lnTo>
                    <a:pt x="840" y="144"/>
                  </a:lnTo>
                  <a:lnTo>
                    <a:pt x="792" y="96"/>
                  </a:lnTo>
                  <a:lnTo>
                    <a:pt x="744" y="144"/>
                  </a:lnTo>
                  <a:lnTo>
                    <a:pt x="640" y="112"/>
                  </a:lnTo>
                  <a:lnTo>
                    <a:pt x="552" y="144"/>
                  </a:lnTo>
                  <a:lnTo>
                    <a:pt x="504" y="96"/>
                  </a:lnTo>
                  <a:lnTo>
                    <a:pt x="504" y="0"/>
                  </a:lnTo>
                  <a:lnTo>
                    <a:pt x="456" y="0"/>
                  </a:lnTo>
                  <a:lnTo>
                    <a:pt x="408" y="48"/>
                  </a:lnTo>
                  <a:lnTo>
                    <a:pt x="344" y="20"/>
                  </a:lnTo>
                  <a:lnTo>
                    <a:pt x="360" y="96"/>
                  </a:lnTo>
                  <a:lnTo>
                    <a:pt x="312" y="144"/>
                  </a:lnTo>
                  <a:lnTo>
                    <a:pt x="264" y="144"/>
                  </a:lnTo>
                  <a:lnTo>
                    <a:pt x="264" y="96"/>
                  </a:lnTo>
                  <a:lnTo>
                    <a:pt x="168" y="96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1" name="Freeform 17"/>
            <p:cNvSpPr>
              <a:spLocks/>
            </p:cNvSpPr>
            <p:nvPr/>
          </p:nvSpPr>
          <p:spPr bwMode="auto">
            <a:xfrm>
              <a:off x="1904" y="672"/>
              <a:ext cx="940" cy="52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4" y="12"/>
                </a:cxn>
                <a:cxn ang="0">
                  <a:pos x="64" y="0"/>
                </a:cxn>
                <a:cxn ang="0">
                  <a:pos x="128" y="16"/>
                </a:cxn>
                <a:cxn ang="0">
                  <a:pos x="212" y="36"/>
                </a:cxn>
                <a:cxn ang="0">
                  <a:pos x="304" y="0"/>
                </a:cxn>
                <a:cxn ang="0">
                  <a:pos x="352" y="48"/>
                </a:cxn>
                <a:cxn ang="0">
                  <a:pos x="400" y="48"/>
                </a:cxn>
                <a:cxn ang="0">
                  <a:pos x="400" y="90"/>
                </a:cxn>
                <a:cxn ang="0">
                  <a:pos x="436" y="48"/>
                </a:cxn>
                <a:cxn ang="0">
                  <a:pos x="496" y="48"/>
                </a:cxn>
                <a:cxn ang="0">
                  <a:pos x="496" y="96"/>
                </a:cxn>
                <a:cxn ang="0">
                  <a:pos x="544" y="144"/>
                </a:cxn>
                <a:cxn ang="0">
                  <a:pos x="592" y="144"/>
                </a:cxn>
                <a:cxn ang="0">
                  <a:pos x="544" y="240"/>
                </a:cxn>
                <a:cxn ang="0">
                  <a:pos x="544" y="288"/>
                </a:cxn>
                <a:cxn ang="0">
                  <a:pos x="592" y="336"/>
                </a:cxn>
                <a:cxn ang="0">
                  <a:pos x="592" y="384"/>
                </a:cxn>
                <a:cxn ang="0">
                  <a:pos x="684" y="408"/>
                </a:cxn>
                <a:cxn ang="0">
                  <a:pos x="736" y="384"/>
                </a:cxn>
                <a:cxn ang="0">
                  <a:pos x="784" y="384"/>
                </a:cxn>
                <a:cxn ang="0">
                  <a:pos x="784" y="336"/>
                </a:cxn>
                <a:cxn ang="0">
                  <a:pos x="832" y="288"/>
                </a:cxn>
                <a:cxn ang="0">
                  <a:pos x="880" y="288"/>
                </a:cxn>
                <a:cxn ang="0">
                  <a:pos x="940" y="296"/>
                </a:cxn>
                <a:cxn ang="0">
                  <a:pos x="896" y="388"/>
                </a:cxn>
                <a:cxn ang="0">
                  <a:pos x="832" y="432"/>
                </a:cxn>
                <a:cxn ang="0">
                  <a:pos x="784" y="432"/>
                </a:cxn>
                <a:cxn ang="0">
                  <a:pos x="796" y="472"/>
                </a:cxn>
                <a:cxn ang="0">
                  <a:pos x="756" y="476"/>
                </a:cxn>
                <a:cxn ang="0">
                  <a:pos x="736" y="528"/>
                </a:cxn>
                <a:cxn ang="0">
                  <a:pos x="640" y="480"/>
                </a:cxn>
                <a:cxn ang="0">
                  <a:pos x="580" y="496"/>
                </a:cxn>
                <a:cxn ang="0">
                  <a:pos x="416" y="444"/>
                </a:cxn>
                <a:cxn ang="0">
                  <a:pos x="304" y="384"/>
                </a:cxn>
                <a:cxn ang="0">
                  <a:pos x="256" y="336"/>
                </a:cxn>
                <a:cxn ang="0">
                  <a:pos x="304" y="288"/>
                </a:cxn>
                <a:cxn ang="0">
                  <a:pos x="200" y="208"/>
                </a:cxn>
                <a:cxn ang="0">
                  <a:pos x="140" y="120"/>
                </a:cxn>
                <a:cxn ang="0">
                  <a:pos x="112" y="48"/>
                </a:cxn>
                <a:cxn ang="0">
                  <a:pos x="64" y="48"/>
                </a:cxn>
                <a:cxn ang="0">
                  <a:pos x="112" y="144"/>
                </a:cxn>
                <a:cxn ang="0">
                  <a:pos x="122" y="188"/>
                </a:cxn>
                <a:cxn ang="0">
                  <a:pos x="160" y="240"/>
                </a:cxn>
                <a:cxn ang="0">
                  <a:pos x="160" y="288"/>
                </a:cxn>
                <a:cxn ang="0">
                  <a:pos x="88" y="228"/>
                </a:cxn>
                <a:cxn ang="0">
                  <a:pos x="64" y="192"/>
                </a:cxn>
                <a:cxn ang="0">
                  <a:pos x="16" y="144"/>
                </a:cxn>
                <a:cxn ang="0">
                  <a:pos x="16" y="96"/>
                </a:cxn>
                <a:cxn ang="0">
                  <a:pos x="0" y="12"/>
                </a:cxn>
              </a:cxnLst>
              <a:rect l="0" t="0" r="r" b="b"/>
              <a:pathLst>
                <a:path w="940" h="528">
                  <a:moveTo>
                    <a:pt x="0" y="12"/>
                  </a:moveTo>
                  <a:cubicBezTo>
                    <a:pt x="8" y="12"/>
                    <a:pt x="16" y="12"/>
                    <a:pt x="24" y="12"/>
                  </a:cubicBezTo>
                  <a:lnTo>
                    <a:pt x="64" y="0"/>
                  </a:lnTo>
                  <a:lnTo>
                    <a:pt x="128" y="16"/>
                  </a:lnTo>
                  <a:lnTo>
                    <a:pt x="212" y="36"/>
                  </a:lnTo>
                  <a:lnTo>
                    <a:pt x="304" y="0"/>
                  </a:lnTo>
                  <a:lnTo>
                    <a:pt x="352" y="48"/>
                  </a:lnTo>
                  <a:lnTo>
                    <a:pt x="400" y="48"/>
                  </a:lnTo>
                  <a:lnTo>
                    <a:pt x="400" y="90"/>
                  </a:lnTo>
                  <a:lnTo>
                    <a:pt x="436" y="48"/>
                  </a:lnTo>
                  <a:lnTo>
                    <a:pt x="496" y="48"/>
                  </a:lnTo>
                  <a:lnTo>
                    <a:pt x="496" y="96"/>
                  </a:lnTo>
                  <a:lnTo>
                    <a:pt x="544" y="144"/>
                  </a:lnTo>
                  <a:lnTo>
                    <a:pt x="592" y="144"/>
                  </a:lnTo>
                  <a:lnTo>
                    <a:pt x="544" y="240"/>
                  </a:lnTo>
                  <a:lnTo>
                    <a:pt x="544" y="288"/>
                  </a:lnTo>
                  <a:lnTo>
                    <a:pt x="592" y="336"/>
                  </a:lnTo>
                  <a:lnTo>
                    <a:pt x="592" y="384"/>
                  </a:lnTo>
                  <a:lnTo>
                    <a:pt x="684" y="408"/>
                  </a:lnTo>
                  <a:lnTo>
                    <a:pt x="736" y="384"/>
                  </a:lnTo>
                  <a:lnTo>
                    <a:pt x="784" y="384"/>
                  </a:lnTo>
                  <a:lnTo>
                    <a:pt x="784" y="336"/>
                  </a:lnTo>
                  <a:lnTo>
                    <a:pt x="832" y="288"/>
                  </a:lnTo>
                  <a:lnTo>
                    <a:pt x="880" y="288"/>
                  </a:lnTo>
                  <a:lnTo>
                    <a:pt x="940" y="296"/>
                  </a:lnTo>
                  <a:lnTo>
                    <a:pt x="896" y="388"/>
                  </a:lnTo>
                  <a:lnTo>
                    <a:pt x="832" y="432"/>
                  </a:lnTo>
                  <a:lnTo>
                    <a:pt x="784" y="432"/>
                  </a:lnTo>
                  <a:lnTo>
                    <a:pt x="796" y="472"/>
                  </a:lnTo>
                  <a:lnTo>
                    <a:pt x="756" y="476"/>
                  </a:lnTo>
                  <a:lnTo>
                    <a:pt x="736" y="528"/>
                  </a:lnTo>
                  <a:lnTo>
                    <a:pt x="640" y="480"/>
                  </a:lnTo>
                  <a:lnTo>
                    <a:pt x="580" y="496"/>
                  </a:lnTo>
                  <a:cubicBezTo>
                    <a:pt x="543" y="490"/>
                    <a:pt x="462" y="463"/>
                    <a:pt x="416" y="444"/>
                  </a:cubicBezTo>
                  <a:cubicBezTo>
                    <a:pt x="368" y="420"/>
                    <a:pt x="328" y="400"/>
                    <a:pt x="304" y="384"/>
                  </a:cubicBezTo>
                  <a:lnTo>
                    <a:pt x="256" y="336"/>
                  </a:lnTo>
                  <a:lnTo>
                    <a:pt x="304" y="288"/>
                  </a:lnTo>
                  <a:lnTo>
                    <a:pt x="200" y="208"/>
                  </a:lnTo>
                  <a:lnTo>
                    <a:pt x="140" y="120"/>
                  </a:lnTo>
                  <a:lnTo>
                    <a:pt x="112" y="48"/>
                  </a:lnTo>
                  <a:lnTo>
                    <a:pt x="64" y="48"/>
                  </a:lnTo>
                  <a:lnTo>
                    <a:pt x="112" y="144"/>
                  </a:lnTo>
                  <a:lnTo>
                    <a:pt x="122" y="188"/>
                  </a:lnTo>
                  <a:lnTo>
                    <a:pt x="160" y="240"/>
                  </a:lnTo>
                  <a:lnTo>
                    <a:pt x="160" y="288"/>
                  </a:lnTo>
                  <a:lnTo>
                    <a:pt x="88" y="228"/>
                  </a:lnTo>
                  <a:lnTo>
                    <a:pt x="64" y="192"/>
                  </a:lnTo>
                  <a:lnTo>
                    <a:pt x="16" y="144"/>
                  </a:lnTo>
                  <a:lnTo>
                    <a:pt x="16" y="9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2" name="Freeform 18"/>
            <p:cNvSpPr>
              <a:spLocks/>
            </p:cNvSpPr>
            <p:nvPr/>
          </p:nvSpPr>
          <p:spPr bwMode="auto">
            <a:xfrm>
              <a:off x="3072" y="1672"/>
              <a:ext cx="216" cy="24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48" y="24"/>
                </a:cxn>
                <a:cxn ang="0">
                  <a:pos x="24" y="68"/>
                </a:cxn>
                <a:cxn ang="0">
                  <a:pos x="0" y="112"/>
                </a:cxn>
                <a:cxn ang="0">
                  <a:pos x="0" y="152"/>
                </a:cxn>
                <a:cxn ang="0">
                  <a:pos x="32" y="168"/>
                </a:cxn>
                <a:cxn ang="0">
                  <a:pos x="0" y="200"/>
                </a:cxn>
                <a:cxn ang="0">
                  <a:pos x="20" y="224"/>
                </a:cxn>
                <a:cxn ang="0">
                  <a:pos x="60" y="244"/>
                </a:cxn>
                <a:cxn ang="0">
                  <a:pos x="96" y="200"/>
                </a:cxn>
                <a:cxn ang="0">
                  <a:pos x="160" y="160"/>
                </a:cxn>
                <a:cxn ang="0">
                  <a:pos x="184" y="132"/>
                </a:cxn>
                <a:cxn ang="0">
                  <a:pos x="216" y="88"/>
                </a:cxn>
                <a:cxn ang="0">
                  <a:pos x="192" y="56"/>
                </a:cxn>
                <a:cxn ang="0">
                  <a:pos x="144" y="56"/>
                </a:cxn>
                <a:cxn ang="0">
                  <a:pos x="80" y="0"/>
                </a:cxn>
              </a:cxnLst>
              <a:rect l="0" t="0" r="r" b="b"/>
              <a:pathLst>
                <a:path w="216" h="244">
                  <a:moveTo>
                    <a:pt x="80" y="0"/>
                  </a:moveTo>
                  <a:lnTo>
                    <a:pt x="48" y="24"/>
                  </a:lnTo>
                  <a:lnTo>
                    <a:pt x="24" y="68"/>
                  </a:lnTo>
                  <a:lnTo>
                    <a:pt x="0" y="112"/>
                  </a:lnTo>
                  <a:lnTo>
                    <a:pt x="0" y="152"/>
                  </a:lnTo>
                  <a:lnTo>
                    <a:pt x="32" y="168"/>
                  </a:lnTo>
                  <a:lnTo>
                    <a:pt x="0" y="200"/>
                  </a:lnTo>
                  <a:lnTo>
                    <a:pt x="20" y="224"/>
                  </a:lnTo>
                  <a:lnTo>
                    <a:pt x="60" y="244"/>
                  </a:lnTo>
                  <a:lnTo>
                    <a:pt x="96" y="200"/>
                  </a:lnTo>
                  <a:lnTo>
                    <a:pt x="160" y="160"/>
                  </a:lnTo>
                  <a:lnTo>
                    <a:pt x="184" y="132"/>
                  </a:lnTo>
                  <a:lnTo>
                    <a:pt x="216" y="88"/>
                  </a:lnTo>
                  <a:lnTo>
                    <a:pt x="192" y="56"/>
                  </a:lnTo>
                  <a:lnTo>
                    <a:pt x="144" y="5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3" name="Freeform 19"/>
            <p:cNvSpPr>
              <a:spLocks/>
            </p:cNvSpPr>
            <p:nvPr/>
          </p:nvSpPr>
          <p:spPr bwMode="auto">
            <a:xfrm>
              <a:off x="2640" y="1680"/>
              <a:ext cx="144" cy="9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2" y="60"/>
                </a:cxn>
                <a:cxn ang="0">
                  <a:pos x="144" y="96"/>
                </a:cxn>
                <a:cxn ang="0">
                  <a:pos x="48" y="96"/>
                </a:cxn>
                <a:cxn ang="0">
                  <a:pos x="0" y="96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144" h="96">
                  <a:moveTo>
                    <a:pt x="48" y="0"/>
                  </a:moveTo>
                  <a:lnTo>
                    <a:pt x="72" y="60"/>
                  </a:lnTo>
                  <a:lnTo>
                    <a:pt x="144" y="96"/>
                  </a:lnTo>
                  <a:lnTo>
                    <a:pt x="48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4" name="Freeform 20"/>
            <p:cNvSpPr>
              <a:spLocks/>
            </p:cNvSpPr>
            <p:nvPr/>
          </p:nvSpPr>
          <p:spPr bwMode="auto">
            <a:xfrm>
              <a:off x="3072" y="1744"/>
              <a:ext cx="432" cy="704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40" y="32"/>
                </a:cxn>
                <a:cxn ang="0">
                  <a:pos x="280" y="44"/>
                </a:cxn>
                <a:cxn ang="0">
                  <a:pos x="288" y="80"/>
                </a:cxn>
                <a:cxn ang="0">
                  <a:pos x="328" y="88"/>
                </a:cxn>
                <a:cxn ang="0">
                  <a:pos x="384" y="80"/>
                </a:cxn>
                <a:cxn ang="0">
                  <a:pos x="388" y="120"/>
                </a:cxn>
                <a:cxn ang="0">
                  <a:pos x="412" y="152"/>
                </a:cxn>
                <a:cxn ang="0">
                  <a:pos x="384" y="160"/>
                </a:cxn>
                <a:cxn ang="0">
                  <a:pos x="336" y="176"/>
                </a:cxn>
                <a:cxn ang="0">
                  <a:pos x="264" y="276"/>
                </a:cxn>
                <a:cxn ang="0">
                  <a:pos x="288" y="320"/>
                </a:cxn>
                <a:cxn ang="0">
                  <a:pos x="336" y="368"/>
                </a:cxn>
                <a:cxn ang="0">
                  <a:pos x="384" y="368"/>
                </a:cxn>
                <a:cxn ang="0">
                  <a:pos x="384" y="416"/>
                </a:cxn>
                <a:cxn ang="0">
                  <a:pos x="432" y="416"/>
                </a:cxn>
                <a:cxn ang="0">
                  <a:pos x="432" y="464"/>
                </a:cxn>
                <a:cxn ang="0">
                  <a:pos x="432" y="512"/>
                </a:cxn>
                <a:cxn ang="0">
                  <a:pos x="432" y="560"/>
                </a:cxn>
                <a:cxn ang="0">
                  <a:pos x="404" y="588"/>
                </a:cxn>
                <a:cxn ang="0">
                  <a:pos x="432" y="608"/>
                </a:cxn>
                <a:cxn ang="0">
                  <a:pos x="408" y="668"/>
                </a:cxn>
                <a:cxn ang="0">
                  <a:pos x="384" y="704"/>
                </a:cxn>
                <a:cxn ang="0">
                  <a:pos x="336" y="656"/>
                </a:cxn>
                <a:cxn ang="0">
                  <a:pos x="240" y="608"/>
                </a:cxn>
                <a:cxn ang="0">
                  <a:pos x="192" y="560"/>
                </a:cxn>
                <a:cxn ang="0">
                  <a:pos x="144" y="512"/>
                </a:cxn>
                <a:cxn ang="0">
                  <a:pos x="144" y="464"/>
                </a:cxn>
                <a:cxn ang="0">
                  <a:pos x="96" y="368"/>
                </a:cxn>
                <a:cxn ang="0">
                  <a:pos x="48" y="272"/>
                </a:cxn>
                <a:cxn ang="0">
                  <a:pos x="32" y="244"/>
                </a:cxn>
                <a:cxn ang="0">
                  <a:pos x="0" y="224"/>
                </a:cxn>
                <a:cxn ang="0">
                  <a:pos x="0" y="176"/>
                </a:cxn>
                <a:cxn ang="0">
                  <a:pos x="0" y="128"/>
                </a:cxn>
                <a:cxn ang="0">
                  <a:pos x="48" y="176"/>
                </a:cxn>
                <a:cxn ang="0">
                  <a:pos x="96" y="128"/>
                </a:cxn>
                <a:cxn ang="0">
                  <a:pos x="128" y="112"/>
                </a:cxn>
                <a:cxn ang="0">
                  <a:pos x="156" y="84"/>
                </a:cxn>
                <a:cxn ang="0">
                  <a:pos x="200" y="40"/>
                </a:cxn>
                <a:cxn ang="0">
                  <a:pos x="220" y="0"/>
                </a:cxn>
              </a:cxnLst>
              <a:rect l="0" t="0" r="r" b="b"/>
              <a:pathLst>
                <a:path w="432" h="704">
                  <a:moveTo>
                    <a:pt x="220" y="0"/>
                  </a:moveTo>
                  <a:lnTo>
                    <a:pt x="240" y="32"/>
                  </a:lnTo>
                  <a:lnTo>
                    <a:pt x="280" y="44"/>
                  </a:lnTo>
                  <a:lnTo>
                    <a:pt x="288" y="80"/>
                  </a:lnTo>
                  <a:lnTo>
                    <a:pt x="328" y="88"/>
                  </a:lnTo>
                  <a:lnTo>
                    <a:pt x="384" y="80"/>
                  </a:lnTo>
                  <a:lnTo>
                    <a:pt x="388" y="120"/>
                  </a:lnTo>
                  <a:lnTo>
                    <a:pt x="412" y="152"/>
                  </a:lnTo>
                  <a:lnTo>
                    <a:pt x="384" y="160"/>
                  </a:lnTo>
                  <a:lnTo>
                    <a:pt x="336" y="176"/>
                  </a:lnTo>
                  <a:lnTo>
                    <a:pt x="264" y="276"/>
                  </a:lnTo>
                  <a:lnTo>
                    <a:pt x="288" y="320"/>
                  </a:lnTo>
                  <a:lnTo>
                    <a:pt x="336" y="368"/>
                  </a:lnTo>
                  <a:lnTo>
                    <a:pt x="384" y="368"/>
                  </a:lnTo>
                  <a:lnTo>
                    <a:pt x="384" y="416"/>
                  </a:lnTo>
                  <a:lnTo>
                    <a:pt x="432" y="416"/>
                  </a:lnTo>
                  <a:lnTo>
                    <a:pt x="432" y="464"/>
                  </a:lnTo>
                  <a:lnTo>
                    <a:pt x="432" y="512"/>
                  </a:lnTo>
                  <a:lnTo>
                    <a:pt x="432" y="560"/>
                  </a:lnTo>
                  <a:lnTo>
                    <a:pt x="404" y="588"/>
                  </a:lnTo>
                  <a:lnTo>
                    <a:pt x="432" y="608"/>
                  </a:lnTo>
                  <a:lnTo>
                    <a:pt x="408" y="668"/>
                  </a:lnTo>
                  <a:lnTo>
                    <a:pt x="384" y="704"/>
                  </a:lnTo>
                  <a:lnTo>
                    <a:pt x="336" y="656"/>
                  </a:lnTo>
                  <a:lnTo>
                    <a:pt x="240" y="608"/>
                  </a:lnTo>
                  <a:lnTo>
                    <a:pt x="192" y="560"/>
                  </a:lnTo>
                  <a:lnTo>
                    <a:pt x="144" y="512"/>
                  </a:lnTo>
                  <a:lnTo>
                    <a:pt x="144" y="464"/>
                  </a:lnTo>
                  <a:lnTo>
                    <a:pt x="96" y="368"/>
                  </a:lnTo>
                  <a:lnTo>
                    <a:pt x="48" y="272"/>
                  </a:lnTo>
                  <a:lnTo>
                    <a:pt x="32" y="244"/>
                  </a:lnTo>
                  <a:lnTo>
                    <a:pt x="0" y="224"/>
                  </a:lnTo>
                  <a:lnTo>
                    <a:pt x="0" y="176"/>
                  </a:lnTo>
                  <a:lnTo>
                    <a:pt x="0" y="128"/>
                  </a:lnTo>
                  <a:lnTo>
                    <a:pt x="48" y="176"/>
                  </a:lnTo>
                  <a:lnTo>
                    <a:pt x="96" y="128"/>
                  </a:lnTo>
                  <a:lnTo>
                    <a:pt x="128" y="112"/>
                  </a:lnTo>
                  <a:lnTo>
                    <a:pt x="156" y="84"/>
                  </a:lnTo>
                  <a:lnTo>
                    <a:pt x="200" y="4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5" name="Freeform 21"/>
            <p:cNvSpPr>
              <a:spLocks/>
            </p:cNvSpPr>
            <p:nvPr/>
          </p:nvSpPr>
          <p:spPr bwMode="auto">
            <a:xfrm>
              <a:off x="3360" y="1296"/>
              <a:ext cx="480" cy="43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96"/>
                </a:cxn>
                <a:cxn ang="0">
                  <a:pos x="36" y="180"/>
                </a:cxn>
                <a:cxn ang="0">
                  <a:pos x="96" y="192"/>
                </a:cxn>
                <a:cxn ang="0">
                  <a:pos x="144" y="240"/>
                </a:cxn>
                <a:cxn ang="0">
                  <a:pos x="192" y="240"/>
                </a:cxn>
                <a:cxn ang="0">
                  <a:pos x="192" y="288"/>
                </a:cxn>
                <a:cxn ang="0">
                  <a:pos x="240" y="336"/>
                </a:cxn>
                <a:cxn ang="0">
                  <a:pos x="240" y="384"/>
                </a:cxn>
                <a:cxn ang="0">
                  <a:pos x="240" y="432"/>
                </a:cxn>
                <a:cxn ang="0">
                  <a:pos x="288" y="432"/>
                </a:cxn>
                <a:cxn ang="0">
                  <a:pos x="336" y="384"/>
                </a:cxn>
                <a:cxn ang="0">
                  <a:pos x="320" y="316"/>
                </a:cxn>
                <a:cxn ang="0">
                  <a:pos x="384" y="336"/>
                </a:cxn>
                <a:cxn ang="0">
                  <a:pos x="432" y="288"/>
                </a:cxn>
                <a:cxn ang="0">
                  <a:pos x="464" y="284"/>
                </a:cxn>
                <a:cxn ang="0">
                  <a:pos x="424" y="252"/>
                </a:cxn>
                <a:cxn ang="0">
                  <a:pos x="480" y="192"/>
                </a:cxn>
                <a:cxn ang="0">
                  <a:pos x="480" y="144"/>
                </a:cxn>
                <a:cxn ang="0">
                  <a:pos x="436" y="124"/>
                </a:cxn>
                <a:cxn ang="0">
                  <a:pos x="376" y="76"/>
                </a:cxn>
                <a:cxn ang="0">
                  <a:pos x="340" y="56"/>
                </a:cxn>
                <a:cxn ang="0">
                  <a:pos x="288" y="96"/>
                </a:cxn>
                <a:cxn ang="0">
                  <a:pos x="240" y="48"/>
                </a:cxn>
                <a:cxn ang="0">
                  <a:pos x="192" y="96"/>
                </a:cxn>
                <a:cxn ang="0">
                  <a:pos x="192" y="48"/>
                </a:cxn>
                <a:cxn ang="0">
                  <a:pos x="144" y="0"/>
                </a:cxn>
                <a:cxn ang="0">
                  <a:pos x="96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48" y="0"/>
                </a:cxn>
              </a:cxnLst>
              <a:rect l="0" t="0" r="r" b="b"/>
              <a:pathLst>
                <a:path w="480" h="432">
                  <a:moveTo>
                    <a:pt x="48" y="0"/>
                  </a:moveTo>
                  <a:lnTo>
                    <a:pt x="0" y="96"/>
                  </a:lnTo>
                  <a:lnTo>
                    <a:pt x="36" y="180"/>
                  </a:lnTo>
                  <a:lnTo>
                    <a:pt x="96" y="192"/>
                  </a:lnTo>
                  <a:lnTo>
                    <a:pt x="144" y="240"/>
                  </a:lnTo>
                  <a:lnTo>
                    <a:pt x="192" y="240"/>
                  </a:lnTo>
                  <a:lnTo>
                    <a:pt x="192" y="288"/>
                  </a:lnTo>
                  <a:lnTo>
                    <a:pt x="240" y="336"/>
                  </a:lnTo>
                  <a:lnTo>
                    <a:pt x="240" y="384"/>
                  </a:lnTo>
                  <a:lnTo>
                    <a:pt x="240" y="432"/>
                  </a:lnTo>
                  <a:lnTo>
                    <a:pt x="288" y="432"/>
                  </a:lnTo>
                  <a:lnTo>
                    <a:pt x="336" y="384"/>
                  </a:lnTo>
                  <a:lnTo>
                    <a:pt x="320" y="316"/>
                  </a:lnTo>
                  <a:lnTo>
                    <a:pt x="384" y="336"/>
                  </a:lnTo>
                  <a:lnTo>
                    <a:pt x="432" y="288"/>
                  </a:lnTo>
                  <a:lnTo>
                    <a:pt x="464" y="284"/>
                  </a:lnTo>
                  <a:lnTo>
                    <a:pt x="424" y="252"/>
                  </a:lnTo>
                  <a:lnTo>
                    <a:pt x="480" y="192"/>
                  </a:lnTo>
                  <a:lnTo>
                    <a:pt x="480" y="144"/>
                  </a:lnTo>
                  <a:lnTo>
                    <a:pt x="436" y="124"/>
                  </a:lnTo>
                  <a:lnTo>
                    <a:pt x="376" y="76"/>
                  </a:lnTo>
                  <a:lnTo>
                    <a:pt x="340" y="56"/>
                  </a:lnTo>
                  <a:lnTo>
                    <a:pt x="288" y="96"/>
                  </a:lnTo>
                  <a:lnTo>
                    <a:pt x="240" y="48"/>
                  </a:lnTo>
                  <a:lnTo>
                    <a:pt x="192" y="96"/>
                  </a:lnTo>
                  <a:lnTo>
                    <a:pt x="192" y="48"/>
                  </a:lnTo>
                  <a:lnTo>
                    <a:pt x="144" y="0"/>
                  </a:lnTo>
                  <a:lnTo>
                    <a:pt x="96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6" name="Freeform 22"/>
            <p:cNvSpPr>
              <a:spLocks/>
            </p:cNvSpPr>
            <p:nvPr/>
          </p:nvSpPr>
          <p:spPr bwMode="auto">
            <a:xfrm>
              <a:off x="3456" y="2112"/>
              <a:ext cx="432" cy="528"/>
            </a:xfrm>
            <a:custGeom>
              <a:avLst/>
              <a:gdLst/>
              <a:ahLst/>
              <a:cxnLst>
                <a:cxn ang="0">
                  <a:pos x="240" y="480"/>
                </a:cxn>
                <a:cxn ang="0">
                  <a:pos x="284" y="400"/>
                </a:cxn>
                <a:cxn ang="0">
                  <a:pos x="340" y="404"/>
                </a:cxn>
                <a:cxn ang="0">
                  <a:pos x="384" y="432"/>
                </a:cxn>
                <a:cxn ang="0">
                  <a:pos x="432" y="384"/>
                </a:cxn>
                <a:cxn ang="0">
                  <a:pos x="384" y="288"/>
                </a:cxn>
                <a:cxn ang="0">
                  <a:pos x="336" y="288"/>
                </a:cxn>
                <a:cxn ang="0">
                  <a:pos x="336" y="192"/>
                </a:cxn>
                <a:cxn ang="0">
                  <a:pos x="288" y="144"/>
                </a:cxn>
                <a:cxn ang="0">
                  <a:pos x="192" y="96"/>
                </a:cxn>
                <a:cxn ang="0">
                  <a:pos x="192" y="48"/>
                </a:cxn>
                <a:cxn ang="0">
                  <a:pos x="184" y="8"/>
                </a:cxn>
                <a:cxn ang="0">
                  <a:pos x="144" y="0"/>
                </a:cxn>
                <a:cxn ang="0">
                  <a:pos x="96" y="48"/>
                </a:cxn>
                <a:cxn ang="0">
                  <a:pos x="48" y="48"/>
                </a:cxn>
                <a:cxn ang="0">
                  <a:pos x="48" y="192"/>
                </a:cxn>
                <a:cxn ang="0">
                  <a:pos x="32" y="216"/>
                </a:cxn>
                <a:cxn ang="0">
                  <a:pos x="48" y="240"/>
                </a:cxn>
                <a:cxn ang="0">
                  <a:pos x="28" y="288"/>
                </a:cxn>
                <a:cxn ang="0">
                  <a:pos x="0" y="336"/>
                </a:cxn>
                <a:cxn ang="0">
                  <a:pos x="48" y="384"/>
                </a:cxn>
                <a:cxn ang="0">
                  <a:pos x="48" y="480"/>
                </a:cxn>
                <a:cxn ang="0">
                  <a:pos x="48" y="528"/>
                </a:cxn>
                <a:cxn ang="0">
                  <a:pos x="96" y="528"/>
                </a:cxn>
                <a:cxn ang="0">
                  <a:pos x="96" y="480"/>
                </a:cxn>
                <a:cxn ang="0">
                  <a:pos x="160" y="504"/>
                </a:cxn>
                <a:cxn ang="0">
                  <a:pos x="240" y="480"/>
                </a:cxn>
              </a:cxnLst>
              <a:rect l="0" t="0" r="r" b="b"/>
              <a:pathLst>
                <a:path w="432" h="528">
                  <a:moveTo>
                    <a:pt x="240" y="480"/>
                  </a:moveTo>
                  <a:lnTo>
                    <a:pt x="284" y="400"/>
                  </a:lnTo>
                  <a:lnTo>
                    <a:pt x="340" y="404"/>
                  </a:lnTo>
                  <a:lnTo>
                    <a:pt x="384" y="432"/>
                  </a:lnTo>
                  <a:lnTo>
                    <a:pt x="432" y="384"/>
                  </a:lnTo>
                  <a:lnTo>
                    <a:pt x="384" y="288"/>
                  </a:lnTo>
                  <a:lnTo>
                    <a:pt x="336" y="288"/>
                  </a:lnTo>
                  <a:lnTo>
                    <a:pt x="336" y="192"/>
                  </a:lnTo>
                  <a:lnTo>
                    <a:pt x="288" y="144"/>
                  </a:lnTo>
                  <a:lnTo>
                    <a:pt x="192" y="96"/>
                  </a:lnTo>
                  <a:lnTo>
                    <a:pt x="192" y="48"/>
                  </a:lnTo>
                  <a:lnTo>
                    <a:pt x="184" y="8"/>
                  </a:lnTo>
                  <a:lnTo>
                    <a:pt x="144" y="0"/>
                  </a:lnTo>
                  <a:lnTo>
                    <a:pt x="96" y="48"/>
                  </a:lnTo>
                  <a:lnTo>
                    <a:pt x="48" y="48"/>
                  </a:lnTo>
                  <a:lnTo>
                    <a:pt x="48" y="192"/>
                  </a:lnTo>
                  <a:lnTo>
                    <a:pt x="32" y="216"/>
                  </a:lnTo>
                  <a:lnTo>
                    <a:pt x="48" y="240"/>
                  </a:lnTo>
                  <a:lnTo>
                    <a:pt x="28" y="288"/>
                  </a:lnTo>
                  <a:lnTo>
                    <a:pt x="0" y="336"/>
                  </a:lnTo>
                  <a:lnTo>
                    <a:pt x="48" y="384"/>
                  </a:lnTo>
                  <a:lnTo>
                    <a:pt x="48" y="480"/>
                  </a:lnTo>
                  <a:lnTo>
                    <a:pt x="48" y="528"/>
                  </a:lnTo>
                  <a:lnTo>
                    <a:pt x="96" y="528"/>
                  </a:lnTo>
                  <a:lnTo>
                    <a:pt x="96" y="480"/>
                  </a:lnTo>
                  <a:lnTo>
                    <a:pt x="160" y="504"/>
                  </a:lnTo>
                  <a:lnTo>
                    <a:pt x="240" y="480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7" name="Freeform 23"/>
            <p:cNvSpPr>
              <a:spLocks/>
            </p:cNvSpPr>
            <p:nvPr/>
          </p:nvSpPr>
          <p:spPr bwMode="auto">
            <a:xfrm>
              <a:off x="3388" y="1040"/>
              <a:ext cx="116" cy="64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0" y="20"/>
                </a:cxn>
                <a:cxn ang="0">
                  <a:pos x="8" y="0"/>
                </a:cxn>
                <a:cxn ang="0">
                  <a:pos x="60" y="0"/>
                </a:cxn>
                <a:cxn ang="0">
                  <a:pos x="104" y="28"/>
                </a:cxn>
                <a:cxn ang="0">
                  <a:pos x="116" y="64"/>
                </a:cxn>
                <a:cxn ang="0">
                  <a:pos x="68" y="64"/>
                </a:cxn>
                <a:cxn ang="0">
                  <a:pos x="16" y="64"/>
                </a:cxn>
              </a:cxnLst>
              <a:rect l="0" t="0" r="r" b="b"/>
              <a:pathLst>
                <a:path w="116" h="64">
                  <a:moveTo>
                    <a:pt x="16" y="64"/>
                  </a:moveTo>
                  <a:lnTo>
                    <a:pt x="0" y="20"/>
                  </a:lnTo>
                  <a:lnTo>
                    <a:pt x="8" y="0"/>
                  </a:lnTo>
                  <a:lnTo>
                    <a:pt x="60" y="0"/>
                  </a:lnTo>
                  <a:lnTo>
                    <a:pt x="104" y="28"/>
                  </a:lnTo>
                  <a:lnTo>
                    <a:pt x="116" y="64"/>
                  </a:lnTo>
                  <a:lnTo>
                    <a:pt x="68" y="64"/>
                  </a:lnTo>
                  <a:lnTo>
                    <a:pt x="16" y="64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8" name="Freeform 24"/>
            <p:cNvSpPr>
              <a:spLocks/>
            </p:cNvSpPr>
            <p:nvPr/>
          </p:nvSpPr>
          <p:spPr bwMode="auto">
            <a:xfrm>
              <a:off x="2716" y="1200"/>
              <a:ext cx="100" cy="4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84" y="16"/>
                </a:cxn>
                <a:cxn ang="0">
                  <a:pos x="100" y="44"/>
                </a:cxn>
                <a:cxn ang="0">
                  <a:pos x="68" y="48"/>
                </a:cxn>
                <a:cxn ang="0">
                  <a:pos x="40" y="44"/>
                </a:cxn>
                <a:cxn ang="0">
                  <a:pos x="0" y="40"/>
                </a:cxn>
                <a:cxn ang="0">
                  <a:pos x="20" y="0"/>
                </a:cxn>
              </a:cxnLst>
              <a:rect l="0" t="0" r="r" b="b"/>
              <a:pathLst>
                <a:path w="100" h="48">
                  <a:moveTo>
                    <a:pt x="20" y="0"/>
                  </a:moveTo>
                  <a:lnTo>
                    <a:pt x="84" y="16"/>
                  </a:lnTo>
                  <a:lnTo>
                    <a:pt x="100" y="44"/>
                  </a:lnTo>
                  <a:lnTo>
                    <a:pt x="68" y="48"/>
                  </a:lnTo>
                  <a:lnTo>
                    <a:pt x="40" y="44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49" name="Freeform 25"/>
            <p:cNvSpPr>
              <a:spLocks/>
            </p:cNvSpPr>
            <p:nvPr/>
          </p:nvSpPr>
          <p:spPr bwMode="auto">
            <a:xfrm>
              <a:off x="2624" y="1088"/>
              <a:ext cx="160" cy="148"/>
            </a:xfrm>
            <a:custGeom>
              <a:avLst/>
              <a:gdLst/>
              <a:ahLst/>
              <a:cxnLst>
                <a:cxn ang="0">
                  <a:pos x="64" y="16"/>
                </a:cxn>
                <a:cxn ang="0">
                  <a:pos x="112" y="16"/>
                </a:cxn>
                <a:cxn ang="0">
                  <a:pos x="136" y="0"/>
                </a:cxn>
                <a:cxn ang="0">
                  <a:pos x="128" y="56"/>
                </a:cxn>
                <a:cxn ang="0">
                  <a:pos x="160" y="64"/>
                </a:cxn>
                <a:cxn ang="0">
                  <a:pos x="112" y="112"/>
                </a:cxn>
                <a:cxn ang="0">
                  <a:pos x="88" y="148"/>
                </a:cxn>
                <a:cxn ang="0">
                  <a:pos x="0" y="108"/>
                </a:cxn>
                <a:cxn ang="0">
                  <a:pos x="36" y="60"/>
                </a:cxn>
                <a:cxn ang="0">
                  <a:pos x="80" y="60"/>
                </a:cxn>
                <a:cxn ang="0">
                  <a:pos x="64" y="16"/>
                </a:cxn>
              </a:cxnLst>
              <a:rect l="0" t="0" r="r" b="b"/>
              <a:pathLst>
                <a:path w="160" h="148">
                  <a:moveTo>
                    <a:pt x="64" y="16"/>
                  </a:moveTo>
                  <a:lnTo>
                    <a:pt x="112" y="16"/>
                  </a:lnTo>
                  <a:lnTo>
                    <a:pt x="136" y="0"/>
                  </a:lnTo>
                  <a:lnTo>
                    <a:pt x="128" y="56"/>
                  </a:lnTo>
                  <a:lnTo>
                    <a:pt x="160" y="64"/>
                  </a:lnTo>
                  <a:lnTo>
                    <a:pt x="112" y="112"/>
                  </a:lnTo>
                  <a:lnTo>
                    <a:pt x="88" y="148"/>
                  </a:lnTo>
                  <a:lnTo>
                    <a:pt x="0" y="108"/>
                  </a:lnTo>
                  <a:lnTo>
                    <a:pt x="36" y="60"/>
                  </a:lnTo>
                  <a:lnTo>
                    <a:pt x="80" y="60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50" name="Freeform 26"/>
            <p:cNvSpPr>
              <a:spLocks/>
            </p:cNvSpPr>
            <p:nvPr/>
          </p:nvSpPr>
          <p:spPr bwMode="auto">
            <a:xfrm>
              <a:off x="2736" y="1152"/>
              <a:ext cx="228" cy="9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96" y="0"/>
                </a:cxn>
                <a:cxn ang="0">
                  <a:pos x="144" y="0"/>
                </a:cxn>
                <a:cxn ang="0">
                  <a:pos x="228" y="24"/>
                </a:cxn>
                <a:cxn ang="0">
                  <a:pos x="192" y="48"/>
                </a:cxn>
                <a:cxn ang="0">
                  <a:pos x="144" y="96"/>
                </a:cxn>
                <a:cxn ang="0">
                  <a:pos x="116" y="80"/>
                </a:cxn>
                <a:cxn ang="0">
                  <a:pos x="96" y="96"/>
                </a:cxn>
                <a:cxn ang="0">
                  <a:pos x="40" y="56"/>
                </a:cxn>
                <a:cxn ang="0">
                  <a:pos x="0" y="48"/>
                </a:cxn>
                <a:cxn ang="0">
                  <a:pos x="48" y="0"/>
                </a:cxn>
              </a:cxnLst>
              <a:rect l="0" t="0" r="r" b="b"/>
              <a:pathLst>
                <a:path w="228" h="96">
                  <a:moveTo>
                    <a:pt x="48" y="0"/>
                  </a:moveTo>
                  <a:lnTo>
                    <a:pt x="96" y="0"/>
                  </a:lnTo>
                  <a:lnTo>
                    <a:pt x="144" y="0"/>
                  </a:lnTo>
                  <a:lnTo>
                    <a:pt x="228" y="24"/>
                  </a:lnTo>
                  <a:lnTo>
                    <a:pt x="192" y="48"/>
                  </a:lnTo>
                  <a:lnTo>
                    <a:pt x="144" y="96"/>
                  </a:lnTo>
                  <a:lnTo>
                    <a:pt x="116" y="80"/>
                  </a:lnTo>
                  <a:lnTo>
                    <a:pt x="96" y="96"/>
                  </a:lnTo>
                  <a:lnTo>
                    <a:pt x="40" y="56"/>
                  </a:lnTo>
                  <a:lnTo>
                    <a:pt x="0" y="4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51" name="Freeform 27"/>
            <p:cNvSpPr>
              <a:spLocks/>
            </p:cNvSpPr>
            <p:nvPr/>
          </p:nvSpPr>
          <p:spPr bwMode="auto">
            <a:xfrm>
              <a:off x="2784" y="1184"/>
              <a:ext cx="196" cy="160"/>
            </a:xfrm>
            <a:custGeom>
              <a:avLst/>
              <a:gdLst/>
              <a:ahLst/>
              <a:cxnLst>
                <a:cxn ang="0">
                  <a:pos x="148" y="4"/>
                </a:cxn>
                <a:cxn ang="0">
                  <a:pos x="96" y="64"/>
                </a:cxn>
                <a:cxn ang="0">
                  <a:pos x="72" y="56"/>
                </a:cxn>
                <a:cxn ang="0">
                  <a:pos x="48" y="64"/>
                </a:cxn>
                <a:cxn ang="0">
                  <a:pos x="0" y="64"/>
                </a:cxn>
                <a:cxn ang="0">
                  <a:pos x="76" y="104"/>
                </a:cxn>
                <a:cxn ang="0">
                  <a:pos x="96" y="160"/>
                </a:cxn>
                <a:cxn ang="0">
                  <a:pos x="132" y="136"/>
                </a:cxn>
                <a:cxn ang="0">
                  <a:pos x="192" y="160"/>
                </a:cxn>
                <a:cxn ang="0">
                  <a:pos x="180" y="68"/>
                </a:cxn>
                <a:cxn ang="0">
                  <a:pos x="196" y="0"/>
                </a:cxn>
                <a:cxn ang="0">
                  <a:pos x="148" y="4"/>
                </a:cxn>
              </a:cxnLst>
              <a:rect l="0" t="0" r="r" b="b"/>
              <a:pathLst>
                <a:path w="196" h="160">
                  <a:moveTo>
                    <a:pt x="148" y="4"/>
                  </a:moveTo>
                  <a:lnTo>
                    <a:pt x="96" y="64"/>
                  </a:lnTo>
                  <a:lnTo>
                    <a:pt x="72" y="56"/>
                  </a:lnTo>
                  <a:lnTo>
                    <a:pt x="48" y="64"/>
                  </a:lnTo>
                  <a:lnTo>
                    <a:pt x="0" y="64"/>
                  </a:lnTo>
                  <a:lnTo>
                    <a:pt x="76" y="104"/>
                  </a:lnTo>
                  <a:lnTo>
                    <a:pt x="96" y="160"/>
                  </a:lnTo>
                  <a:lnTo>
                    <a:pt x="132" y="136"/>
                  </a:lnTo>
                  <a:lnTo>
                    <a:pt x="192" y="160"/>
                  </a:lnTo>
                  <a:lnTo>
                    <a:pt x="180" y="68"/>
                  </a:lnTo>
                  <a:lnTo>
                    <a:pt x="196" y="0"/>
                  </a:lnTo>
                  <a:lnTo>
                    <a:pt x="148" y="4"/>
                  </a:lnTo>
                  <a:close/>
                </a:path>
              </a:pathLst>
            </a:custGeom>
            <a:solidFill>
              <a:srgbClr val="FFFF66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5052" name="Group 28"/>
          <p:cNvGrpSpPr>
            <a:grpSpLocks/>
          </p:cNvGrpSpPr>
          <p:nvPr/>
        </p:nvGrpSpPr>
        <p:grpSpPr bwMode="auto">
          <a:xfrm>
            <a:off x="4991100" y="1309688"/>
            <a:ext cx="1447800" cy="1433512"/>
            <a:chOff x="3120" y="816"/>
            <a:chExt cx="912" cy="903"/>
          </a:xfrm>
        </p:grpSpPr>
        <p:sp>
          <p:nvSpPr>
            <p:cNvPr id="385053" name="Freeform 29"/>
            <p:cNvSpPr>
              <a:spLocks/>
            </p:cNvSpPr>
            <p:nvPr/>
          </p:nvSpPr>
          <p:spPr bwMode="auto">
            <a:xfrm>
              <a:off x="3120" y="816"/>
              <a:ext cx="4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4"/>
                </a:cxn>
                <a:cxn ang="0">
                  <a:pos x="48" y="96"/>
                </a:cxn>
                <a:cxn ang="0">
                  <a:pos x="48" y="48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96">
                  <a:moveTo>
                    <a:pt x="0" y="0"/>
                  </a:moveTo>
                  <a:lnTo>
                    <a:pt x="4" y="54"/>
                  </a:lnTo>
                  <a:lnTo>
                    <a:pt x="48" y="96"/>
                  </a:lnTo>
                  <a:lnTo>
                    <a:pt x="48" y="4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54" name="Freeform 30"/>
            <p:cNvSpPr>
              <a:spLocks/>
            </p:cNvSpPr>
            <p:nvPr/>
          </p:nvSpPr>
          <p:spPr bwMode="auto">
            <a:xfrm>
              <a:off x="3792" y="1248"/>
              <a:ext cx="48" cy="9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48"/>
                </a:cxn>
                <a:cxn ang="0">
                  <a:pos x="48" y="96"/>
                </a:cxn>
                <a:cxn ang="0">
                  <a:pos x="48" y="0"/>
                </a:cxn>
              </a:cxnLst>
              <a:rect l="0" t="0" r="r" b="b"/>
              <a:pathLst>
                <a:path w="48" h="96">
                  <a:moveTo>
                    <a:pt x="48" y="0"/>
                  </a:moveTo>
                  <a:lnTo>
                    <a:pt x="0" y="48"/>
                  </a:lnTo>
                  <a:lnTo>
                    <a:pt x="48" y="9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80008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55" name="Freeform 31"/>
            <p:cNvSpPr>
              <a:spLocks/>
            </p:cNvSpPr>
            <p:nvPr/>
          </p:nvSpPr>
          <p:spPr bwMode="auto">
            <a:xfrm>
              <a:off x="3744" y="1200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56" name="Freeform 32"/>
            <p:cNvSpPr>
              <a:spLocks/>
            </p:cNvSpPr>
            <p:nvPr/>
          </p:nvSpPr>
          <p:spPr bwMode="auto">
            <a:xfrm>
              <a:off x="3906" y="1560"/>
              <a:ext cx="126" cy="159"/>
            </a:xfrm>
            <a:custGeom>
              <a:avLst/>
              <a:gdLst/>
              <a:ahLst/>
              <a:cxnLst>
                <a:cxn ang="0">
                  <a:pos x="6" y="30"/>
                </a:cxn>
                <a:cxn ang="0">
                  <a:pos x="0" y="69"/>
                </a:cxn>
                <a:cxn ang="0">
                  <a:pos x="30" y="120"/>
                </a:cxn>
                <a:cxn ang="0">
                  <a:pos x="57" y="144"/>
                </a:cxn>
                <a:cxn ang="0">
                  <a:pos x="81" y="138"/>
                </a:cxn>
                <a:cxn ang="0">
                  <a:pos x="117" y="159"/>
                </a:cxn>
                <a:cxn ang="0">
                  <a:pos x="126" y="120"/>
                </a:cxn>
                <a:cxn ang="0">
                  <a:pos x="126" y="72"/>
                </a:cxn>
                <a:cxn ang="0">
                  <a:pos x="126" y="24"/>
                </a:cxn>
                <a:cxn ang="0">
                  <a:pos x="102" y="0"/>
                </a:cxn>
                <a:cxn ang="0">
                  <a:pos x="66" y="15"/>
                </a:cxn>
                <a:cxn ang="0">
                  <a:pos x="42" y="3"/>
                </a:cxn>
                <a:cxn ang="0">
                  <a:pos x="27" y="21"/>
                </a:cxn>
                <a:cxn ang="0">
                  <a:pos x="6" y="30"/>
                </a:cxn>
              </a:cxnLst>
              <a:rect l="0" t="0" r="r" b="b"/>
              <a:pathLst>
                <a:path w="126" h="159">
                  <a:moveTo>
                    <a:pt x="6" y="30"/>
                  </a:moveTo>
                  <a:lnTo>
                    <a:pt x="0" y="69"/>
                  </a:lnTo>
                  <a:lnTo>
                    <a:pt x="30" y="120"/>
                  </a:lnTo>
                  <a:lnTo>
                    <a:pt x="57" y="144"/>
                  </a:lnTo>
                  <a:lnTo>
                    <a:pt x="81" y="138"/>
                  </a:lnTo>
                  <a:lnTo>
                    <a:pt x="117" y="159"/>
                  </a:lnTo>
                  <a:lnTo>
                    <a:pt x="126" y="120"/>
                  </a:lnTo>
                  <a:lnTo>
                    <a:pt x="126" y="72"/>
                  </a:lnTo>
                  <a:lnTo>
                    <a:pt x="126" y="24"/>
                  </a:lnTo>
                  <a:lnTo>
                    <a:pt x="102" y="0"/>
                  </a:lnTo>
                  <a:lnTo>
                    <a:pt x="66" y="15"/>
                  </a:lnTo>
                  <a:lnTo>
                    <a:pt x="42" y="3"/>
                  </a:lnTo>
                  <a:lnTo>
                    <a:pt x="27" y="21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80008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5057" name="Group 33"/>
          <p:cNvGrpSpPr>
            <a:grpSpLocks/>
          </p:cNvGrpSpPr>
          <p:nvPr/>
        </p:nvGrpSpPr>
        <p:grpSpPr bwMode="auto">
          <a:xfrm>
            <a:off x="5264150" y="1662113"/>
            <a:ext cx="1050925" cy="2841625"/>
            <a:chOff x="3292" y="1038"/>
            <a:chExt cx="662" cy="1790"/>
          </a:xfrm>
        </p:grpSpPr>
        <p:sp>
          <p:nvSpPr>
            <p:cNvPr id="385058" name="Freeform 34"/>
            <p:cNvSpPr>
              <a:spLocks/>
            </p:cNvSpPr>
            <p:nvPr/>
          </p:nvSpPr>
          <p:spPr bwMode="auto">
            <a:xfrm>
              <a:off x="3292" y="1038"/>
              <a:ext cx="116" cy="66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40" y="2"/>
                </a:cxn>
                <a:cxn ang="0">
                  <a:pos x="0" y="54"/>
                </a:cxn>
                <a:cxn ang="0">
                  <a:pos x="116" y="66"/>
                </a:cxn>
                <a:cxn ang="0">
                  <a:pos x="94" y="0"/>
                </a:cxn>
              </a:cxnLst>
              <a:rect l="0" t="0" r="r" b="b"/>
              <a:pathLst>
                <a:path w="116" h="66">
                  <a:moveTo>
                    <a:pt x="94" y="0"/>
                  </a:moveTo>
                  <a:lnTo>
                    <a:pt x="40" y="2"/>
                  </a:lnTo>
                  <a:lnTo>
                    <a:pt x="0" y="54"/>
                  </a:lnTo>
                  <a:lnTo>
                    <a:pt x="116" y="6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FFFF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59" name="Freeform 35"/>
            <p:cNvSpPr>
              <a:spLocks/>
            </p:cNvSpPr>
            <p:nvPr/>
          </p:nvSpPr>
          <p:spPr bwMode="auto">
            <a:xfrm>
              <a:off x="3696" y="2516"/>
              <a:ext cx="224" cy="312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48" y="4"/>
                </a:cxn>
                <a:cxn ang="0">
                  <a:pos x="92" y="0"/>
                </a:cxn>
                <a:cxn ang="0">
                  <a:pos x="144" y="28"/>
                </a:cxn>
                <a:cxn ang="0">
                  <a:pos x="156" y="116"/>
                </a:cxn>
                <a:cxn ang="0">
                  <a:pos x="192" y="124"/>
                </a:cxn>
                <a:cxn ang="0">
                  <a:pos x="208" y="172"/>
                </a:cxn>
                <a:cxn ang="0">
                  <a:pos x="212" y="228"/>
                </a:cxn>
                <a:cxn ang="0">
                  <a:pos x="224" y="260"/>
                </a:cxn>
                <a:cxn ang="0">
                  <a:pos x="184" y="296"/>
                </a:cxn>
                <a:cxn ang="0">
                  <a:pos x="116" y="312"/>
                </a:cxn>
                <a:cxn ang="0">
                  <a:pos x="132" y="272"/>
                </a:cxn>
                <a:cxn ang="0">
                  <a:pos x="144" y="220"/>
                </a:cxn>
                <a:cxn ang="0">
                  <a:pos x="48" y="172"/>
                </a:cxn>
                <a:cxn ang="0">
                  <a:pos x="0" y="76"/>
                </a:cxn>
              </a:cxnLst>
              <a:rect l="0" t="0" r="r" b="b"/>
              <a:pathLst>
                <a:path w="224" h="312">
                  <a:moveTo>
                    <a:pt x="0" y="76"/>
                  </a:moveTo>
                  <a:lnTo>
                    <a:pt x="48" y="4"/>
                  </a:lnTo>
                  <a:lnTo>
                    <a:pt x="92" y="0"/>
                  </a:lnTo>
                  <a:lnTo>
                    <a:pt x="144" y="28"/>
                  </a:lnTo>
                  <a:lnTo>
                    <a:pt x="156" y="116"/>
                  </a:lnTo>
                  <a:lnTo>
                    <a:pt x="192" y="124"/>
                  </a:lnTo>
                  <a:lnTo>
                    <a:pt x="208" y="172"/>
                  </a:lnTo>
                  <a:lnTo>
                    <a:pt x="212" y="228"/>
                  </a:lnTo>
                  <a:lnTo>
                    <a:pt x="224" y="260"/>
                  </a:lnTo>
                  <a:lnTo>
                    <a:pt x="184" y="296"/>
                  </a:lnTo>
                  <a:lnTo>
                    <a:pt x="116" y="312"/>
                  </a:lnTo>
                  <a:lnTo>
                    <a:pt x="132" y="272"/>
                  </a:lnTo>
                  <a:lnTo>
                    <a:pt x="144" y="220"/>
                  </a:lnTo>
                  <a:lnTo>
                    <a:pt x="48" y="17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FFFF">
                <a:alpha val="50000"/>
              </a:srgb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5060" name="Freeform 36"/>
            <p:cNvSpPr>
              <a:spLocks/>
            </p:cNvSpPr>
            <p:nvPr/>
          </p:nvSpPr>
          <p:spPr bwMode="auto">
            <a:xfrm>
              <a:off x="3789" y="1458"/>
              <a:ext cx="165" cy="270"/>
            </a:xfrm>
            <a:custGeom>
              <a:avLst/>
              <a:gdLst/>
              <a:ahLst/>
              <a:cxnLst>
                <a:cxn ang="0">
                  <a:pos x="39" y="42"/>
                </a:cxn>
                <a:cxn ang="0">
                  <a:pos x="0" y="87"/>
                </a:cxn>
                <a:cxn ang="0">
                  <a:pos x="39" y="123"/>
                </a:cxn>
                <a:cxn ang="0">
                  <a:pos x="51" y="222"/>
                </a:cxn>
                <a:cxn ang="0">
                  <a:pos x="99" y="270"/>
                </a:cxn>
                <a:cxn ang="0">
                  <a:pos x="165" y="246"/>
                </a:cxn>
                <a:cxn ang="0">
                  <a:pos x="132" y="186"/>
                </a:cxn>
                <a:cxn ang="0">
                  <a:pos x="111" y="156"/>
                </a:cxn>
                <a:cxn ang="0">
                  <a:pos x="129" y="132"/>
                </a:cxn>
                <a:cxn ang="0">
                  <a:pos x="156" y="111"/>
                </a:cxn>
                <a:cxn ang="0">
                  <a:pos x="123" y="66"/>
                </a:cxn>
                <a:cxn ang="0">
                  <a:pos x="102" y="45"/>
                </a:cxn>
                <a:cxn ang="0">
                  <a:pos x="48" y="0"/>
                </a:cxn>
                <a:cxn ang="0">
                  <a:pos x="39" y="42"/>
                </a:cxn>
              </a:cxnLst>
              <a:rect l="0" t="0" r="r" b="b"/>
              <a:pathLst>
                <a:path w="165" h="270">
                  <a:moveTo>
                    <a:pt x="39" y="42"/>
                  </a:moveTo>
                  <a:lnTo>
                    <a:pt x="0" y="87"/>
                  </a:lnTo>
                  <a:lnTo>
                    <a:pt x="39" y="123"/>
                  </a:lnTo>
                  <a:lnTo>
                    <a:pt x="51" y="222"/>
                  </a:lnTo>
                  <a:lnTo>
                    <a:pt x="99" y="270"/>
                  </a:lnTo>
                  <a:lnTo>
                    <a:pt x="165" y="246"/>
                  </a:lnTo>
                  <a:lnTo>
                    <a:pt x="132" y="186"/>
                  </a:lnTo>
                  <a:lnTo>
                    <a:pt x="111" y="156"/>
                  </a:lnTo>
                  <a:lnTo>
                    <a:pt x="129" y="132"/>
                  </a:lnTo>
                  <a:lnTo>
                    <a:pt x="156" y="111"/>
                  </a:lnTo>
                  <a:lnTo>
                    <a:pt x="123" y="66"/>
                  </a:lnTo>
                  <a:lnTo>
                    <a:pt x="102" y="45"/>
                  </a:lnTo>
                  <a:lnTo>
                    <a:pt x="48" y="0"/>
                  </a:lnTo>
                  <a:lnTo>
                    <a:pt x="39" y="42"/>
                  </a:lnTo>
                  <a:close/>
                </a:path>
              </a:pathLst>
            </a:custGeom>
            <a:solidFill>
              <a:srgbClr val="00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5061" name="Group 37"/>
          <p:cNvGrpSpPr>
            <a:grpSpLocks/>
          </p:cNvGrpSpPr>
          <p:nvPr/>
        </p:nvGrpSpPr>
        <p:grpSpPr bwMode="auto">
          <a:xfrm>
            <a:off x="661988" y="6210300"/>
            <a:ext cx="7543800" cy="400050"/>
            <a:chOff x="417" y="3912"/>
            <a:chExt cx="4752" cy="252"/>
          </a:xfrm>
        </p:grpSpPr>
        <p:sp>
          <p:nvSpPr>
            <p:cNvPr id="385062" name="Text Box 38"/>
            <p:cNvSpPr txBox="1">
              <a:spLocks noChangeArrowheads="1"/>
            </p:cNvSpPr>
            <p:nvPr/>
          </p:nvSpPr>
          <p:spPr bwMode="auto">
            <a:xfrm>
              <a:off x="417" y="3912"/>
              <a:ext cx="720" cy="252"/>
            </a:xfrm>
            <a:prstGeom prst="rect">
              <a:avLst/>
            </a:prstGeom>
            <a:solidFill>
              <a:srgbClr val="00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>
                  <a:hlinkClick r:id="rId3" action="ppaction://hlinksldjump"/>
                </a:rPr>
                <a:t>Gr</a:t>
              </a:r>
              <a:r>
                <a:rPr lang="es-ES">
                  <a:hlinkClick r:id="rId3" action="ppaction://hlinksldjump"/>
                </a:rPr>
                <a:t>o</a:t>
              </a:r>
              <a:r>
                <a:rPr lang="en-US">
                  <a:hlinkClick r:id="rId3" action="ppaction://hlinksldjump"/>
                </a:rPr>
                <a:t>up</a:t>
              </a:r>
              <a:r>
                <a:rPr lang="en-US"/>
                <a:t> 1</a:t>
              </a:r>
            </a:p>
          </p:txBody>
        </p:sp>
        <p:sp>
          <p:nvSpPr>
            <p:cNvPr id="385063" name="Text Box 39"/>
            <p:cNvSpPr txBox="1">
              <a:spLocks noChangeArrowheads="1"/>
            </p:cNvSpPr>
            <p:nvPr/>
          </p:nvSpPr>
          <p:spPr bwMode="auto">
            <a:xfrm>
              <a:off x="4449" y="3912"/>
              <a:ext cx="720" cy="252"/>
            </a:xfrm>
            <a:prstGeom prst="rect">
              <a:avLst/>
            </a:prstGeom>
            <a:solidFill>
              <a:srgbClr val="00FFFF">
                <a:alpha val="50000"/>
              </a:srgb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hlinkClick r:id="rId4" action="ppaction://hlinksldjump"/>
                </a:rPr>
                <a:t>Gr</a:t>
              </a:r>
              <a:r>
                <a:rPr lang="es-ES">
                  <a:hlinkClick r:id="rId4" action="ppaction://hlinksldjump"/>
                </a:rPr>
                <a:t>o</a:t>
              </a:r>
              <a:r>
                <a:rPr lang="en-US">
                  <a:hlinkClick r:id="rId4" action="ppaction://hlinksldjump"/>
                </a:rPr>
                <a:t>up</a:t>
              </a:r>
              <a:r>
                <a:rPr lang="en-US"/>
                <a:t> 5</a:t>
              </a:r>
            </a:p>
          </p:txBody>
        </p:sp>
        <p:sp>
          <p:nvSpPr>
            <p:cNvPr id="385064" name="Text Box 40"/>
            <p:cNvSpPr txBox="1">
              <a:spLocks noChangeArrowheads="1"/>
            </p:cNvSpPr>
            <p:nvPr/>
          </p:nvSpPr>
          <p:spPr bwMode="auto">
            <a:xfrm>
              <a:off x="1425" y="3912"/>
              <a:ext cx="720" cy="252"/>
            </a:xfrm>
            <a:prstGeom prst="rect">
              <a:avLst/>
            </a:prstGeom>
            <a:solidFill>
              <a:srgbClr val="FF00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>
                  <a:hlinkClick r:id="rId5" action="ppaction://hlinksldjump"/>
                </a:rPr>
                <a:t>Gr</a:t>
              </a:r>
              <a:r>
                <a:rPr lang="es-ES">
                  <a:hlinkClick r:id="rId5" action="ppaction://hlinksldjump"/>
                </a:rPr>
                <a:t>o</a:t>
              </a:r>
              <a:r>
                <a:rPr lang="en-US">
                  <a:hlinkClick r:id="rId5" action="ppaction://hlinksldjump"/>
                </a:rPr>
                <a:t>up</a:t>
              </a:r>
              <a:r>
                <a:rPr lang="en-US"/>
                <a:t> 2</a:t>
              </a:r>
            </a:p>
          </p:txBody>
        </p:sp>
        <p:sp>
          <p:nvSpPr>
            <p:cNvPr id="385065" name="Text Box 41"/>
            <p:cNvSpPr txBox="1">
              <a:spLocks noChangeArrowheads="1"/>
            </p:cNvSpPr>
            <p:nvPr/>
          </p:nvSpPr>
          <p:spPr bwMode="auto">
            <a:xfrm>
              <a:off x="2433" y="3912"/>
              <a:ext cx="720" cy="252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>
                  <a:hlinkClick r:id="rId6" action="ppaction://hlinksldjump"/>
                </a:rPr>
                <a:t>Gr</a:t>
              </a:r>
              <a:r>
                <a:rPr lang="es-ES">
                  <a:hlinkClick r:id="rId6" action="ppaction://hlinksldjump"/>
                </a:rPr>
                <a:t>ou</a:t>
              </a:r>
              <a:r>
                <a:rPr lang="en-US">
                  <a:hlinkClick r:id="rId6" action="ppaction://hlinksldjump"/>
                </a:rPr>
                <a:t>p</a:t>
              </a:r>
              <a:r>
                <a:rPr lang="en-US"/>
                <a:t> 3</a:t>
              </a:r>
            </a:p>
          </p:txBody>
        </p:sp>
        <p:sp>
          <p:nvSpPr>
            <p:cNvPr id="385066" name="Text Box 42"/>
            <p:cNvSpPr txBox="1">
              <a:spLocks noChangeArrowheads="1"/>
            </p:cNvSpPr>
            <p:nvPr/>
          </p:nvSpPr>
          <p:spPr bwMode="auto">
            <a:xfrm>
              <a:off x="3441" y="3912"/>
              <a:ext cx="720" cy="252"/>
            </a:xfrm>
            <a:prstGeom prst="rect">
              <a:avLst/>
            </a:prstGeom>
            <a:solidFill>
              <a:srgbClr val="80008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>
                  <a:hlinkClick r:id="rId7" action="ppaction://hlinksldjump"/>
                </a:rPr>
                <a:t>Gr</a:t>
              </a:r>
              <a:r>
                <a:rPr lang="es-ES">
                  <a:hlinkClick r:id="rId7" action="ppaction://hlinksldjump"/>
                </a:rPr>
                <a:t>o</a:t>
              </a:r>
              <a:r>
                <a:rPr lang="en-US">
                  <a:hlinkClick r:id="rId7" action="ppaction://hlinksldjump"/>
                </a:rPr>
                <a:t>up</a:t>
              </a:r>
              <a:r>
                <a:rPr lang="en-US"/>
                <a:t> 4</a:t>
              </a:r>
            </a:p>
          </p:txBody>
        </p:sp>
      </p:grpSp>
      <p:sp>
        <p:nvSpPr>
          <p:cNvPr id="385067" name="Text Box 43"/>
          <p:cNvSpPr txBox="1">
            <a:spLocks noChangeArrowheads="1"/>
          </p:cNvSpPr>
          <p:nvPr/>
        </p:nvSpPr>
        <p:spPr bwMode="auto">
          <a:xfrm>
            <a:off x="61913" y="296863"/>
            <a:ext cx="90106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1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</a:t>
            </a:r>
            <a:r>
              <a:rPr lang="en-US" sz="21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lassification according to environmental management capacities</a:t>
            </a:r>
          </a:p>
        </p:txBody>
      </p:sp>
      <p:sp>
        <p:nvSpPr>
          <p:cNvPr id="385068" name="AutoShape 44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43400" y="58674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Group 1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772400" cy="3200400"/>
          </a:xfrm>
        </p:spPr>
        <p:txBody>
          <a:bodyPr/>
          <a:lstStyle/>
          <a:p>
            <a:r>
              <a:rPr lang="en-US" sz="4000">
                <a:cs typeface="Times New Roman" pitchFamily="18" charset="0"/>
              </a:rPr>
              <a:t>Countries with good conceptual, legal and institutional basis and an environmental management performance better than the regional average</a:t>
            </a:r>
          </a:p>
        </p:txBody>
      </p:sp>
      <p:sp>
        <p:nvSpPr>
          <p:cNvPr id="387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00538" y="6096000"/>
            <a:ext cx="5334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304800" y="5638800"/>
            <a:ext cx="8458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304800" y="4572000"/>
            <a:ext cx="8458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304800" y="1447800"/>
            <a:ext cx="8458200" cy="3124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z="4000"/>
              <a:t>Issues that will be addressed:</a:t>
            </a:r>
            <a:br>
              <a:rPr lang="en-US" sz="4000"/>
            </a:br>
            <a:r>
              <a:rPr lang="en-US" sz="4000"/>
              <a:t>First presentation 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9530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>
                <a:cs typeface="Times New Roman" pitchFamily="18" charset="0"/>
                <a:hlinkClick r:id="rId2" action="ppaction://hlinksldjump"/>
              </a:rPr>
              <a:t>Hazard location maps</a:t>
            </a:r>
            <a:endParaRPr lang="en-US"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>
                <a:cs typeface="Times New Roman" pitchFamily="18" charset="0"/>
                <a:hlinkClick r:id="rId3" action="ppaction://hlinksldjump"/>
              </a:rPr>
              <a:t>Framework for the application of disaster risk reduction proposals</a:t>
            </a:r>
            <a:endParaRPr lang="en-US"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>
                <a:cs typeface="Times New Roman" pitchFamily="18" charset="0"/>
                <a:hlinkClick r:id="rId4" action="ppaction://hlinksldjump"/>
              </a:rPr>
              <a:t>Disaster risk reduction by means of environmental and natural resource management</a:t>
            </a:r>
            <a:endParaRPr lang="en-US"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>
                <a:cs typeface="Times New Roman" pitchFamily="18" charset="0"/>
              </a:rPr>
              <a:t>Economic </a:t>
            </a:r>
            <a:r>
              <a:rPr lang="es-ES">
                <a:cs typeface="Times New Roman" pitchFamily="18" charset="0"/>
              </a:rPr>
              <a:t>instruments</a:t>
            </a:r>
            <a:r>
              <a:rPr lang="en-US">
                <a:cs typeface="Times New Roman" pitchFamily="18" charset="0"/>
              </a:rPr>
              <a:t> for environmental and disaster risk reduction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>
                <a:cs typeface="Times New Roman" pitchFamily="18" charset="0"/>
              </a:rPr>
              <a:t>Conclusions and recommendations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/>
              <a:t>Group</a:t>
            </a:r>
            <a:r>
              <a:rPr lang="en-US"/>
              <a:t> 2</a:t>
            </a:r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772400" cy="3429000"/>
          </a:xfrm>
          <a:noFill/>
          <a:ln/>
        </p:spPr>
        <p:txBody>
          <a:bodyPr/>
          <a:lstStyle/>
          <a:p>
            <a:r>
              <a:rPr lang="en-US" sz="4000">
                <a:cs typeface="Times New Roman" pitchFamily="18" charset="0"/>
              </a:rPr>
              <a:t>Countries with good conceptual, legal and institutional basis and an environmental management performance within the regional average</a:t>
            </a:r>
          </a:p>
        </p:txBody>
      </p:sp>
      <p:sp>
        <p:nvSpPr>
          <p:cNvPr id="38810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00538" y="6096000"/>
            <a:ext cx="5334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</a:t>
            </a:r>
            <a:r>
              <a:rPr lang="en-US" sz="4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</a:t>
            </a: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914400" y="21336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Countries with good conceptual, legal and institutional basis and an environmental management performance under the regional average</a:t>
            </a:r>
          </a:p>
        </p:txBody>
      </p:sp>
      <p:sp>
        <p:nvSpPr>
          <p:cNvPr id="3891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00538" y="6096000"/>
            <a:ext cx="5334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</a:t>
            </a:r>
            <a:r>
              <a:rPr lang="en-US" sz="4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</a:t>
            </a:r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914400" y="21336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Countries with an incomplete conceptual, legal and institutional basis and an environmental management performance within the regional average</a:t>
            </a:r>
          </a:p>
        </p:txBody>
      </p:sp>
      <p:sp>
        <p:nvSpPr>
          <p:cNvPr id="3901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00538" y="6096000"/>
            <a:ext cx="5334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sz="4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Group</a:t>
            </a:r>
            <a:r>
              <a:rPr lang="en-US" sz="4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</a:t>
            </a: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914400" y="2133600"/>
            <a:ext cx="7772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ü"/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Countries with an incomplete conceptual, legal and institutional basis and an environmental management performance under the regional average</a:t>
            </a:r>
          </a:p>
        </p:txBody>
      </p:sp>
      <p:sp>
        <p:nvSpPr>
          <p:cNvPr id="3911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00538" y="6096000"/>
            <a:ext cx="5334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Important aspects for disaster risk management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Wide variety of </a:t>
            </a:r>
            <a:r>
              <a:rPr lang="es-ES">
                <a:cs typeface="Times New Roman" pitchFamily="18" charset="0"/>
              </a:rPr>
              <a:t>hazards </a:t>
            </a:r>
            <a:endParaRPr lang="en-US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The origin of </a:t>
            </a:r>
            <a:r>
              <a:rPr lang="es-ES">
                <a:cs typeface="Times New Roman" pitchFamily="18" charset="0"/>
              </a:rPr>
              <a:t>hazards</a:t>
            </a:r>
            <a:r>
              <a:rPr lang="en-US">
                <a:cs typeface="Times New Roman" pitchFamily="18" charset="0"/>
              </a:rPr>
              <a:t> is natural or socio-natural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Increase of vulnerability as an unsolved aspect of development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High impact and great amount of disasters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Common features to manage risk in the region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Important aspects for disaster risk management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2133600"/>
            <a:ext cx="8458200" cy="4114800"/>
          </a:xfrm>
        </p:spPr>
        <p:txBody>
          <a:bodyPr/>
          <a:lstStyle/>
          <a:p>
            <a:r>
              <a:rPr lang="en-US" sz="2800">
                <a:cs typeface="Times New Roman" pitchFamily="18" charset="0"/>
              </a:rPr>
              <a:t>The efforts of the governments (at national and local levels) concentrate on the response</a:t>
            </a:r>
          </a:p>
          <a:p>
            <a:r>
              <a:rPr lang="en-US" sz="2800">
                <a:cs typeface="Times New Roman" pitchFamily="18" charset="0"/>
              </a:rPr>
              <a:t>Gradual adoption of global and sectorial policies</a:t>
            </a:r>
          </a:p>
          <a:p>
            <a:r>
              <a:rPr lang="en-US" sz="2800">
                <a:cs typeface="Times New Roman" pitchFamily="18" charset="0"/>
              </a:rPr>
              <a:t>Existing regulations are guided towards the management of disasters. They are weak in relation to prevention and mitigation.</a:t>
            </a:r>
          </a:p>
          <a:p>
            <a:r>
              <a:rPr lang="en-US" sz="2800">
                <a:cs typeface="Times New Roman" pitchFamily="18" charset="0"/>
              </a:rPr>
              <a:t>Only a few countries have regulations enforcing that “who causes hazards is accountable for them.”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Important aspects for disaster risk management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Recent inclusion of hazard assessment in environmental impact evaluation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Hazards and disasters are managed in a centralized manner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In a great number of countries multi-institutional and multi-sector work is very weak regarding the stages of prevention and mitigation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6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Important aspects for disaster risk management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400">
                <a:cs typeface="Times New Roman" pitchFamily="18" charset="0"/>
              </a:rPr>
              <a:t>Gradual incorporation of hazard-related issues into development and government plans</a:t>
            </a:r>
          </a:p>
          <a:p>
            <a:pPr>
              <a:lnSpc>
                <a:spcPct val="90000"/>
              </a:lnSpc>
            </a:pPr>
            <a:r>
              <a:rPr lang="en-US" sz="3400">
                <a:cs typeface="Times New Roman" pitchFamily="18" charset="0"/>
              </a:rPr>
              <a:t>There is a trend to incorporate non-governmental agents into the management of hazards</a:t>
            </a:r>
          </a:p>
          <a:p>
            <a:pPr>
              <a:lnSpc>
                <a:spcPct val="90000"/>
              </a:lnSpc>
            </a:pPr>
            <a:r>
              <a:rPr lang="en-US" sz="3400">
                <a:cs typeface="Times New Roman" pitchFamily="18" charset="0"/>
              </a:rPr>
              <a:t>Only a few countries arrange their territories according to existing hazards</a:t>
            </a:r>
            <a:r>
              <a:rPr lang="en-US" sz="3400"/>
              <a:t> </a:t>
            </a:r>
          </a:p>
        </p:txBody>
      </p:sp>
      <p:sp>
        <p:nvSpPr>
          <p:cNvPr id="3778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43400" y="6324600"/>
            <a:ext cx="4572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 autoUpdateAnimBg="0"/>
      <p:bldP spid="3778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219" name="Group 3"/>
          <p:cNvGrpSpPr>
            <a:grpSpLocks/>
          </p:cNvGrpSpPr>
          <p:nvPr/>
        </p:nvGrpSpPr>
        <p:grpSpPr bwMode="auto">
          <a:xfrm>
            <a:off x="457200" y="609600"/>
            <a:ext cx="8077200" cy="5638800"/>
            <a:chOff x="2018" y="2091"/>
            <a:chExt cx="7786" cy="6106"/>
          </a:xfrm>
        </p:grpSpPr>
        <p:pic>
          <p:nvPicPr>
            <p:cNvPr id="39322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8" y="2091"/>
              <a:ext cx="7786" cy="6106"/>
            </a:xfrm>
            <a:prstGeom prst="rect">
              <a:avLst/>
            </a:prstGeom>
            <a:noFill/>
          </p:spPr>
        </p:pic>
        <p:sp>
          <p:nvSpPr>
            <p:cNvPr id="393221" name="Freeform 5"/>
            <p:cNvSpPr>
              <a:spLocks/>
            </p:cNvSpPr>
            <p:nvPr/>
          </p:nvSpPr>
          <p:spPr bwMode="auto">
            <a:xfrm>
              <a:off x="5018" y="2499"/>
              <a:ext cx="4350" cy="2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0" y="1326"/>
                </a:cxn>
                <a:cxn ang="0">
                  <a:pos x="4350" y="2142"/>
                </a:cxn>
              </a:cxnLst>
              <a:rect l="0" t="0" r="r" b="b"/>
              <a:pathLst>
                <a:path w="4350" h="2142">
                  <a:moveTo>
                    <a:pt x="0" y="0"/>
                  </a:moveTo>
                  <a:cubicBezTo>
                    <a:pt x="162" y="484"/>
                    <a:pt x="325" y="969"/>
                    <a:pt x="1050" y="1326"/>
                  </a:cubicBezTo>
                  <a:cubicBezTo>
                    <a:pt x="1775" y="1683"/>
                    <a:pt x="3062" y="1912"/>
                    <a:pt x="4350" y="2142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3222" name="AutoShape 6"/>
          <p:cNvSpPr>
            <a:spLocks noChangeArrowheads="1"/>
          </p:cNvSpPr>
          <p:nvPr/>
        </p:nvSpPr>
        <p:spPr bwMode="auto">
          <a:xfrm rot="-2172712">
            <a:off x="2667000" y="1981200"/>
            <a:ext cx="4648200" cy="1981200"/>
          </a:xfrm>
          <a:prstGeom prst="leftArrow">
            <a:avLst>
              <a:gd name="adj1" fmla="val 50000"/>
              <a:gd name="adj2" fmla="val 58654"/>
            </a:avLst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6000" b="1"/>
              <a:t>Risk</a:t>
            </a:r>
            <a:endParaRPr lang="en-US" sz="6000" b="1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7772400" cy="3352800"/>
          </a:xfrm>
          <a:solidFill>
            <a:srgbClr val="99CC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>
                <a:cs typeface="Times New Roman" pitchFamily="18" charset="0"/>
              </a:rPr>
              <a:t>Disaster risk reduction by means of environmental and natural resource management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2" grpId="0" animBg="1" autoUpdateAnimBg="0"/>
      <p:bldP spid="393218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19113"/>
            <a:ext cx="8534400" cy="1143000"/>
          </a:xfrm>
        </p:spPr>
        <p:txBody>
          <a:bodyPr/>
          <a:lstStyle/>
          <a:p>
            <a:r>
              <a:rPr lang="en-US" sz="3600">
                <a:cs typeface="Times New Roman" pitchFamily="18" charset="0"/>
              </a:rPr>
              <a:t>Disaster risk reduction by means of environmental management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10600" cy="4343400"/>
          </a:xfrm>
        </p:spPr>
        <p:txBody>
          <a:bodyPr/>
          <a:lstStyle/>
          <a:p>
            <a:r>
              <a:rPr lang="en-US">
                <a:cs typeface="Times New Roman" pitchFamily="18" charset="0"/>
                <a:hlinkClick r:id="rId2" action="ppaction://hlinksldjump"/>
              </a:rPr>
              <a:t>Management policies and actions of national governments to face natural disasters related with environmental and natural resource deterioration</a:t>
            </a: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  <a:hlinkClick r:id="rId3" action="ppaction://hlinksldjump"/>
              </a:rPr>
              <a:t>Chart of interrelationships between environmental management and risk management</a:t>
            </a:r>
            <a:endParaRPr lang="en-US"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  <a:hlinkClick r:id="rId4" action="ppaction://hlinksldjump"/>
              </a:rPr>
              <a:t>Application of the chart of interrelationships in three recent cases of disasters in the region</a:t>
            </a:r>
            <a:r>
              <a:rPr lang="en-US">
                <a:hlinkClick r:id="rId4" action="ppaction://hlinksldjump"/>
              </a:rPr>
              <a:t> </a:t>
            </a:r>
            <a:endParaRPr lang="en-US"/>
          </a:p>
        </p:txBody>
      </p:sp>
      <p:sp>
        <p:nvSpPr>
          <p:cNvPr id="394244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172200"/>
            <a:ext cx="6096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83" name="Picture 31"/>
          <p:cNvPicPr>
            <a:picLocks noChangeAspect="1" noChangeArrowheads="1"/>
          </p:cNvPicPr>
          <p:nvPr/>
        </p:nvPicPr>
        <p:blipFill>
          <a:blip r:embed="rId2" cstate="print"/>
          <a:srcRect b="16667"/>
          <a:stretch>
            <a:fillRect/>
          </a:stretch>
        </p:blipFill>
        <p:spPr bwMode="auto">
          <a:xfrm>
            <a:off x="304800" y="533400"/>
            <a:ext cx="42672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1984" name="Picture 32"/>
          <p:cNvPicPr>
            <a:picLocks noChangeAspect="1" noChangeArrowheads="1"/>
          </p:cNvPicPr>
          <p:nvPr/>
        </p:nvPicPr>
        <p:blipFill>
          <a:blip r:embed="rId3" cstate="print"/>
          <a:srcRect r="21834" b="7281"/>
          <a:stretch>
            <a:fillRect/>
          </a:stretch>
        </p:blipFill>
        <p:spPr bwMode="auto">
          <a:xfrm>
            <a:off x="4572000" y="547688"/>
            <a:ext cx="4267200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1985" name="Picture 33"/>
          <p:cNvPicPr>
            <a:picLocks noChangeAspect="1" noChangeArrowheads="1"/>
          </p:cNvPicPr>
          <p:nvPr/>
        </p:nvPicPr>
        <p:blipFill>
          <a:blip r:embed="rId4" cstate="print"/>
          <a:srcRect b="3847"/>
          <a:stretch>
            <a:fillRect/>
          </a:stretch>
        </p:blipFill>
        <p:spPr bwMode="auto">
          <a:xfrm>
            <a:off x="304800" y="3700463"/>
            <a:ext cx="2133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1986" name="Picture 34"/>
          <p:cNvPicPr>
            <a:picLocks noChangeAspect="1" noChangeArrowheads="1"/>
          </p:cNvPicPr>
          <p:nvPr/>
        </p:nvPicPr>
        <p:blipFill>
          <a:blip r:embed="rId5" cstate="print"/>
          <a:srcRect t="3526" b="13461"/>
          <a:stretch>
            <a:fillRect/>
          </a:stretch>
        </p:blipFill>
        <p:spPr bwMode="auto">
          <a:xfrm>
            <a:off x="2433638" y="3705225"/>
            <a:ext cx="44577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1987" name="Picture 35"/>
          <p:cNvPicPr>
            <a:picLocks noChangeAspect="1" noChangeArrowheads="1"/>
          </p:cNvPicPr>
          <p:nvPr/>
        </p:nvPicPr>
        <p:blipFill>
          <a:blip r:embed="rId6" cstate="print"/>
          <a:srcRect b="4568"/>
          <a:stretch>
            <a:fillRect/>
          </a:stretch>
        </p:blipFill>
        <p:spPr bwMode="auto">
          <a:xfrm>
            <a:off x="6891338" y="3719513"/>
            <a:ext cx="1947862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71800"/>
            <a:ext cx="8534400" cy="1143000"/>
          </a:xfrm>
        </p:spPr>
        <p:txBody>
          <a:bodyPr/>
          <a:lstStyle/>
          <a:p>
            <a:r>
              <a:rPr lang="en-US" sz="4800"/>
              <a:t>Hazards that have resulted in disasters in Latin America and the Caribbean (LAC) over the past 100 years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z="4000">
                <a:cs typeface="Times New Roman" pitchFamily="18" charset="0"/>
              </a:rPr>
              <a:t>Management policies and actions of central governments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>
                <a:cs typeface="Times New Roman" pitchFamily="18" charset="0"/>
              </a:rPr>
              <a:t>Environmental and disaster risks</a:t>
            </a:r>
          </a:p>
          <a:p>
            <a:pPr>
              <a:lnSpc>
                <a:spcPct val="90000"/>
              </a:lnSpc>
            </a:pPr>
            <a:r>
              <a:rPr lang="en-US" sz="2600">
                <a:cs typeface="Times New Roman" pitchFamily="18" charset="0"/>
              </a:rPr>
              <a:t>Land planning of territories</a:t>
            </a:r>
          </a:p>
          <a:p>
            <a:pPr>
              <a:lnSpc>
                <a:spcPct val="90000"/>
              </a:lnSpc>
            </a:pPr>
            <a:r>
              <a:rPr lang="en-US" sz="2600">
                <a:cs typeface="Times New Roman" pitchFamily="18" charset="0"/>
              </a:rPr>
              <a:t>Management plans of areas under special administration systems</a:t>
            </a:r>
          </a:p>
          <a:p>
            <a:pPr>
              <a:lnSpc>
                <a:spcPct val="90000"/>
              </a:lnSpc>
            </a:pPr>
            <a:r>
              <a:rPr lang="en-US" sz="2600">
                <a:cs typeface="Times New Roman" pitchFamily="18" charset="0"/>
              </a:rPr>
              <a:t>Impact analysis and environmental instructions</a:t>
            </a:r>
          </a:p>
          <a:p>
            <a:pPr>
              <a:lnSpc>
                <a:spcPct val="90000"/>
              </a:lnSpc>
            </a:pPr>
            <a:r>
              <a:rPr lang="en-US" sz="2600">
                <a:cs typeface="Times New Roman" pitchFamily="18" charset="0"/>
              </a:rPr>
              <a:t>Environmental adaptation and supervision plans for industries</a:t>
            </a:r>
          </a:p>
          <a:p>
            <a:pPr>
              <a:lnSpc>
                <a:spcPct val="90000"/>
              </a:lnSpc>
            </a:pPr>
            <a:r>
              <a:rPr lang="en-US" sz="2600">
                <a:cs typeface="Times New Roman" pitchFamily="18" charset="0"/>
              </a:rPr>
              <a:t>Regulations for sectors</a:t>
            </a:r>
          </a:p>
          <a:p>
            <a:pPr>
              <a:lnSpc>
                <a:spcPct val="90000"/>
              </a:lnSpc>
            </a:pPr>
            <a:r>
              <a:rPr lang="en-US" sz="2600">
                <a:cs typeface="Times New Roman" pitchFamily="18" charset="0"/>
              </a:rPr>
              <a:t>Information and communication</a:t>
            </a:r>
          </a:p>
          <a:p>
            <a:pPr>
              <a:lnSpc>
                <a:spcPct val="90000"/>
              </a:lnSpc>
            </a:pPr>
            <a:r>
              <a:rPr lang="en-US" sz="2600">
                <a:cs typeface="Times New Roman" pitchFamily="18" charset="0"/>
              </a:rPr>
              <a:t>Cooperation networks for assistance and environmental surveillance and control</a:t>
            </a:r>
          </a:p>
          <a:p>
            <a:pPr>
              <a:lnSpc>
                <a:spcPct val="90000"/>
              </a:lnSpc>
            </a:pPr>
            <a:r>
              <a:rPr lang="en-US" sz="2600">
                <a:cs typeface="Times New Roman" pitchFamily="18" charset="0"/>
              </a:rPr>
              <a:t>Institutional issues</a:t>
            </a:r>
            <a:r>
              <a:rPr lang="en-US" sz="2600"/>
              <a:t> </a:t>
            </a:r>
          </a:p>
        </p:txBody>
      </p:sp>
      <p:sp>
        <p:nvSpPr>
          <p:cNvPr id="395268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6248400" y="6281738"/>
            <a:ext cx="6096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5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95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0755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3233738"/>
            <a:ext cx="5334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756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330200"/>
            <a:ext cx="81534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7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Application of the chart of interrelationships</a:t>
            </a:r>
          </a:p>
        </p:txBody>
      </p:sp>
      <p:graphicFrame>
        <p:nvGraphicFramePr>
          <p:cNvPr id="408606" name="Group 30"/>
          <p:cNvGraphicFramePr>
            <a:graphicFrameLocks noGrp="1"/>
          </p:cNvGraphicFramePr>
          <p:nvPr>
            <p:ph type="tbl" idx="1"/>
          </p:nvPr>
        </p:nvGraphicFramePr>
        <p:xfrm>
          <a:off x="762000" y="2057400"/>
          <a:ext cx="7620000" cy="3733800"/>
        </p:xfrm>
        <a:graphic>
          <a:graphicData uri="http://schemas.openxmlformats.org/drawingml/2006/table">
            <a:tbl>
              <a:tblPr/>
              <a:tblGrid>
                <a:gridCol w="2300288"/>
                <a:gridCol w="5319712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Ecuador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 Niño phenomenon during 1997-1998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Nicaragua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Mitch Hurricane (1999)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Venezuela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Torrential avalanches in December 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8605" name="AutoShape 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00538" y="6324600"/>
            <a:ext cx="533400" cy="228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83" name="Picture 3" descr="C:\Documents and Settings\DVALLEJO\Mis documentos\Mis imágenes\Canada\MVC-09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572000" cy="6324600"/>
          </a:xfrm>
          <a:prstGeom prst="rect">
            <a:avLst/>
          </a:prstGeom>
          <a:noFill/>
        </p:spPr>
      </p:pic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5715000"/>
            <a:ext cx="3200400" cy="1143000"/>
          </a:xfrm>
        </p:spPr>
        <p:txBody>
          <a:bodyPr/>
          <a:lstStyle/>
          <a:p>
            <a:r>
              <a:rPr lang="es-ES">
                <a:solidFill>
                  <a:srgbClr val="FFFF99"/>
                </a:solidFill>
                <a:effectLst/>
              </a:rPr>
              <a:t>Thank you</a:t>
            </a:r>
            <a:endParaRPr lang="en-US">
              <a:solidFill>
                <a:srgbClr val="FFFF99"/>
              </a:solidFill>
              <a:effectLst/>
            </a:endParaRPr>
          </a:p>
        </p:txBody>
      </p: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3998913" y="28098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Floods</a:t>
            </a:r>
            <a:r>
              <a:rPr lang="en-US" sz="2400"/>
              <a:t> </a:t>
            </a:r>
          </a:p>
        </p:txBody>
      </p:sp>
      <p:pic>
        <p:nvPicPr>
          <p:cNvPr id="3614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6858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1478" name="Group 6"/>
          <p:cNvGrpSpPr>
            <a:grpSpLocks/>
          </p:cNvGrpSpPr>
          <p:nvPr/>
        </p:nvGrpSpPr>
        <p:grpSpPr bwMode="auto">
          <a:xfrm>
            <a:off x="3302000" y="6273800"/>
            <a:ext cx="2474913" cy="304800"/>
            <a:chOff x="3696" y="2496"/>
            <a:chExt cx="1559" cy="192"/>
          </a:xfrm>
        </p:grpSpPr>
        <p:pic>
          <p:nvPicPr>
            <p:cNvPr id="36147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55963" t="46121" r="42203" b="49712"/>
            <a:stretch>
              <a:fillRect/>
            </a:stretch>
          </p:blipFill>
          <p:spPr bwMode="auto">
            <a:xfrm>
              <a:off x="3696" y="2536"/>
              <a:ext cx="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1480" name="Text Box 8"/>
            <p:cNvSpPr txBox="1">
              <a:spLocks noChangeArrowheads="1"/>
            </p:cNvSpPr>
            <p:nvPr/>
          </p:nvSpPr>
          <p:spPr bwMode="auto">
            <a:xfrm>
              <a:off x="3817" y="2496"/>
              <a:ext cx="14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cs typeface="Times New Roman" pitchFamily="18" charset="0"/>
                </a:rPr>
                <a:t>2 or more recurring events</a:t>
              </a:r>
            </a:p>
          </p:txBody>
        </p:sp>
      </p:grp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3602038" y="266700"/>
            <a:ext cx="193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Earthquakes</a:t>
            </a:r>
            <a:r>
              <a:rPr lang="en-US" sz="2400"/>
              <a:t> </a:t>
            </a:r>
          </a:p>
        </p:txBody>
      </p:sp>
      <p:pic>
        <p:nvPicPr>
          <p:cNvPr id="3625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6858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2502" name="Group 6"/>
          <p:cNvGrpSpPr>
            <a:grpSpLocks/>
          </p:cNvGrpSpPr>
          <p:nvPr/>
        </p:nvGrpSpPr>
        <p:grpSpPr bwMode="auto">
          <a:xfrm>
            <a:off x="3302000" y="6273800"/>
            <a:ext cx="2474913" cy="304800"/>
            <a:chOff x="3696" y="2496"/>
            <a:chExt cx="1559" cy="192"/>
          </a:xfrm>
        </p:grpSpPr>
        <p:pic>
          <p:nvPicPr>
            <p:cNvPr id="36250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55963" t="46121" r="42203" b="49712"/>
            <a:stretch>
              <a:fillRect/>
            </a:stretch>
          </p:blipFill>
          <p:spPr bwMode="auto">
            <a:xfrm>
              <a:off x="3696" y="2536"/>
              <a:ext cx="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2504" name="Text Box 8"/>
            <p:cNvSpPr txBox="1">
              <a:spLocks noChangeArrowheads="1"/>
            </p:cNvSpPr>
            <p:nvPr/>
          </p:nvSpPr>
          <p:spPr bwMode="auto">
            <a:xfrm>
              <a:off x="3817" y="2496"/>
              <a:ext cx="14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cs typeface="Times New Roman" pitchFamily="18" charset="0"/>
                </a:rPr>
                <a:t>2 or more recurring events</a:t>
              </a:r>
            </a:p>
          </p:txBody>
        </p:sp>
      </p:grp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3714750" y="261938"/>
            <a:ext cx="171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Hurricanes</a:t>
            </a:r>
            <a:r>
              <a:rPr lang="en-US" sz="2400"/>
              <a:t> </a:t>
            </a:r>
          </a:p>
        </p:txBody>
      </p:sp>
      <p:pic>
        <p:nvPicPr>
          <p:cNvPr id="3635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6858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3526" name="Group 6"/>
          <p:cNvGrpSpPr>
            <a:grpSpLocks/>
          </p:cNvGrpSpPr>
          <p:nvPr/>
        </p:nvGrpSpPr>
        <p:grpSpPr bwMode="auto">
          <a:xfrm>
            <a:off x="3302000" y="6273800"/>
            <a:ext cx="2474913" cy="304800"/>
            <a:chOff x="3696" y="2496"/>
            <a:chExt cx="1559" cy="192"/>
          </a:xfrm>
        </p:grpSpPr>
        <p:pic>
          <p:nvPicPr>
            <p:cNvPr id="36352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55963" t="46121" r="42203" b="49712"/>
            <a:stretch>
              <a:fillRect/>
            </a:stretch>
          </p:blipFill>
          <p:spPr bwMode="auto">
            <a:xfrm>
              <a:off x="3696" y="2536"/>
              <a:ext cx="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3528" name="Text Box 8"/>
            <p:cNvSpPr txBox="1">
              <a:spLocks noChangeArrowheads="1"/>
            </p:cNvSpPr>
            <p:nvPr/>
          </p:nvSpPr>
          <p:spPr bwMode="auto">
            <a:xfrm>
              <a:off x="3817" y="2496"/>
              <a:ext cx="14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cs typeface="Times New Roman" pitchFamily="18" charset="0"/>
                </a:rPr>
                <a:t>2 or more recurring events</a:t>
              </a:r>
            </a:p>
          </p:txBody>
        </p:sp>
      </p:grp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3216275" y="257175"/>
            <a:ext cx="2705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Times New Roman" pitchFamily="18" charset="0"/>
              </a:rPr>
              <a:t>Areas under threat</a:t>
            </a:r>
          </a:p>
        </p:txBody>
      </p:sp>
      <p:pic>
        <p:nvPicPr>
          <p:cNvPr id="3645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6858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4550" name="Group 6"/>
          <p:cNvGrpSpPr>
            <a:grpSpLocks/>
          </p:cNvGrpSpPr>
          <p:nvPr/>
        </p:nvGrpSpPr>
        <p:grpSpPr bwMode="auto">
          <a:xfrm>
            <a:off x="3302000" y="6273800"/>
            <a:ext cx="2474913" cy="304800"/>
            <a:chOff x="3696" y="2496"/>
            <a:chExt cx="1559" cy="192"/>
          </a:xfrm>
        </p:grpSpPr>
        <p:pic>
          <p:nvPicPr>
            <p:cNvPr id="36455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55963" t="46121" r="42203" b="49712"/>
            <a:stretch>
              <a:fillRect/>
            </a:stretch>
          </p:blipFill>
          <p:spPr bwMode="auto">
            <a:xfrm>
              <a:off x="3696" y="2536"/>
              <a:ext cx="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4552" name="Text Box 8"/>
            <p:cNvSpPr txBox="1">
              <a:spLocks noChangeArrowheads="1"/>
            </p:cNvSpPr>
            <p:nvPr/>
          </p:nvSpPr>
          <p:spPr bwMode="auto">
            <a:xfrm>
              <a:off x="3817" y="2496"/>
              <a:ext cx="14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cs typeface="Times New Roman" pitchFamily="18" charset="0"/>
                </a:rPr>
                <a:t>2 or more recurring events</a:t>
              </a:r>
            </a:p>
          </p:txBody>
        </p:sp>
      </p:grp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Conclusions from the maps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Floods are the </a:t>
            </a:r>
            <a:r>
              <a:rPr lang="es-ES" sz="2800"/>
              <a:t>more</a:t>
            </a:r>
            <a:r>
              <a:rPr lang="en-US" sz="2800"/>
              <a:t> frequent hazards in the region.</a:t>
            </a:r>
            <a:endParaRPr lang="es-ES" sz="2800"/>
          </a:p>
          <a:p>
            <a:pPr>
              <a:lnSpc>
                <a:spcPct val="90000"/>
              </a:lnSpc>
            </a:pPr>
            <a:r>
              <a:rPr lang="en-US" sz="2800"/>
              <a:t>Other significant hazards </a:t>
            </a:r>
            <a:r>
              <a:rPr lang="es-ES" sz="2800"/>
              <a:t>more prevalent</a:t>
            </a:r>
            <a:r>
              <a:rPr lang="en-US" sz="2800"/>
              <a:t> in certain sub-regions:</a:t>
            </a:r>
            <a:endParaRPr lang="es-ES" sz="2800"/>
          </a:p>
          <a:p>
            <a:pPr lvl="1">
              <a:lnSpc>
                <a:spcPct val="90000"/>
              </a:lnSpc>
            </a:pPr>
            <a:r>
              <a:rPr lang="en-US" sz="2400" b="1" i="1">
                <a:cs typeface="Times New Roman" pitchFamily="18" charset="0"/>
              </a:rPr>
              <a:t>Earthquakes</a:t>
            </a:r>
            <a:r>
              <a:rPr lang="en-US" sz="2400">
                <a:cs typeface="Times New Roman" pitchFamily="18" charset="0"/>
              </a:rPr>
              <a:t>: on the western flank of all countries on the Pacific coast, the Andean-Coastal Arch in Venezuela and a section of the Caribbean.</a:t>
            </a:r>
          </a:p>
          <a:p>
            <a:pPr lvl="1">
              <a:lnSpc>
                <a:spcPct val="90000"/>
              </a:lnSpc>
            </a:pPr>
            <a:r>
              <a:rPr lang="en-US" sz="2400" b="1" i="1">
                <a:cs typeface="Times New Roman" pitchFamily="18" charset="0"/>
              </a:rPr>
              <a:t>Hurricanes</a:t>
            </a:r>
            <a:r>
              <a:rPr lang="en-US" sz="2400">
                <a:cs typeface="Times New Roman" pitchFamily="18" charset="0"/>
              </a:rPr>
              <a:t>: in the Caribbean and Mexico</a:t>
            </a:r>
          </a:p>
          <a:p>
            <a:pPr lvl="1">
              <a:lnSpc>
                <a:spcPct val="90000"/>
              </a:lnSpc>
            </a:pPr>
            <a:r>
              <a:rPr lang="en-US" sz="2400" b="1" i="1">
                <a:cs typeface="Times New Roman" pitchFamily="18" charset="0"/>
              </a:rPr>
              <a:t>Volcanic eruptions</a:t>
            </a:r>
            <a:r>
              <a:rPr lang="en-US" sz="2400">
                <a:cs typeface="Times New Roman" pitchFamily="18" charset="0"/>
              </a:rPr>
              <a:t>: in the Andean sub-region near the Pacific ocean in Peru, Ecuador and Colombia, and in Central America and Mexico</a:t>
            </a:r>
          </a:p>
          <a:p>
            <a:pPr lvl="1">
              <a:lnSpc>
                <a:spcPct val="90000"/>
              </a:lnSpc>
            </a:pPr>
            <a:r>
              <a:rPr lang="en-US" sz="2400" b="1" i="1">
                <a:cs typeface="Times New Roman" pitchFamily="18" charset="0"/>
              </a:rPr>
              <a:t>Landslides</a:t>
            </a:r>
            <a:r>
              <a:rPr lang="en-US" sz="2400">
                <a:cs typeface="Times New Roman" pitchFamily="18" charset="0"/>
              </a:rPr>
              <a:t>: in the Andean countries and on the Atlantic coast of Brazil</a:t>
            </a:r>
          </a:p>
          <a:p>
            <a:pPr>
              <a:lnSpc>
                <a:spcPct val="90000"/>
              </a:lnSpc>
            </a:pPr>
            <a:r>
              <a:rPr lang="en-US" sz="2800"/>
              <a:t>There are up to 9 different hazards per country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Recommendations regarding floods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3600"/>
              <a:t>Comprehensive water resource management</a:t>
            </a:r>
          </a:p>
          <a:p>
            <a:pPr>
              <a:lnSpc>
                <a:spcPct val="90000"/>
              </a:lnSpc>
            </a:pPr>
            <a:r>
              <a:rPr lang="es-ES" sz="3600"/>
              <a:t>Fight against deforestation</a:t>
            </a:r>
          </a:p>
          <a:p>
            <a:pPr>
              <a:lnSpc>
                <a:spcPct val="90000"/>
              </a:lnSpc>
            </a:pPr>
            <a:r>
              <a:rPr lang="es-ES" sz="3600"/>
              <a:t>Reforestation</a:t>
            </a:r>
          </a:p>
          <a:p>
            <a:pPr>
              <a:lnSpc>
                <a:spcPct val="90000"/>
              </a:lnSpc>
            </a:pPr>
            <a:r>
              <a:rPr lang="es-ES" sz="3600"/>
              <a:t>Sound environmental management of soils and slopes</a:t>
            </a:r>
          </a:p>
          <a:p>
            <a:pPr>
              <a:lnSpc>
                <a:spcPct val="90000"/>
              </a:lnSpc>
            </a:pPr>
            <a:r>
              <a:rPr lang="es-ES" sz="3600"/>
              <a:t>Comprehensive waste management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99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937</Words>
  <Application>Microsoft Office PowerPoint</Application>
  <PresentationFormat>On-screen Show (4:3)</PresentationFormat>
  <Paragraphs>136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Times New Roman</vt:lpstr>
      <vt:lpstr>Tahoma</vt:lpstr>
      <vt:lpstr>Wingdings</vt:lpstr>
      <vt:lpstr>Arial Unicode MS</vt:lpstr>
      <vt:lpstr>Default Design</vt:lpstr>
      <vt:lpstr>Microsoft Photo Editor 3.0 Photo</vt:lpstr>
      <vt:lpstr>Microsoft Picture</vt:lpstr>
      <vt:lpstr>Disaster Risk Reduction in Latin America and the Caribbean Through Environmental Management and the Use of Economic Instruments</vt:lpstr>
      <vt:lpstr>Issues that will be addressed: First presentation </vt:lpstr>
      <vt:lpstr>Hazards that have resulted in disasters in Latin America and the Caribbean (LAC) over the past 100 years</vt:lpstr>
      <vt:lpstr>Slide 4</vt:lpstr>
      <vt:lpstr>Slide 5</vt:lpstr>
      <vt:lpstr>Slide 6</vt:lpstr>
      <vt:lpstr>Slide 7</vt:lpstr>
      <vt:lpstr>Conclusions from the maps</vt:lpstr>
      <vt:lpstr>Recommendations regarding floods</vt:lpstr>
      <vt:lpstr>Recommendations for countries with several hazards</vt:lpstr>
      <vt:lpstr>FRAMEWORK FOR THE APPLICATION OF DISASTER REDUCTION PROPOSALS</vt:lpstr>
      <vt:lpstr>FRAMEWORK FOR THE APPLICATION OF DISASTER REDUCTION PROPOSALS</vt:lpstr>
      <vt:lpstr>LAC: the problem is urban in nature</vt:lpstr>
      <vt:lpstr>Socioeconomic vulnerability in LAC</vt:lpstr>
      <vt:lpstr>Method for socioeconomic vulnerability assessment</vt:lpstr>
      <vt:lpstr>Vulnerability in LAC</vt:lpstr>
      <vt:lpstr>Important aspects for environmental management</vt:lpstr>
      <vt:lpstr>Slide 18</vt:lpstr>
      <vt:lpstr>Group 1</vt:lpstr>
      <vt:lpstr>Group 2</vt:lpstr>
      <vt:lpstr>Slide 21</vt:lpstr>
      <vt:lpstr>Slide 22</vt:lpstr>
      <vt:lpstr>Slide 23</vt:lpstr>
      <vt:lpstr>Important aspects for disaster risk management</vt:lpstr>
      <vt:lpstr>Important aspects for disaster risk management</vt:lpstr>
      <vt:lpstr>Important aspects for disaster risk management</vt:lpstr>
      <vt:lpstr>Important aspects for disaster risk management</vt:lpstr>
      <vt:lpstr>Disaster risk reduction by means of environmental and natural resource management</vt:lpstr>
      <vt:lpstr>Disaster risk reduction by means of environmental management</vt:lpstr>
      <vt:lpstr>Management policies and actions of central governments</vt:lpstr>
      <vt:lpstr>Slide 31</vt:lpstr>
      <vt:lpstr>Application of the chart of interrelationships</vt:lpstr>
      <vt:lpstr>Thank you</vt:lpstr>
    </vt:vector>
  </TitlesOfParts>
  <Manager>Diego Vallejo Arias</Manager>
  <Company>Fundación Natura - Sun Mountain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proyecto BID </dc:title>
  <dc:subject>Proyecto BID - Disminución del riesgo</dc:subject>
  <dc:creator>Diego Vallejo Arias</dc:creator>
  <dc:description>Reducción del Riesgo de Desastres en América Latina y El Caribe a través de la Gestión Ambiental y el uso de Incentivos Económicos</dc:description>
  <cp:lastModifiedBy>anarod</cp:lastModifiedBy>
  <cp:revision>189</cp:revision>
  <dcterms:created xsi:type="dcterms:W3CDTF">2003-09-13T18:29:00Z</dcterms:created>
  <dcterms:modified xsi:type="dcterms:W3CDTF">2010-07-12T01:23:23Z</dcterms:modified>
  <cp:category>Anexos</cp:category>
</cp:coreProperties>
</file>