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2"/>
  </p:notesMasterIdLst>
  <p:sldIdLst>
    <p:sldId id="256" r:id="rId2"/>
    <p:sldId id="314" r:id="rId3"/>
    <p:sldId id="264" r:id="rId4"/>
    <p:sldId id="319" r:id="rId5"/>
    <p:sldId id="281" r:id="rId6"/>
    <p:sldId id="302" r:id="rId7"/>
    <p:sldId id="304" r:id="rId8"/>
    <p:sldId id="307" r:id="rId9"/>
    <p:sldId id="322" r:id="rId10"/>
    <p:sldId id="323" r:id="rId11"/>
    <p:sldId id="283" r:id="rId12"/>
    <p:sldId id="284" r:id="rId13"/>
    <p:sldId id="285" r:id="rId14"/>
    <p:sldId id="324" r:id="rId15"/>
    <p:sldId id="315" r:id="rId16"/>
    <p:sldId id="327" r:id="rId17"/>
    <p:sldId id="325" r:id="rId18"/>
    <p:sldId id="317" r:id="rId19"/>
    <p:sldId id="326" r:id="rId20"/>
    <p:sldId id="258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99CD"/>
    <a:srgbClr val="0066CC"/>
    <a:srgbClr val="0099CC"/>
  </p:clrMru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853" autoAdjust="0"/>
  </p:normalViewPr>
  <p:slideViewPr>
    <p:cSldViewPr>
      <p:cViewPr>
        <p:scale>
          <a:sx n="80" d="100"/>
          <a:sy n="80" d="100"/>
        </p:scale>
        <p:origin x="-72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DATA.IDB\Myriam\Presentaciones\Otros\DIA%202011%20borrador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TA.IDB\Myriam\Presentaciones\Otros\DIA%202011%20borrador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TA.IDB\Myriam\Presentaciones\Otros\DIA%202011%20borrador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/>
      <c:pie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  <c:showLeaderLines val="1"/>
          </c:dLbls>
          <c:cat>
            <c:strRef>
              <c:f>Sheet1!$L$3:$L$8</c:f>
              <c:strCache>
                <c:ptCount val="6"/>
                <c:pt idx="0">
                  <c:v>Labor</c:v>
                </c:pt>
                <c:pt idx="1">
                  <c:v>Education</c:v>
                </c:pt>
                <c:pt idx="2">
                  <c:v>Institutions</c:v>
                </c:pt>
                <c:pt idx="3">
                  <c:v>Health</c:v>
                </c:pt>
                <c:pt idx="4">
                  <c:v>Finance</c:v>
                </c:pt>
                <c:pt idx="5">
                  <c:v>Environment</c:v>
                </c:pt>
              </c:strCache>
            </c:strRef>
          </c:cat>
          <c:val>
            <c:numRef>
              <c:f>Sheet1!$M$3:$M$8</c:f>
              <c:numCache>
                <c:formatCode>0%</c:formatCode>
                <c:ptCount val="6"/>
                <c:pt idx="0">
                  <c:v>0.18000000000000024</c:v>
                </c:pt>
                <c:pt idx="1">
                  <c:v>0.18000000000000024</c:v>
                </c:pt>
                <c:pt idx="2">
                  <c:v>0.2</c:v>
                </c:pt>
                <c:pt idx="3">
                  <c:v>0.18000000000000024</c:v>
                </c:pt>
                <c:pt idx="4">
                  <c:v>0.12000000000000002</c:v>
                </c:pt>
                <c:pt idx="5">
                  <c:v>0.14000000000000001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2400">
              <a:latin typeface="Unit-Regular"/>
            </a:defRPr>
          </a:pPr>
          <a:endParaRPr lang="en-US"/>
        </a:p>
      </c:txPr>
    </c:legend>
    <c:plotVisOnly val="1"/>
  </c:chart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view3D>
      <c:rotX val="75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Sheet2!$A$2:$A$4</c:f>
              <c:strCache>
                <c:ptCount val="3"/>
                <c:pt idx="0">
                  <c:v>Minimal Link</c:v>
                </c:pt>
                <c:pt idx="1">
                  <c:v>Partial ICT - Link</c:v>
                </c:pt>
                <c:pt idx="2">
                  <c:v>Strong ICT - Link</c:v>
                </c:pt>
              </c:strCache>
            </c:strRef>
          </c:cat>
          <c:val>
            <c:numRef>
              <c:f>Sheet2!$B$2:$B$4</c:f>
              <c:numCache>
                <c:formatCode>0%</c:formatCode>
                <c:ptCount val="3"/>
                <c:pt idx="0">
                  <c:v>0.22</c:v>
                </c:pt>
                <c:pt idx="1">
                  <c:v>0.39000000000000101</c:v>
                </c:pt>
                <c:pt idx="2">
                  <c:v>0.39000000000000101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2263086905803469"/>
          <c:y val="0.27040758126388226"/>
          <c:w val="0.4773691046351165"/>
          <c:h val="0.57969750656168306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plotArea>
      <c:layout/>
      <c:barChart>
        <c:barDir val="bar"/>
        <c:grouping val="clustered"/>
        <c:ser>
          <c:idx val="0"/>
          <c:order val="0"/>
          <c:tx>
            <c:strRef>
              <c:f>Sheet3!$B$2</c:f>
              <c:strCache>
                <c:ptCount val="1"/>
                <c:pt idx="0">
                  <c:v>ICT and Sectoral Impact: Minimal ICT link</c:v>
                </c:pt>
              </c:strCache>
            </c:strRef>
          </c:tx>
          <c:cat>
            <c:strRef>
              <c:f>Sheet3!$A$3:$A$8</c:f>
              <c:strCache>
                <c:ptCount val="6"/>
                <c:pt idx="0">
                  <c:v>Education</c:v>
                </c:pt>
                <c:pt idx="1">
                  <c:v>Environment</c:v>
                </c:pt>
                <c:pt idx="2">
                  <c:v>Health</c:v>
                </c:pt>
                <c:pt idx="3">
                  <c:v>Institutions</c:v>
                </c:pt>
                <c:pt idx="4">
                  <c:v>Labor</c:v>
                </c:pt>
                <c:pt idx="5">
                  <c:v>Finance</c:v>
                </c:pt>
              </c:strCache>
            </c:strRef>
          </c:cat>
          <c:val>
            <c:numRef>
              <c:f>Sheet3!$B$3:$B$8</c:f>
              <c:numCache>
                <c:formatCode>General</c:formatCode>
                <c:ptCount val="6"/>
                <c:pt idx="0">
                  <c:v>29</c:v>
                </c:pt>
                <c:pt idx="1">
                  <c:v>50</c:v>
                </c:pt>
                <c:pt idx="2">
                  <c:v>24</c:v>
                </c:pt>
                <c:pt idx="3">
                  <c:v>13</c:v>
                </c:pt>
                <c:pt idx="4">
                  <c:v>14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ICT and Sectoral Impact: Partial ICT link</c:v>
                </c:pt>
              </c:strCache>
            </c:strRef>
          </c:tx>
          <c:cat>
            <c:strRef>
              <c:f>Sheet3!$A$3:$A$8</c:f>
              <c:strCache>
                <c:ptCount val="6"/>
                <c:pt idx="0">
                  <c:v>Education</c:v>
                </c:pt>
                <c:pt idx="1">
                  <c:v>Environment</c:v>
                </c:pt>
                <c:pt idx="2">
                  <c:v>Health</c:v>
                </c:pt>
                <c:pt idx="3">
                  <c:v>Institutions</c:v>
                </c:pt>
                <c:pt idx="4">
                  <c:v>Labor</c:v>
                </c:pt>
                <c:pt idx="5">
                  <c:v>Finance</c:v>
                </c:pt>
              </c:strCache>
            </c:strRef>
          </c:cat>
          <c:val>
            <c:numRef>
              <c:f>Sheet3!$C$3:$C$8</c:f>
              <c:numCache>
                <c:formatCode>General</c:formatCode>
                <c:ptCount val="6"/>
                <c:pt idx="0">
                  <c:v>57</c:v>
                </c:pt>
                <c:pt idx="1">
                  <c:v>33</c:v>
                </c:pt>
                <c:pt idx="2">
                  <c:v>38</c:v>
                </c:pt>
                <c:pt idx="3">
                  <c:v>39</c:v>
                </c:pt>
                <c:pt idx="4">
                  <c:v>29</c:v>
                </c:pt>
                <c:pt idx="5">
                  <c:v>40</c:v>
                </c:pt>
              </c:numCache>
            </c:numRef>
          </c:val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ICT and Sectoral Impact: Strong ICT link</c:v>
                </c:pt>
              </c:strCache>
            </c:strRef>
          </c:tx>
          <c:cat>
            <c:strRef>
              <c:f>Sheet3!$A$3:$A$8</c:f>
              <c:strCache>
                <c:ptCount val="6"/>
                <c:pt idx="0">
                  <c:v>Education</c:v>
                </c:pt>
                <c:pt idx="1">
                  <c:v>Environment</c:v>
                </c:pt>
                <c:pt idx="2">
                  <c:v>Health</c:v>
                </c:pt>
                <c:pt idx="3">
                  <c:v>Institutions</c:v>
                </c:pt>
                <c:pt idx="4">
                  <c:v>Labor</c:v>
                </c:pt>
                <c:pt idx="5">
                  <c:v>Finance</c:v>
                </c:pt>
              </c:strCache>
            </c:strRef>
          </c:cat>
          <c:val>
            <c:numRef>
              <c:f>Sheet3!$D$3:$D$8</c:f>
              <c:numCache>
                <c:formatCode>General</c:formatCode>
                <c:ptCount val="6"/>
                <c:pt idx="0">
                  <c:v>14</c:v>
                </c:pt>
                <c:pt idx="1">
                  <c:v>17</c:v>
                </c:pt>
                <c:pt idx="2">
                  <c:v>38</c:v>
                </c:pt>
                <c:pt idx="3">
                  <c:v>48</c:v>
                </c:pt>
                <c:pt idx="4">
                  <c:v>57</c:v>
                </c:pt>
                <c:pt idx="5">
                  <c:v>60</c:v>
                </c:pt>
              </c:numCache>
            </c:numRef>
          </c:val>
        </c:ser>
        <c:axId val="159827840"/>
        <c:axId val="159829376"/>
      </c:barChart>
      <c:catAx>
        <c:axId val="159827840"/>
        <c:scaling>
          <c:orientation val="minMax"/>
        </c:scaling>
        <c:axPos val="l"/>
        <c:tickLblPos val="nextTo"/>
        <c:crossAx val="159829376"/>
        <c:crosses val="autoZero"/>
        <c:auto val="1"/>
        <c:lblAlgn val="ctr"/>
        <c:lblOffset val="100"/>
      </c:catAx>
      <c:valAx>
        <c:axId val="159829376"/>
        <c:scaling>
          <c:orientation val="minMax"/>
          <c:max val="65"/>
          <c:min val="0"/>
        </c:scaling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Percentage of projects with strong, partial or minimal ICT link</a:t>
                </a:r>
              </a:p>
            </c:rich>
          </c:tx>
          <c:layout/>
        </c:title>
        <c:numFmt formatCode="General" sourceLinked="1"/>
        <c:tickLblPos val="nextTo"/>
        <c:crossAx val="159827840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0.3</cdr:y>
    </cdr:to>
    <cdr:sp macro="" textlink="">
      <cdr:nvSpPr>
        <cdr:cNvPr id="2" name="Title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0"/>
          <a:ext cx="7772400" cy="11430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="horz" wrap="square" lIns="91440" tIns="45720" rIns="91440" bIns="45720" anchor="ctr" anchorCtr="0" compatLnSpc="1"/>
        <a:lstStyle xmlns:a="http://schemas.openxmlformats.org/drawingml/2006/main">
          <a:lvl1pPr marL="0" marR="0" lvl="0" indent="0" algn="l" defTabSz="914400" rtl="0" fontAlgn="auto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  <a:tabLst/>
            <a:defRPr lang="en-US" sz="3000" b="0" i="0" u="none" strike="noStrike" kern="0" cap="none" spc="0" baseline="0">
              <a:solidFill>
                <a:srgbClr val="0399CD"/>
              </a:solidFill>
              <a:uFillTx/>
              <a:latin typeface="Unit-Bold"/>
            </a:defRPr>
          </a:lvl1pPr>
        </a:lstStyle>
        <a:p xmlns:a="http://schemas.openxmlformats.org/drawingml/2006/main">
          <a:endParaRPr lang="en-US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66E09BF-D92E-4610-AF2B-7D2199F7E21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A0B8E7-5835-4A3E-8B29-B8A3201C2B51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D8AE8-5225-410B-9C37-631976151A95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858000" cy="1112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A58086-DC66-4B1C-9D6E-EDDA71756767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77249-10ED-47E1-95B2-F224A193BD03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516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516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73E6A0-8D8A-4565-A94D-519842B37474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31BE39-CF62-4922-99AD-FFF7C62F4D61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781800" cy="1112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DE97F-CC6D-4459-93ED-195C509CAF5E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B242A-68C9-4ED9-8C27-85846C220016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7966A8-DBDE-451A-86C9-467A0FA98BEF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92D77-DE01-453F-BBF7-C5B623B9FF30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90E96A-0223-4524-B5C0-122E1556771C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F49510-917A-498F-94C5-B1FF82917145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781800" cy="11128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F208BF-E143-44EE-B55E-17CFB5943097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3F078C-AA7D-4468-9A7F-0068404C2F94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705600" cy="1112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89DCA9-8C2E-4343-998B-EC049D80AC4F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C94ED-9DE3-4116-82FF-10B49974A325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8C0415-135E-49C4-B4E6-12769700C14C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DBFC6-6827-4758-95FD-674227B9A5D9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CE528F-D5B5-4C34-BC35-3E6242471653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BDF-86CB-4F4D-8322-C1513C686C13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92FB31-CCB5-4E4C-96AD-1C60B5E29879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This is a test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9F131A-70DA-480A-97D3-6EE71CA99AFB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67818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91300"/>
            <a:ext cx="1295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81C05B3E-1D7B-45F2-AA26-08EECB532E1C}" type="datetime1">
              <a:rPr lang="en-US" smtClean="0"/>
              <a:pPr/>
              <a:t>5/19/2011</a:t>
            </a:fld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9130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/>
              <a:t>This is a test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72375" y="5867400"/>
            <a:ext cx="1266825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400800"/>
            <a:ext cx="91440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10350"/>
            <a:ext cx="2362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840A717-2C7C-422D-924D-99C219636A20}" type="slidenum">
              <a:rPr lang="en-US"/>
              <a:pPr/>
              <a:t>‹#›</a:t>
            </a:fld>
            <a:endParaRPr lang="en-US"/>
          </a:p>
          <a:p>
            <a:endParaRPr lang="en-US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91400" y="381000"/>
            <a:ext cx="1548371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399C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399CD"/>
          </a:solidFill>
          <a:latin typeface="Unit-Bold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399CD"/>
          </a:solidFill>
          <a:latin typeface="Unit-Bold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399CD"/>
          </a:solidFill>
          <a:latin typeface="Unit-Bold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399CD"/>
          </a:solidFill>
          <a:latin typeface="Unit-Bold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399CD"/>
          </a:solidFill>
          <a:latin typeface="Unit-Bold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399CD"/>
          </a:solidFill>
          <a:latin typeface="Unit-Bold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399CD"/>
          </a:solidFill>
          <a:latin typeface="Unit-Bold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399CD"/>
          </a:solidFill>
          <a:latin typeface="Unit-Bold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sodahead.com/fun/are-fat-people-victims-or-gluttons/question-127841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95800" y="1752600"/>
            <a:ext cx="4343400" cy="3048000"/>
          </a:xfrm>
        </p:spPr>
        <p:txBody>
          <a:bodyPr/>
          <a:lstStyle/>
          <a:p>
            <a:pPr algn="ctr"/>
            <a:r>
              <a:rPr lang="en-US" sz="4400" b="1" dirty="0" smtClean="0"/>
              <a:t>Development Connections </a:t>
            </a:r>
            <a:r>
              <a:rPr lang="en-US" sz="2400" dirty="0" smtClean="0"/>
              <a:t>Unveiling the Impact of New Information Technologies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2000" dirty="0" smtClean="0"/>
              <a:t>Development in the Americas, 2011</a:t>
            </a:r>
            <a:endParaRPr lang="en-US" sz="20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895600"/>
            <a:ext cx="2836863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549525"/>
            <a:ext cx="4953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8AE8-5225-410B-9C37-631976151A95}" type="slidenum">
              <a:rPr lang="en-US" smtClean="0"/>
              <a:pPr/>
              <a:t>1</a:t>
            </a:fld>
            <a:endParaRPr lang="en-US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819400"/>
            <a:ext cx="6705600" cy="1112838"/>
          </a:xfrm>
        </p:spPr>
        <p:txBody>
          <a:bodyPr/>
          <a:lstStyle/>
          <a:p>
            <a:pPr algn="ctr"/>
            <a:r>
              <a:rPr lang="en-US" sz="4400" b="1" dirty="0" smtClean="0"/>
              <a:t>Successful Examples</a:t>
            </a:r>
            <a:endParaRPr lang="en-US" sz="44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94ED-9DE3-4116-82FF-10B49974A325}" type="slidenum">
              <a:rPr lang="en-US" smtClean="0"/>
              <a:pPr/>
              <a:t>10</a:t>
            </a:fld>
            <a:endParaRPr lang="en-US" smtClean="0"/>
          </a:p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1295400"/>
            <a:ext cx="4572000" cy="1143000"/>
          </a:xfrm>
        </p:spPr>
        <p:txBody>
          <a:bodyPr/>
          <a:lstStyle/>
          <a:p>
            <a:pPr algn="ctr"/>
            <a:r>
              <a:rPr lang="en-US" b="1" dirty="0" smtClean="0"/>
              <a:t>Savings Reminders –Bolivia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3352800"/>
            <a:ext cx="7696200" cy="2895596"/>
          </a:xfrm>
        </p:spPr>
        <p:txBody>
          <a:bodyPr/>
          <a:lstStyle/>
          <a:p>
            <a:r>
              <a:rPr lang="en-US" sz="2400" dirty="0" smtClean="0"/>
              <a:t>Clients who received monthly reminders saved 6% more than individuals who did not </a:t>
            </a:r>
          </a:p>
          <a:p>
            <a:endParaRPr lang="en-US" sz="2400" dirty="0" smtClean="0"/>
          </a:p>
          <a:p>
            <a:r>
              <a:rPr lang="en-US" sz="2400" dirty="0" smtClean="0"/>
              <a:t>Reminders that mentioned a specific future expenditure of the individual increased his/her savings by 16%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3" y="6610353"/>
            <a:ext cx="2362196" cy="476246"/>
          </a:xfrm>
          <a:prstGeom prst="rect">
            <a:avLst/>
          </a:prstGeom>
        </p:spPr>
        <p:txBody>
          <a:bodyPr/>
          <a:lstStyle/>
          <a:p>
            <a:pPr lvl="0"/>
            <a:fld id="{417659BF-9008-40CA-9C50-051C28D988A3}" type="slidenum">
              <a:rPr lang="en-US" smtClean="0"/>
              <a:pPr lvl="0"/>
              <a:t>11</a:t>
            </a:fld>
            <a:endParaRPr lang="en-US" smtClean="0"/>
          </a:p>
          <a:p>
            <a:pPr lvl="0"/>
            <a:endParaRPr lang="en-US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927" y="906252"/>
            <a:ext cx="3880873" cy="2294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3" y="6610353"/>
            <a:ext cx="2362196" cy="476246"/>
          </a:xfrm>
          <a:prstGeom prst="rect">
            <a:avLst/>
          </a:prstGeom>
        </p:spPr>
        <p:txBody>
          <a:bodyPr/>
          <a:lstStyle/>
          <a:p>
            <a:pPr lvl="0"/>
            <a:fld id="{417659BF-9008-40CA-9C50-051C28D988A3}" type="slidenum">
              <a:rPr lang="en-US" smtClean="0"/>
              <a:pPr lvl="0"/>
              <a:t>12</a:t>
            </a:fld>
            <a:endParaRPr lang="en-US" smtClean="0"/>
          </a:p>
          <a:p>
            <a:pPr lvl="0"/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381000"/>
            <a:ext cx="3657600" cy="2404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343400" y="533400"/>
            <a:ext cx="4495800" cy="1981200"/>
          </a:xfrm>
        </p:spPr>
        <p:txBody>
          <a:bodyPr/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Internet-based </a:t>
            </a:r>
            <a:r>
              <a:rPr lang="en-US" b="1" dirty="0" smtClean="0"/>
              <a:t>Sex </a:t>
            </a:r>
            <a:r>
              <a:rPr lang="en-US" b="1" dirty="0" smtClean="0"/>
              <a:t>Education in Colombia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2819400"/>
            <a:ext cx="8991600" cy="350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t-Regular"/>
              </a:rPr>
              <a:t>Significant improvements in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t-Regular"/>
              </a:rPr>
              <a:t>sexual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t-Regular"/>
              </a:rPr>
              <a:t>knowledge and attitudes (STD prevention, condom use, pregnancy prevention and sexual violence/abuse)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t-Regular"/>
              </a:rPr>
              <a:t>Kids are more able to identify safe and risky sexual practices, STD symptoms and violent/abusive sexual situations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t-Regular"/>
              </a:rPr>
              <a:t>More importantly,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t-Regular"/>
              </a:rPr>
              <a:t>behavioral change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t-Regular"/>
              </a:rPr>
              <a:t>: teenagers initiate sexual activity later and have fewer sexual partners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t-Regular"/>
              </a:rPr>
              <a:t>Reduction in pregnancies, from 2.2%  to 1.3%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nit-Regular"/>
              </a:rPr>
              <a:t> 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t-Regular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3" y="6610353"/>
            <a:ext cx="2362196" cy="476246"/>
          </a:xfrm>
          <a:prstGeom prst="rect">
            <a:avLst/>
          </a:prstGeom>
        </p:spPr>
        <p:txBody>
          <a:bodyPr/>
          <a:lstStyle/>
          <a:p>
            <a:pPr lvl="0"/>
            <a:fld id="{417659BF-9008-40CA-9C50-051C28D988A3}" type="slidenum">
              <a:rPr lang="en-US" smtClean="0"/>
              <a:pPr lvl="0"/>
              <a:t>13</a:t>
            </a:fld>
            <a:endParaRPr lang="en-US" smtClean="0"/>
          </a:p>
          <a:p>
            <a:pPr lvl="0"/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384229"/>
            <a:ext cx="4267199" cy="281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2971804"/>
            <a:ext cx="8077200" cy="4800596"/>
          </a:xfrm>
        </p:spPr>
        <p:txBody>
          <a:bodyPr/>
          <a:lstStyle/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Use of ICT to improve efficiency in the issuance of national ID cards</a:t>
            </a:r>
          </a:p>
          <a:p>
            <a:r>
              <a:rPr lang="en-US" sz="2400" dirty="0" smtClean="0"/>
              <a:t>Productivity of computer use (as opposed to typewriters) increases by more than one third</a:t>
            </a:r>
          </a:p>
          <a:p>
            <a:r>
              <a:rPr lang="en-US" sz="2400" dirty="0" smtClean="0"/>
              <a:t>ICT cannot do it all: success rates of indigenous women is much lower –either because of discrimination, ignorance, or bureaucratic delay)</a:t>
            </a:r>
          </a:p>
          <a:p>
            <a:endParaRPr lang="en-US" sz="24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876800" y="914400"/>
            <a:ext cx="3886200" cy="1477960"/>
          </a:xfrm>
        </p:spPr>
        <p:txBody>
          <a:bodyPr/>
          <a:lstStyle/>
          <a:p>
            <a:r>
              <a:rPr lang="en-US" b="1" dirty="0" smtClean="0"/>
              <a:t> Government Efficiency and Computers in Bolivia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362200"/>
            <a:ext cx="6781800" cy="1112838"/>
          </a:xfrm>
        </p:spPr>
        <p:txBody>
          <a:bodyPr/>
          <a:lstStyle/>
          <a:p>
            <a:pPr algn="ctr"/>
            <a:r>
              <a:rPr lang="en-US" sz="4000" b="1" dirty="0" smtClean="0"/>
              <a:t>Lessons of Successful Cases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242A-68C9-4ED9-8C27-85846C220016}" type="slidenum">
              <a:rPr lang="en-US" smtClean="0"/>
              <a:pPr/>
              <a:t>14</a:t>
            </a:fld>
            <a:endParaRPr lang="en-US" smtClean="0"/>
          </a:p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781800" cy="838200"/>
          </a:xfrm>
        </p:spPr>
        <p:txBody>
          <a:bodyPr/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Do you Want to Win Soccer Games?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242A-68C9-4ED9-8C27-85846C220016}" type="slidenum">
              <a:rPr lang="en-US" smtClean="0"/>
              <a:pPr/>
              <a:t>15</a:t>
            </a:fld>
            <a:endParaRPr lang="en-US" smtClean="0"/>
          </a:p>
          <a:p>
            <a:endParaRPr lang="en-US"/>
          </a:p>
        </p:txBody>
      </p:sp>
      <p:pic>
        <p:nvPicPr>
          <p:cNvPr id="2050" name="Picture 2" descr="http://www.fieldturf.com/images/uploads/soccer_overview_-_pro-we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82296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What we Learned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1910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Access is different from Use</a:t>
            </a:r>
          </a:p>
          <a:p>
            <a:endParaRPr lang="en-US" dirty="0" smtClean="0"/>
          </a:p>
          <a:p>
            <a:r>
              <a:rPr lang="en-US" dirty="0" smtClean="0"/>
              <a:t>Resources are limited</a:t>
            </a:r>
          </a:p>
          <a:p>
            <a:endParaRPr lang="en-US" dirty="0" smtClean="0"/>
          </a:p>
          <a:p>
            <a:r>
              <a:rPr lang="en-US" dirty="0" smtClean="0"/>
              <a:t>Complementarities are crucial</a:t>
            </a:r>
          </a:p>
          <a:p>
            <a:endParaRPr lang="en-US" dirty="0" smtClean="0"/>
          </a:p>
          <a:p>
            <a:r>
              <a:rPr lang="en-US" dirty="0" smtClean="0"/>
              <a:t>Cooperation: Public-private partnerships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242A-68C9-4ED9-8C27-85846C220016}" type="slidenum">
              <a:rPr lang="en-US" smtClean="0"/>
              <a:pPr/>
              <a:t>16</a:t>
            </a:fld>
            <a:endParaRPr lang="en-US" smtClean="0"/>
          </a:p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DBFC6-6827-4758-95FD-674227B9A5D9}" type="slidenum">
              <a:rPr lang="en-US" smtClean="0"/>
              <a:pPr/>
              <a:t>17</a:t>
            </a:fld>
            <a:endParaRPr lang="en-US" smtClean="0"/>
          </a:p>
          <a:p>
            <a:endParaRPr lang="en-US"/>
          </a:p>
        </p:txBody>
      </p:sp>
      <p:graphicFrame>
        <p:nvGraphicFramePr>
          <p:cNvPr id="3" name="Chart 2"/>
          <p:cNvGraphicFramePr/>
          <p:nvPr/>
        </p:nvGraphicFramePr>
        <p:xfrm>
          <a:off x="228600" y="1371600"/>
          <a:ext cx="6286500" cy="4943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6781800" cy="11128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b="1" kern="0" dirty="0" smtClean="0">
                <a:solidFill>
                  <a:srgbClr val="0399CD"/>
                </a:solidFill>
                <a:latin typeface="+mj-lt"/>
                <a:ea typeface="+mj-ea"/>
                <a:cs typeface="+mj-cs"/>
              </a:rPr>
              <a:t>That’s why they work better in some areas than in others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rgbClr val="0399C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7010400" cy="1112838"/>
          </a:xfrm>
        </p:spPr>
        <p:txBody>
          <a:bodyPr/>
          <a:lstStyle/>
          <a:p>
            <a:pPr algn="ctr"/>
            <a:r>
              <a:rPr lang="en-US" dirty="0" smtClean="0"/>
              <a:t>Do consider evaluation!</a:t>
            </a:r>
            <a:br>
              <a:rPr lang="en-US" dirty="0" smtClean="0"/>
            </a:br>
            <a:r>
              <a:rPr lang="en-US" dirty="0" smtClean="0"/>
              <a:t>(or the elephant -cow- in the room)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242A-68C9-4ED9-8C27-85846C220016}" type="slidenum">
              <a:rPr lang="en-US" smtClean="0"/>
              <a:pPr/>
              <a:t>18</a:t>
            </a:fld>
            <a:endParaRPr lang="en-US" smtClean="0"/>
          </a:p>
          <a:p>
            <a:endParaRPr lang="en-US"/>
          </a:p>
        </p:txBody>
      </p:sp>
      <p:pic>
        <p:nvPicPr>
          <p:cNvPr id="47106" name="Picture 2" descr="http://3.bp.blogspot.com/_MHeYA5-zzsA/S9r5CqEE8FI/AAAAAAAABDQ/aHqkndCoy-8/s1600/two-cow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7772400" cy="434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summary,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495800"/>
          </a:xfrm>
        </p:spPr>
        <p:txBody>
          <a:bodyPr/>
          <a:lstStyle/>
          <a:p>
            <a:r>
              <a:rPr lang="en-US" dirty="0" smtClean="0"/>
              <a:t>The potential is there.</a:t>
            </a:r>
          </a:p>
          <a:p>
            <a:endParaRPr lang="en-US" dirty="0" smtClean="0"/>
          </a:p>
          <a:p>
            <a:r>
              <a:rPr lang="en-US" dirty="0" smtClean="0"/>
              <a:t>ICTs are not an end.</a:t>
            </a:r>
          </a:p>
          <a:p>
            <a:endParaRPr lang="en-US" dirty="0" smtClean="0"/>
          </a:p>
          <a:p>
            <a:r>
              <a:rPr lang="en-US" dirty="0" smtClean="0"/>
              <a:t>Not a silver bullet</a:t>
            </a:r>
          </a:p>
          <a:p>
            <a:endParaRPr lang="en-US" dirty="0" smtClean="0"/>
          </a:p>
          <a:p>
            <a:r>
              <a:rPr lang="en-US" dirty="0" smtClean="0"/>
              <a:t>Cost-benefit: Newer is not always better</a:t>
            </a:r>
          </a:p>
          <a:p>
            <a:endParaRPr lang="en-US" dirty="0" smtClean="0"/>
          </a:p>
          <a:p>
            <a:r>
              <a:rPr lang="en-US" dirty="0" smtClean="0"/>
              <a:t>Start small, evaluate, and then go big.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242A-68C9-4ED9-8C27-85846C220016}" type="slidenum">
              <a:rPr lang="en-US" smtClean="0"/>
              <a:pPr/>
              <a:t>19</a:t>
            </a:fld>
            <a:endParaRPr lang="en-US" smtClean="0"/>
          </a:p>
          <a:p>
            <a:endParaRPr lang="en-US"/>
          </a:p>
        </p:txBody>
      </p:sp>
      <p:pic>
        <p:nvPicPr>
          <p:cNvPr id="5" name="Picture 2" descr="http://www.centralmediasystems.com/images/TelevisionS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143000"/>
            <a:ext cx="3505200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781800" cy="762000"/>
          </a:xfrm>
        </p:spPr>
        <p:txBody>
          <a:bodyPr/>
          <a:lstStyle/>
          <a:p>
            <a:pPr algn="ctr"/>
            <a:r>
              <a:rPr lang="en-US" b="1" dirty="0" smtClean="0"/>
              <a:t>ICTs on top of the world?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242A-68C9-4ED9-8C27-85846C220016}" type="slidenum">
              <a:rPr lang="en-US" smtClean="0"/>
              <a:pPr/>
              <a:t>2</a:t>
            </a:fld>
            <a:endParaRPr lang="en-US" smtClean="0"/>
          </a:p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6934200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09600" y="6324600"/>
            <a:ext cx="259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Courtesy: Richard Webb</a:t>
            </a:r>
            <a:endParaRPr lang="en-US" sz="1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399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4" name="Picture 18" descr="logofinal power 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187575"/>
            <a:ext cx="4267200" cy="2384425"/>
          </a:xfrm>
          <a:prstGeom prst="rect">
            <a:avLst/>
          </a:prstGeom>
          <a:noFill/>
        </p:spPr>
      </p:pic>
      <p:pic>
        <p:nvPicPr>
          <p:cNvPr id="29716" name="Picture 20" descr="fontfi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6030913"/>
            <a:ext cx="5334000" cy="369887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DBFC6-6827-4758-95FD-674227B9A5D9}" type="slidenum">
              <a:rPr lang="en-US" smtClean="0"/>
              <a:pPr/>
              <a:t>20</a:t>
            </a:fld>
            <a:endParaRPr lang="en-US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6705600" cy="838200"/>
          </a:xfrm>
        </p:spPr>
        <p:txBody>
          <a:bodyPr/>
          <a:lstStyle/>
          <a:p>
            <a:pPr algn="ctr"/>
            <a:r>
              <a:rPr lang="en-US" b="1" dirty="0" smtClean="0"/>
              <a:t>How far behind is LAC?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90800" y="6096000"/>
            <a:ext cx="13115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Source: DIA (2011).</a:t>
            </a:r>
            <a:endParaRPr lang="en-US" sz="1000" dirty="0"/>
          </a:p>
        </p:txBody>
      </p:sp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295400"/>
            <a:ext cx="62484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94ED-9DE3-4116-82FF-10B49974A325}" type="slidenum">
              <a:rPr lang="en-US" smtClean="0"/>
              <a:pPr/>
              <a:t>3</a:t>
            </a:fld>
            <a:endParaRPr lang="en-US" smtClean="0"/>
          </a:p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5791200"/>
            <a:ext cx="14192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33600"/>
            <a:ext cx="8077200" cy="2362200"/>
          </a:xfrm>
        </p:spPr>
        <p:txBody>
          <a:bodyPr/>
          <a:lstStyle/>
          <a:p>
            <a:pPr algn="ctr"/>
            <a:r>
              <a:rPr lang="en-US" sz="4400" b="1" dirty="0" smtClean="0"/>
              <a:t>What is the return? 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242A-68C9-4ED9-8C27-85846C220016}" type="slidenum">
              <a:rPr lang="en-US" smtClean="0"/>
              <a:pPr/>
              <a:t>4</a:t>
            </a:fld>
            <a:endParaRPr lang="en-US" smtClean="0"/>
          </a:p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57200" y="457200"/>
            <a:ext cx="3352800" cy="5668963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lvl="0" algn="ctr">
              <a:lnSpc>
                <a:spcPct val="120000"/>
              </a:lnSpc>
              <a:spcBef>
                <a:spcPts val="700"/>
              </a:spcBef>
              <a:buSzPct val="100000"/>
              <a:defRPr/>
            </a:pPr>
            <a:r>
              <a:rPr lang="en-US" sz="2600" b="1" kern="0" dirty="0" smtClean="0">
                <a:solidFill>
                  <a:srgbClr val="0399CD"/>
                </a:solidFill>
                <a:latin typeface="Unit-Bold"/>
              </a:rPr>
              <a:t>What do we do?</a:t>
            </a:r>
          </a:p>
          <a:p>
            <a:pPr marL="342900" indent="-342900">
              <a:spcBef>
                <a:spcPts val="700"/>
              </a:spcBef>
              <a:buSzPct val="100000"/>
              <a:buFontTx/>
              <a:buChar char="•"/>
              <a:defRPr/>
            </a:pPr>
            <a:r>
              <a:rPr lang="en-US" sz="2600" kern="0" dirty="0" smtClean="0">
                <a:solidFill>
                  <a:srgbClr val="000000"/>
                </a:solidFill>
                <a:latin typeface="Unit-Regular"/>
              </a:rPr>
              <a:t>Very little is known, no data, we’re closing gap.</a:t>
            </a:r>
          </a:p>
          <a:p>
            <a:pPr marL="342900" indent="-342900">
              <a:spcBef>
                <a:spcPts val="700"/>
              </a:spcBef>
              <a:buSzPct val="100000"/>
              <a:buFontTx/>
              <a:buChar char="•"/>
              <a:defRPr/>
            </a:pPr>
            <a:endParaRPr lang="en-US" sz="2600" kern="0" dirty="0" smtClean="0">
              <a:solidFill>
                <a:srgbClr val="000000"/>
              </a:solidFill>
              <a:latin typeface="Unit-Regular"/>
            </a:endParaRPr>
          </a:p>
          <a:p>
            <a:pPr marL="342900" lvl="0" indent="-342900">
              <a:spcBef>
                <a:spcPts val="700"/>
              </a:spcBef>
              <a:buSzPct val="100000"/>
              <a:buFontTx/>
              <a:buChar char="•"/>
              <a:defRPr/>
            </a:pPr>
            <a:r>
              <a:rPr lang="en-US" sz="2600" kern="0" dirty="0" smtClean="0">
                <a:solidFill>
                  <a:srgbClr val="000000"/>
                </a:solidFill>
                <a:latin typeface="Unit-Regular"/>
              </a:rPr>
              <a:t>First systematic study on impact </a:t>
            </a:r>
          </a:p>
          <a:p>
            <a:pPr marL="342900" lvl="0" indent="-342900">
              <a:spcBef>
                <a:spcPts val="700"/>
              </a:spcBef>
              <a:buSzPct val="100000"/>
              <a:buFontTx/>
              <a:buChar char="•"/>
              <a:defRPr/>
            </a:pPr>
            <a:endParaRPr lang="en-US" sz="2600" kern="0" dirty="0" smtClean="0">
              <a:solidFill>
                <a:srgbClr val="000000"/>
              </a:solidFill>
              <a:latin typeface="Unit-Regular"/>
            </a:endParaRPr>
          </a:p>
          <a:p>
            <a:pPr marL="342900" lvl="0" indent="-342900">
              <a:spcBef>
                <a:spcPts val="700"/>
              </a:spcBef>
              <a:buSzPct val="100000"/>
              <a:buFontTx/>
              <a:buChar char="•"/>
              <a:defRPr/>
            </a:pPr>
            <a:r>
              <a:rPr lang="en-US" sz="2600" kern="0" dirty="0" smtClean="0">
                <a:solidFill>
                  <a:srgbClr val="000000"/>
                </a:solidFill>
                <a:latin typeface="Unit-Regular"/>
              </a:rPr>
              <a:t>Nearly fifty projects studied all over Latin America (“randomized controlled trials”)</a:t>
            </a:r>
          </a:p>
          <a:p>
            <a:pPr marL="342900" lvl="0" indent="-342900">
              <a:spcBef>
                <a:spcPts val="700"/>
              </a:spcBef>
              <a:buSzPct val="100000"/>
              <a:buFontTx/>
              <a:buChar char="•"/>
              <a:defRPr/>
            </a:pPr>
            <a:endParaRPr lang="en-US" sz="2600" kern="0" dirty="0" smtClean="0">
              <a:solidFill>
                <a:srgbClr val="000000"/>
              </a:solidFill>
              <a:latin typeface="Unit-Regular"/>
            </a:endParaRPr>
          </a:p>
          <a:p>
            <a:pPr marL="342900" lvl="0" indent="-342900">
              <a:spcBef>
                <a:spcPts val="700"/>
              </a:spcBef>
              <a:buSzPct val="100000"/>
              <a:buFontTx/>
              <a:buChar char="•"/>
              <a:defRPr/>
            </a:pPr>
            <a:r>
              <a:rPr lang="en-US" sz="2600" kern="0" dirty="0" smtClean="0">
                <a:solidFill>
                  <a:srgbClr val="000000"/>
                </a:solidFill>
                <a:latin typeface="Unit-Regular"/>
              </a:rPr>
              <a:t>Many research teams involved</a:t>
            </a:r>
          </a:p>
          <a:p>
            <a:pPr marL="342900" lvl="0" indent="-342900">
              <a:spcBef>
                <a:spcPts val="700"/>
              </a:spcBef>
              <a:buSzPct val="100000"/>
              <a:defRPr/>
            </a:pPr>
            <a:endParaRPr lang="en-US" sz="3000" kern="0" dirty="0" smtClean="0">
              <a:solidFill>
                <a:srgbClr val="000000"/>
              </a:solidFill>
              <a:latin typeface="Unit-Regular"/>
            </a:endParaRPr>
          </a:p>
          <a:p>
            <a:pPr marL="342900" lvl="0" indent="-342900">
              <a:spcBef>
                <a:spcPts val="700"/>
              </a:spcBef>
              <a:buSzPct val="100000"/>
              <a:buFontTx/>
              <a:buChar char="•"/>
              <a:defRPr/>
            </a:pPr>
            <a:endParaRPr lang="en-US" sz="3000" kern="0" dirty="0" smtClean="0">
              <a:solidFill>
                <a:srgbClr val="000000"/>
              </a:solidFill>
              <a:latin typeface="Unit-Regular"/>
            </a:endParaRPr>
          </a:p>
          <a:p>
            <a:pPr marL="342900" lvl="0" indent="-342900">
              <a:spcBef>
                <a:spcPts val="700"/>
              </a:spcBef>
              <a:buSzPct val="100000"/>
              <a:defRPr/>
            </a:pPr>
            <a:endParaRPr lang="en-US" sz="3000" kern="0" dirty="0" smtClean="0">
              <a:solidFill>
                <a:srgbClr val="000000"/>
              </a:solidFill>
              <a:latin typeface="Unit-Regular"/>
            </a:endParaRPr>
          </a:p>
          <a:p>
            <a:pPr marL="342900" lvl="0" indent="-342900">
              <a:spcBef>
                <a:spcPts val="700"/>
              </a:spcBef>
              <a:buSzPct val="100000"/>
              <a:buFontTx/>
              <a:buChar char="•"/>
              <a:defRPr/>
            </a:pPr>
            <a:endParaRPr lang="en-US" sz="3000" kern="0" dirty="0" smtClean="0">
              <a:solidFill>
                <a:srgbClr val="000000"/>
              </a:solidFill>
              <a:latin typeface="Unit-Regular"/>
            </a:endParaRPr>
          </a:p>
          <a:p>
            <a:pPr marL="342900" lvl="0" indent="-342900">
              <a:spcBef>
                <a:spcPts val="700"/>
              </a:spcBef>
              <a:buSzPct val="100000"/>
              <a:buFontTx/>
              <a:buChar char="•"/>
              <a:defRPr/>
            </a:pPr>
            <a:endParaRPr kumimoji="0" lang="en-US" sz="3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t-Regular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tabLst/>
              <a:defRPr/>
            </a:pPr>
            <a:endParaRPr lang="en-US" sz="3000" kern="0" dirty="0" smtClean="0">
              <a:solidFill>
                <a:srgbClr val="000000"/>
              </a:solidFill>
              <a:latin typeface="Unit-Regular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tabLst/>
              <a:defRPr/>
            </a:pPr>
            <a:endParaRPr kumimoji="0" lang="en-US" sz="3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t-Regular"/>
            </a:endParaRPr>
          </a:p>
          <a:p>
            <a:pPr marL="342900" lvl="0" indent="-342900">
              <a:spcBef>
                <a:spcPts val="700"/>
              </a:spcBef>
              <a:buSzPct val="100000"/>
              <a:buFontTx/>
              <a:buChar char="•"/>
              <a:defRPr/>
            </a:pPr>
            <a:endParaRPr kumimoji="0" lang="en-US" sz="3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nit-Regular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6553203" y="6610353"/>
            <a:ext cx="2362196" cy="476246"/>
          </a:xfrm>
          <a:prstGeom prst="rect">
            <a:avLst/>
          </a:prstGeom>
        </p:spPr>
        <p:txBody>
          <a:bodyPr/>
          <a:lstStyle/>
          <a:p>
            <a:pPr lvl="0"/>
            <a:fld id="{39A23CC4-87A4-4BD9-9133-484D0F9D9348}" type="slidenum">
              <a:rPr lang="en-US" smtClean="0"/>
              <a:pPr lvl="0"/>
              <a:t>5</a:t>
            </a:fld>
            <a:endParaRPr lang="en-US" smtClean="0"/>
          </a:p>
          <a:p>
            <a:pPr lvl="0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381000"/>
            <a:ext cx="464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553203" y="6610353"/>
            <a:ext cx="2362196" cy="476246"/>
          </a:xfrm>
          <a:prstGeom prst="rect">
            <a:avLst/>
          </a:prstGeom>
        </p:spPr>
        <p:txBody>
          <a:bodyPr/>
          <a:lstStyle/>
          <a:p>
            <a:pPr lvl="0"/>
            <a:fld id="{39A23CC4-87A4-4BD9-9133-484D0F9D9348}" type="slidenum">
              <a:rPr lang="en-US" smtClean="0"/>
              <a:pPr lvl="0"/>
              <a:t>6</a:t>
            </a:fld>
            <a:endParaRPr lang="en-US" smtClean="0"/>
          </a:p>
          <a:p>
            <a:pPr lvl="0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19200" y="838200"/>
            <a:ext cx="6934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399CD"/>
                </a:solidFill>
                <a:effectLst/>
                <a:uLnTx/>
                <a:uFillTx/>
                <a:latin typeface="Unit-Bold"/>
                <a:ea typeface="+mn-ea"/>
                <a:cs typeface="+mn-cs"/>
              </a:defRPr>
            </a:pPr>
            <a:endParaRPr lang="en-US" sz="3000" kern="0" dirty="0" smtClean="0">
              <a:solidFill>
                <a:srgbClr val="0399CD"/>
              </a:solidFill>
              <a:latin typeface="Unit-Bold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0" y="914400"/>
          <a:ext cx="89154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38400" y="3810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kern="0" dirty="0" smtClean="0">
                <a:solidFill>
                  <a:srgbClr val="0399CD"/>
                </a:solidFill>
                <a:latin typeface="Unit-Bold"/>
              </a:rPr>
              <a:t>Projects Undertaken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152400" y="914400"/>
          <a:ext cx="80772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66800" y="381000"/>
            <a:ext cx="533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kern="0" dirty="0" smtClean="0">
                <a:solidFill>
                  <a:srgbClr val="0399CD"/>
                </a:solidFill>
                <a:latin typeface="Unit-Bold"/>
              </a:rPr>
              <a:t>Do ICTs work?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/>
              <a:t>Not a Silver Bullet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242A-68C9-4ED9-8C27-85846C220016}" type="slidenum">
              <a:rPr lang="en-US" smtClean="0"/>
              <a:pPr/>
              <a:t>8</a:t>
            </a:fld>
            <a:endParaRPr lang="en-US" smtClean="0"/>
          </a:p>
          <a:p>
            <a:endParaRPr lang="en-US"/>
          </a:p>
        </p:txBody>
      </p:sp>
      <p:pic>
        <p:nvPicPr>
          <p:cNvPr id="47108" name="Picture 4" descr="http://ycorpblog.com/wp-content/uploads/2008/06/babycompu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3200400" cy="403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http://www.miller-mccune.com/wp-content/uploads/2010/04/mmw_TVwatching04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905000"/>
            <a:ext cx="4191000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4267200" cy="53340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Human capital, Infrastructure, Regulations…</a:t>
            </a:r>
          </a:p>
          <a:p>
            <a:endParaRPr lang="en-US" dirty="0" smtClean="0"/>
          </a:p>
          <a:p>
            <a:r>
              <a:rPr lang="en-US" dirty="0" smtClean="0"/>
              <a:t>Technologies do not magnify the positive, only.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242A-68C9-4ED9-8C27-85846C220016}" type="slidenum">
              <a:rPr lang="en-US" smtClean="0"/>
              <a:pPr/>
              <a:t>9</a:t>
            </a:fld>
            <a:endParaRPr lang="en-US" smtClean="0"/>
          </a:p>
          <a:p>
            <a:endParaRPr lang="en-US"/>
          </a:p>
        </p:txBody>
      </p:sp>
      <p:pic>
        <p:nvPicPr>
          <p:cNvPr id="14340" name="Picture 4" descr="http://kikomatching.files.wordpress.com/2009/10/computer_addict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371600"/>
            <a:ext cx="3352800" cy="434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PLATE_ENGLISH">
  <a:themeElements>
    <a:clrScheme name="TEMPLATE_ENGLIS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_ENGLISH">
      <a:majorFont>
        <a:latin typeface="Unit-Bold"/>
        <a:ea typeface=""/>
        <a:cs typeface=""/>
      </a:majorFont>
      <a:minorFont>
        <a:latin typeface="Unit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_ENGLIS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TEMPLATE_ENGLISH</Template>
  <TotalTime>13165</TotalTime>
  <Words>366</Words>
  <Application>Microsoft Office PowerPoint</Application>
  <PresentationFormat>On-screen Show (4:3)</PresentationFormat>
  <Paragraphs>92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TEMPLATE_ENGLISH</vt:lpstr>
      <vt:lpstr>Development Connections Unveiling the Impact of New Information Technologies  Development in the Americas, 2011</vt:lpstr>
      <vt:lpstr>ICTs on top of the world?</vt:lpstr>
      <vt:lpstr>How far behind is LAC? </vt:lpstr>
      <vt:lpstr>What is the return?  </vt:lpstr>
      <vt:lpstr>Slide 5</vt:lpstr>
      <vt:lpstr>Slide 6</vt:lpstr>
      <vt:lpstr>Slide 7</vt:lpstr>
      <vt:lpstr>Not a Silver Bullet</vt:lpstr>
      <vt:lpstr>Slide 9</vt:lpstr>
      <vt:lpstr>Successful Examples</vt:lpstr>
      <vt:lpstr>Savings Reminders –Bolivia</vt:lpstr>
      <vt:lpstr> Internet-based Sex Education in Colombia </vt:lpstr>
      <vt:lpstr> Government Efficiency and Computers in Bolivia</vt:lpstr>
      <vt:lpstr>Lessons of Successful Cases</vt:lpstr>
      <vt:lpstr> Do you Want to Win Soccer Games?</vt:lpstr>
      <vt:lpstr>What we Learned</vt:lpstr>
      <vt:lpstr>Slide 17</vt:lpstr>
      <vt:lpstr>Do consider evaluation! (or the elephant -cow- in the room)</vt:lpstr>
      <vt:lpstr>In summary,</vt:lpstr>
      <vt:lpstr>Slide 20</vt:lpstr>
    </vt:vector>
  </TitlesOfParts>
  <Company>Inter-American Development Bank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here to add a title</dc:title>
  <dc:creator>Andres Gomez-Pena</dc:creator>
  <cp:lastModifiedBy>Rita Funaro</cp:lastModifiedBy>
  <cp:revision>230</cp:revision>
  <dcterms:created xsi:type="dcterms:W3CDTF">2011-03-07T15:42:38Z</dcterms:created>
  <dcterms:modified xsi:type="dcterms:W3CDTF">2011-05-19T16:43:28Z</dcterms:modified>
</cp:coreProperties>
</file>