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handoutMasterIdLst>
    <p:handoutMasterId r:id="rId24"/>
  </p:handoutMasterIdLst>
  <p:sldIdLst>
    <p:sldId id="257" r:id="rId2"/>
    <p:sldId id="259" r:id="rId3"/>
    <p:sldId id="298" r:id="rId4"/>
    <p:sldId id="295" r:id="rId5"/>
    <p:sldId id="272" r:id="rId6"/>
    <p:sldId id="305" r:id="rId7"/>
    <p:sldId id="302" r:id="rId8"/>
    <p:sldId id="304" r:id="rId9"/>
    <p:sldId id="299" r:id="rId10"/>
    <p:sldId id="300" r:id="rId11"/>
    <p:sldId id="301" r:id="rId12"/>
    <p:sldId id="306" r:id="rId13"/>
    <p:sldId id="307" r:id="rId14"/>
    <p:sldId id="308" r:id="rId15"/>
    <p:sldId id="309" r:id="rId16"/>
    <p:sldId id="310" r:id="rId17"/>
    <p:sldId id="311" r:id="rId18"/>
    <p:sldId id="312" r:id="rId19"/>
    <p:sldId id="313" r:id="rId20"/>
    <p:sldId id="314" r:id="rId21"/>
    <p:sldId id="315" r:id="rId22"/>
  </p:sldIdLst>
  <p:sldSz cx="9144000" cy="6858000" type="screen4x3"/>
  <p:notesSz cx="7010400" cy="9296400"/>
  <p:embeddedFontLst>
    <p:embeddedFont>
      <p:font typeface="Arial Unicode MS" pitchFamily="34" charset="-128"/>
      <p:regular r:id="rId25"/>
    </p:embeddedFont>
  </p:embeddedFontLst>
  <p:defaultTextStyle>
    <a:defPPr>
      <a:defRPr lang="en-US"/>
    </a:defPPr>
    <a:lvl1pPr algn="l" rtl="0" fontAlgn="base">
      <a:spcBef>
        <a:spcPct val="0"/>
      </a:spcBef>
      <a:spcAft>
        <a:spcPct val="0"/>
      </a:spcAft>
      <a:defRPr sz="2400" b="1" kern="1200">
        <a:solidFill>
          <a:srgbClr val="FF3300"/>
        </a:solidFill>
        <a:latin typeface="Times New Roman" pitchFamily="18" charset="0"/>
        <a:ea typeface="+mn-ea"/>
        <a:cs typeface="+mn-cs"/>
      </a:defRPr>
    </a:lvl1pPr>
    <a:lvl2pPr marL="457200" algn="l" rtl="0" fontAlgn="base">
      <a:spcBef>
        <a:spcPct val="0"/>
      </a:spcBef>
      <a:spcAft>
        <a:spcPct val="0"/>
      </a:spcAft>
      <a:defRPr sz="2400" b="1" kern="1200">
        <a:solidFill>
          <a:srgbClr val="FF3300"/>
        </a:solidFill>
        <a:latin typeface="Times New Roman" pitchFamily="18" charset="0"/>
        <a:ea typeface="+mn-ea"/>
        <a:cs typeface="+mn-cs"/>
      </a:defRPr>
    </a:lvl2pPr>
    <a:lvl3pPr marL="914400" algn="l" rtl="0" fontAlgn="base">
      <a:spcBef>
        <a:spcPct val="0"/>
      </a:spcBef>
      <a:spcAft>
        <a:spcPct val="0"/>
      </a:spcAft>
      <a:defRPr sz="2400" b="1" kern="1200">
        <a:solidFill>
          <a:srgbClr val="FF3300"/>
        </a:solidFill>
        <a:latin typeface="Times New Roman" pitchFamily="18" charset="0"/>
        <a:ea typeface="+mn-ea"/>
        <a:cs typeface="+mn-cs"/>
      </a:defRPr>
    </a:lvl3pPr>
    <a:lvl4pPr marL="1371600" algn="l" rtl="0" fontAlgn="base">
      <a:spcBef>
        <a:spcPct val="0"/>
      </a:spcBef>
      <a:spcAft>
        <a:spcPct val="0"/>
      </a:spcAft>
      <a:defRPr sz="2400" b="1" kern="1200">
        <a:solidFill>
          <a:srgbClr val="FF3300"/>
        </a:solidFill>
        <a:latin typeface="Times New Roman" pitchFamily="18" charset="0"/>
        <a:ea typeface="+mn-ea"/>
        <a:cs typeface="+mn-cs"/>
      </a:defRPr>
    </a:lvl4pPr>
    <a:lvl5pPr marL="1828800" algn="l" rtl="0" fontAlgn="base">
      <a:spcBef>
        <a:spcPct val="0"/>
      </a:spcBef>
      <a:spcAft>
        <a:spcPct val="0"/>
      </a:spcAft>
      <a:defRPr sz="2400" b="1" kern="1200">
        <a:solidFill>
          <a:srgbClr val="FF3300"/>
        </a:solidFill>
        <a:latin typeface="Times New Roman" pitchFamily="18" charset="0"/>
        <a:ea typeface="+mn-ea"/>
        <a:cs typeface="+mn-cs"/>
      </a:defRPr>
    </a:lvl5pPr>
    <a:lvl6pPr marL="2286000" algn="l" defTabSz="914400" rtl="0" eaLnBrk="1" latinLnBrk="0" hangingPunct="1">
      <a:defRPr sz="2400" b="1" kern="1200">
        <a:solidFill>
          <a:srgbClr val="FF3300"/>
        </a:solidFill>
        <a:latin typeface="Times New Roman" pitchFamily="18" charset="0"/>
        <a:ea typeface="+mn-ea"/>
        <a:cs typeface="+mn-cs"/>
      </a:defRPr>
    </a:lvl6pPr>
    <a:lvl7pPr marL="2743200" algn="l" defTabSz="914400" rtl="0" eaLnBrk="1" latinLnBrk="0" hangingPunct="1">
      <a:defRPr sz="2400" b="1" kern="1200">
        <a:solidFill>
          <a:srgbClr val="FF3300"/>
        </a:solidFill>
        <a:latin typeface="Times New Roman" pitchFamily="18" charset="0"/>
        <a:ea typeface="+mn-ea"/>
        <a:cs typeface="+mn-cs"/>
      </a:defRPr>
    </a:lvl7pPr>
    <a:lvl8pPr marL="3200400" algn="l" defTabSz="914400" rtl="0" eaLnBrk="1" latinLnBrk="0" hangingPunct="1">
      <a:defRPr sz="2400" b="1" kern="1200">
        <a:solidFill>
          <a:srgbClr val="FF3300"/>
        </a:solidFill>
        <a:latin typeface="Times New Roman" pitchFamily="18" charset="0"/>
        <a:ea typeface="+mn-ea"/>
        <a:cs typeface="+mn-cs"/>
      </a:defRPr>
    </a:lvl8pPr>
    <a:lvl9pPr marL="3657600" algn="l" defTabSz="914400" rtl="0" eaLnBrk="1" latinLnBrk="0" hangingPunct="1">
      <a:defRPr sz="2400" b="1" kern="1200">
        <a:solidFill>
          <a:srgbClr val="FF3300"/>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7101"/>
    <a:srgbClr val="FF3300"/>
    <a:srgbClr val="E14601"/>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8367" autoAdjust="0"/>
    <p:restoredTop sz="84797" autoAdjust="0"/>
  </p:normalViewPr>
  <p:slideViewPr>
    <p:cSldViewPr>
      <p:cViewPr varScale="1">
        <p:scale>
          <a:sx n="68" d="100"/>
          <a:sy n="68" d="100"/>
        </p:scale>
        <p:origin x="-702" y="-96"/>
      </p:cViewPr>
      <p:guideLst>
        <p:guide orient="horz" pos="2160"/>
        <p:guide pos="2880"/>
      </p:guideLst>
    </p:cSldViewPr>
  </p:slideViewPr>
  <p:outlineViewPr>
    <p:cViewPr>
      <p:scale>
        <a:sx n="33" d="100"/>
        <a:sy n="33" d="100"/>
      </p:scale>
      <p:origin x="0" y="78"/>
    </p:cViewPr>
    <p:sldLst>
      <p:sld r:id="rId1" collapse="1"/>
      <p:sld r:id="rId2" collapse="1"/>
    </p:sldLst>
  </p:outlineViewPr>
  <p:notesTextViewPr>
    <p:cViewPr>
      <p:scale>
        <a:sx n="100" d="100"/>
        <a:sy n="100" d="100"/>
      </p:scale>
      <p:origin x="0" y="0"/>
    </p:cViewPr>
  </p:notesTextViewPr>
  <p:sorterViewPr>
    <p:cViewPr>
      <p:scale>
        <a:sx n="66" d="100"/>
        <a:sy n="66" d="100"/>
      </p:scale>
      <p:origin x="0" y="1278"/>
    </p:cViewPr>
  </p:sorterViewPr>
  <p:notesViewPr>
    <p:cSldViewPr>
      <p:cViewPr varScale="1">
        <p:scale>
          <a:sx n="60" d="100"/>
          <a:sy n="60" d="100"/>
        </p:scale>
        <p:origin x="-2490" y="-7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b="0">
                <a:solidFill>
                  <a:schemeClr val="tx1"/>
                </a:solidFill>
              </a:defRPr>
            </a:lvl1pPr>
          </a:lstStyle>
          <a:p>
            <a:endParaRPr lang="es-ES"/>
          </a:p>
        </p:txBody>
      </p:sp>
      <p:sp>
        <p:nvSpPr>
          <p:cNvPr id="3" name="Date Placeholder 2"/>
          <p:cNvSpPr>
            <a:spLocks noGrp="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b="0">
                <a:solidFill>
                  <a:schemeClr val="tx1"/>
                </a:solidFill>
              </a:defRPr>
            </a:lvl1pPr>
          </a:lstStyle>
          <a:p>
            <a:fld id="{47B84E05-BF0E-4830-9D38-D78CEDF8814E}" type="datetimeFigureOut">
              <a:rPr lang="en-US"/>
              <a:pPr/>
              <a:t>7/11/2010</a:t>
            </a:fld>
            <a:endParaRPr lang="en-US"/>
          </a:p>
        </p:txBody>
      </p:sp>
      <p:sp>
        <p:nvSpPr>
          <p:cNvPr id="4" name="Footer Placeholder 3"/>
          <p:cNvSpPr>
            <a:spLocks noGrp="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b="0">
                <a:solidFill>
                  <a:schemeClr val="tx1"/>
                </a:solidFill>
              </a:defRPr>
            </a:lvl1pPr>
          </a:lstStyle>
          <a:p>
            <a:endParaRPr lang="es-ES"/>
          </a:p>
        </p:txBody>
      </p:sp>
      <p:sp>
        <p:nvSpPr>
          <p:cNvPr id="5" name="Slide Number Placeholder 4"/>
          <p:cNvSpPr>
            <a:spLocks noGrp="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b="0">
                <a:solidFill>
                  <a:schemeClr val="tx1"/>
                </a:solidFill>
              </a:defRPr>
            </a:lvl1pPr>
          </a:lstStyle>
          <a:p>
            <a:fld id="{DC8F8E42-8E6A-4FA5-9D6B-072AEBEE783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b="0">
                <a:solidFill>
                  <a:schemeClr val="tx1"/>
                </a:solidFill>
              </a:defRPr>
            </a:lvl1pPr>
          </a:lstStyle>
          <a:p>
            <a:endParaRPr lang="es-ES"/>
          </a:p>
        </p:txBody>
      </p:sp>
      <p:sp>
        <p:nvSpPr>
          <p:cNvPr id="16387"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b="0">
                <a:solidFill>
                  <a:schemeClr val="tx1"/>
                </a:solidFill>
              </a:defRPr>
            </a:lvl1pPr>
          </a:lstStyle>
          <a:p>
            <a:endParaRPr lang="es-ES"/>
          </a:p>
        </p:txBody>
      </p:sp>
      <p:sp>
        <p:nvSpPr>
          <p:cNvPr id="27652"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b="0">
                <a:solidFill>
                  <a:schemeClr val="tx1"/>
                </a:solidFill>
              </a:defRPr>
            </a:lvl1pPr>
          </a:lstStyle>
          <a:p>
            <a:endParaRPr lang="es-ES"/>
          </a:p>
        </p:txBody>
      </p:sp>
      <p:sp>
        <p:nvSpPr>
          <p:cNvPr id="16391"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b="0">
                <a:solidFill>
                  <a:schemeClr val="tx1"/>
                </a:solidFill>
              </a:defRPr>
            </a:lvl1pPr>
          </a:lstStyle>
          <a:p>
            <a:fld id="{15BFDB87-8F18-41F1-9C6C-AD3DAD00F062}"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p:txBody>
          <a:bodyPr/>
          <a:lstStyle/>
          <a:p>
            <a:pPr eaLnBrk="1" hangingPunct="1"/>
            <a:r>
              <a:rPr lang="es-ES" smtClean="0"/>
              <a:t>Plan didáctico FOMIN (método y guía) es preliminar y el objetivo de esta sesión es presentarlo y recibir comentarios para poderlo adaptar a las necesidades, prioridades e intereses del grupo</a:t>
            </a:r>
          </a:p>
        </p:txBody>
      </p:sp>
      <p:sp>
        <p:nvSpPr>
          <p:cNvPr id="28676" name="Slide Number Placeholder 3"/>
          <p:cNvSpPr>
            <a:spLocks noGrp="1"/>
          </p:cNvSpPr>
          <p:nvPr>
            <p:ph type="sldNum" sz="quarter" idx="5"/>
          </p:nvPr>
        </p:nvSpPr>
        <p:spPr/>
        <p:txBody>
          <a:bodyPr/>
          <a:lstStyle/>
          <a:p>
            <a:fld id="{6508B32B-969F-4DAC-833B-9F6219292FA5}"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p:txBody>
          <a:bodyPr/>
          <a:lstStyle/>
          <a:p>
            <a:pPr eaLnBrk="1" hangingPunct="1"/>
            <a:endParaRPr lang="es-ES" smtClean="0"/>
          </a:p>
        </p:txBody>
      </p:sp>
      <p:sp>
        <p:nvSpPr>
          <p:cNvPr id="72708"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8B0332D1-2607-4922-AD1B-460E31CA5509}" type="slidenum">
              <a:rPr lang="en-US" sz="1200" b="0">
                <a:solidFill>
                  <a:schemeClr val="tx1"/>
                </a:solidFill>
              </a:rPr>
              <a:pPr algn="r" defTabSz="931863"/>
              <a:t>10</a:t>
            </a:fld>
            <a:endParaRPr lang="en-US" sz="1200" b="0">
              <a:solidFill>
                <a:schemeClr val="tx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p:txBody>
          <a:bodyPr/>
          <a:lstStyle/>
          <a:p>
            <a:pPr eaLnBrk="1" hangingPunct="1"/>
            <a:r>
              <a:rPr lang="es-ES" smtClean="0"/>
              <a:t>Repository is where the infortmation is stored and managed.  We use several from the Bank and have our own tool that also allows us to translate Bank topics into MIF ones an manage the website.  It is the MIF Admin Tool.</a:t>
            </a:r>
          </a:p>
          <a:p>
            <a:pPr eaLnBrk="1" hangingPunct="1"/>
            <a:endParaRPr lang="es-ES" smtClean="0"/>
          </a:p>
          <a:p>
            <a:pPr eaLnBrk="1" hangingPunct="1"/>
            <a:r>
              <a:rPr lang="es-ES" smtClean="0"/>
              <a:t>Thematic analysis to replicate or upscale.  We will do 4 of these in 2007 cofinanced with Spain, but will be actively seeking new partnerships.</a:t>
            </a:r>
          </a:p>
          <a:p>
            <a:pPr eaLnBrk="1" hangingPunct="1"/>
            <a:endParaRPr lang="es-ES" smtClean="0"/>
          </a:p>
          <a:p>
            <a:pPr eaLnBrk="1" hangingPunct="1"/>
            <a:r>
              <a:rPr lang="es-ES" smtClean="0"/>
              <a:t>Learning Communities at the base of the KM system, to which we now turn in more detail because we have chosen a people centered KM strategy rather than a codification one</a:t>
            </a:r>
          </a:p>
        </p:txBody>
      </p:sp>
      <p:sp>
        <p:nvSpPr>
          <p:cNvPr id="74756"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868FC3E9-2CEC-43AE-9F63-40FE8CF32CFE}" type="slidenum">
              <a:rPr lang="en-US" sz="1200" b="0">
                <a:solidFill>
                  <a:schemeClr val="tx1"/>
                </a:solidFill>
              </a:rPr>
              <a:pPr algn="r" defTabSz="931863"/>
              <a:t>11</a:t>
            </a:fld>
            <a:endParaRPr lang="en-US" sz="1200" b="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p:txBody>
          <a:bodyPr/>
          <a:lstStyle/>
          <a:p>
            <a:endParaRPr lang="es-ES" smtClean="0"/>
          </a:p>
        </p:txBody>
      </p:sp>
      <p:sp>
        <p:nvSpPr>
          <p:cNvPr id="29700" name="Slide Number Placeholder 3"/>
          <p:cNvSpPr>
            <a:spLocks noGrp="1"/>
          </p:cNvSpPr>
          <p:nvPr>
            <p:ph type="sldNum" sz="quarter" idx="5"/>
          </p:nvPr>
        </p:nvSpPr>
        <p:spPr>
          <a:noFill/>
        </p:spPr>
        <p:txBody>
          <a:bodyPr/>
          <a:lstStyle/>
          <a:p>
            <a:fld id="{1477A797-8CA2-4C79-8093-3D303FB9AFE7}"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p:txBody>
          <a:bodyPr/>
          <a:lstStyle/>
          <a:p>
            <a:endParaRPr lang="es-ES" smtClean="0"/>
          </a:p>
        </p:txBody>
      </p:sp>
      <p:sp>
        <p:nvSpPr>
          <p:cNvPr id="40964" name="Slide Number Placeholder 3"/>
          <p:cNvSpPr>
            <a:spLocks noGrp="1"/>
          </p:cNvSpPr>
          <p:nvPr>
            <p:ph type="sldNum" sz="quarter" idx="5"/>
          </p:nvPr>
        </p:nvSpPr>
        <p:spPr>
          <a:noFill/>
        </p:spPr>
        <p:txBody>
          <a:bodyPr/>
          <a:lstStyle/>
          <a:p>
            <a:fld id="{DD6BE8A3-54C8-4314-A1B6-EBFBF0CB0571}" type="slidenum">
              <a:rPr lang="es-CR"/>
              <a:pPr/>
              <a:t>4</a:t>
            </a:fld>
            <a:endParaRPr lang="es-C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eaLnBrk="1" hangingPunct="1"/>
            <a:endParaRPr lang="es-ES" smtClean="0"/>
          </a:p>
        </p:txBody>
      </p:sp>
      <p:sp>
        <p:nvSpPr>
          <p:cNvPr id="43012" name="Slide Number Placeholder 3"/>
          <p:cNvSpPr>
            <a:spLocks noGrp="1"/>
          </p:cNvSpPr>
          <p:nvPr>
            <p:ph type="sldNum" sz="quarter" idx="5"/>
          </p:nvPr>
        </p:nvSpPr>
        <p:spPr/>
        <p:txBody>
          <a:bodyPr/>
          <a:lstStyle/>
          <a:p>
            <a:fld id="{7D02CB0E-DF7E-4A9F-834C-64A0AE715DF6}"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p:txBody>
          <a:bodyPr/>
          <a:lstStyle/>
          <a:p>
            <a:pPr eaLnBrk="1" hangingPunct="1"/>
            <a:endParaRPr lang="es-ES" smtClean="0"/>
          </a:p>
        </p:txBody>
      </p:sp>
      <p:sp>
        <p:nvSpPr>
          <p:cNvPr id="84996"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497D6457-87E3-4975-BC36-2832F6CB1BE0}" type="slidenum">
              <a:rPr lang="en-US" sz="1200" b="0">
                <a:solidFill>
                  <a:schemeClr val="tx1"/>
                </a:solidFill>
              </a:rPr>
              <a:pPr algn="r" defTabSz="931863"/>
              <a:t>6</a:t>
            </a:fld>
            <a:endParaRPr lang="en-US" sz="1200" b="0">
              <a:solidFill>
                <a:schemeClr val="tx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p:txBody>
          <a:bodyPr/>
          <a:lstStyle/>
          <a:p>
            <a:pPr eaLnBrk="1" hangingPunct="1"/>
            <a:endParaRPr lang="es-ES" smtClean="0"/>
          </a:p>
        </p:txBody>
      </p:sp>
      <p:sp>
        <p:nvSpPr>
          <p:cNvPr id="78852" name="Slide Number Placeholder 3"/>
          <p:cNvSpPr txBox="1">
            <a:spLocks noGrp="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66F507F4-8628-49DA-B04E-D43CDD3CB4EA}" type="slidenum">
              <a:rPr lang="en-US" sz="1200" b="0">
                <a:solidFill>
                  <a:schemeClr val="tx1"/>
                </a:solidFill>
              </a:rPr>
              <a:pPr algn="r" defTabSz="931863"/>
              <a:t>7</a:t>
            </a:fld>
            <a:endParaRPr lang="en-US" sz="1200" b="0">
              <a:solidFill>
                <a:schemeClr val="tx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971925" y="8831263"/>
            <a:ext cx="3038475" cy="465137"/>
          </a:xfrm>
          <a:prstGeom prst="rect">
            <a:avLst/>
          </a:prstGeom>
          <a:noFill/>
          <a:ln w="9525">
            <a:noFill/>
            <a:miter lim="800000"/>
            <a:headEnd/>
            <a:tailEnd/>
          </a:ln>
        </p:spPr>
        <p:txBody>
          <a:bodyPr lIns="93177" tIns="46589" rIns="93177" bIns="46589" anchor="b"/>
          <a:lstStyle/>
          <a:p>
            <a:pPr algn="r" defTabSz="931863"/>
            <a:fld id="{13D7E21F-58A9-4148-BA42-74E910E15306}" type="slidenum">
              <a:rPr lang="en-US" sz="1200" b="0">
                <a:solidFill>
                  <a:schemeClr val="tx1"/>
                </a:solidFill>
              </a:rPr>
              <a:pPr algn="r" defTabSz="931863"/>
              <a:t>9</a:t>
            </a:fld>
            <a:endParaRPr lang="en-US" sz="1200" b="0">
              <a:solidFill>
                <a:schemeClr val="tx1"/>
              </a:solidFill>
            </a:endParaRPr>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p:txBody>
          <a:bodyPr/>
          <a:lstStyle/>
          <a:p>
            <a:pPr eaLnBrk="1" hangingPunct="1"/>
            <a:endParaRPr lang="es-C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CBC1D7-9EAE-47E5-9DFC-210E89A3F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1E17E36-7BCF-4A75-B479-274FEED052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F78E656-ECDE-4A05-978A-30499F508F3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23AEB6-C5B6-4881-9B52-5E0F167852F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07CC29-3224-455F-A735-0CD8C5B1672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0C2F861-E337-40CB-BF77-274A8C03853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92DAEE8-53A1-44BA-B876-CFD363FFBD8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85BF641-EC3A-47C9-B89C-610AAE99AAC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D4E496B-8221-4FE1-87CF-A88B8263D36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74460F-65DE-437D-9310-AD0F6E9B963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9662C0A-9F8E-4FE8-B897-AE5E9B89D30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defRPr>
            </a:lvl1pPr>
          </a:lstStyle>
          <a:p>
            <a:pPr>
              <a:defRPr/>
            </a:pPr>
            <a:fld id="{50FD640D-1FB2-46CD-A330-551CAF072E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jpeg"/><Relationship Id="rId5" Type="http://schemas.openxmlformats.org/officeDocument/2006/relationships/image" Target="../media/image6.jpe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jpeg"/><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jpeg"/><Relationship Id="rId5" Type="http://schemas.openxmlformats.org/officeDocument/2006/relationships/image" Target="../media/image9.w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8195" name="Rectangle 3"/>
          <p:cNvSpPr>
            <a:spLocks noGrp="1" noChangeArrowheads="1"/>
          </p:cNvSpPr>
          <p:nvPr>
            <p:ph type="ctrTitle"/>
          </p:nvPr>
        </p:nvSpPr>
        <p:spPr>
          <a:xfrm>
            <a:off x="762000" y="1066800"/>
            <a:ext cx="8153400" cy="1143000"/>
          </a:xfrm>
        </p:spPr>
        <p:txBody>
          <a:bodyPr/>
          <a:lstStyle/>
          <a:p>
            <a:pPr eaLnBrk="1" hangingPunct="1"/>
            <a:r>
              <a:rPr lang="en-US" sz="3600" b="1" smtClean="0">
                <a:latin typeface="CG Times" pitchFamily="18" charset="0"/>
                <a:cs typeface="Times New Roman" pitchFamily="18" charset="0"/>
              </a:rPr>
              <a:t>Developing learning material</a:t>
            </a:r>
            <a:br>
              <a:rPr lang="en-US" sz="3600" b="1" smtClean="0">
                <a:latin typeface="CG Times" pitchFamily="18" charset="0"/>
                <a:cs typeface="Times New Roman" pitchFamily="18" charset="0"/>
              </a:rPr>
            </a:br>
            <a:r>
              <a:rPr lang="en-US" sz="3600" b="1" smtClean="0">
                <a:latin typeface="CG Times" pitchFamily="18" charset="0"/>
                <a:cs typeface="Times New Roman" pitchFamily="18" charset="0"/>
              </a:rPr>
              <a:t>Sharing Experiences &amp; Efforts</a:t>
            </a:r>
            <a:endParaRPr lang="es-ES" sz="3600" b="1" smtClean="0">
              <a:latin typeface="CG Times" pitchFamily="18" charset="0"/>
              <a:cs typeface="Times New Roman" pitchFamily="18" charset="0"/>
            </a:endParaRPr>
          </a:p>
        </p:txBody>
      </p:sp>
      <p:sp>
        <p:nvSpPr>
          <p:cNvPr id="8196" name="Rectangle 4"/>
          <p:cNvSpPr>
            <a:spLocks noGrp="1" noChangeArrowheads="1"/>
          </p:cNvSpPr>
          <p:nvPr>
            <p:ph type="subTitle" idx="1"/>
          </p:nvPr>
        </p:nvSpPr>
        <p:spPr>
          <a:xfrm>
            <a:off x="1676400" y="4800600"/>
            <a:ext cx="6400800" cy="1981200"/>
          </a:xfrm>
        </p:spPr>
        <p:txBody>
          <a:bodyPr/>
          <a:lstStyle/>
          <a:p>
            <a:pPr eaLnBrk="1" hangingPunct="1">
              <a:lnSpc>
                <a:spcPct val="80000"/>
              </a:lnSpc>
            </a:pPr>
            <a:r>
              <a:rPr lang="es-ES" sz="1800" smtClean="0"/>
              <a:t>INTERINSTITUTIONAL MEETING</a:t>
            </a:r>
          </a:p>
          <a:p>
            <a:pPr eaLnBrk="1" hangingPunct="1">
              <a:lnSpc>
                <a:spcPct val="80000"/>
              </a:lnSpc>
            </a:pPr>
            <a:r>
              <a:rPr lang="es-ES" sz="1800" smtClean="0"/>
              <a:t>KNOWLEDEGE &amp; LEARNING FROM EXPERIENCE</a:t>
            </a:r>
          </a:p>
          <a:p>
            <a:pPr eaLnBrk="1" hangingPunct="1">
              <a:lnSpc>
                <a:spcPct val="80000"/>
              </a:lnSpc>
            </a:pPr>
            <a:r>
              <a:rPr lang="es-ES" sz="1800" smtClean="0"/>
              <a:t>THE VALUE CHAIN &amp; CLUSTER PROJECTS</a:t>
            </a:r>
          </a:p>
          <a:p>
            <a:pPr eaLnBrk="1" hangingPunct="1">
              <a:lnSpc>
                <a:spcPct val="80000"/>
              </a:lnSpc>
            </a:pPr>
            <a:r>
              <a:rPr lang="es-ES" sz="1800" smtClean="0"/>
              <a:t>Washington DC</a:t>
            </a:r>
          </a:p>
          <a:p>
            <a:pPr eaLnBrk="1" hangingPunct="1">
              <a:lnSpc>
                <a:spcPct val="80000"/>
              </a:lnSpc>
            </a:pPr>
            <a:r>
              <a:rPr lang="es-ES" sz="1800" smtClean="0"/>
              <a:t> May 11, 2007</a:t>
            </a:r>
          </a:p>
          <a:p>
            <a:pPr eaLnBrk="1" hangingPunct="1">
              <a:lnSpc>
                <a:spcPct val="80000"/>
              </a:lnSpc>
            </a:pPr>
            <a:endParaRPr lang="es-ES" sz="1800" smtClean="0"/>
          </a:p>
          <a:p>
            <a:pPr eaLnBrk="1" hangingPunct="1">
              <a:lnSpc>
                <a:spcPct val="80000"/>
              </a:lnSpc>
            </a:pPr>
            <a:r>
              <a:rPr lang="es-ES" sz="1800" smtClean="0"/>
              <a:t>Francisco Alburquerque &amp; Joaquim Tres</a:t>
            </a:r>
          </a:p>
        </p:txBody>
      </p:sp>
      <p:pic>
        <p:nvPicPr>
          <p:cNvPr id="8197" name="Picture 5" descr="MIF"/>
          <p:cNvPicPr>
            <a:picLocks noChangeAspect="1" noChangeArrowheads="1"/>
          </p:cNvPicPr>
          <p:nvPr/>
        </p:nvPicPr>
        <p:blipFill>
          <a:blip r:embed="rId3" cstate="print"/>
          <a:srcRect/>
          <a:stretch>
            <a:fillRect/>
          </a:stretch>
        </p:blipFill>
        <p:spPr bwMode="auto">
          <a:xfrm>
            <a:off x="381000" y="0"/>
            <a:ext cx="8763000" cy="958850"/>
          </a:xfrm>
          <a:prstGeom prst="rect">
            <a:avLst/>
          </a:prstGeom>
          <a:noFill/>
          <a:ln w="9525">
            <a:noFill/>
            <a:miter lim="800000"/>
            <a:headEnd/>
            <a:tailEnd/>
          </a:ln>
        </p:spPr>
      </p:pic>
      <p:pic>
        <p:nvPicPr>
          <p:cNvPr id="8199" name="Picture 7"/>
          <p:cNvPicPr>
            <a:picLocks noChangeAspect="1" noChangeArrowheads="1"/>
          </p:cNvPicPr>
          <p:nvPr/>
        </p:nvPicPr>
        <p:blipFill>
          <a:blip r:embed="rId4" cstate="print"/>
          <a:srcRect/>
          <a:stretch>
            <a:fillRect/>
          </a:stretch>
        </p:blipFill>
        <p:spPr bwMode="auto">
          <a:xfrm>
            <a:off x="3733800" y="2667000"/>
            <a:ext cx="2590800" cy="1787525"/>
          </a:xfrm>
          <a:prstGeom prst="rect">
            <a:avLst/>
          </a:prstGeom>
          <a:noFill/>
          <a:ln w="9525">
            <a:noFill/>
            <a:miter lim="800000"/>
            <a:headEnd/>
            <a:tailEnd/>
          </a:ln>
        </p:spPr>
      </p:pic>
      <p:sp>
        <p:nvSpPr>
          <p:cNvPr id="8200" name="Text Box 8"/>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71683" name="Text Box 3"/>
          <p:cNvSpPr txBox="1">
            <a:spLocks noChangeArrowheads="1"/>
          </p:cNvSpPr>
          <p:nvPr/>
        </p:nvSpPr>
        <p:spPr bwMode="auto">
          <a:xfrm>
            <a:off x="533400" y="1055688"/>
            <a:ext cx="8610600" cy="519112"/>
          </a:xfrm>
          <a:prstGeom prst="rect">
            <a:avLst/>
          </a:prstGeom>
          <a:noFill/>
          <a:ln w="9525">
            <a:noFill/>
            <a:miter lim="800000"/>
            <a:headEnd/>
            <a:tailEnd/>
          </a:ln>
        </p:spPr>
        <p:txBody>
          <a:bodyPr>
            <a:spAutoFit/>
          </a:bodyPr>
          <a:lstStyle/>
          <a:p>
            <a:pPr algn="ctr"/>
            <a:r>
              <a:rPr lang="es-CR" sz="2800">
                <a:solidFill>
                  <a:srgbClr val="E14601"/>
                </a:solidFill>
              </a:rPr>
              <a:t>El método didáctico que proponemos (1)</a:t>
            </a:r>
          </a:p>
        </p:txBody>
      </p:sp>
      <p:sp>
        <p:nvSpPr>
          <p:cNvPr id="71684" name="Rectangle 4"/>
          <p:cNvSpPr>
            <a:spLocks noChangeArrowheads="1"/>
          </p:cNvSpPr>
          <p:nvPr/>
        </p:nvSpPr>
        <p:spPr bwMode="auto">
          <a:xfrm>
            <a:off x="3028950" y="2133600"/>
            <a:ext cx="9144000" cy="0"/>
          </a:xfrm>
          <a:prstGeom prst="rect">
            <a:avLst/>
          </a:prstGeom>
          <a:noFill/>
          <a:ln w="9525">
            <a:noFill/>
            <a:miter lim="800000"/>
            <a:headEnd/>
            <a:tailEnd/>
          </a:ln>
        </p:spPr>
        <p:txBody>
          <a:bodyPr>
            <a:spAutoFit/>
          </a:bodyPr>
          <a:lstStyle/>
          <a:p>
            <a:endParaRPr lang="es-ES" b="0">
              <a:solidFill>
                <a:schemeClr val="tx1"/>
              </a:solidFill>
            </a:endParaRPr>
          </a:p>
        </p:txBody>
      </p:sp>
      <p:sp>
        <p:nvSpPr>
          <p:cNvPr id="71686" name="Rectangle 6"/>
          <p:cNvSpPr>
            <a:spLocks noChangeArrowheads="1"/>
          </p:cNvSpPr>
          <p:nvPr/>
        </p:nvSpPr>
        <p:spPr bwMode="auto">
          <a:xfrm>
            <a:off x="3357563" y="2114550"/>
            <a:ext cx="9144000" cy="0"/>
          </a:xfrm>
          <a:prstGeom prst="rect">
            <a:avLst/>
          </a:prstGeom>
          <a:noFill/>
          <a:ln w="9525">
            <a:noFill/>
            <a:miter lim="800000"/>
            <a:headEnd/>
            <a:tailEnd/>
          </a:ln>
        </p:spPr>
        <p:txBody>
          <a:bodyPr>
            <a:spAutoFit/>
          </a:bodyPr>
          <a:lstStyle/>
          <a:p>
            <a:endParaRPr lang="es-ES" b="0">
              <a:solidFill>
                <a:schemeClr val="tx1"/>
              </a:solidFill>
            </a:endParaRPr>
          </a:p>
        </p:txBody>
      </p:sp>
      <p:pic>
        <p:nvPicPr>
          <p:cNvPr id="71687" name="Picture 11" descr="MIF"/>
          <p:cNvPicPr>
            <a:picLocks noChangeAspect="1" noChangeArrowheads="1"/>
          </p:cNvPicPr>
          <p:nvPr/>
        </p:nvPicPr>
        <p:blipFill>
          <a:blip r:embed="rId3" cstate="print"/>
          <a:srcRect/>
          <a:stretch>
            <a:fillRect/>
          </a:stretch>
        </p:blipFill>
        <p:spPr bwMode="auto">
          <a:xfrm>
            <a:off x="381000" y="0"/>
            <a:ext cx="8763000" cy="960438"/>
          </a:xfrm>
          <a:prstGeom prst="rect">
            <a:avLst/>
          </a:prstGeom>
          <a:noFill/>
          <a:ln w="9525">
            <a:noFill/>
            <a:miter lim="800000"/>
            <a:headEnd/>
            <a:tailEnd/>
          </a:ln>
        </p:spPr>
      </p:pic>
      <p:sp>
        <p:nvSpPr>
          <p:cNvPr id="71688" name="Text Box 1032"/>
          <p:cNvSpPr txBox="1">
            <a:spLocks noChangeArrowheads="1"/>
          </p:cNvSpPr>
          <p:nvPr/>
        </p:nvSpPr>
        <p:spPr bwMode="auto">
          <a:xfrm rot="-5400000">
            <a:off x="-3215482" y="3213894"/>
            <a:ext cx="6858001"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
        <p:nvSpPr>
          <p:cNvPr id="71689" name="Text Box 1033"/>
          <p:cNvSpPr txBox="1">
            <a:spLocks noChangeArrowheads="1"/>
          </p:cNvSpPr>
          <p:nvPr/>
        </p:nvSpPr>
        <p:spPr bwMode="auto">
          <a:xfrm>
            <a:off x="746125" y="1946275"/>
            <a:ext cx="8397875" cy="4838700"/>
          </a:xfrm>
          <a:prstGeom prst="rect">
            <a:avLst/>
          </a:prstGeom>
          <a:noFill/>
          <a:ln w="9525">
            <a:noFill/>
            <a:miter lim="800000"/>
            <a:headEnd/>
            <a:tailEnd/>
          </a:ln>
          <a:effectLst/>
        </p:spPr>
        <p:txBody>
          <a:bodyPr>
            <a:spAutoFit/>
          </a:bodyPr>
          <a:lstStyle/>
          <a:p>
            <a:pPr>
              <a:lnSpc>
                <a:spcPct val="130000"/>
              </a:lnSpc>
              <a:buFontTx/>
              <a:buChar char="•"/>
            </a:pPr>
            <a:r>
              <a:rPr lang="es-ES">
                <a:solidFill>
                  <a:schemeClr val="tx1"/>
                </a:solidFill>
              </a:rPr>
              <a:t>Fuerte orientación a la resolución de problemas</a:t>
            </a:r>
          </a:p>
          <a:p>
            <a:pPr>
              <a:lnSpc>
                <a:spcPct val="130000"/>
              </a:lnSpc>
              <a:buFontTx/>
              <a:buChar char="•"/>
            </a:pPr>
            <a:r>
              <a:rPr lang="es-ES">
                <a:solidFill>
                  <a:schemeClr val="tx1"/>
                </a:solidFill>
              </a:rPr>
              <a:t>Basado en la experiencia práctica de proyectos PIP</a:t>
            </a:r>
          </a:p>
          <a:p>
            <a:pPr lvl="1">
              <a:lnSpc>
                <a:spcPct val="130000"/>
              </a:lnSpc>
              <a:buFontTx/>
              <a:buChar char="•"/>
            </a:pPr>
            <a:r>
              <a:rPr lang="es-ES">
                <a:solidFill>
                  <a:srgbClr val="E14601"/>
                </a:solidFill>
              </a:rPr>
              <a:t>Repositorio de información</a:t>
            </a:r>
          </a:p>
          <a:p>
            <a:pPr lvl="1">
              <a:lnSpc>
                <a:spcPct val="130000"/>
              </a:lnSpc>
              <a:buFontTx/>
              <a:buChar char="•"/>
            </a:pPr>
            <a:r>
              <a:rPr lang="es-ES">
                <a:solidFill>
                  <a:srgbClr val="E14601"/>
                </a:solidFill>
              </a:rPr>
              <a:t>Permite sistematizaciones teóricas</a:t>
            </a:r>
          </a:p>
          <a:p>
            <a:pPr>
              <a:lnSpc>
                <a:spcPct val="130000"/>
              </a:lnSpc>
              <a:buFontTx/>
              <a:buChar char="•"/>
            </a:pPr>
            <a:r>
              <a:rPr lang="es-ES">
                <a:solidFill>
                  <a:schemeClr val="tx1"/>
                </a:solidFill>
              </a:rPr>
              <a:t>Dando voz a los protagonistas directos</a:t>
            </a:r>
          </a:p>
          <a:p>
            <a:pPr>
              <a:lnSpc>
                <a:spcPct val="130000"/>
              </a:lnSpc>
              <a:buFontTx/>
              <a:buChar char="•"/>
            </a:pPr>
            <a:r>
              <a:rPr lang="es-ES">
                <a:solidFill>
                  <a:schemeClr val="tx1"/>
                </a:solidFill>
              </a:rPr>
              <a:t>Ofreciendo la oportunidad para que los protagonistas directos transfieran conocimiento y experiencias horizontalmente</a:t>
            </a:r>
          </a:p>
          <a:p>
            <a:pPr lvl="1">
              <a:lnSpc>
                <a:spcPct val="130000"/>
              </a:lnSpc>
              <a:buFontTx/>
              <a:buChar char="•"/>
            </a:pPr>
            <a:r>
              <a:rPr lang="es-ES">
                <a:solidFill>
                  <a:srgbClr val="E14601"/>
                </a:solidFill>
              </a:rPr>
              <a:t>FOMIN como facilitador</a:t>
            </a:r>
          </a:p>
          <a:p>
            <a:pPr lvl="1">
              <a:lnSpc>
                <a:spcPct val="130000"/>
              </a:lnSpc>
              <a:buFontTx/>
              <a:buChar char="•"/>
            </a:pPr>
            <a:r>
              <a:rPr lang="es-ES">
                <a:solidFill>
                  <a:srgbClr val="E14601"/>
                </a:solidFill>
              </a:rPr>
              <a:t>Proyecto específico de Gestión del Conocimiento a partir de Comunidades de Aprendizaje</a:t>
            </a:r>
            <a:endParaRPr lang="es-ES">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73731" name="Text Box 3"/>
          <p:cNvSpPr txBox="1">
            <a:spLocks noChangeArrowheads="1"/>
          </p:cNvSpPr>
          <p:nvPr/>
        </p:nvSpPr>
        <p:spPr bwMode="auto">
          <a:xfrm>
            <a:off x="533400" y="1055688"/>
            <a:ext cx="8610600" cy="519112"/>
          </a:xfrm>
          <a:prstGeom prst="rect">
            <a:avLst/>
          </a:prstGeom>
          <a:noFill/>
          <a:ln w="9525">
            <a:noFill/>
            <a:miter lim="800000"/>
            <a:headEnd/>
            <a:tailEnd/>
          </a:ln>
        </p:spPr>
        <p:txBody>
          <a:bodyPr>
            <a:spAutoFit/>
          </a:bodyPr>
          <a:lstStyle/>
          <a:p>
            <a:pPr algn="ctr"/>
            <a:r>
              <a:rPr lang="es-CR" sz="2800">
                <a:solidFill>
                  <a:srgbClr val="E47200"/>
                </a:solidFill>
              </a:rPr>
              <a:t>El método didáctico que proponemos (1)</a:t>
            </a:r>
          </a:p>
        </p:txBody>
      </p:sp>
      <p:sp>
        <p:nvSpPr>
          <p:cNvPr id="73732" name="Rectangle 4"/>
          <p:cNvSpPr>
            <a:spLocks noChangeArrowheads="1"/>
          </p:cNvSpPr>
          <p:nvPr/>
        </p:nvSpPr>
        <p:spPr bwMode="auto">
          <a:xfrm>
            <a:off x="3028950" y="2133600"/>
            <a:ext cx="9144000" cy="0"/>
          </a:xfrm>
          <a:prstGeom prst="rect">
            <a:avLst/>
          </a:prstGeom>
          <a:noFill/>
          <a:ln w="9525">
            <a:noFill/>
            <a:miter lim="800000"/>
            <a:headEnd/>
            <a:tailEnd/>
          </a:ln>
        </p:spPr>
        <p:txBody>
          <a:bodyPr>
            <a:spAutoFit/>
          </a:bodyPr>
          <a:lstStyle/>
          <a:p>
            <a:endParaRPr lang="es-ES" b="0">
              <a:solidFill>
                <a:schemeClr val="tx1"/>
              </a:solidFill>
            </a:endParaRPr>
          </a:p>
        </p:txBody>
      </p:sp>
      <p:sp>
        <p:nvSpPr>
          <p:cNvPr id="73733" name="Rectangle 6"/>
          <p:cNvSpPr>
            <a:spLocks noChangeArrowheads="1"/>
          </p:cNvSpPr>
          <p:nvPr/>
        </p:nvSpPr>
        <p:spPr bwMode="auto">
          <a:xfrm>
            <a:off x="3357563" y="2114550"/>
            <a:ext cx="9144000" cy="0"/>
          </a:xfrm>
          <a:prstGeom prst="rect">
            <a:avLst/>
          </a:prstGeom>
          <a:noFill/>
          <a:ln w="9525">
            <a:noFill/>
            <a:miter lim="800000"/>
            <a:headEnd/>
            <a:tailEnd/>
          </a:ln>
        </p:spPr>
        <p:txBody>
          <a:bodyPr>
            <a:spAutoFit/>
          </a:bodyPr>
          <a:lstStyle/>
          <a:p>
            <a:endParaRPr lang="es-ES" b="0">
              <a:solidFill>
                <a:schemeClr val="tx1"/>
              </a:solidFill>
            </a:endParaRPr>
          </a:p>
        </p:txBody>
      </p:sp>
      <p:pic>
        <p:nvPicPr>
          <p:cNvPr id="73734" name="Picture 11" descr="MIF"/>
          <p:cNvPicPr>
            <a:picLocks noChangeAspect="1" noChangeArrowheads="1"/>
          </p:cNvPicPr>
          <p:nvPr/>
        </p:nvPicPr>
        <p:blipFill>
          <a:blip r:embed="rId3" cstate="print"/>
          <a:srcRect/>
          <a:stretch>
            <a:fillRect/>
          </a:stretch>
        </p:blipFill>
        <p:spPr bwMode="auto">
          <a:xfrm>
            <a:off x="381000" y="0"/>
            <a:ext cx="8763000" cy="960438"/>
          </a:xfrm>
          <a:prstGeom prst="rect">
            <a:avLst/>
          </a:prstGeom>
          <a:noFill/>
          <a:ln w="9525">
            <a:noFill/>
            <a:miter lim="800000"/>
            <a:headEnd/>
            <a:tailEnd/>
          </a:ln>
        </p:spPr>
      </p:pic>
      <p:sp>
        <p:nvSpPr>
          <p:cNvPr id="73735" name="Text Box 7"/>
          <p:cNvSpPr txBox="1">
            <a:spLocks noChangeArrowheads="1"/>
          </p:cNvSpPr>
          <p:nvPr/>
        </p:nvSpPr>
        <p:spPr bwMode="auto">
          <a:xfrm rot="-5400000">
            <a:off x="-3215482" y="3213894"/>
            <a:ext cx="6858001"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
        <p:nvSpPr>
          <p:cNvPr id="73736" name="Text Box 8"/>
          <p:cNvSpPr txBox="1">
            <a:spLocks noChangeArrowheads="1"/>
          </p:cNvSpPr>
          <p:nvPr/>
        </p:nvSpPr>
        <p:spPr bwMode="auto">
          <a:xfrm>
            <a:off x="762000" y="2212975"/>
            <a:ext cx="8382000" cy="3381375"/>
          </a:xfrm>
          <a:prstGeom prst="rect">
            <a:avLst/>
          </a:prstGeom>
          <a:noFill/>
          <a:ln w="9525">
            <a:noFill/>
            <a:miter lim="800000"/>
            <a:headEnd/>
            <a:tailEnd/>
          </a:ln>
          <a:effectLst/>
        </p:spPr>
        <p:txBody>
          <a:bodyPr>
            <a:spAutoFit/>
          </a:bodyPr>
          <a:lstStyle/>
          <a:p>
            <a:pPr>
              <a:lnSpc>
                <a:spcPct val="110000"/>
              </a:lnSpc>
              <a:buFontTx/>
              <a:buChar char="•"/>
            </a:pPr>
            <a:r>
              <a:rPr lang="es-ES" sz="2800">
                <a:solidFill>
                  <a:schemeClr val="tx1"/>
                </a:solidFill>
              </a:rPr>
              <a:t>Impartir cursos presenciales</a:t>
            </a:r>
          </a:p>
          <a:p>
            <a:pPr>
              <a:lnSpc>
                <a:spcPct val="110000"/>
              </a:lnSpc>
              <a:buFontTx/>
              <a:buChar char="•"/>
            </a:pPr>
            <a:r>
              <a:rPr lang="es-ES" sz="2800">
                <a:solidFill>
                  <a:schemeClr val="tx1"/>
                </a:solidFill>
              </a:rPr>
              <a:t>¿Desarrollo de material para capacitación en línea?</a:t>
            </a:r>
          </a:p>
          <a:p>
            <a:pPr>
              <a:lnSpc>
                <a:spcPct val="110000"/>
              </a:lnSpc>
              <a:buFontTx/>
              <a:buChar char="•"/>
            </a:pPr>
            <a:r>
              <a:rPr lang="es-ES" sz="2800">
                <a:solidFill>
                  <a:schemeClr val="tx1"/>
                </a:solidFill>
              </a:rPr>
              <a:t>Identificación de socios para diseminación:</a:t>
            </a:r>
          </a:p>
          <a:p>
            <a:pPr lvl="1">
              <a:lnSpc>
                <a:spcPct val="110000"/>
              </a:lnSpc>
              <a:buFontTx/>
              <a:buChar char="•"/>
            </a:pPr>
            <a:r>
              <a:rPr lang="es-ES" sz="2800">
                <a:solidFill>
                  <a:schemeClr val="tx1"/>
                </a:solidFill>
              </a:rPr>
              <a:t>Plan de trabajo Interinstitucional</a:t>
            </a:r>
          </a:p>
          <a:p>
            <a:pPr lvl="1">
              <a:lnSpc>
                <a:spcPct val="110000"/>
              </a:lnSpc>
              <a:buFontTx/>
              <a:buChar char="•"/>
            </a:pPr>
            <a:r>
              <a:rPr lang="es-ES" sz="2800">
                <a:solidFill>
                  <a:schemeClr val="tx1"/>
                </a:solidFill>
              </a:rPr>
              <a:t>Contacto con otras instituciones y redes</a:t>
            </a:r>
          </a:p>
          <a:p>
            <a:pPr>
              <a:lnSpc>
                <a:spcPct val="110000"/>
              </a:lnSpc>
              <a:buFontTx/>
              <a:buChar char="•"/>
            </a:pPr>
            <a:r>
              <a:rPr lang="es-ES" sz="2800">
                <a:solidFill>
                  <a:schemeClr val="tx1"/>
                </a:solidFill>
              </a:rPr>
              <a:t>Aportación material didáctico (Guías) a IES y otras instituciones de formación continua</a:t>
            </a:r>
          </a:p>
        </p:txBody>
      </p:sp>
      <p:sp>
        <p:nvSpPr>
          <p:cNvPr id="73738" name="Text Box 10"/>
          <p:cNvSpPr txBox="1">
            <a:spLocks noChangeArrowheads="1"/>
          </p:cNvSpPr>
          <p:nvPr/>
        </p:nvSpPr>
        <p:spPr bwMode="auto">
          <a:xfrm>
            <a:off x="2752725" y="5791200"/>
            <a:ext cx="3571875" cy="579438"/>
          </a:xfrm>
          <a:prstGeom prst="rect">
            <a:avLst/>
          </a:prstGeom>
          <a:noFill/>
          <a:ln w="9525">
            <a:noFill/>
            <a:miter lim="800000"/>
            <a:headEnd/>
            <a:tailEnd/>
          </a:ln>
          <a:effectLst/>
        </p:spPr>
        <p:txBody>
          <a:bodyPr wrap="none">
            <a:spAutoFit/>
          </a:bodyPr>
          <a:lstStyle/>
          <a:p>
            <a:r>
              <a:rPr lang="es-ES" sz="3200">
                <a:solidFill>
                  <a:srgbClr val="E14601"/>
                </a:solidFill>
              </a:rPr>
              <a:t>¿Qué nos sugieren?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a:xfrm>
            <a:off x="685800" y="1600200"/>
            <a:ext cx="7772400" cy="1828800"/>
          </a:xfrm>
        </p:spPr>
        <p:txBody>
          <a:bodyPr/>
          <a:lstStyle/>
          <a:p>
            <a:pPr>
              <a:lnSpc>
                <a:spcPct val="80000"/>
              </a:lnSpc>
            </a:pPr>
            <a:r>
              <a:rPr lang="en-US" smtClean="0">
                <a:solidFill>
                  <a:srgbClr val="E17101"/>
                </a:solidFill>
              </a:rPr>
              <a:t>Esquema de la Guía de Aprendizaje sobre Proyectos de Integración Productiva</a:t>
            </a:r>
            <a:endParaRPr lang="es-ES" smtClean="0">
              <a:solidFill>
                <a:srgbClr val="E17101"/>
              </a:solidFill>
            </a:endParaRPr>
          </a:p>
        </p:txBody>
      </p:sp>
      <p:sp>
        <p:nvSpPr>
          <p:cNvPr id="86019" name="Rectangle 3"/>
          <p:cNvSpPr>
            <a:spLocks noGrp="1" noChangeArrowheads="1"/>
          </p:cNvSpPr>
          <p:nvPr>
            <p:ph type="subTitle" idx="1"/>
          </p:nvPr>
        </p:nvSpPr>
        <p:spPr/>
        <p:txBody>
          <a:bodyPr/>
          <a:lstStyle/>
          <a:p>
            <a:pPr>
              <a:lnSpc>
                <a:spcPct val="80000"/>
              </a:lnSpc>
              <a:spcBef>
                <a:spcPct val="0"/>
              </a:spcBef>
            </a:pPr>
            <a:r>
              <a:rPr lang="en-US" sz="2800" smtClean="0"/>
              <a:t>FOMIN</a:t>
            </a:r>
          </a:p>
          <a:p>
            <a:pPr>
              <a:lnSpc>
                <a:spcPct val="80000"/>
              </a:lnSpc>
              <a:spcBef>
                <a:spcPct val="0"/>
              </a:spcBef>
            </a:pPr>
            <a:r>
              <a:rPr lang="en-US" sz="2800" smtClean="0"/>
              <a:t>Washington, DC</a:t>
            </a:r>
          </a:p>
          <a:p>
            <a:pPr>
              <a:lnSpc>
                <a:spcPct val="80000"/>
              </a:lnSpc>
              <a:spcBef>
                <a:spcPct val="0"/>
              </a:spcBef>
            </a:pPr>
            <a:r>
              <a:rPr lang="en-US" sz="2800" smtClean="0"/>
              <a:t>May 11, 2007</a:t>
            </a:r>
          </a:p>
          <a:p>
            <a:r>
              <a:rPr lang="en-US" sz="2000" smtClean="0"/>
              <a:t>Francisco Alburquerque</a:t>
            </a:r>
          </a:p>
        </p:txBody>
      </p:sp>
      <p:pic>
        <p:nvPicPr>
          <p:cNvPr id="86020"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86021"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371600" y="990600"/>
            <a:ext cx="7772400" cy="685800"/>
          </a:xfrm>
        </p:spPr>
        <p:txBody>
          <a:bodyPr/>
          <a:lstStyle/>
          <a:p>
            <a:r>
              <a:rPr lang="en-US" sz="4000" b="1" smtClean="0"/>
              <a:t>El Modelo didáctico</a:t>
            </a:r>
          </a:p>
        </p:txBody>
      </p:sp>
      <p:sp>
        <p:nvSpPr>
          <p:cNvPr id="87043" name="Text Box 3"/>
          <p:cNvSpPr txBox="1">
            <a:spLocks noChangeArrowheads="1"/>
          </p:cNvSpPr>
          <p:nvPr/>
        </p:nvSpPr>
        <p:spPr bwMode="auto">
          <a:xfrm>
            <a:off x="1219200" y="2362200"/>
            <a:ext cx="7924800" cy="3503613"/>
          </a:xfrm>
          <a:prstGeom prst="rect">
            <a:avLst/>
          </a:prstGeom>
          <a:noFill/>
          <a:ln w="9525">
            <a:noFill/>
            <a:miter lim="800000"/>
            <a:headEnd/>
            <a:tailEnd/>
          </a:ln>
          <a:effectLst/>
        </p:spPr>
        <p:txBody>
          <a:bodyPr>
            <a:spAutoFit/>
          </a:bodyPr>
          <a:lstStyle/>
          <a:p>
            <a:pPr marL="457200" indent="-457200"/>
            <a:r>
              <a:rPr lang="en-US" sz="3200" b="0">
                <a:solidFill>
                  <a:schemeClr val="tx1"/>
                </a:solidFill>
              </a:rPr>
              <a:t>	a)  Gestión del conocimiento y procesos </a:t>
            </a:r>
          </a:p>
          <a:p>
            <a:pPr marL="457200" indent="-457200"/>
            <a:r>
              <a:rPr lang="en-US" sz="3200" b="0">
                <a:solidFill>
                  <a:schemeClr val="tx1"/>
                </a:solidFill>
              </a:rPr>
              <a:t>          de aprendizaje.</a:t>
            </a:r>
          </a:p>
          <a:p>
            <a:pPr marL="457200" indent="-457200"/>
            <a:r>
              <a:rPr lang="en-US" sz="3200" b="0">
                <a:solidFill>
                  <a:schemeClr val="tx1"/>
                </a:solidFill>
              </a:rPr>
              <a:t>	b)  Cómo aprender.</a:t>
            </a:r>
          </a:p>
          <a:p>
            <a:pPr marL="914400" lvl="1" indent="-457200"/>
            <a:r>
              <a:rPr lang="en-US" sz="3200" b="0">
                <a:solidFill>
                  <a:schemeClr val="tx1"/>
                </a:solidFill>
              </a:rPr>
              <a:t>c)  Aprender de los proyectos.</a:t>
            </a:r>
          </a:p>
          <a:p>
            <a:pPr marL="914400" lvl="1" indent="-457200">
              <a:buFontTx/>
              <a:buAutoNum type="alphaLcParenR" startAt="4"/>
            </a:pPr>
            <a:r>
              <a:rPr lang="en-US" sz="3200" b="0">
                <a:solidFill>
                  <a:schemeClr val="tx1"/>
                </a:solidFill>
              </a:rPr>
              <a:t> Aprender haciendo en grupo y </a:t>
            </a:r>
          </a:p>
          <a:p>
            <a:pPr marL="914400" lvl="1" indent="-457200"/>
            <a:r>
              <a:rPr lang="en-US" sz="3200" b="0">
                <a:solidFill>
                  <a:schemeClr val="tx1"/>
                </a:solidFill>
              </a:rPr>
              <a:t>     aprendizaje cooperativo.</a:t>
            </a:r>
          </a:p>
          <a:p>
            <a:pPr marL="914400" lvl="1" indent="-457200">
              <a:buFontTx/>
              <a:buChar char="•"/>
            </a:pPr>
            <a:endParaRPr lang="en-US" sz="3200" b="0">
              <a:solidFill>
                <a:schemeClr val="tx1"/>
              </a:solidFill>
            </a:endParaRPr>
          </a:p>
        </p:txBody>
      </p:sp>
      <p:pic>
        <p:nvPicPr>
          <p:cNvPr id="87044"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87045"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371600" y="990600"/>
            <a:ext cx="7772400" cy="685800"/>
          </a:xfrm>
        </p:spPr>
        <p:txBody>
          <a:bodyPr/>
          <a:lstStyle/>
          <a:p>
            <a:r>
              <a:rPr lang="en-US" sz="3200" b="1" smtClean="0"/>
              <a:t>Módulo 1</a:t>
            </a:r>
          </a:p>
        </p:txBody>
      </p:sp>
      <p:sp>
        <p:nvSpPr>
          <p:cNvPr id="88067" name="Text Box 3"/>
          <p:cNvSpPr txBox="1">
            <a:spLocks noChangeArrowheads="1"/>
          </p:cNvSpPr>
          <p:nvPr/>
        </p:nvSpPr>
        <p:spPr bwMode="auto">
          <a:xfrm>
            <a:off x="1143000" y="2286000"/>
            <a:ext cx="8001000" cy="3570288"/>
          </a:xfrm>
          <a:prstGeom prst="rect">
            <a:avLst/>
          </a:prstGeom>
          <a:noFill/>
          <a:ln w="9525">
            <a:noFill/>
            <a:miter lim="800000"/>
            <a:headEnd/>
            <a:tailEnd/>
          </a:ln>
          <a:effectLst/>
        </p:spPr>
        <p:txBody>
          <a:bodyPr>
            <a:spAutoFit/>
          </a:bodyPr>
          <a:lstStyle/>
          <a:p>
            <a:pPr marL="457200" indent="-457200">
              <a:lnSpc>
                <a:spcPct val="80000"/>
              </a:lnSpc>
            </a:pPr>
            <a:r>
              <a:rPr lang="en-US" sz="3200">
                <a:solidFill>
                  <a:schemeClr val="tx1"/>
                </a:solidFill>
              </a:rPr>
              <a:t>Cambio estructural, globalización </a:t>
            </a:r>
          </a:p>
          <a:p>
            <a:pPr marL="457200" indent="-457200">
              <a:lnSpc>
                <a:spcPct val="80000"/>
              </a:lnSpc>
            </a:pPr>
            <a:r>
              <a:rPr lang="en-US" sz="3200">
                <a:solidFill>
                  <a:schemeClr val="tx1"/>
                </a:solidFill>
              </a:rPr>
              <a:t>y conocimiento:</a:t>
            </a:r>
            <a:r>
              <a:rPr lang="en-US" sz="3600" b="0">
                <a:solidFill>
                  <a:schemeClr val="tx1"/>
                </a:solidFill>
              </a:rPr>
              <a:t> </a:t>
            </a:r>
          </a:p>
          <a:p>
            <a:pPr marL="914400" lvl="1" indent="-457200">
              <a:spcBef>
                <a:spcPct val="20000"/>
              </a:spcBef>
              <a:buFontTx/>
              <a:buAutoNum type="alphaLcParenR"/>
            </a:pPr>
            <a:r>
              <a:rPr lang="en-US" sz="2800" b="0">
                <a:solidFill>
                  <a:schemeClr val="tx1"/>
                </a:solidFill>
              </a:rPr>
              <a:t>El cambio de paradigma tecnoeconomico.</a:t>
            </a:r>
          </a:p>
          <a:p>
            <a:pPr marL="914400" lvl="1" indent="-457200">
              <a:buFontTx/>
              <a:buAutoNum type="alphaLcParenR"/>
            </a:pPr>
            <a:r>
              <a:rPr lang="en-US" sz="2800" b="0">
                <a:solidFill>
                  <a:schemeClr val="tx1"/>
                </a:solidFill>
              </a:rPr>
              <a:t>El contexto de la globalización económica.</a:t>
            </a:r>
          </a:p>
          <a:p>
            <a:pPr marL="914400" lvl="1" indent="-457200">
              <a:buFontTx/>
              <a:buAutoNum type="alphaLcParenR"/>
            </a:pPr>
            <a:r>
              <a:rPr lang="en-US" sz="2800" b="0">
                <a:solidFill>
                  <a:schemeClr val="tx1"/>
                </a:solidFill>
              </a:rPr>
              <a:t>Innovación, conocimiento y desarrollo </a:t>
            </a:r>
          </a:p>
          <a:p>
            <a:pPr marL="914400" lvl="1" indent="-457200"/>
            <a:r>
              <a:rPr lang="en-US" sz="2800" b="0">
                <a:solidFill>
                  <a:schemeClr val="tx1"/>
                </a:solidFill>
              </a:rPr>
              <a:t>     económico y social.</a:t>
            </a:r>
          </a:p>
          <a:p>
            <a:pPr marL="914400" lvl="1" indent="-457200"/>
            <a:r>
              <a:rPr lang="en-US" sz="2800" b="0">
                <a:solidFill>
                  <a:schemeClr val="tx1"/>
                </a:solidFill>
              </a:rPr>
              <a:t>d) Sistemas territoriales de innovación.</a:t>
            </a:r>
          </a:p>
          <a:p>
            <a:pPr marL="914400" lvl="1" indent="-457200">
              <a:buFontTx/>
              <a:buAutoNum type="alphaLcParenR"/>
            </a:pPr>
            <a:endParaRPr lang="en-US" sz="2800" b="0">
              <a:solidFill>
                <a:schemeClr val="tx1"/>
              </a:solidFill>
            </a:endParaRPr>
          </a:p>
        </p:txBody>
      </p:sp>
      <p:pic>
        <p:nvPicPr>
          <p:cNvPr id="88068"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88069"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1371600" y="990600"/>
            <a:ext cx="7772400" cy="685800"/>
          </a:xfrm>
        </p:spPr>
        <p:txBody>
          <a:bodyPr/>
          <a:lstStyle/>
          <a:p>
            <a:r>
              <a:rPr lang="en-US" sz="3200" b="1" smtClean="0"/>
              <a:t>Módulo 2</a:t>
            </a:r>
          </a:p>
        </p:txBody>
      </p:sp>
      <p:sp>
        <p:nvSpPr>
          <p:cNvPr id="89091" name="Text Box 3"/>
          <p:cNvSpPr txBox="1">
            <a:spLocks noChangeArrowheads="1"/>
          </p:cNvSpPr>
          <p:nvPr/>
        </p:nvSpPr>
        <p:spPr bwMode="auto">
          <a:xfrm>
            <a:off x="755650" y="1828800"/>
            <a:ext cx="8388350" cy="4470400"/>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600">
                <a:solidFill>
                  <a:schemeClr val="tx1"/>
                </a:solidFill>
              </a:rPr>
              <a:t>Competitividad, territorio y acción frente </a:t>
            </a:r>
          </a:p>
          <a:p>
            <a:pPr marL="457200" indent="-457200" eaLnBrk="0" hangingPunct="0">
              <a:lnSpc>
                <a:spcPct val="80000"/>
              </a:lnSpc>
            </a:pPr>
            <a:r>
              <a:rPr lang="en-US" sz="3600">
                <a:solidFill>
                  <a:schemeClr val="tx1"/>
                </a:solidFill>
              </a:rPr>
              <a:t>a la pobreza:</a:t>
            </a:r>
            <a:r>
              <a:rPr lang="en-US" sz="3600" b="0">
                <a:solidFill>
                  <a:schemeClr val="tx1"/>
                </a:solidFill>
              </a:rPr>
              <a:t> </a:t>
            </a:r>
          </a:p>
          <a:p>
            <a:pPr marL="914400" lvl="1" indent="-457200">
              <a:lnSpc>
                <a:spcPct val="80000"/>
              </a:lnSpc>
              <a:spcBef>
                <a:spcPct val="20000"/>
              </a:spcBef>
              <a:buFontTx/>
              <a:buAutoNum type="alphaLcParenR"/>
            </a:pPr>
            <a:r>
              <a:rPr lang="en-US" sz="2800" b="0">
                <a:solidFill>
                  <a:schemeClr val="tx1"/>
                </a:solidFill>
              </a:rPr>
              <a:t>El fomento de la competitividad empresarial </a:t>
            </a:r>
          </a:p>
          <a:p>
            <a:pPr marL="914400" lvl="1" indent="-457200">
              <a:lnSpc>
                <a:spcPct val="80000"/>
              </a:lnSpc>
            </a:pPr>
            <a:r>
              <a:rPr lang="en-US" sz="2800" b="0">
                <a:solidFill>
                  <a:schemeClr val="tx1"/>
                </a:solidFill>
              </a:rPr>
              <a:t>     y territorial.</a:t>
            </a:r>
          </a:p>
          <a:p>
            <a:pPr marL="914400" lvl="1" indent="-457200">
              <a:lnSpc>
                <a:spcPct val="80000"/>
              </a:lnSpc>
              <a:buFontTx/>
              <a:buAutoNum type="alphaLcParenR" startAt="2"/>
            </a:pPr>
            <a:r>
              <a:rPr lang="en-US" sz="2800" b="0">
                <a:solidFill>
                  <a:schemeClr val="tx1"/>
                </a:solidFill>
              </a:rPr>
              <a:t>Competitividad, construcción de ventajas </a:t>
            </a:r>
          </a:p>
          <a:p>
            <a:pPr marL="914400" lvl="1" indent="-457200">
              <a:lnSpc>
                <a:spcPct val="80000"/>
              </a:lnSpc>
            </a:pPr>
            <a:r>
              <a:rPr lang="en-US" sz="2800" b="0">
                <a:solidFill>
                  <a:schemeClr val="tx1"/>
                </a:solidFill>
              </a:rPr>
              <a:t>     competitivas y adquisicion de competencias</a:t>
            </a:r>
          </a:p>
          <a:p>
            <a:pPr marL="914400" lvl="1" indent="-457200">
              <a:lnSpc>
                <a:spcPct val="80000"/>
              </a:lnSpc>
            </a:pPr>
            <a:r>
              <a:rPr lang="en-US" sz="2800" b="0">
                <a:solidFill>
                  <a:schemeClr val="tx1"/>
                </a:solidFill>
              </a:rPr>
              <a:t>     empresariales y laborales.</a:t>
            </a:r>
          </a:p>
          <a:p>
            <a:pPr marL="914400" lvl="1" indent="-457200">
              <a:lnSpc>
                <a:spcPct val="80000"/>
              </a:lnSpc>
              <a:buFontTx/>
              <a:buAutoNum type="alphaLcParenR" startAt="3"/>
            </a:pPr>
            <a:r>
              <a:rPr lang="en-US" sz="2800" b="0">
                <a:solidFill>
                  <a:schemeClr val="tx1"/>
                </a:solidFill>
              </a:rPr>
              <a:t>Fomento de microempresas y Pymes, y</a:t>
            </a:r>
            <a:r>
              <a:rPr lang="en-US" sz="2800" b="0">
                <a:solidFill>
                  <a:schemeClr val="tx1"/>
                </a:solidFill>
                <a:cs typeface="Times New Roman" pitchFamily="18" charset="0"/>
              </a:rPr>
              <a:t> </a:t>
            </a:r>
          </a:p>
          <a:p>
            <a:pPr marL="914400" lvl="1" indent="-457200">
              <a:lnSpc>
                <a:spcPct val="80000"/>
              </a:lnSpc>
            </a:pPr>
            <a:r>
              <a:rPr lang="en-US" sz="2800" b="0">
                <a:solidFill>
                  <a:schemeClr val="tx1"/>
                </a:solidFill>
                <a:cs typeface="Times New Roman" pitchFamily="18" charset="0"/>
              </a:rPr>
              <a:t>     generación de empleo e ingreso.</a:t>
            </a:r>
          </a:p>
          <a:p>
            <a:pPr marL="914400" lvl="1" indent="-457200">
              <a:lnSpc>
                <a:spcPct val="80000"/>
              </a:lnSpc>
              <a:buFontTx/>
              <a:buAutoNum type="alphaLcParenR" startAt="4"/>
            </a:pPr>
            <a:r>
              <a:rPr lang="en-US" sz="2800" b="0">
                <a:solidFill>
                  <a:schemeClr val="tx1"/>
                </a:solidFill>
                <a:cs typeface="Times New Roman" pitchFamily="18" charset="0"/>
              </a:rPr>
              <a:t>Iniciativas territoriales de empleo.</a:t>
            </a:r>
          </a:p>
          <a:p>
            <a:pPr marL="914400" lvl="1" indent="-457200">
              <a:lnSpc>
                <a:spcPct val="80000"/>
              </a:lnSpc>
              <a:buFontTx/>
              <a:buAutoNum type="alphaLcParenR" startAt="5"/>
            </a:pPr>
            <a:r>
              <a:rPr lang="en-US" sz="2800" b="0">
                <a:solidFill>
                  <a:schemeClr val="tx1"/>
                </a:solidFill>
                <a:cs typeface="Times New Roman" pitchFamily="18" charset="0"/>
              </a:rPr>
              <a:t>Desarrollo territorial en el medio rural.</a:t>
            </a:r>
          </a:p>
          <a:p>
            <a:pPr marL="914400" lvl="1" indent="-457200">
              <a:lnSpc>
                <a:spcPct val="80000"/>
              </a:lnSpc>
              <a:buFontTx/>
              <a:buAutoNum type="alphaLcParenR" startAt="5"/>
            </a:pPr>
            <a:r>
              <a:rPr lang="en-US" sz="2800" b="0">
                <a:solidFill>
                  <a:schemeClr val="tx1"/>
                </a:solidFill>
              </a:rPr>
              <a:t>Fortalecimiento de gobiernos locales.</a:t>
            </a:r>
          </a:p>
        </p:txBody>
      </p:sp>
      <p:pic>
        <p:nvPicPr>
          <p:cNvPr id="89092"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89093"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371600" y="990600"/>
            <a:ext cx="7772400" cy="685800"/>
          </a:xfrm>
        </p:spPr>
        <p:txBody>
          <a:bodyPr/>
          <a:lstStyle/>
          <a:p>
            <a:r>
              <a:rPr lang="en-US" sz="3200" b="1" smtClean="0"/>
              <a:t>Módulo 3</a:t>
            </a:r>
          </a:p>
        </p:txBody>
      </p:sp>
      <p:sp>
        <p:nvSpPr>
          <p:cNvPr id="90115" name="Text Box 3"/>
          <p:cNvSpPr txBox="1">
            <a:spLocks noChangeArrowheads="1"/>
          </p:cNvSpPr>
          <p:nvPr/>
        </p:nvSpPr>
        <p:spPr bwMode="auto">
          <a:xfrm>
            <a:off x="838200" y="1905000"/>
            <a:ext cx="8305800" cy="2679700"/>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b="0">
                <a:solidFill>
                  <a:schemeClr val="tx1"/>
                </a:solidFill>
              </a:rPr>
              <a:t>    </a:t>
            </a:r>
            <a:r>
              <a:rPr lang="en-US" sz="3600">
                <a:solidFill>
                  <a:schemeClr val="tx1"/>
                </a:solidFill>
              </a:rPr>
              <a:t>Empresas, cadenas productivas y entorno territorial: </a:t>
            </a:r>
          </a:p>
          <a:p>
            <a:pPr marL="914400" lvl="1" indent="-457200">
              <a:lnSpc>
                <a:spcPct val="80000"/>
              </a:lnSpc>
              <a:spcBef>
                <a:spcPct val="20000"/>
              </a:spcBef>
              <a:buFontTx/>
              <a:buAutoNum type="alphaLcParenR"/>
            </a:pPr>
            <a:r>
              <a:rPr lang="en-US" sz="2800" b="0">
                <a:solidFill>
                  <a:schemeClr val="tx1"/>
                </a:solidFill>
              </a:rPr>
              <a:t>Cadenas productivas o cadenas de valor.</a:t>
            </a:r>
          </a:p>
          <a:p>
            <a:pPr marL="914400" lvl="1" indent="-457200">
              <a:lnSpc>
                <a:spcPct val="80000"/>
              </a:lnSpc>
              <a:spcBef>
                <a:spcPct val="20000"/>
              </a:spcBef>
              <a:buFontTx/>
              <a:buAutoNum type="alphaLcParenR"/>
            </a:pPr>
            <a:r>
              <a:rPr lang="en-US" sz="2800" b="0">
                <a:solidFill>
                  <a:schemeClr val="tx1"/>
                </a:solidFill>
              </a:rPr>
              <a:t>Empresas, instituciones y territorio.</a:t>
            </a:r>
          </a:p>
          <a:p>
            <a:pPr marL="914400" lvl="1" indent="-457200">
              <a:lnSpc>
                <a:spcPct val="80000"/>
              </a:lnSpc>
              <a:spcBef>
                <a:spcPct val="20000"/>
              </a:spcBef>
              <a:buFontTx/>
              <a:buAutoNum type="alphaLcParenR"/>
            </a:pPr>
            <a:r>
              <a:rPr lang="en-US" sz="2800" b="0">
                <a:solidFill>
                  <a:schemeClr val="tx1"/>
                </a:solidFill>
              </a:rPr>
              <a:t>Clusters y distritos industriales.</a:t>
            </a:r>
          </a:p>
          <a:p>
            <a:pPr marL="914400" lvl="1" indent="-457200">
              <a:lnSpc>
                <a:spcPct val="80000"/>
              </a:lnSpc>
              <a:spcBef>
                <a:spcPct val="20000"/>
              </a:spcBef>
              <a:buFontTx/>
              <a:buAutoNum type="alphaLcParenR"/>
            </a:pPr>
            <a:r>
              <a:rPr lang="en-US" sz="2800" b="0">
                <a:solidFill>
                  <a:schemeClr val="tx1"/>
                </a:solidFill>
              </a:rPr>
              <a:t>Entornos territoriales innovadores.</a:t>
            </a:r>
            <a:endParaRPr lang="en-US" sz="2800" b="0">
              <a:solidFill>
                <a:schemeClr val="tx1"/>
              </a:solidFill>
              <a:cs typeface="Times New Roman" pitchFamily="18" charset="0"/>
            </a:endParaRPr>
          </a:p>
        </p:txBody>
      </p:sp>
      <p:pic>
        <p:nvPicPr>
          <p:cNvPr id="90116"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0117"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1371600" y="990600"/>
            <a:ext cx="7772400" cy="685800"/>
          </a:xfrm>
        </p:spPr>
        <p:txBody>
          <a:bodyPr/>
          <a:lstStyle/>
          <a:p>
            <a:r>
              <a:rPr lang="en-US" sz="3200" b="1" smtClean="0"/>
              <a:t>Módulo 4</a:t>
            </a:r>
          </a:p>
        </p:txBody>
      </p:sp>
      <p:sp>
        <p:nvSpPr>
          <p:cNvPr id="91139" name="Text Box 3"/>
          <p:cNvSpPr txBox="1">
            <a:spLocks noChangeArrowheads="1"/>
          </p:cNvSpPr>
          <p:nvPr/>
        </p:nvSpPr>
        <p:spPr bwMode="auto">
          <a:xfrm>
            <a:off x="838200" y="1752600"/>
            <a:ext cx="8305800" cy="4202113"/>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a:solidFill>
                  <a:schemeClr val="tx1"/>
                </a:solidFill>
              </a:rPr>
              <a:t>Los Proyectos de Integración Productiva (1)</a:t>
            </a:r>
            <a:r>
              <a:rPr lang="en-US" sz="3600">
                <a:solidFill>
                  <a:schemeClr val="tx1"/>
                </a:solidFill>
              </a:rPr>
              <a:t>: </a:t>
            </a:r>
          </a:p>
          <a:p>
            <a:pPr marL="914400" lvl="1" indent="-457200">
              <a:lnSpc>
                <a:spcPct val="80000"/>
              </a:lnSpc>
              <a:spcBef>
                <a:spcPct val="20000"/>
              </a:spcBef>
              <a:buFontTx/>
              <a:buAutoNum type="alphaLcParenR"/>
            </a:pPr>
            <a:r>
              <a:rPr lang="en-US" sz="2800" b="0">
                <a:solidFill>
                  <a:schemeClr val="tx1"/>
                </a:solidFill>
              </a:rPr>
              <a:t>Caracteristicas básicas.</a:t>
            </a:r>
          </a:p>
          <a:p>
            <a:pPr marL="914400" lvl="1" indent="-457200">
              <a:lnSpc>
                <a:spcPct val="80000"/>
              </a:lnSpc>
              <a:spcBef>
                <a:spcPct val="20000"/>
              </a:spcBef>
              <a:buFontTx/>
              <a:buAutoNum type="alphaLcParenR"/>
            </a:pPr>
            <a:r>
              <a:rPr lang="en-US" sz="2800" b="0">
                <a:solidFill>
                  <a:schemeClr val="tx1"/>
                </a:solidFill>
              </a:rPr>
              <a:t>Tipologia de Proyectos de Integración Productiva:</a:t>
            </a:r>
          </a:p>
          <a:p>
            <a:pPr marL="1371600" lvl="2" indent="-457200">
              <a:lnSpc>
                <a:spcPct val="80000"/>
              </a:lnSpc>
              <a:buFontTx/>
              <a:buChar char="•"/>
            </a:pPr>
            <a:r>
              <a:rPr lang="en-US" sz="2800" b="0">
                <a:solidFill>
                  <a:schemeClr val="tx1"/>
                </a:solidFill>
              </a:rPr>
              <a:t>Redes empresariales</a:t>
            </a:r>
          </a:p>
          <a:p>
            <a:pPr marL="1371600" lvl="2" indent="-457200">
              <a:lnSpc>
                <a:spcPct val="80000"/>
              </a:lnSpc>
              <a:buFontTx/>
              <a:buChar char="•"/>
            </a:pPr>
            <a:r>
              <a:rPr lang="en-US" sz="2800" b="0">
                <a:solidFill>
                  <a:schemeClr val="tx1"/>
                </a:solidFill>
              </a:rPr>
              <a:t>Clusters</a:t>
            </a:r>
          </a:p>
          <a:p>
            <a:pPr marL="1371600" lvl="2" indent="-457200">
              <a:lnSpc>
                <a:spcPct val="80000"/>
              </a:lnSpc>
              <a:buFontTx/>
              <a:buChar char="•"/>
            </a:pPr>
            <a:r>
              <a:rPr lang="en-US" sz="2800" b="0">
                <a:solidFill>
                  <a:schemeClr val="tx1"/>
                </a:solidFill>
              </a:rPr>
              <a:t>Proyectos de desarrollo territorial</a:t>
            </a:r>
          </a:p>
          <a:p>
            <a:pPr marL="914400" lvl="1" indent="-457200">
              <a:lnSpc>
                <a:spcPct val="80000"/>
              </a:lnSpc>
              <a:buFontTx/>
              <a:buAutoNum type="alphaLcParenR" startAt="3"/>
            </a:pPr>
            <a:r>
              <a:rPr lang="en-US" sz="2800" b="0">
                <a:solidFill>
                  <a:schemeClr val="tx1"/>
                </a:solidFill>
              </a:rPr>
              <a:t>Descripción de los proyectos de integración productiva del FOMIN.</a:t>
            </a:r>
          </a:p>
          <a:p>
            <a:pPr marL="914400" lvl="1" indent="-457200">
              <a:lnSpc>
                <a:spcPct val="80000"/>
              </a:lnSpc>
              <a:buFontTx/>
              <a:buAutoNum type="alphaLcParenR" startAt="3"/>
            </a:pPr>
            <a:r>
              <a:rPr lang="en-US" sz="2800" b="0">
                <a:solidFill>
                  <a:schemeClr val="tx1"/>
                </a:solidFill>
              </a:rPr>
              <a:t>Los Arranjos Produtivos Locais (APLs) de SEBRAE, Brasil.</a:t>
            </a:r>
          </a:p>
          <a:p>
            <a:pPr marL="914400" lvl="1" indent="-457200">
              <a:lnSpc>
                <a:spcPct val="80000"/>
              </a:lnSpc>
              <a:spcBef>
                <a:spcPct val="20000"/>
              </a:spcBef>
              <a:buFontTx/>
              <a:buAutoNum type="alphaLcParenR"/>
            </a:pPr>
            <a:endParaRPr lang="en-US" sz="2800" b="0">
              <a:solidFill>
                <a:schemeClr val="tx1"/>
              </a:solidFill>
              <a:cs typeface="Times New Roman" pitchFamily="18" charset="0"/>
            </a:endParaRPr>
          </a:p>
        </p:txBody>
      </p:sp>
      <p:pic>
        <p:nvPicPr>
          <p:cNvPr id="91140"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1141"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371600" y="990600"/>
            <a:ext cx="7772400" cy="685800"/>
          </a:xfrm>
        </p:spPr>
        <p:txBody>
          <a:bodyPr/>
          <a:lstStyle/>
          <a:p>
            <a:r>
              <a:rPr lang="en-US" sz="3200" b="1" smtClean="0"/>
              <a:t>Módulo 5</a:t>
            </a:r>
          </a:p>
        </p:txBody>
      </p:sp>
      <p:sp>
        <p:nvSpPr>
          <p:cNvPr id="92163" name="Text Box 3"/>
          <p:cNvSpPr txBox="1">
            <a:spLocks noChangeArrowheads="1"/>
          </p:cNvSpPr>
          <p:nvPr/>
        </p:nvSpPr>
        <p:spPr bwMode="auto">
          <a:xfrm>
            <a:off x="628650" y="1752600"/>
            <a:ext cx="8515350" cy="4746625"/>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b="0">
                <a:solidFill>
                  <a:schemeClr val="tx1"/>
                </a:solidFill>
              </a:rPr>
              <a:t>    </a:t>
            </a:r>
            <a:r>
              <a:rPr lang="en-US" sz="3200">
                <a:solidFill>
                  <a:schemeClr val="tx1"/>
                </a:solidFill>
              </a:rPr>
              <a:t>Los Proyectos de Integración Productiva (2)</a:t>
            </a:r>
            <a:r>
              <a:rPr lang="en-US" sz="3600">
                <a:solidFill>
                  <a:schemeClr val="tx1"/>
                </a:solidFill>
              </a:rPr>
              <a:t>:</a:t>
            </a:r>
            <a:r>
              <a:rPr lang="en-US" sz="3600" b="0">
                <a:solidFill>
                  <a:schemeClr val="tx1"/>
                </a:solidFill>
              </a:rPr>
              <a:t> </a:t>
            </a:r>
          </a:p>
          <a:p>
            <a:pPr marL="914400" lvl="1" indent="-457200">
              <a:lnSpc>
                <a:spcPct val="80000"/>
              </a:lnSpc>
              <a:spcBef>
                <a:spcPct val="20000"/>
              </a:spcBef>
              <a:buFontTx/>
              <a:buAutoNum type="alphaLcParenR"/>
            </a:pPr>
            <a:r>
              <a:rPr lang="en-US" sz="2800" b="0">
                <a:solidFill>
                  <a:schemeClr val="tx1"/>
                </a:solidFill>
              </a:rPr>
              <a:t>Areas de interés: </a:t>
            </a:r>
          </a:p>
          <a:p>
            <a:pPr marL="1371600" lvl="2" indent="-457200">
              <a:lnSpc>
                <a:spcPct val="80000"/>
              </a:lnSpc>
              <a:buFontTx/>
              <a:buChar char="•"/>
            </a:pPr>
            <a:r>
              <a:rPr lang="en-US" b="0">
                <a:solidFill>
                  <a:schemeClr val="tx1"/>
                </a:solidFill>
              </a:rPr>
              <a:t>Innovación, </a:t>
            </a:r>
          </a:p>
          <a:p>
            <a:pPr marL="1371600" lvl="2" indent="-457200">
              <a:lnSpc>
                <a:spcPct val="80000"/>
              </a:lnSpc>
              <a:buFontTx/>
              <a:buChar char="•"/>
            </a:pPr>
            <a:r>
              <a:rPr lang="en-US" b="0">
                <a:solidFill>
                  <a:schemeClr val="tx1"/>
                </a:solidFill>
              </a:rPr>
              <a:t>Acceso a Mercados,</a:t>
            </a:r>
          </a:p>
          <a:p>
            <a:pPr marL="1371600" lvl="2" indent="-457200">
              <a:lnSpc>
                <a:spcPct val="80000"/>
              </a:lnSpc>
              <a:buFontTx/>
              <a:buChar char="•"/>
            </a:pPr>
            <a:r>
              <a:rPr lang="en-US" b="0">
                <a:solidFill>
                  <a:schemeClr val="tx1"/>
                </a:solidFill>
              </a:rPr>
              <a:t>Sostenibilidad, </a:t>
            </a:r>
          </a:p>
          <a:p>
            <a:pPr marL="1371600" lvl="2" indent="-457200">
              <a:lnSpc>
                <a:spcPct val="80000"/>
              </a:lnSpc>
              <a:buFontTx/>
              <a:buChar char="•"/>
            </a:pPr>
            <a:r>
              <a:rPr lang="en-US" b="0">
                <a:solidFill>
                  <a:schemeClr val="tx1"/>
                </a:solidFill>
              </a:rPr>
              <a:t>Acceso al crédito</a:t>
            </a:r>
            <a:r>
              <a:rPr lang="en-US" sz="2800" b="0">
                <a:solidFill>
                  <a:schemeClr val="tx1"/>
                </a:solidFill>
              </a:rPr>
              <a:t>.</a:t>
            </a:r>
          </a:p>
          <a:p>
            <a:pPr marL="914400" lvl="1" indent="-457200">
              <a:lnSpc>
                <a:spcPct val="80000"/>
              </a:lnSpc>
              <a:buFontTx/>
              <a:buAutoNum type="alphaLcParenR" startAt="2"/>
            </a:pPr>
            <a:r>
              <a:rPr lang="en-US" sz="2800" b="0">
                <a:solidFill>
                  <a:schemeClr val="tx1"/>
                </a:solidFill>
              </a:rPr>
              <a:t>Factores críticos de los PIP.</a:t>
            </a:r>
          </a:p>
          <a:p>
            <a:pPr marL="914400" lvl="1" indent="-457200">
              <a:lnSpc>
                <a:spcPct val="80000"/>
              </a:lnSpc>
              <a:buFontTx/>
              <a:buAutoNum type="alphaLcParenR" startAt="2"/>
            </a:pPr>
            <a:r>
              <a:rPr lang="en-US" sz="2800" b="0">
                <a:solidFill>
                  <a:schemeClr val="tx1"/>
                </a:solidFill>
              </a:rPr>
              <a:t>Lecciones aprendidas:</a:t>
            </a:r>
          </a:p>
          <a:p>
            <a:pPr marL="1371600" lvl="2" indent="-457200">
              <a:lnSpc>
                <a:spcPct val="80000"/>
              </a:lnSpc>
              <a:buFontTx/>
              <a:buChar char="•"/>
            </a:pPr>
            <a:r>
              <a:rPr lang="en-US" b="0">
                <a:solidFill>
                  <a:schemeClr val="tx1"/>
                </a:solidFill>
              </a:rPr>
              <a:t>Recursos humanos</a:t>
            </a:r>
          </a:p>
          <a:p>
            <a:pPr marL="1371600" lvl="2" indent="-457200">
              <a:lnSpc>
                <a:spcPct val="80000"/>
              </a:lnSpc>
              <a:buFontTx/>
              <a:buChar char="•"/>
            </a:pPr>
            <a:r>
              <a:rPr lang="en-US" b="0">
                <a:solidFill>
                  <a:schemeClr val="tx1"/>
                </a:solidFill>
              </a:rPr>
              <a:t>Cultura emprendedora local</a:t>
            </a:r>
          </a:p>
          <a:p>
            <a:pPr marL="1371600" lvl="2" indent="-457200">
              <a:lnSpc>
                <a:spcPct val="80000"/>
              </a:lnSpc>
              <a:buFontTx/>
              <a:buChar char="•"/>
            </a:pPr>
            <a:r>
              <a:rPr lang="en-US" b="0">
                <a:solidFill>
                  <a:schemeClr val="tx1"/>
                </a:solidFill>
              </a:rPr>
              <a:t>Diferencias culturales</a:t>
            </a:r>
          </a:p>
          <a:p>
            <a:pPr marL="1371600" lvl="2" indent="-457200">
              <a:lnSpc>
                <a:spcPct val="80000"/>
              </a:lnSpc>
              <a:buFontTx/>
              <a:buChar char="•"/>
            </a:pPr>
            <a:r>
              <a:rPr lang="en-US" b="0">
                <a:solidFill>
                  <a:schemeClr val="tx1"/>
                </a:solidFill>
              </a:rPr>
              <a:t>Gobernanza</a:t>
            </a:r>
          </a:p>
          <a:p>
            <a:pPr marL="1371600" lvl="2" indent="-457200">
              <a:lnSpc>
                <a:spcPct val="80000"/>
              </a:lnSpc>
              <a:buFontTx/>
              <a:buChar char="•"/>
            </a:pPr>
            <a:r>
              <a:rPr lang="en-US" b="0">
                <a:solidFill>
                  <a:schemeClr val="tx1"/>
                </a:solidFill>
              </a:rPr>
              <a:t>Gestión administrativa y horizonte temporal</a:t>
            </a:r>
          </a:p>
          <a:p>
            <a:pPr marL="914400" lvl="1" indent="-457200">
              <a:lnSpc>
                <a:spcPct val="80000"/>
              </a:lnSpc>
              <a:spcBef>
                <a:spcPct val="20000"/>
              </a:spcBef>
              <a:buFontTx/>
              <a:buAutoNum type="alphaLcParenR"/>
            </a:pPr>
            <a:endParaRPr lang="en-US" sz="2800" b="0">
              <a:solidFill>
                <a:schemeClr val="tx1"/>
              </a:solidFill>
              <a:cs typeface="Times New Roman" pitchFamily="18" charset="0"/>
            </a:endParaRPr>
          </a:p>
        </p:txBody>
      </p:sp>
      <p:pic>
        <p:nvPicPr>
          <p:cNvPr id="92164"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2165"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1371600" y="990600"/>
            <a:ext cx="7772400" cy="685800"/>
          </a:xfrm>
        </p:spPr>
        <p:txBody>
          <a:bodyPr/>
          <a:lstStyle/>
          <a:p>
            <a:r>
              <a:rPr lang="en-US" sz="3200" b="1" smtClean="0"/>
              <a:t>Módulo 6</a:t>
            </a:r>
          </a:p>
        </p:txBody>
      </p:sp>
      <p:sp>
        <p:nvSpPr>
          <p:cNvPr id="93187" name="Text Box 3"/>
          <p:cNvSpPr txBox="1">
            <a:spLocks noChangeArrowheads="1"/>
          </p:cNvSpPr>
          <p:nvPr/>
        </p:nvSpPr>
        <p:spPr bwMode="auto">
          <a:xfrm>
            <a:off x="838200" y="1828800"/>
            <a:ext cx="8305800" cy="4373563"/>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a:solidFill>
                  <a:schemeClr val="tx1"/>
                </a:solidFill>
              </a:rPr>
              <a:t>    Formación de capital social y gobernanza</a:t>
            </a:r>
            <a:r>
              <a:rPr lang="en-US" sz="3600">
                <a:solidFill>
                  <a:schemeClr val="tx1"/>
                </a:solidFill>
              </a:rPr>
              <a:t>: </a:t>
            </a:r>
          </a:p>
          <a:p>
            <a:pPr marL="914400" lvl="1" indent="-457200">
              <a:lnSpc>
                <a:spcPct val="80000"/>
              </a:lnSpc>
              <a:spcBef>
                <a:spcPct val="20000"/>
              </a:spcBef>
              <a:buFontTx/>
              <a:buAutoNum type="alphaLcParenR"/>
            </a:pPr>
            <a:r>
              <a:rPr lang="en-US" sz="2800" b="0">
                <a:solidFill>
                  <a:schemeClr val="tx1"/>
                </a:solidFill>
              </a:rPr>
              <a:t>El proceso participativo y la construcción de la institucionalidad para el desarrollo territorial.</a:t>
            </a:r>
          </a:p>
          <a:p>
            <a:pPr marL="914400" lvl="1" indent="-457200">
              <a:lnSpc>
                <a:spcPct val="80000"/>
              </a:lnSpc>
              <a:spcBef>
                <a:spcPct val="20000"/>
              </a:spcBef>
              <a:buFontTx/>
              <a:buAutoNum type="alphaLcParenR"/>
            </a:pPr>
            <a:r>
              <a:rPr lang="en-US" sz="2800" b="0">
                <a:solidFill>
                  <a:schemeClr val="tx1"/>
                </a:solidFill>
              </a:rPr>
              <a:t>Gobernanza y mecanismos de preparación y ejecución de proyectos de integración productiva.</a:t>
            </a:r>
          </a:p>
          <a:p>
            <a:pPr marL="914400" lvl="1" indent="-457200">
              <a:lnSpc>
                <a:spcPct val="80000"/>
              </a:lnSpc>
              <a:spcBef>
                <a:spcPct val="20000"/>
              </a:spcBef>
              <a:buFontTx/>
              <a:buAutoNum type="alphaLcParenR"/>
            </a:pPr>
            <a:r>
              <a:rPr lang="en-US" sz="2800" b="0">
                <a:solidFill>
                  <a:schemeClr val="tx1"/>
                </a:solidFill>
              </a:rPr>
              <a:t>Instrumentos y técnicas de movilización y participación social.</a:t>
            </a:r>
          </a:p>
          <a:p>
            <a:pPr marL="914400" lvl="1" indent="-457200">
              <a:lnSpc>
                <a:spcPct val="80000"/>
              </a:lnSpc>
              <a:spcBef>
                <a:spcPct val="20000"/>
              </a:spcBef>
              <a:buFontTx/>
              <a:buAutoNum type="alphaLcParenR"/>
            </a:pPr>
            <a:r>
              <a:rPr lang="en-US" sz="2800" b="0">
                <a:solidFill>
                  <a:schemeClr val="tx1"/>
                </a:solidFill>
              </a:rPr>
              <a:t>La delimitación territorial.</a:t>
            </a:r>
          </a:p>
          <a:p>
            <a:pPr marL="914400" lvl="1" indent="-457200">
              <a:lnSpc>
                <a:spcPct val="80000"/>
              </a:lnSpc>
              <a:spcBef>
                <a:spcPct val="20000"/>
              </a:spcBef>
              <a:buFontTx/>
              <a:buAutoNum type="alphaLcParenR"/>
            </a:pPr>
            <a:r>
              <a:rPr lang="en-US" sz="2800" b="0">
                <a:solidFill>
                  <a:schemeClr val="tx1"/>
                </a:solidFill>
              </a:rPr>
              <a:t>Identificación de oportunidades colectivas y generación de acciones colectivas y de confianza entre empresas e instituciones.</a:t>
            </a:r>
            <a:endParaRPr lang="en-US" sz="2800" b="0">
              <a:solidFill>
                <a:schemeClr val="tx1"/>
              </a:solidFill>
              <a:cs typeface="Times New Roman" pitchFamily="18" charset="0"/>
            </a:endParaRPr>
          </a:p>
        </p:txBody>
      </p:sp>
      <p:pic>
        <p:nvPicPr>
          <p:cNvPr id="93188"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3189"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9219" name="Rectangle 3"/>
          <p:cNvSpPr>
            <a:spLocks noGrp="1" noChangeArrowheads="1"/>
          </p:cNvSpPr>
          <p:nvPr>
            <p:ph type="ctrTitle"/>
          </p:nvPr>
        </p:nvSpPr>
        <p:spPr>
          <a:xfrm>
            <a:off x="685800" y="1295400"/>
            <a:ext cx="7772400" cy="609600"/>
          </a:xfrm>
        </p:spPr>
        <p:txBody>
          <a:bodyPr/>
          <a:lstStyle/>
          <a:p>
            <a:pPr eaLnBrk="1" hangingPunct="1"/>
            <a:r>
              <a:rPr lang="es-ES" sz="3200" smtClean="0">
                <a:solidFill>
                  <a:srgbClr val="E47200"/>
                </a:solidFill>
              </a:rPr>
              <a:t>Plan de la Sesión</a:t>
            </a:r>
            <a:endParaRPr lang="es-CR" sz="3200" smtClean="0">
              <a:solidFill>
                <a:srgbClr val="E47200"/>
              </a:solidFill>
            </a:endParaRPr>
          </a:p>
        </p:txBody>
      </p:sp>
      <p:sp>
        <p:nvSpPr>
          <p:cNvPr id="9220" name="Rectangle 4"/>
          <p:cNvSpPr>
            <a:spLocks noGrp="1" noChangeArrowheads="1"/>
          </p:cNvSpPr>
          <p:nvPr>
            <p:ph type="subTitle" idx="1"/>
          </p:nvPr>
        </p:nvSpPr>
        <p:spPr>
          <a:xfrm>
            <a:off x="685800" y="2286000"/>
            <a:ext cx="8382000" cy="3200400"/>
          </a:xfrm>
        </p:spPr>
        <p:txBody>
          <a:bodyPr/>
          <a:lstStyle/>
          <a:p>
            <a:pPr marL="609600" indent="-609600" algn="l" eaLnBrk="1" hangingPunct="1">
              <a:lnSpc>
                <a:spcPct val="110000"/>
              </a:lnSpc>
              <a:buFontTx/>
              <a:buAutoNum type="arabicPeriod"/>
            </a:pPr>
            <a:r>
              <a:rPr lang="es-ES" sz="2400" smtClean="0"/>
              <a:t>La Gestión del Conocimiento en el FOMIN</a:t>
            </a:r>
          </a:p>
          <a:p>
            <a:pPr marL="1066800" lvl="1" indent="-609600" algn="l" eaLnBrk="1" hangingPunct="1">
              <a:lnSpc>
                <a:spcPct val="110000"/>
              </a:lnSpc>
              <a:buFont typeface="Arial" pitchFamily="34" charset="0"/>
              <a:buChar char="•"/>
            </a:pPr>
            <a:r>
              <a:rPr lang="es-ES" sz="2000" smtClean="0"/>
              <a:t>Mandato</a:t>
            </a:r>
          </a:p>
          <a:p>
            <a:pPr marL="1066800" lvl="1" indent="-609600" algn="l" eaLnBrk="1" hangingPunct="1">
              <a:lnSpc>
                <a:spcPct val="110000"/>
              </a:lnSpc>
              <a:buFont typeface="Arial" pitchFamily="34" charset="0"/>
              <a:buChar char="•"/>
            </a:pPr>
            <a:r>
              <a:rPr lang="es-ES" sz="2000" smtClean="0"/>
              <a:t>La Iniciativa </a:t>
            </a:r>
            <a:r>
              <a:rPr lang="es-ES" sz="2000" i="1" smtClean="0"/>
              <a:t>K2Practice</a:t>
            </a:r>
            <a:endParaRPr lang="es-ES" sz="2400" smtClean="0"/>
          </a:p>
          <a:p>
            <a:pPr marL="609600" indent="-609600" algn="l" eaLnBrk="1" hangingPunct="1">
              <a:lnSpc>
                <a:spcPct val="110000"/>
              </a:lnSpc>
              <a:buFontTx/>
              <a:buAutoNum type="arabicPeriod"/>
            </a:pPr>
            <a:r>
              <a:rPr lang="es-ES" sz="2400" smtClean="0"/>
              <a:t>El Método didáctico del FOMIN</a:t>
            </a:r>
          </a:p>
          <a:p>
            <a:pPr marL="609600" indent="-609600" algn="l" eaLnBrk="1" hangingPunct="1">
              <a:lnSpc>
                <a:spcPct val="110000"/>
              </a:lnSpc>
              <a:buFontTx/>
              <a:buAutoNum type="arabicPeriod"/>
            </a:pPr>
            <a:r>
              <a:rPr lang="es-ES" sz="2400" smtClean="0"/>
              <a:t>La Guía de Aprendizaje de PIP </a:t>
            </a:r>
            <a:r>
              <a:rPr lang="es-ES" sz="2400" b="1" smtClean="0">
                <a:solidFill>
                  <a:srgbClr val="E47200"/>
                </a:solidFill>
              </a:rPr>
              <a:t>(Francisco Alburquerque)</a:t>
            </a:r>
          </a:p>
          <a:p>
            <a:pPr marL="609600" indent="-609600" algn="l" eaLnBrk="1" hangingPunct="1">
              <a:lnSpc>
                <a:spcPct val="110000"/>
              </a:lnSpc>
              <a:buFontTx/>
              <a:buAutoNum type="arabicPeriod"/>
            </a:pPr>
            <a:r>
              <a:rPr lang="es-ES" sz="2400" smtClean="0"/>
              <a:t>Sugerencias </a:t>
            </a:r>
            <a:r>
              <a:rPr lang="es-ES" sz="2400" b="1" smtClean="0">
                <a:solidFill>
                  <a:srgbClr val="E47200"/>
                </a:solidFill>
              </a:rPr>
              <a:t>(todas+todos)</a:t>
            </a:r>
          </a:p>
        </p:txBody>
      </p:sp>
      <p:pic>
        <p:nvPicPr>
          <p:cNvPr id="9221" name="Picture 5" descr="BD04947_"/>
          <p:cNvPicPr>
            <a:picLocks noChangeAspect="1" noChangeArrowheads="1"/>
          </p:cNvPicPr>
          <p:nvPr/>
        </p:nvPicPr>
        <p:blipFill>
          <a:blip r:embed="rId3" cstate="print"/>
          <a:srcRect/>
          <a:stretch>
            <a:fillRect/>
          </a:stretch>
        </p:blipFill>
        <p:spPr bwMode="auto">
          <a:xfrm>
            <a:off x="6553200" y="5049838"/>
            <a:ext cx="2057400" cy="1731962"/>
          </a:xfrm>
          <a:prstGeom prst="rect">
            <a:avLst/>
          </a:prstGeom>
          <a:noFill/>
          <a:ln w="9525">
            <a:noFill/>
            <a:miter lim="800000"/>
            <a:headEnd/>
            <a:tailEnd/>
          </a:ln>
        </p:spPr>
      </p:pic>
      <p:grpSp>
        <p:nvGrpSpPr>
          <p:cNvPr id="9222" name="Group 6"/>
          <p:cNvGrpSpPr>
            <a:grpSpLocks/>
          </p:cNvGrpSpPr>
          <p:nvPr/>
        </p:nvGrpSpPr>
        <p:grpSpPr bwMode="auto">
          <a:xfrm>
            <a:off x="1236663" y="1444625"/>
            <a:ext cx="6670675" cy="4652963"/>
            <a:chOff x="0" y="2931"/>
            <a:chExt cx="4202" cy="2931"/>
          </a:xfrm>
        </p:grpSpPr>
        <p:sp>
          <p:nvSpPr>
            <p:cNvPr id="9225" name="Rectangle 7"/>
            <p:cNvSpPr>
              <a:spLocks noChangeArrowheads="1"/>
            </p:cNvSpPr>
            <p:nvPr/>
          </p:nvSpPr>
          <p:spPr bwMode="auto">
            <a:xfrm>
              <a:off x="0" y="2931"/>
              <a:ext cx="4202" cy="2931"/>
            </a:xfrm>
            <a:prstGeom prst="rect">
              <a:avLst/>
            </a:prstGeom>
            <a:noFill/>
            <a:ln w="9525">
              <a:noFill/>
              <a:miter lim="800000"/>
              <a:headEnd/>
              <a:tailEnd/>
            </a:ln>
          </p:spPr>
          <p:txBody>
            <a:bodyPr>
              <a:spAutoFit/>
            </a:bodyPr>
            <a:lstStyle/>
            <a:p>
              <a:endParaRPr lang="es-ES" b="0">
                <a:solidFill>
                  <a:schemeClr val="tx1"/>
                </a:solidFill>
              </a:endParaRPr>
            </a:p>
          </p:txBody>
        </p:sp>
        <p:grpSp>
          <p:nvGrpSpPr>
            <p:cNvPr id="9226" name="Group 8"/>
            <p:cNvGrpSpPr>
              <a:grpSpLocks/>
            </p:cNvGrpSpPr>
            <p:nvPr/>
          </p:nvGrpSpPr>
          <p:grpSpPr bwMode="auto">
            <a:xfrm>
              <a:off x="0" y="2931"/>
              <a:ext cx="1384" cy="634"/>
              <a:chOff x="0" y="2931"/>
              <a:chExt cx="1384" cy="634"/>
            </a:xfrm>
          </p:grpSpPr>
          <p:sp>
            <p:nvSpPr>
              <p:cNvPr id="9227" name="Rectangle 9"/>
              <p:cNvSpPr>
                <a:spLocks noChangeArrowheads="1"/>
              </p:cNvSpPr>
              <p:nvPr/>
            </p:nvSpPr>
            <p:spPr bwMode="auto">
              <a:xfrm>
                <a:off x="0" y="2931"/>
                <a:ext cx="1384" cy="0"/>
              </a:xfrm>
              <a:prstGeom prst="rect">
                <a:avLst/>
              </a:prstGeom>
              <a:noFill/>
              <a:ln w="9525">
                <a:noFill/>
                <a:miter lim="800000"/>
                <a:headEnd/>
                <a:tailEnd/>
              </a:ln>
            </p:spPr>
            <p:txBody>
              <a:bodyPr>
                <a:spAutoFit/>
              </a:bodyPr>
              <a:lstStyle/>
              <a:p>
                <a:endParaRPr lang="es-ES" b="0">
                  <a:solidFill>
                    <a:schemeClr val="tx1"/>
                  </a:solidFill>
                </a:endParaRPr>
              </a:p>
            </p:txBody>
          </p:sp>
          <p:sp>
            <p:nvSpPr>
              <p:cNvPr id="9228" name="Rectangle 10"/>
              <p:cNvSpPr>
                <a:spLocks noChangeArrowheads="1"/>
              </p:cNvSpPr>
              <p:nvPr/>
            </p:nvSpPr>
            <p:spPr bwMode="auto">
              <a:xfrm>
                <a:off x="0" y="2931"/>
                <a:ext cx="1384" cy="634"/>
              </a:xfrm>
              <a:prstGeom prst="rect">
                <a:avLst/>
              </a:prstGeom>
              <a:noFill/>
              <a:ln w="9525">
                <a:noFill/>
                <a:miter lim="800000"/>
                <a:headEnd/>
                <a:tailEnd/>
              </a:ln>
            </p:spPr>
            <p:txBody>
              <a:bodyPr anchor="b"/>
              <a:lstStyle/>
              <a:p>
                <a:r>
                  <a:rPr lang="es-CR" b="0">
                    <a:solidFill>
                      <a:schemeClr val="tx1"/>
                    </a:solidFill>
                  </a:rPr>
                  <a:t>  </a:t>
                </a:r>
                <a:r>
                  <a:rPr lang="es-CR" sz="3600" b="0">
                    <a:solidFill>
                      <a:schemeClr val="tx1"/>
                    </a:solidFill>
                  </a:rPr>
                  <a:t> </a:t>
                </a:r>
                <a:r>
                  <a:rPr lang="es-CR" b="0">
                    <a:solidFill>
                      <a:schemeClr val="tx1"/>
                    </a:solidFill>
                  </a:rPr>
                  <a:t>                                                                                 </a:t>
                </a:r>
              </a:p>
            </p:txBody>
          </p:sp>
        </p:grpSp>
      </p:grpSp>
      <p:pic>
        <p:nvPicPr>
          <p:cNvPr id="9223" name="Picture 11" descr="MIF"/>
          <p:cNvPicPr>
            <a:picLocks noChangeAspect="1" noChangeArrowheads="1"/>
          </p:cNvPicPr>
          <p:nvPr/>
        </p:nvPicPr>
        <p:blipFill>
          <a:blip r:embed="rId4" cstate="print"/>
          <a:srcRect/>
          <a:stretch>
            <a:fillRect/>
          </a:stretch>
        </p:blipFill>
        <p:spPr bwMode="auto">
          <a:xfrm>
            <a:off x="381000" y="0"/>
            <a:ext cx="8763000" cy="968375"/>
          </a:xfrm>
          <a:prstGeom prst="rect">
            <a:avLst/>
          </a:prstGeom>
          <a:noFill/>
          <a:ln w="9525">
            <a:noFill/>
            <a:miter lim="800000"/>
            <a:headEnd/>
            <a:tailEnd/>
          </a:ln>
        </p:spPr>
      </p:pic>
      <p:sp>
        <p:nvSpPr>
          <p:cNvPr id="9229" name="Text Box 13"/>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1371600" y="990600"/>
            <a:ext cx="7772400" cy="685800"/>
          </a:xfrm>
        </p:spPr>
        <p:txBody>
          <a:bodyPr/>
          <a:lstStyle/>
          <a:p>
            <a:r>
              <a:rPr lang="en-US" sz="3200" b="1" smtClean="0"/>
              <a:t>Módulo 7</a:t>
            </a:r>
          </a:p>
        </p:txBody>
      </p:sp>
      <p:sp>
        <p:nvSpPr>
          <p:cNvPr id="94211" name="Text Box 3"/>
          <p:cNvSpPr txBox="1">
            <a:spLocks noChangeArrowheads="1"/>
          </p:cNvSpPr>
          <p:nvPr/>
        </p:nvSpPr>
        <p:spPr bwMode="auto">
          <a:xfrm>
            <a:off x="838200" y="1676400"/>
            <a:ext cx="8305800" cy="5019675"/>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a:solidFill>
                  <a:schemeClr val="tx1"/>
                </a:solidFill>
              </a:rPr>
              <a:t>    Diseño y gestión de proyectos de integración productiva territorial</a:t>
            </a:r>
            <a:r>
              <a:rPr lang="en-US" sz="3600">
                <a:solidFill>
                  <a:schemeClr val="tx1"/>
                </a:solidFill>
              </a:rPr>
              <a:t>: </a:t>
            </a:r>
          </a:p>
          <a:p>
            <a:pPr marL="914400" lvl="1" indent="-457200">
              <a:lnSpc>
                <a:spcPct val="80000"/>
              </a:lnSpc>
              <a:spcBef>
                <a:spcPct val="20000"/>
              </a:spcBef>
              <a:buFontTx/>
              <a:buAutoNum type="alphaLcParenR"/>
            </a:pPr>
            <a:r>
              <a:rPr lang="en-US" sz="2800" b="0">
                <a:solidFill>
                  <a:schemeClr val="tx1"/>
                </a:solidFill>
              </a:rPr>
              <a:t>La elaboración de la estrategia de desarrollo territorial. Componentes, objetivos y líneas de actuación.</a:t>
            </a:r>
          </a:p>
          <a:p>
            <a:pPr marL="914400" lvl="1" indent="-457200">
              <a:lnSpc>
                <a:spcPct val="80000"/>
              </a:lnSpc>
              <a:spcBef>
                <a:spcPct val="20000"/>
              </a:spcBef>
              <a:buFontTx/>
              <a:buAutoNum type="alphaLcParenR"/>
            </a:pPr>
            <a:r>
              <a:rPr lang="en-US" sz="2800" b="0">
                <a:solidFill>
                  <a:schemeClr val="tx1"/>
                </a:solidFill>
              </a:rPr>
              <a:t>Tipología de herramientas disponibles para el diseño de proyectos de integración productiva territorial</a:t>
            </a:r>
          </a:p>
          <a:p>
            <a:pPr marL="914400" lvl="1" indent="-457200">
              <a:lnSpc>
                <a:spcPct val="80000"/>
              </a:lnSpc>
              <a:spcBef>
                <a:spcPct val="20000"/>
              </a:spcBef>
              <a:buFontTx/>
              <a:buAutoNum type="alphaLcParenR"/>
            </a:pPr>
            <a:r>
              <a:rPr lang="en-US" sz="2800" b="0">
                <a:solidFill>
                  <a:schemeClr val="tx1"/>
                </a:solidFill>
              </a:rPr>
              <a:t>Gestión de los proyectos. Entidades de coordinación para el desarrollo territorial.</a:t>
            </a:r>
          </a:p>
          <a:p>
            <a:pPr marL="914400" lvl="1" indent="-457200">
              <a:lnSpc>
                <a:spcPct val="80000"/>
              </a:lnSpc>
              <a:spcBef>
                <a:spcPct val="20000"/>
              </a:spcBef>
              <a:buFontTx/>
              <a:buAutoNum type="alphaLcParenR"/>
            </a:pPr>
            <a:r>
              <a:rPr lang="en-US" sz="2800" b="0">
                <a:solidFill>
                  <a:schemeClr val="tx1"/>
                </a:solidFill>
              </a:rPr>
              <a:t>Seguimiento y evaluación de los proyectos de integración productiva territorial. Sistema de indicadores estratégicos.</a:t>
            </a:r>
          </a:p>
        </p:txBody>
      </p:sp>
      <p:pic>
        <p:nvPicPr>
          <p:cNvPr id="94212"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4213"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1371600" y="990600"/>
            <a:ext cx="7772400" cy="685800"/>
          </a:xfrm>
        </p:spPr>
        <p:txBody>
          <a:bodyPr/>
          <a:lstStyle/>
          <a:p>
            <a:r>
              <a:rPr lang="en-US" sz="3200" b="1" smtClean="0"/>
              <a:t>Módulo 8</a:t>
            </a:r>
          </a:p>
        </p:txBody>
      </p:sp>
      <p:sp>
        <p:nvSpPr>
          <p:cNvPr id="95235" name="Text Box 3"/>
          <p:cNvSpPr txBox="1">
            <a:spLocks noChangeArrowheads="1"/>
          </p:cNvSpPr>
          <p:nvPr/>
        </p:nvSpPr>
        <p:spPr bwMode="auto">
          <a:xfrm>
            <a:off x="838200" y="1905000"/>
            <a:ext cx="8305800" cy="4800600"/>
          </a:xfrm>
          <a:prstGeom prst="rect">
            <a:avLst/>
          </a:prstGeom>
          <a:noFill/>
          <a:ln w="9525">
            <a:noFill/>
            <a:miter lim="800000"/>
            <a:headEnd/>
            <a:tailEnd/>
          </a:ln>
          <a:effectLst/>
        </p:spPr>
        <p:txBody>
          <a:bodyPr>
            <a:spAutoFit/>
          </a:bodyPr>
          <a:lstStyle/>
          <a:p>
            <a:pPr marL="457200" indent="-457200" eaLnBrk="0" hangingPunct="0">
              <a:lnSpc>
                <a:spcPct val="80000"/>
              </a:lnSpc>
            </a:pPr>
            <a:r>
              <a:rPr lang="en-US" sz="3200">
                <a:solidFill>
                  <a:schemeClr val="tx1"/>
                </a:solidFill>
              </a:rPr>
              <a:t>    El enfoque de Territorios Competitivos</a:t>
            </a:r>
            <a:r>
              <a:rPr lang="en-US" sz="3600">
                <a:solidFill>
                  <a:schemeClr val="tx1"/>
                </a:solidFill>
              </a:rPr>
              <a:t>: </a:t>
            </a:r>
          </a:p>
          <a:p>
            <a:pPr marL="914400" lvl="1" indent="-457200">
              <a:lnSpc>
                <a:spcPct val="80000"/>
              </a:lnSpc>
              <a:spcBef>
                <a:spcPct val="20000"/>
              </a:spcBef>
              <a:buFontTx/>
              <a:buAutoNum type="alphaLcParenR"/>
            </a:pPr>
            <a:r>
              <a:rPr lang="en-US" sz="2800" b="0">
                <a:solidFill>
                  <a:schemeClr val="tx1"/>
                </a:solidFill>
              </a:rPr>
              <a:t>Una visión integrada entre territorio, economía y sociedad.</a:t>
            </a:r>
          </a:p>
          <a:p>
            <a:pPr marL="914400" lvl="1" indent="-457200">
              <a:lnSpc>
                <a:spcPct val="80000"/>
              </a:lnSpc>
              <a:spcBef>
                <a:spcPct val="20000"/>
              </a:spcBef>
              <a:buFontTx/>
              <a:buAutoNum type="alphaLcParenR"/>
            </a:pPr>
            <a:r>
              <a:rPr lang="en-US" sz="2800" b="0">
                <a:solidFill>
                  <a:schemeClr val="tx1"/>
                </a:solidFill>
                <a:cs typeface="Times New Roman" pitchFamily="18" charset="0"/>
              </a:rPr>
              <a:t>Las políticas territoriales de empleo. Herramientas para la empleabilidad. Observatorios locales de empleo.</a:t>
            </a:r>
          </a:p>
          <a:p>
            <a:pPr marL="914400" lvl="1" indent="-457200">
              <a:lnSpc>
                <a:spcPct val="80000"/>
              </a:lnSpc>
              <a:spcBef>
                <a:spcPct val="20000"/>
              </a:spcBef>
              <a:buFontTx/>
              <a:buAutoNum type="alphaLcParenR"/>
            </a:pPr>
            <a:r>
              <a:rPr lang="en-US" sz="2800" b="0">
                <a:solidFill>
                  <a:schemeClr val="tx1"/>
                </a:solidFill>
              </a:rPr>
              <a:t>Desarrollo urbano y desarrollo rural.</a:t>
            </a:r>
          </a:p>
          <a:p>
            <a:pPr marL="914400" lvl="1" indent="-457200">
              <a:lnSpc>
                <a:spcPct val="80000"/>
              </a:lnSpc>
              <a:spcBef>
                <a:spcPct val="20000"/>
              </a:spcBef>
              <a:buFontTx/>
              <a:buAutoNum type="alphaLcParenR"/>
            </a:pPr>
            <a:r>
              <a:rPr lang="en-US" sz="2800" b="0">
                <a:solidFill>
                  <a:schemeClr val="tx1"/>
                </a:solidFill>
              </a:rPr>
              <a:t>Valorización del medioambiente local y desarrollo sustentable. </a:t>
            </a:r>
          </a:p>
          <a:p>
            <a:pPr marL="914400" lvl="1" indent="-457200">
              <a:lnSpc>
                <a:spcPct val="80000"/>
              </a:lnSpc>
              <a:spcBef>
                <a:spcPct val="20000"/>
              </a:spcBef>
              <a:buFontTx/>
              <a:buAutoNum type="alphaLcParenR"/>
            </a:pPr>
            <a:r>
              <a:rPr lang="en-US" sz="2800" b="0">
                <a:solidFill>
                  <a:schemeClr val="tx1"/>
                </a:solidFill>
                <a:cs typeface="Times New Roman" pitchFamily="18" charset="0"/>
              </a:rPr>
              <a:t>Infraestructuras y desarrollo territorial.</a:t>
            </a:r>
          </a:p>
          <a:p>
            <a:pPr marL="914400" lvl="1" indent="-457200">
              <a:lnSpc>
                <a:spcPct val="80000"/>
              </a:lnSpc>
              <a:spcBef>
                <a:spcPct val="20000"/>
              </a:spcBef>
              <a:buFontTx/>
              <a:buAutoNum type="alphaLcParenR"/>
            </a:pPr>
            <a:r>
              <a:rPr lang="en-US" sz="2800" b="0">
                <a:solidFill>
                  <a:schemeClr val="tx1"/>
                </a:solidFill>
                <a:cs typeface="Times New Roman" pitchFamily="18" charset="0"/>
              </a:rPr>
              <a:t>La nueva gestión pública local y el fortalecimiento de los gobiernos territoriales.</a:t>
            </a:r>
          </a:p>
        </p:txBody>
      </p:sp>
      <p:pic>
        <p:nvPicPr>
          <p:cNvPr id="95236" name="Picture 11" descr="MIF"/>
          <p:cNvPicPr>
            <a:picLocks noChangeAspect="1" noChangeArrowheads="1"/>
          </p:cNvPicPr>
          <p:nvPr/>
        </p:nvPicPr>
        <p:blipFill>
          <a:blip r:embed="rId2" cstate="print"/>
          <a:srcRect/>
          <a:stretch>
            <a:fillRect/>
          </a:stretch>
        </p:blipFill>
        <p:spPr bwMode="auto">
          <a:xfrm>
            <a:off x="381000" y="0"/>
            <a:ext cx="8763000" cy="960438"/>
          </a:xfrm>
          <a:prstGeom prst="rect">
            <a:avLst/>
          </a:prstGeom>
          <a:noFill/>
          <a:ln w="9525">
            <a:noFill/>
            <a:miter lim="800000"/>
            <a:headEnd/>
            <a:tailEnd/>
          </a:ln>
        </p:spPr>
      </p:pic>
      <p:sp>
        <p:nvSpPr>
          <p:cNvPr id="95237" name="Text Box 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212725" y="0"/>
            <a:ext cx="930275" cy="457200"/>
          </a:xfrm>
          <a:prstGeom prst="rect">
            <a:avLst/>
          </a:prstGeom>
          <a:noFill/>
          <a:ln w="9525">
            <a:noFill/>
            <a:miter lim="800000"/>
            <a:headEnd/>
            <a:tailEnd/>
          </a:ln>
          <a:effectLst/>
        </p:spPr>
        <p:txBody>
          <a:bodyPr>
            <a:spAutoFit/>
          </a:bodyPr>
          <a:lstStyle/>
          <a:p>
            <a:endParaRPr lang="es-ES" b="0">
              <a:solidFill>
                <a:schemeClr val="tx1"/>
              </a:solidFill>
            </a:endParaRPr>
          </a:p>
        </p:txBody>
      </p:sp>
      <p:sp>
        <p:nvSpPr>
          <p:cNvPr id="66563" name="Rectangle 3"/>
          <p:cNvSpPr>
            <a:spLocks noGrp="1" noChangeArrowheads="1"/>
          </p:cNvSpPr>
          <p:nvPr>
            <p:ph type="ctrTitle"/>
          </p:nvPr>
        </p:nvSpPr>
        <p:spPr>
          <a:xfrm>
            <a:off x="609600" y="990600"/>
            <a:ext cx="8382000" cy="533400"/>
          </a:xfrm>
          <a:noFill/>
        </p:spPr>
        <p:txBody>
          <a:bodyPr/>
          <a:lstStyle/>
          <a:p>
            <a:pPr marL="838200" indent="-838200"/>
            <a:r>
              <a:rPr lang="es-ES" sz="3100" b="1" smtClean="0">
                <a:solidFill>
                  <a:srgbClr val="E47200"/>
                </a:solidFill>
              </a:rPr>
              <a:t>El FOMIN II y la gestión del conocimiento</a:t>
            </a:r>
            <a:r>
              <a:rPr lang="es-ES" sz="2400" b="1" smtClean="0">
                <a:solidFill>
                  <a:srgbClr val="FF3300"/>
                </a:solidFill>
              </a:rPr>
              <a:t> </a:t>
            </a:r>
            <a:endParaRPr lang="es-CR" sz="2400" b="1" smtClean="0"/>
          </a:p>
        </p:txBody>
      </p:sp>
      <p:pic>
        <p:nvPicPr>
          <p:cNvPr id="66565" name="Picture 5" descr="BD05524_"/>
          <p:cNvPicPr>
            <a:picLocks noChangeAspect="1" noChangeArrowheads="1"/>
          </p:cNvPicPr>
          <p:nvPr/>
        </p:nvPicPr>
        <p:blipFill>
          <a:blip r:embed="rId3" cstate="print"/>
          <a:srcRect/>
          <a:stretch>
            <a:fillRect/>
          </a:stretch>
        </p:blipFill>
        <p:spPr bwMode="auto">
          <a:xfrm>
            <a:off x="7010400" y="4100513"/>
            <a:ext cx="2133600" cy="1995487"/>
          </a:xfrm>
          <a:prstGeom prst="rect">
            <a:avLst/>
          </a:prstGeom>
          <a:noFill/>
        </p:spPr>
      </p:pic>
      <p:sp>
        <p:nvSpPr>
          <p:cNvPr id="66566" name="Text Box 6"/>
          <p:cNvSpPr txBox="1">
            <a:spLocks noChangeArrowheads="1"/>
          </p:cNvSpPr>
          <p:nvPr/>
        </p:nvSpPr>
        <p:spPr bwMode="auto">
          <a:xfrm>
            <a:off x="609600" y="4038600"/>
            <a:ext cx="6324600" cy="2225675"/>
          </a:xfrm>
          <a:prstGeom prst="rect">
            <a:avLst/>
          </a:prstGeom>
          <a:noFill/>
          <a:ln w="9525">
            <a:noFill/>
            <a:miter lim="800000"/>
            <a:headEnd/>
            <a:tailEnd/>
          </a:ln>
          <a:effectLst/>
        </p:spPr>
        <p:txBody>
          <a:bodyPr>
            <a:spAutoFit/>
          </a:bodyPr>
          <a:lstStyle/>
          <a:p>
            <a:pPr algn="just"/>
            <a:r>
              <a:rPr lang="es-CR" sz="2000" b="0">
                <a:solidFill>
                  <a:schemeClr val="tx2"/>
                </a:solidFill>
                <a:ea typeface="Arial Unicode MS" pitchFamily="34" charset="-128"/>
                <a:cs typeface="Arial Unicode MS" pitchFamily="34" charset="-128"/>
              </a:rPr>
              <a:t>entre sus principios se reitera que el impacto de desarrollo de las operaciones del FOMIN será medido por un sistema que contemple, entre otros</a:t>
            </a:r>
            <a:r>
              <a:rPr lang="es-CR" sz="2000" i="1">
                <a:solidFill>
                  <a:schemeClr val="tx2"/>
                </a:solidFill>
                <a:ea typeface="Arial Unicode MS" pitchFamily="34" charset="-128"/>
                <a:cs typeface="Arial Unicode MS" pitchFamily="34" charset="-128"/>
              </a:rPr>
              <a:t>,</a:t>
            </a:r>
            <a:r>
              <a:rPr lang="es-CR" sz="2000" i="1">
                <a:ea typeface="Arial Unicode MS" pitchFamily="34" charset="-128"/>
                <a:cs typeface="Arial Unicode MS" pitchFamily="34" charset="-128"/>
              </a:rPr>
              <a:t> </a:t>
            </a:r>
            <a:r>
              <a:rPr lang="es-CR" sz="2000" i="1">
                <a:solidFill>
                  <a:srgbClr val="E14601"/>
                </a:solidFill>
                <a:ea typeface="Arial Unicode MS" pitchFamily="34" charset="-128"/>
                <a:cs typeface="Arial Unicode MS" pitchFamily="34" charset="-128"/>
              </a:rPr>
              <a:t>“la capacidad de diseminar las lecciones aprendidas.”</a:t>
            </a:r>
          </a:p>
          <a:p>
            <a:pPr algn="just"/>
            <a:endParaRPr lang="es-CR" sz="2000" i="1">
              <a:solidFill>
                <a:srgbClr val="E14601"/>
              </a:solidFill>
              <a:ea typeface="Arial Unicode MS" pitchFamily="34" charset="-128"/>
              <a:cs typeface="Arial Unicode MS" pitchFamily="34" charset="-128"/>
            </a:endParaRPr>
          </a:p>
          <a:p>
            <a:pPr algn="just"/>
            <a:r>
              <a:rPr lang="es-CR" sz="2000" b="0">
                <a:solidFill>
                  <a:schemeClr val="tx1"/>
                </a:solidFill>
                <a:ea typeface="Arial Unicode MS" pitchFamily="34" charset="-128"/>
                <a:cs typeface="Arial Unicode MS" pitchFamily="34" charset="-128"/>
              </a:rPr>
              <a:t>Y </a:t>
            </a:r>
            <a:r>
              <a:rPr lang="es-CR" sz="2000" i="1">
                <a:solidFill>
                  <a:srgbClr val="E14601"/>
                </a:solidFill>
                <a:ea typeface="Arial Unicode MS" pitchFamily="34" charset="-128"/>
                <a:cs typeface="Arial Unicode MS" pitchFamily="34" charset="-128"/>
              </a:rPr>
              <a:t>“...que se provean servicios de asesoría.”</a:t>
            </a:r>
            <a:r>
              <a:rPr lang="es-CR" sz="2000" i="1">
                <a:ea typeface="Arial Unicode MS" pitchFamily="34" charset="-128"/>
                <a:cs typeface="Arial Unicode MS" pitchFamily="34" charset="-128"/>
              </a:rPr>
              <a:t> </a:t>
            </a:r>
            <a:r>
              <a:rPr lang="es-CR" sz="2000" b="0">
                <a:solidFill>
                  <a:schemeClr val="tx2"/>
                </a:solidFill>
                <a:ea typeface="Arial Unicode MS" pitchFamily="34" charset="-128"/>
                <a:cs typeface="Arial Unicode MS" pitchFamily="34" charset="-128"/>
              </a:rPr>
              <a:t>a las organizaciones</a:t>
            </a:r>
            <a:endParaRPr lang="es-CR" sz="2000" i="1"/>
          </a:p>
        </p:txBody>
      </p:sp>
      <p:sp>
        <p:nvSpPr>
          <p:cNvPr id="66567" name="Text Box 7"/>
          <p:cNvSpPr txBox="1">
            <a:spLocks noChangeArrowheads="1"/>
          </p:cNvSpPr>
          <p:nvPr/>
        </p:nvSpPr>
        <p:spPr bwMode="auto">
          <a:xfrm>
            <a:off x="685800" y="1736725"/>
            <a:ext cx="8016875" cy="1006475"/>
          </a:xfrm>
          <a:prstGeom prst="rect">
            <a:avLst/>
          </a:prstGeom>
          <a:noFill/>
          <a:ln w="9525">
            <a:noFill/>
            <a:miter lim="800000"/>
            <a:headEnd/>
            <a:tailEnd/>
          </a:ln>
          <a:effectLst/>
        </p:spPr>
        <p:txBody>
          <a:bodyPr>
            <a:spAutoFit/>
          </a:bodyPr>
          <a:lstStyle/>
          <a:p>
            <a:pPr algn="just"/>
            <a:r>
              <a:rPr lang="es-CR" sz="2000" i="1">
                <a:solidFill>
                  <a:srgbClr val="E14601"/>
                </a:solidFill>
                <a:ea typeface="Arial Unicode MS" pitchFamily="34" charset="-128"/>
                <a:cs typeface="Arial Unicode MS" pitchFamily="34" charset="-128"/>
              </a:rPr>
              <a:t>“...avanzar en aplicación de iniciativas innovadoras y compartir el conocimiento que asista al desarrollo del sector privado, en particular a la micro y pequeña empresa.”</a:t>
            </a:r>
            <a:endParaRPr lang="es-CR" sz="2000" i="1">
              <a:solidFill>
                <a:srgbClr val="E14601"/>
              </a:solidFill>
            </a:endParaRPr>
          </a:p>
        </p:txBody>
      </p:sp>
      <p:sp>
        <p:nvSpPr>
          <p:cNvPr id="66568" name="Text Box 8"/>
          <p:cNvSpPr txBox="1">
            <a:spLocks noChangeArrowheads="1"/>
          </p:cNvSpPr>
          <p:nvPr/>
        </p:nvSpPr>
        <p:spPr bwMode="auto">
          <a:xfrm>
            <a:off x="609600" y="3032125"/>
            <a:ext cx="7391400" cy="701675"/>
          </a:xfrm>
          <a:prstGeom prst="rect">
            <a:avLst/>
          </a:prstGeom>
          <a:noFill/>
          <a:ln w="9525">
            <a:noFill/>
            <a:miter lim="800000"/>
            <a:headEnd/>
            <a:tailEnd/>
          </a:ln>
          <a:effectLst/>
        </p:spPr>
        <p:txBody>
          <a:bodyPr>
            <a:spAutoFit/>
          </a:bodyPr>
          <a:lstStyle/>
          <a:p>
            <a:r>
              <a:rPr lang="es-CR" sz="2000" i="1">
                <a:solidFill>
                  <a:srgbClr val="E14601"/>
                </a:solidFill>
                <a:ea typeface="Arial Unicode MS" pitchFamily="34" charset="-128"/>
                <a:cs typeface="Arial Unicode MS" pitchFamily="34" charset="-128"/>
              </a:rPr>
              <a:t>“...que las operaciones puedan dirigirse a compartir conocimiento y lecciones aprendidas de sus propias iniciativas.”</a:t>
            </a:r>
            <a:endParaRPr lang="es-CR" sz="2000" i="1">
              <a:solidFill>
                <a:srgbClr val="E14601"/>
              </a:solidFill>
            </a:endParaRPr>
          </a:p>
        </p:txBody>
      </p:sp>
      <p:pic>
        <p:nvPicPr>
          <p:cNvPr id="66570" name="Picture 10" descr="MIF"/>
          <p:cNvPicPr>
            <a:picLocks noChangeAspect="1" noChangeArrowheads="1"/>
          </p:cNvPicPr>
          <p:nvPr/>
        </p:nvPicPr>
        <p:blipFill>
          <a:blip r:embed="rId4" cstate="print"/>
          <a:srcRect/>
          <a:stretch>
            <a:fillRect/>
          </a:stretch>
        </p:blipFill>
        <p:spPr bwMode="auto">
          <a:xfrm>
            <a:off x="381000" y="0"/>
            <a:ext cx="8763000" cy="960438"/>
          </a:xfrm>
          <a:prstGeom prst="rect">
            <a:avLst/>
          </a:prstGeom>
          <a:noFill/>
        </p:spPr>
      </p:pic>
      <p:sp>
        <p:nvSpPr>
          <p:cNvPr id="66573" name="Text Box 13"/>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7"/>
                                        </p:tgtEl>
                                        <p:attrNameLst>
                                          <p:attrName>style.visibility</p:attrName>
                                        </p:attrNameLst>
                                      </p:cBhvr>
                                      <p:to>
                                        <p:strVal val="visible"/>
                                      </p:to>
                                    </p:set>
                                    <p:anim calcmode="lin" valueType="num">
                                      <p:cBhvr additive="base">
                                        <p:cTn id="7" dur="500" fill="hold"/>
                                        <p:tgtEl>
                                          <p:spTgt spid="66567"/>
                                        </p:tgtEl>
                                        <p:attrNameLst>
                                          <p:attrName>ppt_x</p:attrName>
                                        </p:attrNameLst>
                                      </p:cBhvr>
                                      <p:tavLst>
                                        <p:tav tm="0">
                                          <p:val>
                                            <p:strVal val="0-#ppt_w/2"/>
                                          </p:val>
                                        </p:tav>
                                        <p:tav tm="100000">
                                          <p:val>
                                            <p:strVal val="#ppt_x"/>
                                          </p:val>
                                        </p:tav>
                                      </p:tavLst>
                                    </p:anim>
                                    <p:anim calcmode="lin" valueType="num">
                                      <p:cBhvr additive="base">
                                        <p:cTn id="8" dur="500" fill="hold"/>
                                        <p:tgtEl>
                                          <p:spTgt spid="665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8"/>
                                        </p:tgtEl>
                                        <p:attrNameLst>
                                          <p:attrName>style.visibility</p:attrName>
                                        </p:attrNameLst>
                                      </p:cBhvr>
                                      <p:to>
                                        <p:strVal val="visible"/>
                                      </p:to>
                                    </p:set>
                                    <p:anim calcmode="lin" valueType="num">
                                      <p:cBhvr additive="base">
                                        <p:cTn id="13" dur="500" fill="hold"/>
                                        <p:tgtEl>
                                          <p:spTgt spid="66568"/>
                                        </p:tgtEl>
                                        <p:attrNameLst>
                                          <p:attrName>ppt_x</p:attrName>
                                        </p:attrNameLst>
                                      </p:cBhvr>
                                      <p:tavLst>
                                        <p:tav tm="0">
                                          <p:val>
                                            <p:strVal val="0-#ppt_w/2"/>
                                          </p:val>
                                        </p:tav>
                                        <p:tav tm="100000">
                                          <p:val>
                                            <p:strVal val="#ppt_x"/>
                                          </p:val>
                                        </p:tav>
                                      </p:tavLst>
                                    </p:anim>
                                    <p:anim calcmode="lin" valueType="num">
                                      <p:cBhvr additive="base">
                                        <p:cTn id="14" dur="500" fill="hold"/>
                                        <p:tgtEl>
                                          <p:spTgt spid="665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6566"/>
                                        </p:tgtEl>
                                        <p:attrNameLst>
                                          <p:attrName>style.visibility</p:attrName>
                                        </p:attrNameLst>
                                      </p:cBhvr>
                                      <p:to>
                                        <p:strVal val="visible"/>
                                      </p:to>
                                    </p:set>
                                    <p:anim calcmode="lin" valueType="num">
                                      <p:cBhvr additive="base">
                                        <p:cTn id="19" dur="500" fill="hold"/>
                                        <p:tgtEl>
                                          <p:spTgt spid="66566"/>
                                        </p:tgtEl>
                                        <p:attrNameLst>
                                          <p:attrName>ppt_x</p:attrName>
                                        </p:attrNameLst>
                                      </p:cBhvr>
                                      <p:tavLst>
                                        <p:tav tm="0">
                                          <p:val>
                                            <p:strVal val="0-#ppt_w/2"/>
                                          </p:val>
                                        </p:tav>
                                        <p:tav tm="100000">
                                          <p:val>
                                            <p:strVal val="#ppt_x"/>
                                          </p:val>
                                        </p:tav>
                                      </p:tavLst>
                                    </p:anim>
                                    <p:anim calcmode="lin" valueType="num">
                                      <p:cBhvr additive="base">
                                        <p:cTn id="20" dur="500" fill="hold"/>
                                        <p:tgtEl>
                                          <p:spTgt spid="665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6" grpId="0" autoUpdateAnimBg="0"/>
      <p:bldP spid="66567" grpId="0" autoUpdateAnimBg="0"/>
      <p:bldP spid="6656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8131175" y="0"/>
          <a:ext cx="936625" cy="990600"/>
        </p:xfrm>
        <a:graphic>
          <a:graphicData uri="http://schemas.openxmlformats.org/presentationml/2006/ole">
            <p:oleObj spid="_x0000_s1026" name="Photo Editor Photo" r:id="rId4" imgW="4971429" imgH="5257143" progId="MSPhotoEd.3">
              <p:embed/>
            </p:oleObj>
          </a:graphicData>
        </a:graphic>
      </p:graphicFrame>
      <p:sp>
        <p:nvSpPr>
          <p:cNvPr id="20485" name="Text Box 5"/>
          <p:cNvSpPr txBox="1">
            <a:spLocks noChangeArrowheads="1"/>
          </p:cNvSpPr>
          <p:nvPr/>
        </p:nvSpPr>
        <p:spPr bwMode="auto">
          <a:xfrm>
            <a:off x="762000" y="1004888"/>
            <a:ext cx="8077200" cy="519112"/>
          </a:xfrm>
          <a:prstGeom prst="rect">
            <a:avLst/>
          </a:prstGeom>
          <a:noFill/>
          <a:ln w="9525">
            <a:noFill/>
            <a:miter lim="800000"/>
            <a:headEnd/>
            <a:tailEnd/>
          </a:ln>
        </p:spPr>
        <p:txBody>
          <a:bodyPr>
            <a:spAutoFit/>
          </a:bodyPr>
          <a:lstStyle/>
          <a:p>
            <a:pPr marL="457200" indent="-457200" algn="ctr"/>
            <a:r>
              <a:rPr lang="es-ES" sz="2800" i="1">
                <a:solidFill>
                  <a:srgbClr val="E14601"/>
                </a:solidFill>
              </a:rPr>
              <a:t>Interesados en la parte alta de la pirámide...</a:t>
            </a:r>
            <a:endParaRPr lang="es-CR" sz="2800">
              <a:solidFill>
                <a:srgbClr val="E14601"/>
              </a:solidFill>
            </a:endParaRPr>
          </a:p>
        </p:txBody>
      </p:sp>
      <p:sp>
        <p:nvSpPr>
          <p:cNvPr id="1028" name="Rectangle 6"/>
          <p:cNvSpPr>
            <a:spLocks noChangeArrowheads="1"/>
          </p:cNvSpPr>
          <p:nvPr/>
        </p:nvSpPr>
        <p:spPr bwMode="auto">
          <a:xfrm>
            <a:off x="3395663" y="2214563"/>
            <a:ext cx="9144000" cy="0"/>
          </a:xfrm>
          <a:prstGeom prst="rect">
            <a:avLst/>
          </a:prstGeom>
          <a:noFill/>
          <a:ln w="9525">
            <a:noFill/>
            <a:miter lim="800000"/>
            <a:headEnd/>
            <a:tailEnd/>
          </a:ln>
        </p:spPr>
        <p:txBody>
          <a:bodyPr>
            <a:spAutoFit/>
          </a:bodyPr>
          <a:lstStyle/>
          <a:p>
            <a:endParaRPr lang="es-ES"/>
          </a:p>
        </p:txBody>
      </p:sp>
      <p:pic>
        <p:nvPicPr>
          <p:cNvPr id="1029" name="Picture 7" descr="piramide"/>
          <p:cNvPicPr>
            <a:picLocks noChangeAspect="1" noChangeArrowheads="1"/>
          </p:cNvPicPr>
          <p:nvPr/>
        </p:nvPicPr>
        <p:blipFill>
          <a:blip r:embed="rId5" cstate="print"/>
          <a:srcRect/>
          <a:stretch>
            <a:fillRect/>
          </a:stretch>
        </p:blipFill>
        <p:spPr bwMode="auto">
          <a:xfrm>
            <a:off x="2514600" y="1676400"/>
            <a:ext cx="4797425" cy="4953000"/>
          </a:xfrm>
          <a:prstGeom prst="rect">
            <a:avLst/>
          </a:prstGeom>
          <a:noFill/>
          <a:ln w="9525">
            <a:noFill/>
            <a:miter lim="800000"/>
            <a:headEnd/>
            <a:tailEnd/>
          </a:ln>
        </p:spPr>
      </p:pic>
      <p:pic>
        <p:nvPicPr>
          <p:cNvPr id="1031" name="Picture 11" descr="MIF"/>
          <p:cNvPicPr>
            <a:picLocks noChangeAspect="1" noChangeArrowheads="1"/>
          </p:cNvPicPr>
          <p:nvPr/>
        </p:nvPicPr>
        <p:blipFill>
          <a:blip r:embed="rId6" cstate="print"/>
          <a:srcRect/>
          <a:stretch>
            <a:fillRect/>
          </a:stretch>
        </p:blipFill>
        <p:spPr bwMode="auto">
          <a:xfrm>
            <a:off x="381000" y="0"/>
            <a:ext cx="8763000" cy="960438"/>
          </a:xfrm>
          <a:prstGeom prst="rect">
            <a:avLst/>
          </a:prstGeom>
          <a:noFill/>
          <a:ln w="9525">
            <a:noFill/>
            <a:miter lim="800000"/>
            <a:headEnd/>
            <a:tailEnd/>
          </a:ln>
        </p:spPr>
      </p:pic>
      <p:sp>
        <p:nvSpPr>
          <p:cNvPr id="10" name="TextBox 9"/>
          <p:cNvSpPr txBox="1">
            <a:spLocks noChangeArrowheads="1"/>
          </p:cNvSpPr>
          <p:nvPr/>
        </p:nvSpPr>
        <p:spPr bwMode="auto">
          <a:xfrm rot="-5400000">
            <a:off x="-19843" y="3872706"/>
            <a:ext cx="4368800" cy="366713"/>
          </a:xfrm>
          <a:prstGeom prst="rect">
            <a:avLst/>
          </a:prstGeom>
          <a:noFill/>
          <a:ln w="9525">
            <a:noFill/>
            <a:miter lim="800000"/>
            <a:headEnd/>
            <a:tailEnd/>
          </a:ln>
        </p:spPr>
        <p:txBody>
          <a:bodyPr wrap="none">
            <a:spAutoFit/>
          </a:bodyPr>
          <a:lstStyle/>
          <a:p>
            <a:r>
              <a:rPr lang="es-ES" sz="1800">
                <a:solidFill>
                  <a:srgbClr val="E14601"/>
                </a:solidFill>
              </a:rPr>
              <a:t>Pero debemos ser muy selectivos en la base</a:t>
            </a:r>
            <a:endParaRPr lang="en-US" sz="1800">
              <a:solidFill>
                <a:srgbClr val="E14601"/>
              </a:solidFill>
            </a:endParaRPr>
          </a:p>
        </p:txBody>
      </p:sp>
      <p:sp>
        <p:nvSpPr>
          <p:cNvPr id="1033" name="Text Box 9"/>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linds(horizontal)">
                                      <p:cBhvr>
                                        <p:cTn id="7" dur="500"/>
                                        <p:tgtEl>
                                          <p:spTgt spid="204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3077" name="Text Box 3"/>
          <p:cNvSpPr txBox="1">
            <a:spLocks noChangeArrowheads="1"/>
          </p:cNvSpPr>
          <p:nvPr/>
        </p:nvSpPr>
        <p:spPr bwMode="auto">
          <a:xfrm>
            <a:off x="533400" y="1055688"/>
            <a:ext cx="8610600" cy="1068387"/>
          </a:xfrm>
          <a:prstGeom prst="rect">
            <a:avLst/>
          </a:prstGeom>
          <a:noFill/>
          <a:ln w="9525">
            <a:noFill/>
            <a:miter lim="800000"/>
            <a:headEnd/>
            <a:tailEnd/>
          </a:ln>
        </p:spPr>
        <p:txBody>
          <a:bodyPr>
            <a:spAutoFit/>
          </a:bodyPr>
          <a:lstStyle/>
          <a:p>
            <a:pPr algn="ctr"/>
            <a:r>
              <a:rPr lang="es-ES" sz="3600" i="1">
                <a:solidFill>
                  <a:srgbClr val="E14601"/>
                </a:solidFill>
              </a:rPr>
              <a:t>K2Practice</a:t>
            </a:r>
          </a:p>
          <a:p>
            <a:pPr algn="ctr"/>
            <a:r>
              <a:rPr lang="es-ES" sz="2800">
                <a:solidFill>
                  <a:srgbClr val="E14601"/>
                </a:solidFill>
              </a:rPr>
              <a:t>La Iniciativa FOMIN del Gestión del Conocimiento</a:t>
            </a:r>
            <a:endParaRPr lang="es-CR" sz="2800">
              <a:solidFill>
                <a:srgbClr val="E14601"/>
              </a:solidFill>
            </a:endParaRPr>
          </a:p>
        </p:txBody>
      </p:sp>
      <p:sp>
        <p:nvSpPr>
          <p:cNvPr id="3078" name="Rectangle 4"/>
          <p:cNvSpPr>
            <a:spLocks noChangeArrowheads="1"/>
          </p:cNvSpPr>
          <p:nvPr/>
        </p:nvSpPr>
        <p:spPr bwMode="auto">
          <a:xfrm>
            <a:off x="3028950" y="2133600"/>
            <a:ext cx="9144000" cy="0"/>
          </a:xfrm>
          <a:prstGeom prst="rect">
            <a:avLst/>
          </a:prstGeom>
          <a:noFill/>
          <a:ln w="9525">
            <a:noFill/>
            <a:miter lim="800000"/>
            <a:headEnd/>
            <a:tailEnd/>
          </a:ln>
        </p:spPr>
        <p:txBody>
          <a:bodyPr>
            <a:spAutoFit/>
          </a:bodyPr>
          <a:lstStyle/>
          <a:p>
            <a:endParaRPr lang="es-ES" b="0">
              <a:solidFill>
                <a:schemeClr val="tx1"/>
              </a:solidFill>
            </a:endParaRPr>
          </a:p>
        </p:txBody>
      </p:sp>
      <p:sp>
        <p:nvSpPr>
          <p:cNvPr id="3079" name="Rectangle 6"/>
          <p:cNvSpPr>
            <a:spLocks noChangeArrowheads="1"/>
          </p:cNvSpPr>
          <p:nvPr/>
        </p:nvSpPr>
        <p:spPr bwMode="auto">
          <a:xfrm>
            <a:off x="3357563" y="2114550"/>
            <a:ext cx="9144000" cy="0"/>
          </a:xfrm>
          <a:prstGeom prst="rect">
            <a:avLst/>
          </a:prstGeom>
          <a:noFill/>
          <a:ln w="9525">
            <a:noFill/>
            <a:miter lim="800000"/>
            <a:headEnd/>
            <a:tailEnd/>
          </a:ln>
        </p:spPr>
        <p:txBody>
          <a:bodyPr>
            <a:spAutoFit/>
          </a:bodyPr>
          <a:lstStyle/>
          <a:p>
            <a:endParaRPr lang="es-ES" b="0">
              <a:solidFill>
                <a:schemeClr val="tx1"/>
              </a:solidFill>
            </a:endParaRPr>
          </a:p>
        </p:txBody>
      </p:sp>
      <p:pic>
        <p:nvPicPr>
          <p:cNvPr id="3081" name="Picture 11" descr="MIF"/>
          <p:cNvPicPr>
            <a:picLocks noChangeAspect="1" noChangeArrowheads="1"/>
          </p:cNvPicPr>
          <p:nvPr/>
        </p:nvPicPr>
        <p:blipFill>
          <a:blip r:embed="rId3" cstate="print"/>
          <a:srcRect/>
          <a:stretch>
            <a:fillRect/>
          </a:stretch>
        </p:blipFill>
        <p:spPr bwMode="auto">
          <a:xfrm>
            <a:off x="381000" y="0"/>
            <a:ext cx="8763000" cy="960438"/>
          </a:xfrm>
          <a:prstGeom prst="rect">
            <a:avLst/>
          </a:prstGeom>
          <a:noFill/>
          <a:ln w="9525">
            <a:noFill/>
            <a:miter lim="800000"/>
            <a:headEnd/>
            <a:tailEnd/>
          </a:ln>
        </p:spPr>
      </p:pic>
      <p:sp>
        <p:nvSpPr>
          <p:cNvPr id="3082" name="Text Box 10"/>
          <p:cNvSpPr txBox="1">
            <a:spLocks noChangeArrowheads="1"/>
          </p:cNvSpPr>
          <p:nvPr/>
        </p:nvSpPr>
        <p:spPr bwMode="auto">
          <a:xfrm rot="-5400000">
            <a:off x="-3215482" y="3213894"/>
            <a:ext cx="6858001"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
        <p:nvSpPr>
          <p:cNvPr id="3083" name="Text Box 11"/>
          <p:cNvSpPr txBox="1">
            <a:spLocks noChangeArrowheads="1"/>
          </p:cNvSpPr>
          <p:nvPr/>
        </p:nvSpPr>
        <p:spPr bwMode="auto">
          <a:xfrm>
            <a:off x="1050925" y="2581275"/>
            <a:ext cx="7102475" cy="3987800"/>
          </a:xfrm>
          <a:prstGeom prst="rect">
            <a:avLst/>
          </a:prstGeom>
          <a:noFill/>
          <a:ln w="9525">
            <a:noFill/>
            <a:miter lim="800000"/>
            <a:headEnd/>
            <a:tailEnd/>
          </a:ln>
          <a:effectLst/>
        </p:spPr>
        <p:txBody>
          <a:bodyPr>
            <a:spAutoFit/>
          </a:bodyPr>
          <a:lstStyle/>
          <a:p>
            <a:pPr algn="ctr"/>
            <a:r>
              <a:rPr lang="es-ES" sz="3200">
                <a:solidFill>
                  <a:schemeClr val="tx1"/>
                </a:solidFill>
              </a:rPr>
              <a:t>Objetivos</a:t>
            </a:r>
          </a:p>
          <a:p>
            <a:pPr algn="ctr"/>
            <a:endParaRPr lang="es-ES" sz="3200">
              <a:solidFill>
                <a:schemeClr val="tx1"/>
              </a:solidFill>
            </a:endParaRPr>
          </a:p>
          <a:p>
            <a:pPr>
              <a:buFontTx/>
              <a:buChar char="•"/>
            </a:pPr>
            <a:r>
              <a:rPr lang="es-ES">
                <a:solidFill>
                  <a:schemeClr val="tx1"/>
                </a:solidFill>
              </a:rPr>
              <a:t>Crear, identificar, sistematizar, validar y difundir conocimiento generado por el FOMIN y sus socios </a:t>
            </a:r>
            <a:r>
              <a:rPr lang="es-ES">
                <a:solidFill>
                  <a:srgbClr val="E14601"/>
                </a:solidFill>
              </a:rPr>
              <a:t>(BID, de manera especial)</a:t>
            </a:r>
          </a:p>
          <a:p>
            <a:pPr>
              <a:buFontTx/>
              <a:buChar char="•"/>
            </a:pPr>
            <a:endParaRPr lang="es-ES">
              <a:solidFill>
                <a:schemeClr val="tx1"/>
              </a:solidFill>
            </a:endParaRPr>
          </a:p>
          <a:p>
            <a:pPr>
              <a:buFontTx/>
              <a:buChar char="•"/>
            </a:pPr>
            <a:r>
              <a:rPr lang="es-ES">
                <a:solidFill>
                  <a:schemeClr val="tx1"/>
                </a:solidFill>
              </a:rPr>
              <a:t>Crear un sistema de gestión del conocimiento</a:t>
            </a:r>
          </a:p>
          <a:p>
            <a:endParaRPr lang="es-ES">
              <a:solidFill>
                <a:schemeClr val="tx1"/>
              </a:solidFill>
            </a:endParaRPr>
          </a:p>
          <a:p>
            <a:endParaRPr lang="es-ES">
              <a:solidFill>
                <a:schemeClr val="tx1"/>
              </a:solidFill>
            </a:endParaRPr>
          </a:p>
          <a:p>
            <a:r>
              <a:rPr lang="es-ES">
                <a:solidFill>
                  <a:srgbClr val="E14601"/>
                </a:solidFill>
              </a:rPr>
              <a:t>Llevar conocimiento a los que más lo necesitan</a:t>
            </a:r>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83971" name="Text Box 3"/>
          <p:cNvSpPr txBox="1">
            <a:spLocks noChangeArrowheads="1"/>
          </p:cNvSpPr>
          <p:nvPr/>
        </p:nvSpPr>
        <p:spPr bwMode="auto">
          <a:xfrm>
            <a:off x="533400" y="1055688"/>
            <a:ext cx="8610600" cy="1068387"/>
          </a:xfrm>
          <a:prstGeom prst="rect">
            <a:avLst/>
          </a:prstGeom>
          <a:noFill/>
          <a:ln w="9525">
            <a:noFill/>
            <a:miter lim="800000"/>
            <a:headEnd/>
            <a:tailEnd/>
          </a:ln>
        </p:spPr>
        <p:txBody>
          <a:bodyPr>
            <a:spAutoFit/>
          </a:bodyPr>
          <a:lstStyle/>
          <a:p>
            <a:pPr algn="ctr"/>
            <a:r>
              <a:rPr lang="es-ES" sz="3600" i="1">
                <a:solidFill>
                  <a:srgbClr val="E47200"/>
                </a:solidFill>
              </a:rPr>
              <a:t>K2Practice</a:t>
            </a:r>
          </a:p>
          <a:p>
            <a:pPr algn="ctr"/>
            <a:r>
              <a:rPr lang="es-ES" sz="2800">
                <a:solidFill>
                  <a:srgbClr val="E47200"/>
                </a:solidFill>
              </a:rPr>
              <a:t>La Iniciativa FOMIN del Gestión del conocimiento</a:t>
            </a:r>
            <a:endParaRPr lang="es-CR" sz="2800">
              <a:solidFill>
                <a:srgbClr val="E47200"/>
              </a:solidFill>
            </a:endParaRPr>
          </a:p>
        </p:txBody>
      </p:sp>
      <p:sp>
        <p:nvSpPr>
          <p:cNvPr id="83972" name="Rectangle 4"/>
          <p:cNvSpPr>
            <a:spLocks noChangeArrowheads="1"/>
          </p:cNvSpPr>
          <p:nvPr/>
        </p:nvSpPr>
        <p:spPr bwMode="auto">
          <a:xfrm>
            <a:off x="3028950" y="2133600"/>
            <a:ext cx="9144000" cy="0"/>
          </a:xfrm>
          <a:prstGeom prst="rect">
            <a:avLst/>
          </a:prstGeom>
          <a:noFill/>
          <a:ln w="9525">
            <a:noFill/>
            <a:miter lim="800000"/>
            <a:headEnd/>
            <a:tailEnd/>
          </a:ln>
        </p:spPr>
        <p:txBody>
          <a:bodyPr>
            <a:spAutoFit/>
          </a:bodyPr>
          <a:lstStyle/>
          <a:p>
            <a:endParaRPr lang="es-ES" b="0">
              <a:solidFill>
                <a:schemeClr val="tx1"/>
              </a:solidFill>
            </a:endParaRPr>
          </a:p>
        </p:txBody>
      </p:sp>
      <p:sp>
        <p:nvSpPr>
          <p:cNvPr id="83973" name="Rectangle 6"/>
          <p:cNvSpPr>
            <a:spLocks noChangeArrowheads="1"/>
          </p:cNvSpPr>
          <p:nvPr/>
        </p:nvSpPr>
        <p:spPr bwMode="auto">
          <a:xfrm>
            <a:off x="3357563" y="2114550"/>
            <a:ext cx="9144000" cy="0"/>
          </a:xfrm>
          <a:prstGeom prst="rect">
            <a:avLst/>
          </a:prstGeom>
          <a:noFill/>
          <a:ln w="9525">
            <a:noFill/>
            <a:miter lim="800000"/>
            <a:headEnd/>
            <a:tailEnd/>
          </a:ln>
        </p:spPr>
        <p:txBody>
          <a:bodyPr>
            <a:spAutoFit/>
          </a:bodyPr>
          <a:lstStyle/>
          <a:p>
            <a:endParaRPr lang="es-ES" b="0">
              <a:solidFill>
                <a:schemeClr val="tx1"/>
              </a:solidFill>
            </a:endParaRPr>
          </a:p>
        </p:txBody>
      </p:sp>
      <p:pic>
        <p:nvPicPr>
          <p:cNvPr id="83974" name="Picture 11" descr="MIF"/>
          <p:cNvPicPr>
            <a:picLocks noChangeAspect="1" noChangeArrowheads="1"/>
          </p:cNvPicPr>
          <p:nvPr/>
        </p:nvPicPr>
        <p:blipFill>
          <a:blip r:embed="rId3" cstate="print"/>
          <a:srcRect/>
          <a:stretch>
            <a:fillRect/>
          </a:stretch>
        </p:blipFill>
        <p:spPr bwMode="auto">
          <a:xfrm>
            <a:off x="381000" y="0"/>
            <a:ext cx="8763000" cy="960438"/>
          </a:xfrm>
          <a:prstGeom prst="rect">
            <a:avLst/>
          </a:prstGeom>
          <a:noFill/>
          <a:ln w="9525">
            <a:noFill/>
            <a:miter lim="800000"/>
            <a:headEnd/>
            <a:tailEnd/>
          </a:ln>
        </p:spPr>
      </p:pic>
      <p:sp>
        <p:nvSpPr>
          <p:cNvPr id="83975" name="Text Box 1031"/>
          <p:cNvSpPr txBox="1">
            <a:spLocks noChangeArrowheads="1"/>
          </p:cNvSpPr>
          <p:nvPr/>
        </p:nvSpPr>
        <p:spPr bwMode="auto">
          <a:xfrm rot="-5400000">
            <a:off x="-3215482" y="3213894"/>
            <a:ext cx="6858001"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
        <p:nvSpPr>
          <p:cNvPr id="83976" name="Text Box 1032"/>
          <p:cNvSpPr txBox="1">
            <a:spLocks noChangeArrowheads="1"/>
          </p:cNvSpPr>
          <p:nvPr/>
        </p:nvSpPr>
        <p:spPr bwMode="auto">
          <a:xfrm>
            <a:off x="1050925" y="2505075"/>
            <a:ext cx="7788275" cy="4108450"/>
          </a:xfrm>
          <a:prstGeom prst="rect">
            <a:avLst/>
          </a:prstGeom>
          <a:noFill/>
          <a:ln w="9525">
            <a:noFill/>
            <a:miter lim="800000"/>
            <a:headEnd/>
            <a:tailEnd/>
          </a:ln>
          <a:effectLst/>
        </p:spPr>
        <p:txBody>
          <a:bodyPr>
            <a:spAutoFit/>
          </a:bodyPr>
          <a:lstStyle/>
          <a:p>
            <a:pPr>
              <a:lnSpc>
                <a:spcPct val="110000"/>
              </a:lnSpc>
              <a:buFontTx/>
              <a:buChar char="•"/>
            </a:pPr>
            <a:r>
              <a:rPr lang="es-ES">
                <a:solidFill>
                  <a:schemeClr val="tx1"/>
                </a:solidFill>
              </a:rPr>
              <a:t>Más de 1.000 proyectos aprobados desde 1993</a:t>
            </a:r>
          </a:p>
          <a:p>
            <a:pPr>
              <a:lnSpc>
                <a:spcPct val="110000"/>
              </a:lnSpc>
              <a:buFontTx/>
              <a:buChar char="•"/>
            </a:pPr>
            <a:r>
              <a:rPr lang="es-ES">
                <a:solidFill>
                  <a:schemeClr val="tx1"/>
                </a:solidFill>
              </a:rPr>
              <a:t>Más de 120 proyectos aprobados anualmente</a:t>
            </a:r>
          </a:p>
          <a:p>
            <a:pPr>
              <a:lnSpc>
                <a:spcPct val="110000"/>
              </a:lnSpc>
              <a:buFontTx/>
              <a:buChar char="•"/>
            </a:pPr>
            <a:r>
              <a:rPr lang="es-ES">
                <a:solidFill>
                  <a:schemeClr val="tx1"/>
                </a:solidFill>
              </a:rPr>
              <a:t>Más de 400 proyectos finalizados</a:t>
            </a:r>
          </a:p>
          <a:p>
            <a:pPr>
              <a:lnSpc>
                <a:spcPct val="110000"/>
              </a:lnSpc>
              <a:buFontTx/>
              <a:buChar char="•"/>
            </a:pPr>
            <a:r>
              <a:rPr lang="es-ES">
                <a:solidFill>
                  <a:schemeClr val="tx1"/>
                </a:solidFill>
              </a:rPr>
              <a:t>800 agencias ejecutoras</a:t>
            </a:r>
          </a:p>
          <a:p>
            <a:pPr>
              <a:lnSpc>
                <a:spcPct val="110000"/>
              </a:lnSpc>
              <a:buFontTx/>
              <a:buChar char="•"/>
            </a:pPr>
            <a:endParaRPr lang="es-ES">
              <a:solidFill>
                <a:schemeClr val="tx1"/>
              </a:solidFill>
            </a:endParaRPr>
          </a:p>
          <a:p>
            <a:pPr>
              <a:lnSpc>
                <a:spcPct val="110000"/>
              </a:lnSpc>
              <a:buFontTx/>
              <a:buChar char="•"/>
            </a:pPr>
            <a:r>
              <a:rPr lang="es-ES">
                <a:solidFill>
                  <a:schemeClr val="tx1"/>
                </a:solidFill>
              </a:rPr>
              <a:t>Necesitamos hacer propuestas más inteligentes </a:t>
            </a:r>
            <a:r>
              <a:rPr lang="es-ES">
                <a:solidFill>
                  <a:srgbClr val="E14601"/>
                </a:solidFill>
              </a:rPr>
              <a:t>(no lo podemos, ni debemos hacer solos)</a:t>
            </a:r>
          </a:p>
          <a:p>
            <a:pPr>
              <a:lnSpc>
                <a:spcPct val="110000"/>
              </a:lnSpc>
              <a:buFontTx/>
              <a:buChar char="•"/>
            </a:pPr>
            <a:r>
              <a:rPr lang="es-ES">
                <a:solidFill>
                  <a:schemeClr val="tx1"/>
                </a:solidFill>
              </a:rPr>
              <a:t>Innovar después de 14 años es difícil</a:t>
            </a:r>
          </a:p>
          <a:p>
            <a:pPr>
              <a:lnSpc>
                <a:spcPct val="110000"/>
              </a:lnSpc>
              <a:buFontTx/>
              <a:buChar char="•"/>
            </a:pPr>
            <a:r>
              <a:rPr lang="es-ES">
                <a:solidFill>
                  <a:schemeClr val="tx1"/>
                </a:solidFill>
              </a:rPr>
              <a:t>Se nos medirá por la capacidad de replicar y que otros lleven a mayor escala </a:t>
            </a:r>
            <a:r>
              <a:rPr lang="es-ES">
                <a:solidFill>
                  <a:srgbClr val="E14601"/>
                </a:solidFill>
              </a:rPr>
              <a:t>(BID, nuestro aliado principal)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sp>
        <p:nvSpPr>
          <p:cNvPr id="77827" name="Text Box 3"/>
          <p:cNvSpPr txBox="1">
            <a:spLocks noChangeArrowheads="1"/>
          </p:cNvSpPr>
          <p:nvPr/>
        </p:nvSpPr>
        <p:spPr bwMode="auto">
          <a:xfrm>
            <a:off x="533400" y="1055688"/>
            <a:ext cx="8610600" cy="1068387"/>
          </a:xfrm>
          <a:prstGeom prst="rect">
            <a:avLst/>
          </a:prstGeom>
          <a:noFill/>
          <a:ln w="9525">
            <a:noFill/>
            <a:miter lim="800000"/>
            <a:headEnd/>
            <a:tailEnd/>
          </a:ln>
        </p:spPr>
        <p:txBody>
          <a:bodyPr>
            <a:spAutoFit/>
          </a:bodyPr>
          <a:lstStyle/>
          <a:p>
            <a:pPr algn="ctr"/>
            <a:r>
              <a:rPr lang="es-ES" sz="3600" i="1">
                <a:solidFill>
                  <a:srgbClr val="E47200"/>
                </a:solidFill>
              </a:rPr>
              <a:t>K2Practice</a:t>
            </a:r>
          </a:p>
          <a:p>
            <a:pPr algn="ctr"/>
            <a:r>
              <a:rPr lang="es-ES" sz="2800">
                <a:solidFill>
                  <a:srgbClr val="E47200"/>
                </a:solidFill>
              </a:rPr>
              <a:t>La Iniciativa FOMIN del Gestión del conocimiento</a:t>
            </a:r>
            <a:endParaRPr lang="es-CR" sz="2800">
              <a:solidFill>
                <a:srgbClr val="E47200"/>
              </a:solidFill>
            </a:endParaRPr>
          </a:p>
        </p:txBody>
      </p:sp>
      <p:sp>
        <p:nvSpPr>
          <p:cNvPr id="77828" name="Rectangle 4"/>
          <p:cNvSpPr>
            <a:spLocks noChangeArrowheads="1"/>
          </p:cNvSpPr>
          <p:nvPr/>
        </p:nvSpPr>
        <p:spPr bwMode="auto">
          <a:xfrm>
            <a:off x="3028950" y="2133600"/>
            <a:ext cx="9144000" cy="0"/>
          </a:xfrm>
          <a:prstGeom prst="rect">
            <a:avLst/>
          </a:prstGeom>
          <a:noFill/>
          <a:ln w="9525">
            <a:noFill/>
            <a:miter lim="800000"/>
            <a:headEnd/>
            <a:tailEnd/>
          </a:ln>
        </p:spPr>
        <p:txBody>
          <a:bodyPr>
            <a:spAutoFit/>
          </a:bodyPr>
          <a:lstStyle/>
          <a:p>
            <a:endParaRPr lang="es-ES" b="0">
              <a:solidFill>
                <a:schemeClr val="tx1"/>
              </a:solidFill>
            </a:endParaRPr>
          </a:p>
        </p:txBody>
      </p:sp>
      <p:graphicFrame>
        <p:nvGraphicFramePr>
          <p:cNvPr id="77829" name="Object 5"/>
          <p:cNvGraphicFramePr>
            <a:graphicFrameLocks noChangeAspect="1"/>
          </p:cNvGraphicFramePr>
          <p:nvPr/>
        </p:nvGraphicFramePr>
        <p:xfrm>
          <a:off x="1828800" y="2033588"/>
          <a:ext cx="5562600" cy="4672012"/>
        </p:xfrm>
        <a:graphic>
          <a:graphicData uri="http://schemas.openxmlformats.org/presentationml/2006/ole">
            <p:oleObj spid="_x0000_s77829" name="Photo Editor Photo" r:id="rId4" imgW="9086916" imgH="7639106" progId="MSPhotoEd.3">
              <p:embed/>
            </p:oleObj>
          </a:graphicData>
        </a:graphic>
      </p:graphicFrame>
      <p:sp>
        <p:nvSpPr>
          <p:cNvPr id="77830" name="Rectangle 6"/>
          <p:cNvSpPr>
            <a:spLocks noChangeArrowheads="1"/>
          </p:cNvSpPr>
          <p:nvPr/>
        </p:nvSpPr>
        <p:spPr bwMode="auto">
          <a:xfrm>
            <a:off x="3357563" y="2114550"/>
            <a:ext cx="9144000" cy="0"/>
          </a:xfrm>
          <a:prstGeom prst="rect">
            <a:avLst/>
          </a:prstGeom>
          <a:noFill/>
          <a:ln w="9525">
            <a:noFill/>
            <a:miter lim="800000"/>
            <a:headEnd/>
            <a:tailEnd/>
          </a:ln>
        </p:spPr>
        <p:txBody>
          <a:bodyPr>
            <a:spAutoFit/>
          </a:bodyPr>
          <a:lstStyle/>
          <a:p>
            <a:endParaRPr lang="es-ES" b="0">
              <a:solidFill>
                <a:schemeClr val="tx1"/>
              </a:solidFill>
            </a:endParaRPr>
          </a:p>
        </p:txBody>
      </p:sp>
      <p:pic>
        <p:nvPicPr>
          <p:cNvPr id="77831" name="Picture 11" descr="MIF"/>
          <p:cNvPicPr>
            <a:picLocks noChangeAspect="1" noChangeArrowheads="1"/>
          </p:cNvPicPr>
          <p:nvPr/>
        </p:nvPicPr>
        <p:blipFill>
          <a:blip r:embed="rId5" cstate="print"/>
          <a:srcRect/>
          <a:stretch>
            <a:fillRect/>
          </a:stretch>
        </p:blipFill>
        <p:spPr bwMode="auto">
          <a:xfrm>
            <a:off x="381000" y="0"/>
            <a:ext cx="8763000" cy="960438"/>
          </a:xfrm>
          <a:prstGeom prst="rect">
            <a:avLst/>
          </a:prstGeom>
          <a:noFill/>
          <a:ln w="9525">
            <a:noFill/>
            <a:miter lim="800000"/>
            <a:headEnd/>
            <a:tailEnd/>
          </a:ln>
        </p:spPr>
      </p:pic>
      <p:sp>
        <p:nvSpPr>
          <p:cNvPr id="77832" name="Text Box 8"/>
          <p:cNvSpPr txBox="1">
            <a:spLocks noChangeArrowheads="1"/>
          </p:cNvSpPr>
          <p:nvPr/>
        </p:nvSpPr>
        <p:spPr bwMode="auto">
          <a:xfrm rot="-5400000">
            <a:off x="-3215482" y="3213894"/>
            <a:ext cx="6858001"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22" name="Object 2"/>
          <p:cNvGraphicFramePr>
            <a:graphicFrameLocks noChangeAspect="1"/>
          </p:cNvGraphicFramePr>
          <p:nvPr/>
        </p:nvGraphicFramePr>
        <p:xfrm>
          <a:off x="533400" y="2362200"/>
          <a:ext cx="4373563" cy="4419600"/>
        </p:xfrm>
        <a:graphic>
          <a:graphicData uri="http://schemas.openxmlformats.org/presentationml/2006/ole">
            <p:oleObj spid="_x0000_s81922" r:id="rId4" imgW="9086916" imgH="9163117" progId="MSPhotoEd.3">
              <p:embed/>
            </p:oleObj>
          </a:graphicData>
        </a:graphic>
      </p:graphicFrame>
      <p:sp>
        <p:nvSpPr>
          <p:cNvPr id="81923" name="Text Box 3"/>
          <p:cNvSpPr txBox="1">
            <a:spLocks noChangeArrowheads="1"/>
          </p:cNvSpPr>
          <p:nvPr/>
        </p:nvSpPr>
        <p:spPr bwMode="auto">
          <a:xfrm>
            <a:off x="212725" y="0"/>
            <a:ext cx="930275" cy="457200"/>
          </a:xfrm>
          <a:prstGeom prst="rect">
            <a:avLst/>
          </a:prstGeom>
          <a:noFill/>
          <a:ln w="9525">
            <a:noFill/>
            <a:miter lim="800000"/>
            <a:headEnd/>
            <a:tailEnd/>
          </a:ln>
          <a:effectLst/>
        </p:spPr>
        <p:txBody>
          <a:bodyPr>
            <a:spAutoFit/>
          </a:bodyPr>
          <a:lstStyle/>
          <a:p>
            <a:endParaRPr lang="es-ES" b="0">
              <a:solidFill>
                <a:schemeClr val="tx1"/>
              </a:solidFill>
            </a:endParaRPr>
          </a:p>
        </p:txBody>
      </p:sp>
      <p:sp>
        <p:nvSpPr>
          <p:cNvPr id="81924" name="Text Box 4"/>
          <p:cNvSpPr txBox="1">
            <a:spLocks noChangeArrowheads="1"/>
          </p:cNvSpPr>
          <p:nvPr/>
        </p:nvSpPr>
        <p:spPr bwMode="auto">
          <a:xfrm>
            <a:off x="517525" y="881063"/>
            <a:ext cx="8626475" cy="1036637"/>
          </a:xfrm>
          <a:prstGeom prst="rect">
            <a:avLst/>
          </a:prstGeom>
          <a:noFill/>
          <a:ln w="9525">
            <a:noFill/>
            <a:miter lim="800000"/>
            <a:headEnd/>
            <a:tailEnd/>
          </a:ln>
          <a:effectLst/>
        </p:spPr>
        <p:txBody>
          <a:bodyPr wrap="none">
            <a:spAutoFit/>
          </a:bodyPr>
          <a:lstStyle/>
          <a:p>
            <a:pPr marL="457200" indent="-457200" algn="ctr">
              <a:lnSpc>
                <a:spcPct val="110000"/>
              </a:lnSpc>
              <a:spcBef>
                <a:spcPct val="20000"/>
              </a:spcBef>
            </a:pPr>
            <a:r>
              <a:rPr lang="es-ES" sz="2800">
                <a:solidFill>
                  <a:schemeClr val="tx1"/>
                </a:solidFill>
              </a:rPr>
              <a:t>La Iniciativa de gestión del conocimiento en el FOMIN</a:t>
            </a:r>
            <a:r>
              <a:rPr lang="es-ES"/>
              <a:t> </a:t>
            </a:r>
          </a:p>
          <a:p>
            <a:pPr marL="457200" indent="-457200" algn="ctr">
              <a:lnSpc>
                <a:spcPct val="110000"/>
              </a:lnSpc>
              <a:spcBef>
                <a:spcPct val="20000"/>
              </a:spcBef>
            </a:pPr>
            <a:r>
              <a:rPr lang="es-ES">
                <a:solidFill>
                  <a:schemeClr val="tx1"/>
                </a:solidFill>
              </a:rPr>
              <a:t>¿Cómo pretendemos hacerlo?  Las Comunidades de Aprendizaje</a:t>
            </a:r>
            <a:endParaRPr lang="es-CR">
              <a:solidFill>
                <a:schemeClr val="tx1"/>
              </a:solidFill>
            </a:endParaRPr>
          </a:p>
        </p:txBody>
      </p:sp>
      <p:sp>
        <p:nvSpPr>
          <p:cNvPr id="81925" name="Text Box 5"/>
          <p:cNvSpPr txBox="1">
            <a:spLocks noChangeArrowheads="1"/>
          </p:cNvSpPr>
          <p:nvPr/>
        </p:nvSpPr>
        <p:spPr bwMode="auto">
          <a:xfrm>
            <a:off x="4800600" y="3241675"/>
            <a:ext cx="4267200" cy="3616325"/>
          </a:xfrm>
          <a:prstGeom prst="rect">
            <a:avLst/>
          </a:prstGeom>
          <a:noFill/>
          <a:ln w="9525">
            <a:noFill/>
            <a:miter lim="800000"/>
            <a:headEnd/>
            <a:tailEnd/>
          </a:ln>
          <a:effectLst/>
        </p:spPr>
        <p:txBody>
          <a:bodyPr>
            <a:spAutoFit/>
          </a:bodyPr>
          <a:lstStyle/>
          <a:p>
            <a:pPr marL="190500" indent="-190500">
              <a:lnSpc>
                <a:spcPct val="70000"/>
              </a:lnSpc>
              <a:buFontTx/>
              <a:buChar char="•"/>
            </a:pPr>
            <a:r>
              <a:rPr lang="es-ES" sz="2200" b="0">
                <a:solidFill>
                  <a:schemeClr val="tx1"/>
                </a:solidFill>
              </a:rPr>
              <a:t>Grupos de pertenencia voluntaria</a:t>
            </a:r>
          </a:p>
          <a:p>
            <a:pPr marL="190500" indent="-190500">
              <a:lnSpc>
                <a:spcPct val="70000"/>
              </a:lnSpc>
            </a:pPr>
            <a:endParaRPr lang="es-ES" sz="2200" b="0">
              <a:solidFill>
                <a:schemeClr val="tx1"/>
              </a:solidFill>
            </a:endParaRPr>
          </a:p>
          <a:p>
            <a:pPr marL="190500" indent="-190500">
              <a:lnSpc>
                <a:spcPct val="70000"/>
              </a:lnSpc>
              <a:buFontTx/>
              <a:buChar char="•"/>
            </a:pPr>
            <a:r>
              <a:rPr lang="es-ES" sz="2200" b="0">
                <a:solidFill>
                  <a:schemeClr val="tx1"/>
                </a:solidFill>
              </a:rPr>
              <a:t>De carácter horizontal, sin jerarquía, pero con liderazgo o animación</a:t>
            </a:r>
          </a:p>
          <a:p>
            <a:pPr marL="190500" indent="-190500">
              <a:lnSpc>
                <a:spcPct val="70000"/>
              </a:lnSpc>
              <a:buFontTx/>
              <a:buChar char="•"/>
            </a:pPr>
            <a:endParaRPr lang="es-ES" sz="2200" b="0">
              <a:solidFill>
                <a:schemeClr val="tx1"/>
              </a:solidFill>
            </a:endParaRPr>
          </a:p>
          <a:p>
            <a:pPr marL="190500" indent="-190500">
              <a:lnSpc>
                <a:spcPct val="70000"/>
              </a:lnSpc>
              <a:buFontTx/>
              <a:buChar char="•"/>
            </a:pPr>
            <a:r>
              <a:rPr lang="es-ES" sz="2200" b="0">
                <a:solidFill>
                  <a:schemeClr val="tx1"/>
                </a:solidFill>
              </a:rPr>
              <a:t>Se centran en crear conocimiento o compartir el que ya tienen sus miembros</a:t>
            </a:r>
          </a:p>
          <a:p>
            <a:pPr marL="190500" indent="-190500">
              <a:lnSpc>
                <a:spcPct val="70000"/>
              </a:lnSpc>
              <a:buFontTx/>
              <a:buChar char="•"/>
            </a:pPr>
            <a:endParaRPr lang="es-ES" sz="2200" b="0">
              <a:solidFill>
                <a:schemeClr val="tx1"/>
              </a:solidFill>
            </a:endParaRPr>
          </a:p>
          <a:p>
            <a:pPr marL="190500" indent="-190500">
              <a:lnSpc>
                <a:spcPct val="70000"/>
              </a:lnSpc>
              <a:buFontTx/>
              <a:buChar char="•"/>
            </a:pPr>
            <a:r>
              <a:rPr lang="es-ES" sz="2200" b="0">
                <a:solidFill>
                  <a:schemeClr val="tx1"/>
                </a:solidFill>
              </a:rPr>
              <a:t>Duración y objetivos definidos</a:t>
            </a:r>
          </a:p>
          <a:p>
            <a:pPr marL="190500" indent="-190500">
              <a:lnSpc>
                <a:spcPct val="70000"/>
              </a:lnSpc>
              <a:buFontTx/>
              <a:buChar char="•"/>
            </a:pPr>
            <a:endParaRPr lang="es-ES" sz="2200" b="0">
              <a:solidFill>
                <a:schemeClr val="tx1"/>
              </a:solidFill>
            </a:endParaRPr>
          </a:p>
          <a:p>
            <a:pPr marL="190500" indent="-190500">
              <a:lnSpc>
                <a:spcPct val="70000"/>
              </a:lnSpc>
              <a:buFontTx/>
              <a:buChar char="•"/>
            </a:pPr>
            <a:r>
              <a:rPr lang="es-ES" sz="2200" b="0">
                <a:solidFill>
                  <a:schemeClr val="tx1"/>
                </a:solidFill>
              </a:rPr>
              <a:t>El FOMIN no pretende crear estructuras nuevas, sino potenciar las existentes</a:t>
            </a:r>
          </a:p>
        </p:txBody>
      </p:sp>
      <p:pic>
        <p:nvPicPr>
          <p:cNvPr id="81926" name="Picture 6" descr="BD06483_"/>
          <p:cNvPicPr>
            <a:picLocks noChangeAspect="1" noChangeArrowheads="1"/>
          </p:cNvPicPr>
          <p:nvPr/>
        </p:nvPicPr>
        <p:blipFill>
          <a:blip r:embed="rId5" cstate="print"/>
          <a:srcRect/>
          <a:stretch>
            <a:fillRect/>
          </a:stretch>
        </p:blipFill>
        <p:spPr bwMode="auto">
          <a:xfrm>
            <a:off x="6629400" y="2060575"/>
            <a:ext cx="1776413" cy="1139825"/>
          </a:xfrm>
          <a:prstGeom prst="rect">
            <a:avLst/>
          </a:prstGeom>
          <a:noFill/>
        </p:spPr>
      </p:pic>
      <p:sp>
        <p:nvSpPr>
          <p:cNvPr id="81927" name="Text Box 7"/>
          <p:cNvSpPr txBox="1">
            <a:spLocks noChangeArrowheads="1"/>
          </p:cNvSpPr>
          <p:nvPr/>
        </p:nvSpPr>
        <p:spPr bwMode="auto">
          <a:xfrm>
            <a:off x="762000" y="1981200"/>
            <a:ext cx="4953000" cy="1127125"/>
          </a:xfrm>
          <a:prstGeom prst="rect">
            <a:avLst/>
          </a:prstGeom>
          <a:noFill/>
          <a:ln w="9525">
            <a:noFill/>
            <a:miter lim="800000"/>
            <a:headEnd/>
            <a:tailEnd/>
          </a:ln>
          <a:effectLst/>
        </p:spPr>
        <p:txBody>
          <a:bodyPr>
            <a:spAutoFit/>
          </a:bodyPr>
          <a:lstStyle/>
          <a:p>
            <a:r>
              <a:rPr lang="es-ES" sz="2200" b="0">
                <a:solidFill>
                  <a:schemeClr val="tx1"/>
                </a:solidFill>
              </a:rPr>
              <a:t>Llevar el conocimiento </a:t>
            </a:r>
            <a:r>
              <a:rPr lang="es-ES" sz="2200" b="0"/>
              <a:t>de dónde está</a:t>
            </a:r>
            <a:r>
              <a:rPr lang="es-ES" sz="2200" b="0">
                <a:solidFill>
                  <a:schemeClr val="tx1"/>
                </a:solidFill>
              </a:rPr>
              <a:t> </a:t>
            </a:r>
            <a:r>
              <a:rPr lang="es-ES" sz="2200" b="0"/>
              <a:t>a dónde más se necesita</a:t>
            </a:r>
            <a:endParaRPr lang="es-ES" sz="2200" b="0">
              <a:solidFill>
                <a:schemeClr val="tx1"/>
              </a:solidFill>
            </a:endParaRPr>
          </a:p>
          <a:p>
            <a:endParaRPr lang="es-CR" b="0">
              <a:solidFill>
                <a:schemeClr val="tx1"/>
              </a:solidFill>
            </a:endParaRPr>
          </a:p>
        </p:txBody>
      </p:sp>
      <p:sp>
        <p:nvSpPr>
          <p:cNvPr id="81928" name="Rectangle 8"/>
          <p:cNvSpPr>
            <a:spLocks noChangeArrowheads="1"/>
          </p:cNvSpPr>
          <p:nvPr/>
        </p:nvSpPr>
        <p:spPr bwMode="auto">
          <a:xfrm>
            <a:off x="3233738" y="2076450"/>
            <a:ext cx="9144000" cy="0"/>
          </a:xfrm>
          <a:prstGeom prst="rect">
            <a:avLst/>
          </a:prstGeom>
          <a:noFill/>
          <a:ln w="9525">
            <a:noFill/>
            <a:miter lim="800000"/>
            <a:headEnd/>
            <a:tailEnd/>
          </a:ln>
          <a:effectLst/>
        </p:spPr>
        <p:txBody>
          <a:bodyPr>
            <a:spAutoFit/>
          </a:bodyPr>
          <a:lstStyle/>
          <a:p>
            <a:endParaRPr lang="en-US"/>
          </a:p>
        </p:txBody>
      </p:sp>
      <p:sp>
        <p:nvSpPr>
          <p:cNvPr id="81929" name="Text Box 9"/>
          <p:cNvSpPr txBox="1">
            <a:spLocks noChangeArrowheads="1"/>
          </p:cNvSpPr>
          <p:nvPr/>
        </p:nvSpPr>
        <p:spPr bwMode="auto">
          <a:xfrm rot="-5400000">
            <a:off x="-3198812" y="3200400"/>
            <a:ext cx="6858000" cy="457200"/>
          </a:xfrm>
          <a:prstGeom prst="rect">
            <a:avLst/>
          </a:prstGeom>
          <a:solidFill>
            <a:srgbClr val="D2603C"/>
          </a:solidFill>
          <a:ln w="9525">
            <a:noFill/>
            <a:miter lim="800000"/>
            <a:headEnd/>
            <a:tailEnd/>
          </a:ln>
          <a:effectLst/>
        </p:spPr>
        <p:txBody>
          <a:bodyPr>
            <a:spAutoFit/>
          </a:bodyPr>
          <a:lstStyle/>
          <a:p>
            <a:pPr algn="ctr"/>
            <a:r>
              <a:rPr lang="es-ES" b="0">
                <a:solidFill>
                  <a:schemeClr val="bg1"/>
                </a:solidFill>
              </a:rPr>
              <a:t>La gestión del conocimiento</a:t>
            </a:r>
            <a:endParaRPr lang="es-CR" b="0">
              <a:solidFill>
                <a:schemeClr val="bg1"/>
              </a:solidFill>
            </a:endParaRPr>
          </a:p>
        </p:txBody>
      </p:sp>
      <p:pic>
        <p:nvPicPr>
          <p:cNvPr id="81930" name="Picture 10" descr="MIF"/>
          <p:cNvPicPr>
            <a:picLocks noChangeAspect="1" noChangeArrowheads="1"/>
          </p:cNvPicPr>
          <p:nvPr/>
        </p:nvPicPr>
        <p:blipFill>
          <a:blip r:embed="rId6" cstate="print"/>
          <a:srcRect/>
          <a:stretch>
            <a:fillRect/>
          </a:stretch>
        </p:blipFill>
        <p:spPr bwMode="auto">
          <a:xfrm>
            <a:off x="457200" y="0"/>
            <a:ext cx="8686800" cy="9604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1925"/>
                                        </p:tgtEl>
                                        <p:attrNameLst>
                                          <p:attrName>style.visibility</p:attrName>
                                        </p:attrNameLst>
                                      </p:cBhvr>
                                      <p:to>
                                        <p:strVal val="visible"/>
                                      </p:to>
                                    </p:set>
                                    <p:anim calcmode="lin" valueType="num">
                                      <p:cBhvr additive="base">
                                        <p:cTn id="7" dur="500" fill="hold"/>
                                        <p:tgtEl>
                                          <p:spTgt spid="81925"/>
                                        </p:tgtEl>
                                        <p:attrNameLst>
                                          <p:attrName>ppt_x</p:attrName>
                                        </p:attrNameLst>
                                      </p:cBhvr>
                                      <p:tavLst>
                                        <p:tav tm="0">
                                          <p:val>
                                            <p:strVal val="1+#ppt_w/2"/>
                                          </p:val>
                                        </p:tav>
                                        <p:tav tm="100000">
                                          <p:val>
                                            <p:strVal val="#ppt_x"/>
                                          </p:val>
                                        </p:tav>
                                      </p:tavLst>
                                    </p:anim>
                                    <p:anim calcmode="lin" valueType="num">
                                      <p:cBhvr additive="base">
                                        <p:cTn id="8" dur="500" fill="hold"/>
                                        <p:tgtEl>
                                          <p:spTgt spid="819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212725" y="0"/>
            <a:ext cx="930275" cy="457200"/>
          </a:xfrm>
          <a:prstGeom prst="rect">
            <a:avLst/>
          </a:prstGeom>
          <a:noFill/>
          <a:ln w="9525">
            <a:noFill/>
            <a:miter lim="800000"/>
            <a:headEnd/>
            <a:tailEnd/>
          </a:ln>
        </p:spPr>
        <p:txBody>
          <a:bodyPr>
            <a:spAutoFit/>
          </a:bodyPr>
          <a:lstStyle/>
          <a:p>
            <a:endParaRPr lang="es-ES" b="0">
              <a:solidFill>
                <a:schemeClr val="tx1"/>
              </a:solidFill>
            </a:endParaRPr>
          </a:p>
        </p:txBody>
      </p:sp>
      <p:grpSp>
        <p:nvGrpSpPr>
          <p:cNvPr id="69635" name="Group 4"/>
          <p:cNvGrpSpPr>
            <a:grpSpLocks/>
          </p:cNvGrpSpPr>
          <p:nvPr/>
        </p:nvGrpSpPr>
        <p:grpSpPr bwMode="auto">
          <a:xfrm>
            <a:off x="1236663" y="1444625"/>
            <a:ext cx="6670675" cy="4652963"/>
            <a:chOff x="0" y="2931"/>
            <a:chExt cx="4202" cy="2931"/>
          </a:xfrm>
        </p:grpSpPr>
        <p:sp>
          <p:nvSpPr>
            <p:cNvPr id="69636" name="Rectangle 5"/>
            <p:cNvSpPr>
              <a:spLocks noChangeArrowheads="1"/>
            </p:cNvSpPr>
            <p:nvPr/>
          </p:nvSpPr>
          <p:spPr bwMode="auto">
            <a:xfrm>
              <a:off x="0" y="2931"/>
              <a:ext cx="4202" cy="2931"/>
            </a:xfrm>
            <a:prstGeom prst="rect">
              <a:avLst/>
            </a:prstGeom>
            <a:noFill/>
            <a:ln w="9525">
              <a:noFill/>
              <a:miter lim="800000"/>
              <a:headEnd/>
              <a:tailEnd/>
            </a:ln>
          </p:spPr>
          <p:txBody>
            <a:bodyPr>
              <a:spAutoFit/>
            </a:bodyPr>
            <a:lstStyle/>
            <a:p>
              <a:endParaRPr lang="es-ES" b="0">
                <a:solidFill>
                  <a:schemeClr val="tx1"/>
                </a:solidFill>
              </a:endParaRPr>
            </a:p>
          </p:txBody>
        </p:sp>
        <p:grpSp>
          <p:nvGrpSpPr>
            <p:cNvPr id="69637" name="Group 6"/>
            <p:cNvGrpSpPr>
              <a:grpSpLocks/>
            </p:cNvGrpSpPr>
            <p:nvPr/>
          </p:nvGrpSpPr>
          <p:grpSpPr bwMode="auto">
            <a:xfrm>
              <a:off x="0" y="2931"/>
              <a:ext cx="1384" cy="634"/>
              <a:chOff x="0" y="2931"/>
              <a:chExt cx="1384" cy="634"/>
            </a:xfrm>
          </p:grpSpPr>
          <p:sp>
            <p:nvSpPr>
              <p:cNvPr id="69638" name="Rectangle 7"/>
              <p:cNvSpPr>
                <a:spLocks noChangeArrowheads="1"/>
              </p:cNvSpPr>
              <p:nvPr/>
            </p:nvSpPr>
            <p:spPr bwMode="auto">
              <a:xfrm>
                <a:off x="0" y="2931"/>
                <a:ext cx="1384" cy="0"/>
              </a:xfrm>
              <a:prstGeom prst="rect">
                <a:avLst/>
              </a:prstGeom>
              <a:noFill/>
              <a:ln w="9525">
                <a:noFill/>
                <a:miter lim="800000"/>
                <a:headEnd/>
                <a:tailEnd/>
              </a:ln>
            </p:spPr>
            <p:txBody>
              <a:bodyPr>
                <a:spAutoFit/>
              </a:bodyPr>
              <a:lstStyle/>
              <a:p>
                <a:endParaRPr lang="es-ES" b="0">
                  <a:solidFill>
                    <a:schemeClr val="tx1"/>
                  </a:solidFill>
                </a:endParaRPr>
              </a:p>
            </p:txBody>
          </p:sp>
          <p:sp>
            <p:nvSpPr>
              <p:cNvPr id="69639" name="Rectangle 8"/>
              <p:cNvSpPr>
                <a:spLocks noChangeArrowheads="1"/>
              </p:cNvSpPr>
              <p:nvPr/>
            </p:nvSpPr>
            <p:spPr bwMode="auto">
              <a:xfrm>
                <a:off x="0" y="2931"/>
                <a:ext cx="1384" cy="634"/>
              </a:xfrm>
              <a:prstGeom prst="rect">
                <a:avLst/>
              </a:prstGeom>
              <a:noFill/>
              <a:ln w="9525">
                <a:noFill/>
                <a:miter lim="800000"/>
                <a:headEnd/>
                <a:tailEnd/>
              </a:ln>
            </p:spPr>
            <p:txBody>
              <a:bodyPr anchor="b"/>
              <a:lstStyle/>
              <a:p>
                <a:r>
                  <a:rPr lang="es-CR" b="0">
                    <a:solidFill>
                      <a:schemeClr val="tx1"/>
                    </a:solidFill>
                  </a:rPr>
                  <a:t>  </a:t>
                </a:r>
                <a:r>
                  <a:rPr lang="es-CR" sz="3600" b="0">
                    <a:solidFill>
                      <a:schemeClr val="tx1"/>
                    </a:solidFill>
                  </a:rPr>
                  <a:t> </a:t>
                </a:r>
                <a:r>
                  <a:rPr lang="es-CR" b="0">
                    <a:solidFill>
                      <a:schemeClr val="tx1"/>
                    </a:solidFill>
                  </a:rPr>
                  <a:t>                                                                                 </a:t>
                </a:r>
              </a:p>
            </p:txBody>
          </p:sp>
        </p:grpSp>
      </p:grpSp>
      <p:pic>
        <p:nvPicPr>
          <p:cNvPr id="69640" name="Picture 11" descr="MIF"/>
          <p:cNvPicPr>
            <a:picLocks noChangeAspect="1" noChangeArrowheads="1"/>
          </p:cNvPicPr>
          <p:nvPr/>
        </p:nvPicPr>
        <p:blipFill>
          <a:blip r:embed="rId3" cstate="print"/>
          <a:srcRect/>
          <a:stretch>
            <a:fillRect/>
          </a:stretch>
        </p:blipFill>
        <p:spPr bwMode="auto">
          <a:xfrm>
            <a:off x="381000" y="0"/>
            <a:ext cx="8763000" cy="960438"/>
          </a:xfrm>
          <a:prstGeom prst="rect">
            <a:avLst/>
          </a:prstGeom>
          <a:noFill/>
          <a:ln w="9525">
            <a:noFill/>
            <a:miter lim="800000"/>
            <a:headEnd/>
            <a:tailEnd/>
          </a:ln>
        </p:spPr>
      </p:pic>
      <p:sp>
        <p:nvSpPr>
          <p:cNvPr id="69641" name="Rectangle 3"/>
          <p:cNvSpPr txBox="1">
            <a:spLocks noChangeArrowheads="1"/>
          </p:cNvSpPr>
          <p:nvPr/>
        </p:nvSpPr>
        <p:spPr bwMode="auto">
          <a:xfrm>
            <a:off x="990600" y="838200"/>
            <a:ext cx="7772400" cy="762000"/>
          </a:xfrm>
          <a:prstGeom prst="rect">
            <a:avLst/>
          </a:prstGeom>
          <a:noFill/>
          <a:ln w="9525">
            <a:noFill/>
            <a:miter lim="800000"/>
            <a:headEnd/>
            <a:tailEnd/>
          </a:ln>
        </p:spPr>
        <p:txBody>
          <a:bodyPr anchor="ctr"/>
          <a:lstStyle/>
          <a:p>
            <a:pPr marL="838200" indent="-838200" algn="ctr"/>
            <a:r>
              <a:rPr lang="es-ES" sz="3200">
                <a:solidFill>
                  <a:srgbClr val="E47200"/>
                </a:solidFill>
              </a:rPr>
              <a:t>¿Por qué gestionar el conocimiento en PIP?</a:t>
            </a:r>
            <a:endParaRPr lang="es-CR" sz="3200">
              <a:solidFill>
                <a:srgbClr val="E47200"/>
              </a:solidFill>
            </a:endParaRPr>
          </a:p>
        </p:txBody>
      </p:sp>
      <p:pic>
        <p:nvPicPr>
          <p:cNvPr id="69642" name="Picture 5" descr="BD05524_"/>
          <p:cNvPicPr>
            <a:picLocks noChangeAspect="1" noChangeArrowheads="1"/>
          </p:cNvPicPr>
          <p:nvPr/>
        </p:nvPicPr>
        <p:blipFill>
          <a:blip r:embed="rId4" cstate="print"/>
          <a:srcRect/>
          <a:stretch>
            <a:fillRect/>
          </a:stretch>
        </p:blipFill>
        <p:spPr bwMode="auto">
          <a:xfrm>
            <a:off x="7239000" y="3733800"/>
            <a:ext cx="1828800" cy="1709738"/>
          </a:xfrm>
          <a:prstGeom prst="rect">
            <a:avLst/>
          </a:prstGeom>
          <a:noFill/>
          <a:ln w="9525">
            <a:noFill/>
            <a:miter lim="800000"/>
            <a:headEnd/>
            <a:tailEnd/>
          </a:ln>
        </p:spPr>
      </p:pic>
      <p:sp>
        <p:nvSpPr>
          <p:cNvPr id="69643" name="Text Box 1035"/>
          <p:cNvSpPr txBox="1">
            <a:spLocks noChangeArrowheads="1"/>
          </p:cNvSpPr>
          <p:nvPr/>
        </p:nvSpPr>
        <p:spPr bwMode="auto">
          <a:xfrm rot="-5400000">
            <a:off x="-3215481" y="3215481"/>
            <a:ext cx="6858000" cy="427038"/>
          </a:xfrm>
          <a:prstGeom prst="rect">
            <a:avLst/>
          </a:prstGeom>
          <a:solidFill>
            <a:srgbClr val="D2603C"/>
          </a:solidFill>
          <a:ln w="9525">
            <a:noFill/>
            <a:miter lim="800000"/>
            <a:headEnd/>
            <a:tailEnd/>
          </a:ln>
          <a:effectLst/>
        </p:spPr>
        <p:txBody>
          <a:bodyPr>
            <a:spAutoFit/>
          </a:bodyPr>
          <a:lstStyle/>
          <a:p>
            <a:pPr algn="ctr"/>
            <a:r>
              <a:rPr lang="es-ES" sz="2200" b="0">
                <a:solidFill>
                  <a:schemeClr val="bg1"/>
                </a:solidFill>
              </a:rPr>
              <a:t>REUNIÓN INTERINSTITUCIONAL PIP</a:t>
            </a:r>
            <a:endParaRPr lang="es-CR" sz="2200" b="0">
              <a:solidFill>
                <a:schemeClr val="bg1"/>
              </a:solidFill>
            </a:endParaRPr>
          </a:p>
        </p:txBody>
      </p:sp>
      <p:sp>
        <p:nvSpPr>
          <p:cNvPr id="69644" name="Text Box 1036"/>
          <p:cNvSpPr txBox="1">
            <a:spLocks noChangeArrowheads="1"/>
          </p:cNvSpPr>
          <p:nvPr/>
        </p:nvSpPr>
        <p:spPr bwMode="auto">
          <a:xfrm>
            <a:off x="838200" y="1752600"/>
            <a:ext cx="8305800" cy="3971925"/>
          </a:xfrm>
          <a:prstGeom prst="rect">
            <a:avLst/>
          </a:prstGeom>
          <a:noFill/>
          <a:ln w="9525">
            <a:noFill/>
            <a:miter lim="800000"/>
            <a:headEnd/>
            <a:tailEnd/>
          </a:ln>
          <a:effectLst/>
        </p:spPr>
        <p:txBody>
          <a:bodyPr>
            <a:spAutoFit/>
          </a:bodyPr>
          <a:lstStyle/>
          <a:p>
            <a:pPr>
              <a:lnSpc>
                <a:spcPct val="70000"/>
              </a:lnSpc>
            </a:pPr>
            <a:r>
              <a:rPr lang="en-US" sz="2800" b="0">
                <a:solidFill>
                  <a:schemeClr val="tx2"/>
                </a:solidFill>
              </a:rPr>
              <a:t>Número de proyectos </a:t>
            </a:r>
            <a:r>
              <a:rPr lang="en-US" sz="2800">
                <a:solidFill>
                  <a:srgbClr val="E47200"/>
                </a:solidFill>
              </a:rPr>
              <a:t>19</a:t>
            </a:r>
            <a:r>
              <a:rPr lang="en-US" sz="2800" b="0">
                <a:solidFill>
                  <a:schemeClr val="tx2"/>
                </a:solidFill>
              </a:rPr>
              <a:t/>
            </a:r>
            <a:br>
              <a:rPr lang="en-US" sz="2800" b="0">
                <a:solidFill>
                  <a:schemeClr val="tx2"/>
                </a:solidFill>
              </a:rPr>
            </a:br>
            <a:r>
              <a:rPr lang="en-US" sz="2800" b="0">
                <a:solidFill>
                  <a:schemeClr val="tx2"/>
                </a:solidFill>
              </a:rPr>
              <a:t/>
            </a:r>
            <a:br>
              <a:rPr lang="en-US" sz="2800" b="0">
                <a:solidFill>
                  <a:schemeClr val="tx2"/>
                </a:solidFill>
              </a:rPr>
            </a:br>
            <a:r>
              <a:rPr lang="en-US" sz="2800" b="0">
                <a:solidFill>
                  <a:schemeClr val="tx2"/>
                </a:solidFill>
              </a:rPr>
              <a:t>Volumen financiero aprobado 22,5 miillones USD</a:t>
            </a:r>
          </a:p>
          <a:p>
            <a:pPr>
              <a:lnSpc>
                <a:spcPct val="70000"/>
              </a:lnSpc>
            </a:pPr>
            <a:endParaRPr lang="en-US" sz="2800" b="0">
              <a:solidFill>
                <a:schemeClr val="tx2"/>
              </a:solidFill>
            </a:endParaRPr>
          </a:p>
          <a:p>
            <a:pPr>
              <a:lnSpc>
                <a:spcPct val="70000"/>
              </a:lnSpc>
            </a:pPr>
            <a:r>
              <a:rPr lang="en-US" sz="2800" b="0">
                <a:solidFill>
                  <a:schemeClr val="tx2"/>
                </a:solidFill>
              </a:rPr>
              <a:t>Movilizado 21,6 millones USD</a:t>
            </a:r>
          </a:p>
          <a:p>
            <a:pPr>
              <a:lnSpc>
                <a:spcPct val="70000"/>
              </a:lnSpc>
            </a:pPr>
            <a:r>
              <a:rPr lang="en-US" sz="2800" b="0">
                <a:solidFill>
                  <a:schemeClr val="tx2"/>
                </a:solidFill>
              </a:rPr>
              <a:t/>
            </a:r>
            <a:br>
              <a:rPr lang="en-US" sz="2800" b="0">
                <a:solidFill>
                  <a:schemeClr val="tx2"/>
                </a:solidFill>
              </a:rPr>
            </a:br>
            <a:r>
              <a:rPr lang="en-US" sz="2800" b="0">
                <a:solidFill>
                  <a:schemeClr val="tx2"/>
                </a:solidFill>
              </a:rPr>
              <a:t>Agencias ejecutoras 15</a:t>
            </a:r>
          </a:p>
          <a:p>
            <a:pPr>
              <a:lnSpc>
                <a:spcPct val="70000"/>
              </a:lnSpc>
            </a:pPr>
            <a:r>
              <a:rPr lang="en-US" sz="2800" b="0">
                <a:solidFill>
                  <a:schemeClr val="tx2"/>
                </a:solidFill>
              </a:rPr>
              <a:t> </a:t>
            </a:r>
            <a:br>
              <a:rPr lang="en-US" sz="2800" b="0">
                <a:solidFill>
                  <a:schemeClr val="tx2"/>
                </a:solidFill>
              </a:rPr>
            </a:br>
            <a:r>
              <a:rPr lang="en-US" sz="2800" b="0">
                <a:solidFill>
                  <a:schemeClr val="tx2"/>
                </a:solidFill>
              </a:rPr>
              <a:t>“Portales ejecutores” 2</a:t>
            </a:r>
          </a:p>
          <a:p>
            <a:pPr>
              <a:lnSpc>
                <a:spcPct val="70000"/>
              </a:lnSpc>
            </a:pPr>
            <a:r>
              <a:rPr lang="en-US" sz="2800" b="0">
                <a:solidFill>
                  <a:schemeClr val="tx2"/>
                </a:solidFill>
              </a:rPr>
              <a:t> </a:t>
            </a:r>
            <a:br>
              <a:rPr lang="en-US" sz="2800" b="0">
                <a:solidFill>
                  <a:schemeClr val="tx2"/>
                </a:solidFill>
              </a:rPr>
            </a:br>
            <a:r>
              <a:rPr lang="en-US" sz="2800" b="0">
                <a:solidFill>
                  <a:schemeClr val="tx2"/>
                </a:solidFill>
              </a:rPr>
              <a:t>Potencial para compartir conocimiento</a:t>
            </a:r>
            <a:br>
              <a:rPr lang="en-US" sz="2800" b="0">
                <a:solidFill>
                  <a:schemeClr val="tx2"/>
                </a:solidFill>
              </a:rPr>
            </a:br>
            <a:r>
              <a:rPr lang="en-US" sz="2800" b="0">
                <a:solidFill>
                  <a:schemeClr val="tx2"/>
                </a:solidFill>
              </a:rPr>
              <a:t/>
            </a:r>
            <a:br>
              <a:rPr lang="en-US" sz="2800" b="0">
                <a:solidFill>
                  <a:schemeClr val="tx2"/>
                </a:solidFill>
              </a:rPr>
            </a:br>
            <a:r>
              <a:rPr lang="en-US" sz="2800" b="0">
                <a:solidFill>
                  <a:schemeClr val="tx2"/>
                </a:solidFill>
              </a:rPr>
              <a:t>Nuevos socios</a:t>
            </a:r>
            <a:endParaRPr lang="es-ES" sz="2800" b="0">
              <a:solidFill>
                <a:schemeClr val="tx2"/>
              </a:solidFill>
            </a:endParaRPr>
          </a:p>
        </p:txBody>
      </p:sp>
      <p:sp>
        <p:nvSpPr>
          <p:cNvPr id="69645" name="Text Box 1037"/>
          <p:cNvSpPr txBox="1">
            <a:spLocks noChangeArrowheads="1"/>
          </p:cNvSpPr>
          <p:nvPr/>
        </p:nvSpPr>
        <p:spPr bwMode="auto">
          <a:xfrm>
            <a:off x="822325" y="5883275"/>
            <a:ext cx="8093075" cy="822325"/>
          </a:xfrm>
          <a:prstGeom prst="rect">
            <a:avLst/>
          </a:prstGeom>
          <a:noFill/>
          <a:ln w="9525">
            <a:noFill/>
            <a:miter lim="800000"/>
            <a:headEnd/>
            <a:tailEnd/>
          </a:ln>
          <a:effectLst/>
        </p:spPr>
        <p:txBody>
          <a:bodyPr>
            <a:spAutoFit/>
          </a:bodyPr>
          <a:lstStyle/>
          <a:p>
            <a:r>
              <a:rPr lang="es-ES">
                <a:solidFill>
                  <a:srgbClr val="E47200"/>
                </a:solidFill>
              </a:rPr>
              <a:t>Necesidad de crear más oportunidades para la mayoría, reduciendo la pobreza y aumentando el impacto</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2502</TotalTime>
  <Words>1209</Words>
  <Application>Microsoft Office PowerPoint</Application>
  <PresentationFormat>On-screen Show (4:3)</PresentationFormat>
  <Paragraphs>203</Paragraphs>
  <Slides>21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7" baseType="lpstr">
      <vt:lpstr>Times New Roman</vt:lpstr>
      <vt:lpstr>Arial</vt:lpstr>
      <vt:lpstr>CG Times</vt:lpstr>
      <vt:lpstr>Arial Unicode MS</vt:lpstr>
      <vt:lpstr>Default Design</vt:lpstr>
      <vt:lpstr>Microsoft Photo Editor 3.0 Photo</vt:lpstr>
      <vt:lpstr>Developing learning material Sharing Experiences &amp; Efforts</vt:lpstr>
      <vt:lpstr>Plan de la Sesión</vt:lpstr>
      <vt:lpstr>El FOMIN II y la gestión del conocimiento </vt:lpstr>
      <vt:lpstr>Slide 4</vt:lpstr>
      <vt:lpstr>Slide 5</vt:lpstr>
      <vt:lpstr>Slide 6</vt:lpstr>
      <vt:lpstr>Slide 7</vt:lpstr>
      <vt:lpstr>Slide 8</vt:lpstr>
      <vt:lpstr>Slide 9</vt:lpstr>
      <vt:lpstr>Slide 10</vt:lpstr>
      <vt:lpstr>Slide 11</vt:lpstr>
      <vt:lpstr>Esquema de la Guía de Aprendizaje sobre Proyectos de Integración Productiva</vt:lpstr>
      <vt:lpstr>El Modelo didáctico</vt:lpstr>
      <vt:lpstr>Módulo 1</vt:lpstr>
      <vt:lpstr>Módulo 2</vt:lpstr>
      <vt:lpstr>Módulo 3</vt:lpstr>
      <vt:lpstr>Módulo 4</vt:lpstr>
      <vt:lpstr>Módulo 5</vt:lpstr>
      <vt:lpstr>Módulo 6</vt:lpstr>
      <vt:lpstr>Módulo 7</vt:lpstr>
      <vt:lpstr>Módulo 8</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 on latest developments on Innovation and Knowledge Management</dc:title>
  <dc:creator>monicao</dc:creator>
  <cp:lastModifiedBy>anarod</cp:lastModifiedBy>
  <cp:revision>53</cp:revision>
  <dcterms:created xsi:type="dcterms:W3CDTF">2007-02-08T22:26:47Z</dcterms:created>
  <dcterms:modified xsi:type="dcterms:W3CDTF">2010-07-11T17:23:37Z</dcterms:modified>
</cp:coreProperties>
</file>