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326" r:id="rId3"/>
    <p:sldId id="327" r:id="rId4"/>
    <p:sldId id="315" r:id="rId5"/>
    <p:sldId id="300" r:id="rId6"/>
    <p:sldId id="301" r:id="rId7"/>
    <p:sldId id="305" r:id="rId8"/>
    <p:sldId id="316" r:id="rId9"/>
    <p:sldId id="303" r:id="rId10"/>
    <p:sldId id="302" r:id="rId11"/>
    <p:sldId id="307" r:id="rId12"/>
    <p:sldId id="308" r:id="rId13"/>
    <p:sldId id="313" r:id="rId14"/>
    <p:sldId id="317" r:id="rId15"/>
    <p:sldId id="314" r:id="rId16"/>
    <p:sldId id="318" r:id="rId17"/>
    <p:sldId id="319" r:id="rId18"/>
    <p:sldId id="322" r:id="rId19"/>
    <p:sldId id="268" r:id="rId20"/>
    <p:sldId id="324" r:id="rId21"/>
    <p:sldId id="328" r:id="rId22"/>
    <p:sldId id="297" r:id="rId23"/>
    <p:sldId id="325" r:id="rId24"/>
    <p:sldId id="306" r:id="rId25"/>
    <p:sldId id="312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1.xml"/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A8EF4A-E87E-40F6-A222-1BE48008D95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CD4838-6F5C-42E7-B3D1-9A366A9CE2AB}" type="slidenum">
              <a:rPr lang="en-GB"/>
              <a:pPr/>
              <a:t>1</a:t>
            </a:fld>
            <a:endParaRPr lang="en-GB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ESTIMATED TIME OF THIS SEGMENT IS 20 MIN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41F5A5-7B16-436E-8C40-6E692593B52F}" type="slidenum">
              <a:rPr lang="en-GB"/>
              <a:pPr/>
              <a:t>19</a:t>
            </a:fld>
            <a:endParaRPr lang="en-GB"/>
          </a:p>
        </p:txBody>
      </p:sp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3 MIN</a:t>
            </a:r>
          </a:p>
          <a:p>
            <a:endParaRPr lang="en-GB"/>
          </a:p>
          <a:p>
            <a:r>
              <a:rPr lang="en-GB"/>
              <a:t>EXPLAIN CONCEPT OF FUNCTIONAL REQUIREMENTS</a:t>
            </a:r>
          </a:p>
          <a:p>
            <a:r>
              <a:rPr lang="en-GB"/>
              <a:t>EXPLAIN CLASSIC PUBLIC POLICY SCHOOL DISTINCTION BETWEEN PROCESS AND SUBSTANCE</a:t>
            </a:r>
          </a:p>
          <a:p>
            <a:r>
              <a:rPr lang="en-GB"/>
              <a:t>MENTION THAT PROGRESSION IS PART OF TERM FOR EACH OF POLICY MAKING PROCESS STAGES</a:t>
            </a:r>
          </a:p>
          <a:p>
            <a:r>
              <a:rPr lang="en-GB"/>
              <a:t>INTRODUCE CONCEPT OF PUBLIC ENTREPRENEURSHIP</a:t>
            </a:r>
          </a:p>
          <a:p>
            <a:r>
              <a:rPr lang="en-GB"/>
              <a:t>MENTION OTHER FACTORS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E1309-E032-4AD9-B3E9-BBBAF240677A}" type="slidenum">
              <a:rPr lang="en-GB"/>
              <a:pPr/>
              <a:t>22</a:t>
            </a:fld>
            <a:endParaRPr lang="en-GB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/>
              <a:t>1 MIN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53906-4184-41A8-A19D-71EE408FC0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219C5-2252-441E-A26D-2A5F8B7FA36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8010B-E427-4A2F-A73F-03C8B23D2B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FC907-7B94-4F63-A664-7313833A16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633CF-DB66-4474-AC5C-CD268DF23A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C0756-D8DE-4A1A-BB73-DC2935389D4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53948-197A-4C0B-99F8-1270D14D56A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8F6D5-9513-42B2-854A-D8BDD0E008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35539-4422-4326-A0AB-5D33775EA5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208F3-A200-4C02-B99C-BE5516C953D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D938AA-11F5-4EEC-A767-B2FF3EA2FD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0AB07B-6C1C-4B82-975E-A6279F578D51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www.brazilhouston.org/noframeing/bandbras.gif&amp;imgrefurl=http://www.brazilhouston.org/noframeing/flag.htm&amp;h=225&amp;w=315&amp;prev=/images%3Fq%3Dbrazilian%2Bflag%26svnum%3D10%26hl%3Den%26lr%3D%26ie%3DUTF-8%26sa%3D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wmf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772400" cy="1143000"/>
          </a:xfrm>
        </p:spPr>
        <p:txBody>
          <a:bodyPr/>
          <a:lstStyle/>
          <a:p>
            <a:r>
              <a:rPr lang="en-GB" sz="3200"/>
              <a:t>Designing the Process of</a:t>
            </a:r>
            <a:br>
              <a:rPr lang="en-GB" sz="3200"/>
            </a:br>
            <a:r>
              <a:rPr lang="en-GB" sz="3200"/>
              <a:t> Public Management Policy Change:</a:t>
            </a:r>
            <a:br>
              <a:rPr lang="en-GB" sz="3200"/>
            </a:br>
            <a:r>
              <a:rPr lang="en-GB" sz="3200"/>
              <a:t>Practical Implications of Case Studies </a:t>
            </a:r>
            <a:br>
              <a:rPr lang="en-GB" sz="3200"/>
            </a:br>
            <a:r>
              <a:rPr lang="en-GB" sz="3200"/>
              <a:t>on Brazil and Peru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352800"/>
            <a:ext cx="7467600" cy="1752600"/>
          </a:xfrm>
        </p:spPr>
        <p:txBody>
          <a:bodyPr/>
          <a:lstStyle/>
          <a:p>
            <a:r>
              <a:rPr lang="en-GB" sz="2400"/>
              <a:t>Dr Michael Barzelay</a:t>
            </a:r>
          </a:p>
          <a:p>
            <a:r>
              <a:rPr lang="en-GB" sz="1800"/>
              <a:t>Reader in Public Management </a:t>
            </a:r>
          </a:p>
          <a:p>
            <a:r>
              <a:rPr lang="en-GB" sz="1800"/>
              <a:t>London School of Economics and Political Science</a:t>
            </a:r>
          </a:p>
          <a:p>
            <a:r>
              <a:rPr lang="en-GB" sz="1400"/>
              <a:t>M.Barzelay@lse.ac.uk</a:t>
            </a:r>
            <a:endParaRPr lang="en-GB" sz="2400"/>
          </a:p>
          <a:p>
            <a:r>
              <a:rPr lang="en-GB" sz="1800"/>
              <a:t>Francisco Gaetani (Brazil)</a:t>
            </a:r>
          </a:p>
          <a:p>
            <a:r>
              <a:rPr lang="en-GB" sz="1800"/>
              <a:t>Juan Carlos Cort</a:t>
            </a:r>
            <a:r>
              <a:rPr lang="en-GB" sz="1800">
                <a:cs typeface="Times New Roman" pitchFamily="18" charset="0"/>
              </a:rPr>
              <a:t>á</a:t>
            </a:r>
            <a:r>
              <a:rPr lang="en-GB" sz="1800"/>
              <a:t>zar Velarde (Per</a:t>
            </a:r>
            <a:r>
              <a:rPr lang="en-GB" sz="1800">
                <a:cs typeface="Times New Roman" pitchFamily="18" charset="0"/>
              </a:rPr>
              <a:t>ú</a:t>
            </a:r>
            <a:r>
              <a:rPr lang="en-GB" sz="1800"/>
              <a:t>)</a:t>
            </a:r>
          </a:p>
          <a:p>
            <a:r>
              <a:rPr lang="en-GB" sz="1600"/>
              <a:t>Ph.D. Candidates, LSE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647825" y="5791200"/>
            <a:ext cx="5670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800"/>
              <a:t>Inter-American Development Bank, </a:t>
            </a:r>
          </a:p>
          <a:p>
            <a:pPr algn="ctr"/>
            <a:r>
              <a:rPr lang="en-GB" sz="1800"/>
              <a:t>III Meeting of the Management and Transparency Network </a:t>
            </a:r>
          </a:p>
          <a:p>
            <a:pPr algn="ctr"/>
            <a:r>
              <a:rPr lang="en-GB" sz="1800"/>
              <a:t>Washington, D.C., November 14, 2002</a:t>
            </a:r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6096000" y="3429000"/>
          <a:ext cx="533400" cy="533400"/>
        </p:xfrm>
        <a:graphic>
          <a:graphicData uri="http://schemas.openxmlformats.org/presentationml/2006/ole">
            <p:oleObj spid="_x0000_s2054" name="Photo Editor Photo" r:id="rId4" imgW="476316" imgH="476316" progId="MSPhotoEd.3">
              <p:embed/>
            </p:oleObj>
          </a:graphicData>
        </a:graphic>
      </p:graphicFrame>
      <p:sp>
        <p:nvSpPr>
          <p:cNvPr id="2056" name="AutoShape 8" descr="cid:&lt;968012420@25092002-01e8&gt;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58" name="AutoShape 10" descr="cid:&lt;968012420@25092002-01e8&gt;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60" name="AutoShape 12" descr="cid:&lt;968012420@25092002-01e8&gt;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62" name="AutoShape 14" descr="cid:&lt;968012420@25092002-01e8&gt;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2064" name="AutoShape 16" descr="cid:&lt;968012420@25092002-01e8&gt;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graphicFrame>
        <p:nvGraphicFramePr>
          <p:cNvPr id="2065" name="Object 17"/>
          <p:cNvGraphicFramePr>
            <a:graphicFrameLocks noChangeAspect="1"/>
          </p:cNvGraphicFramePr>
          <p:nvPr/>
        </p:nvGraphicFramePr>
        <p:xfrm>
          <a:off x="1752600" y="228600"/>
          <a:ext cx="5784850" cy="693738"/>
        </p:xfrm>
        <a:graphic>
          <a:graphicData uri="http://schemas.openxmlformats.org/presentationml/2006/ole">
            <p:oleObj spid="_x0000_s2065" name="Photo Editor Photo" r:id="rId5" imgW="5784081" imgH="693333" progId="MSPhotoEd.3">
              <p:embed/>
            </p:oleObj>
          </a:graphicData>
        </a:graphic>
      </p:graphicFrame>
    </p:spTree>
  </p:cSld>
  <p:clrMapOvr>
    <a:masterClrMapping/>
  </p:clrMapOvr>
  <p:transition>
    <p:cover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GB" sz="4000"/>
              <a:t>The Brazil Case</a:t>
            </a:r>
            <a:endParaRPr lang="en-US" sz="4000"/>
          </a:p>
        </p:txBody>
      </p:sp>
      <p:sp>
        <p:nvSpPr>
          <p:cNvPr id="79875" name="Rectangle 1027"/>
          <p:cNvSpPr>
            <a:spLocks noChangeArrowheads="1"/>
          </p:cNvSpPr>
          <p:nvPr/>
        </p:nvSpPr>
        <p:spPr bwMode="auto">
          <a:xfrm>
            <a:off x="304800" y="1676400"/>
            <a:ext cx="1663700" cy="46355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76" name="Rectangle 1028"/>
          <p:cNvSpPr>
            <a:spLocks noChangeArrowheads="1"/>
          </p:cNvSpPr>
          <p:nvPr/>
        </p:nvSpPr>
        <p:spPr bwMode="auto">
          <a:xfrm>
            <a:off x="2139950" y="1682750"/>
            <a:ext cx="4870450" cy="1435100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Contemporaneous Events</a:t>
            </a:r>
            <a:endParaRPr lang="en-US" sz="2400"/>
          </a:p>
        </p:txBody>
      </p:sp>
      <p:sp>
        <p:nvSpPr>
          <p:cNvPr id="79877" name="Rectangle 1029"/>
          <p:cNvSpPr>
            <a:spLocks noChangeArrowheads="1"/>
          </p:cNvSpPr>
          <p:nvPr/>
        </p:nvSpPr>
        <p:spPr bwMode="auto">
          <a:xfrm>
            <a:off x="2133600" y="3276600"/>
            <a:ext cx="4876800" cy="173990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878" name="Rectangle 1030"/>
          <p:cNvSpPr>
            <a:spLocks noChangeArrowheads="1"/>
          </p:cNvSpPr>
          <p:nvPr/>
        </p:nvSpPr>
        <p:spPr bwMode="auto">
          <a:xfrm>
            <a:off x="2133600" y="5105400"/>
            <a:ext cx="4870450" cy="1206500"/>
          </a:xfrm>
          <a:prstGeom prst="rect">
            <a:avLst/>
          </a:prstGeom>
          <a:solidFill>
            <a:srgbClr val="99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000"/>
              <a:t>Related Events</a:t>
            </a:r>
            <a:endParaRPr lang="en-US" sz="2000"/>
          </a:p>
        </p:txBody>
      </p:sp>
      <p:sp>
        <p:nvSpPr>
          <p:cNvPr id="79879" name="Line 1031"/>
          <p:cNvSpPr>
            <a:spLocks noChangeShapeType="1"/>
          </p:cNvSpPr>
          <p:nvPr/>
        </p:nvSpPr>
        <p:spPr bwMode="auto">
          <a:xfrm>
            <a:off x="304800" y="6477000"/>
            <a:ext cx="830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0" name="Rectangle 1032"/>
          <p:cNvSpPr>
            <a:spLocks noChangeArrowheads="1"/>
          </p:cNvSpPr>
          <p:nvPr/>
        </p:nvSpPr>
        <p:spPr bwMode="auto">
          <a:xfrm>
            <a:off x="8672513" y="6234113"/>
            <a:ext cx="2651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/>
              <a:t>t</a:t>
            </a:r>
          </a:p>
        </p:txBody>
      </p:sp>
      <p:sp>
        <p:nvSpPr>
          <p:cNvPr id="79881" name="Rectangle 1033"/>
          <p:cNvSpPr>
            <a:spLocks noChangeArrowheads="1"/>
          </p:cNvSpPr>
          <p:nvPr/>
        </p:nvSpPr>
        <p:spPr bwMode="auto">
          <a:xfrm>
            <a:off x="1966913" y="643255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GB" sz="2000"/>
              <a:t>1994</a:t>
            </a:r>
            <a:endParaRPr lang="en-US" sz="2000"/>
          </a:p>
        </p:txBody>
      </p:sp>
      <p:sp>
        <p:nvSpPr>
          <p:cNvPr id="79882" name="Rectangle 1034"/>
          <p:cNvSpPr>
            <a:spLocks noChangeArrowheads="1"/>
          </p:cNvSpPr>
          <p:nvPr/>
        </p:nvSpPr>
        <p:spPr bwMode="auto">
          <a:xfrm>
            <a:off x="4343400" y="646430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000"/>
              <a:t>19</a:t>
            </a:r>
            <a:r>
              <a:rPr lang="en-GB" sz="2000"/>
              <a:t>98</a:t>
            </a:r>
            <a:endParaRPr lang="en-US" sz="2000"/>
          </a:p>
        </p:txBody>
      </p:sp>
      <p:sp>
        <p:nvSpPr>
          <p:cNvPr id="79883" name="Rectangle 1035"/>
          <p:cNvSpPr>
            <a:spLocks noChangeArrowheads="1"/>
          </p:cNvSpPr>
          <p:nvPr/>
        </p:nvSpPr>
        <p:spPr bwMode="auto">
          <a:xfrm>
            <a:off x="6553200" y="646430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GB" sz="2000"/>
              <a:t>2002</a:t>
            </a:r>
            <a:endParaRPr lang="en-US" sz="2000"/>
          </a:p>
        </p:txBody>
      </p:sp>
      <p:sp>
        <p:nvSpPr>
          <p:cNvPr id="79884" name="Line 1036"/>
          <p:cNvSpPr>
            <a:spLocks noChangeShapeType="1"/>
          </p:cNvSpPr>
          <p:nvPr/>
        </p:nvSpPr>
        <p:spPr bwMode="auto">
          <a:xfrm flipV="1">
            <a:off x="4648200" y="1752600"/>
            <a:ext cx="0" cy="472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85" name="Rectangle 1037"/>
          <p:cNvSpPr>
            <a:spLocks noChangeArrowheads="1"/>
          </p:cNvSpPr>
          <p:nvPr/>
        </p:nvSpPr>
        <p:spPr bwMode="auto">
          <a:xfrm>
            <a:off x="2500313" y="1273175"/>
            <a:ext cx="9112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800"/>
              <a:t>Period I</a:t>
            </a:r>
          </a:p>
        </p:txBody>
      </p:sp>
      <p:sp>
        <p:nvSpPr>
          <p:cNvPr id="79886" name="Rectangle 1038"/>
          <p:cNvSpPr>
            <a:spLocks noChangeArrowheads="1"/>
          </p:cNvSpPr>
          <p:nvPr/>
        </p:nvSpPr>
        <p:spPr bwMode="auto">
          <a:xfrm>
            <a:off x="4862513" y="1196975"/>
            <a:ext cx="9874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800"/>
              <a:t>Period II</a:t>
            </a:r>
          </a:p>
        </p:txBody>
      </p:sp>
      <p:sp>
        <p:nvSpPr>
          <p:cNvPr id="79889" name="Rectangle 1041"/>
          <p:cNvSpPr>
            <a:spLocks noChangeArrowheads="1"/>
          </p:cNvSpPr>
          <p:nvPr/>
        </p:nvSpPr>
        <p:spPr bwMode="auto">
          <a:xfrm>
            <a:off x="387350" y="1911350"/>
            <a:ext cx="1435100" cy="12065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1600"/>
              <a:t>PE1</a:t>
            </a:r>
          </a:p>
          <a:p>
            <a:pPr algn="ctr" eaLnBrk="0" hangingPunct="0"/>
            <a:r>
              <a:rPr lang="en-GB" sz="1600"/>
              <a:t>Real Plan</a:t>
            </a:r>
          </a:p>
          <a:p>
            <a:pPr algn="ctr" eaLnBrk="0" hangingPunct="0"/>
            <a:endParaRPr lang="en-US" sz="1600"/>
          </a:p>
        </p:txBody>
      </p:sp>
      <p:sp>
        <p:nvSpPr>
          <p:cNvPr id="79890" name="Line 1042"/>
          <p:cNvSpPr>
            <a:spLocks noChangeShapeType="1"/>
          </p:cNvSpPr>
          <p:nvPr/>
        </p:nvSpPr>
        <p:spPr bwMode="auto">
          <a:xfrm>
            <a:off x="1981200" y="24384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1" name="Line 1043"/>
          <p:cNvSpPr>
            <a:spLocks noChangeShapeType="1"/>
          </p:cNvSpPr>
          <p:nvPr/>
        </p:nvSpPr>
        <p:spPr bwMode="auto">
          <a:xfrm>
            <a:off x="1981200" y="41148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2" name="Line 1044"/>
          <p:cNvSpPr>
            <a:spLocks noChangeShapeType="1"/>
          </p:cNvSpPr>
          <p:nvPr/>
        </p:nvSpPr>
        <p:spPr bwMode="auto">
          <a:xfrm>
            <a:off x="1981200" y="57150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3" name="Line 1045"/>
          <p:cNvSpPr>
            <a:spLocks noChangeShapeType="1"/>
          </p:cNvSpPr>
          <p:nvPr/>
        </p:nvSpPr>
        <p:spPr bwMode="auto">
          <a:xfrm>
            <a:off x="3048000" y="3124200"/>
            <a:ext cx="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4" name="Line 1046"/>
          <p:cNvSpPr>
            <a:spLocks noChangeShapeType="1"/>
          </p:cNvSpPr>
          <p:nvPr/>
        </p:nvSpPr>
        <p:spPr bwMode="auto">
          <a:xfrm>
            <a:off x="5257800" y="3124200"/>
            <a:ext cx="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5" name="Line 1047"/>
          <p:cNvSpPr>
            <a:spLocks noChangeShapeType="1"/>
          </p:cNvSpPr>
          <p:nvPr/>
        </p:nvSpPr>
        <p:spPr bwMode="auto">
          <a:xfrm>
            <a:off x="29718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6" name="Line 1048"/>
          <p:cNvSpPr>
            <a:spLocks noChangeShapeType="1"/>
          </p:cNvSpPr>
          <p:nvPr/>
        </p:nvSpPr>
        <p:spPr bwMode="auto">
          <a:xfrm>
            <a:off x="51816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9897" name="Rectangle 1049"/>
          <p:cNvSpPr>
            <a:spLocks noChangeArrowheads="1"/>
          </p:cNvSpPr>
          <p:nvPr/>
        </p:nvSpPr>
        <p:spPr bwMode="auto">
          <a:xfrm>
            <a:off x="463550" y="3505200"/>
            <a:ext cx="1358900" cy="1054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1600"/>
              <a:t>PE2</a:t>
            </a:r>
          </a:p>
          <a:p>
            <a:pPr algn="ctr" eaLnBrk="0" hangingPunct="0"/>
            <a:r>
              <a:rPr lang="en-GB" sz="1600"/>
              <a:t>Presidential</a:t>
            </a:r>
          </a:p>
          <a:p>
            <a:pPr algn="ctr" eaLnBrk="0" hangingPunct="0"/>
            <a:r>
              <a:rPr lang="en-GB" sz="1600"/>
              <a:t>Transition to</a:t>
            </a:r>
          </a:p>
          <a:p>
            <a:pPr algn="ctr" eaLnBrk="0" hangingPunct="0"/>
            <a:r>
              <a:rPr lang="en-GB" sz="1600"/>
              <a:t>Cardoso</a:t>
            </a:r>
            <a:endParaRPr lang="en-US" sz="1600"/>
          </a:p>
        </p:txBody>
      </p:sp>
      <p:sp>
        <p:nvSpPr>
          <p:cNvPr id="79898" name="Rectangle 1050"/>
          <p:cNvSpPr>
            <a:spLocks noChangeArrowheads="1"/>
          </p:cNvSpPr>
          <p:nvPr/>
        </p:nvSpPr>
        <p:spPr bwMode="auto">
          <a:xfrm>
            <a:off x="2209800" y="3505200"/>
            <a:ext cx="45720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/>
            <a:r>
              <a:rPr lang="en-US" sz="1600"/>
              <a:t>E1   </a:t>
            </a:r>
            <a:r>
              <a:rPr lang="en-GB" sz="1600"/>
              <a:t>Managerial Reform of the State Apparatus</a:t>
            </a:r>
            <a:r>
              <a:rPr lang="en-GB" sz="1400"/>
              <a:t>      </a:t>
            </a:r>
            <a:r>
              <a:rPr lang="en-GB" sz="1600"/>
              <a:t> </a:t>
            </a:r>
            <a:endParaRPr lang="en-US" sz="1600"/>
          </a:p>
        </p:txBody>
      </p:sp>
      <p:sp>
        <p:nvSpPr>
          <p:cNvPr id="79900" name="Text Box 1052"/>
          <p:cNvSpPr txBox="1">
            <a:spLocks noChangeArrowheads="1"/>
          </p:cNvSpPr>
          <p:nvPr/>
        </p:nvSpPr>
        <p:spPr bwMode="auto">
          <a:xfrm>
            <a:off x="228600" y="6491288"/>
            <a:ext cx="6413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800"/>
              <a:t>1993</a:t>
            </a:r>
            <a:endParaRPr lang="en-US" sz="1800"/>
          </a:p>
        </p:txBody>
      </p:sp>
      <p:sp>
        <p:nvSpPr>
          <p:cNvPr id="79903" name="Rectangle 1055"/>
          <p:cNvSpPr>
            <a:spLocks noChangeArrowheads="1"/>
          </p:cNvSpPr>
          <p:nvPr/>
        </p:nvSpPr>
        <p:spPr bwMode="auto">
          <a:xfrm>
            <a:off x="7162800" y="1676400"/>
            <a:ext cx="1447800" cy="4648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GB" sz="2400"/>
              <a:t>Later</a:t>
            </a:r>
          </a:p>
          <a:p>
            <a:pPr algn="ctr" eaLnBrk="0" hangingPunct="0"/>
            <a:r>
              <a:rPr lang="en-GB" sz="2400"/>
              <a:t>Events</a:t>
            </a:r>
            <a:endParaRPr lang="en-US" sz="2400"/>
          </a:p>
        </p:txBody>
      </p:sp>
      <p:sp>
        <p:nvSpPr>
          <p:cNvPr id="79904" name="Rectangle 1056"/>
          <p:cNvSpPr>
            <a:spLocks noChangeArrowheads="1"/>
          </p:cNvSpPr>
          <p:nvPr/>
        </p:nvSpPr>
        <p:spPr bwMode="auto">
          <a:xfrm>
            <a:off x="2209800" y="4267200"/>
            <a:ext cx="44958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/>
            <a:r>
              <a:rPr lang="en-US" sz="1600"/>
              <a:t>E</a:t>
            </a:r>
            <a:r>
              <a:rPr lang="en-GB" sz="1600"/>
              <a:t>2</a:t>
            </a:r>
            <a:r>
              <a:rPr lang="en-US" sz="1600"/>
              <a:t>   </a:t>
            </a:r>
            <a:r>
              <a:rPr lang="en-GB" sz="1600"/>
              <a:t>Planning and Budgeting System Changes </a:t>
            </a:r>
            <a:endParaRPr lang="en-US" sz="1600"/>
          </a:p>
        </p:txBody>
      </p:sp>
      <p:pic>
        <p:nvPicPr>
          <p:cNvPr id="79906" name="Picture 10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7303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9907" name="Picture 1059" descr="http://images.google.com/images?q=tbn:x6m88YTNyiwC:www.brazilhouston.org/noframeing/bandbras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04800"/>
            <a:ext cx="1676400" cy="1198563"/>
          </a:xfrm>
          <a:prstGeom prst="rect">
            <a:avLst/>
          </a:prstGeom>
          <a:noFill/>
        </p:spPr>
      </p:pic>
      <p:sp>
        <p:nvSpPr>
          <p:cNvPr id="79908" name="Line 1060"/>
          <p:cNvSpPr>
            <a:spLocks noChangeShapeType="1"/>
          </p:cNvSpPr>
          <p:nvPr/>
        </p:nvSpPr>
        <p:spPr bwMode="auto">
          <a:xfrm>
            <a:off x="1066800" y="3124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  <a:noFill/>
          <a:ln/>
        </p:spPr>
        <p:txBody>
          <a:bodyPr lIns="90488" tIns="44450" rIns="90488" bIns="44450"/>
          <a:lstStyle/>
          <a:p>
            <a:r>
              <a:rPr lang="en-GB" sz="4000"/>
              <a:t>The Peru Case</a:t>
            </a:r>
            <a:endParaRPr lang="en-US" sz="4000"/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304800" y="1676400"/>
            <a:ext cx="1663700" cy="46355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2139950" y="1682750"/>
            <a:ext cx="4870450" cy="1435100"/>
          </a:xfrm>
          <a:prstGeom prst="rect">
            <a:avLst/>
          </a:prstGeom>
          <a:solidFill>
            <a:srgbClr val="33CC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2133600" y="3276600"/>
            <a:ext cx="4876800" cy="1739900"/>
          </a:xfrm>
          <a:prstGeom prst="rect">
            <a:avLst/>
          </a:prstGeom>
          <a:solidFill>
            <a:srgbClr val="3399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2133600" y="5105400"/>
            <a:ext cx="4870450" cy="1206500"/>
          </a:xfrm>
          <a:prstGeom prst="rect">
            <a:avLst/>
          </a:prstGeom>
          <a:solidFill>
            <a:srgbClr val="99336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Related Events</a:t>
            </a:r>
            <a:endParaRPr lang="en-US" sz="2400"/>
          </a:p>
        </p:txBody>
      </p:sp>
      <p:sp>
        <p:nvSpPr>
          <p:cNvPr id="87047" name="Line 7"/>
          <p:cNvSpPr>
            <a:spLocks noChangeShapeType="1"/>
          </p:cNvSpPr>
          <p:nvPr/>
        </p:nvSpPr>
        <p:spPr bwMode="auto">
          <a:xfrm>
            <a:off x="304800" y="6477000"/>
            <a:ext cx="830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8672513" y="6234113"/>
            <a:ext cx="2651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400"/>
              <a:t>t</a:t>
            </a: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1966913" y="643255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GB" sz="2000"/>
              <a:t>1990</a:t>
            </a:r>
            <a:endParaRPr lang="en-US" sz="2000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4343400" y="646430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2000"/>
              <a:t>19</a:t>
            </a:r>
            <a:r>
              <a:rPr lang="en-GB" sz="2000"/>
              <a:t>95</a:t>
            </a:r>
            <a:endParaRPr lang="en-US" sz="2000"/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6553200" y="6464300"/>
            <a:ext cx="6889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n-GB" sz="2000"/>
              <a:t>1997</a:t>
            </a:r>
            <a:endParaRPr lang="en-US" sz="2000"/>
          </a:p>
        </p:txBody>
      </p:sp>
      <p:sp>
        <p:nvSpPr>
          <p:cNvPr id="87052" name="Line 12"/>
          <p:cNvSpPr>
            <a:spLocks noChangeShapeType="1"/>
          </p:cNvSpPr>
          <p:nvPr/>
        </p:nvSpPr>
        <p:spPr bwMode="auto">
          <a:xfrm flipV="1">
            <a:off x="4648200" y="1752600"/>
            <a:ext cx="0" cy="472440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53" name="Rectangle 13"/>
          <p:cNvSpPr>
            <a:spLocks noChangeArrowheads="1"/>
          </p:cNvSpPr>
          <p:nvPr/>
        </p:nvSpPr>
        <p:spPr bwMode="auto">
          <a:xfrm>
            <a:off x="2500313" y="1273175"/>
            <a:ext cx="9112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800"/>
              <a:t>Period I</a:t>
            </a:r>
          </a:p>
        </p:txBody>
      </p:sp>
      <p:sp>
        <p:nvSpPr>
          <p:cNvPr id="87054" name="Rectangle 14"/>
          <p:cNvSpPr>
            <a:spLocks noChangeArrowheads="1"/>
          </p:cNvSpPr>
          <p:nvPr/>
        </p:nvSpPr>
        <p:spPr bwMode="auto">
          <a:xfrm>
            <a:off x="4862513" y="1196975"/>
            <a:ext cx="9874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n-US" sz="1800"/>
              <a:t>Period II</a:t>
            </a:r>
          </a:p>
        </p:txBody>
      </p:sp>
      <p:sp>
        <p:nvSpPr>
          <p:cNvPr id="87057" name="Rectangle 17"/>
          <p:cNvSpPr>
            <a:spLocks noChangeArrowheads="1"/>
          </p:cNvSpPr>
          <p:nvPr/>
        </p:nvSpPr>
        <p:spPr bwMode="auto">
          <a:xfrm>
            <a:off x="387350" y="1911350"/>
            <a:ext cx="1435100" cy="12065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1600"/>
              <a:t>PE1</a:t>
            </a:r>
          </a:p>
          <a:p>
            <a:pPr algn="ctr" eaLnBrk="0" hangingPunct="0"/>
            <a:r>
              <a:rPr lang="en-GB" sz="1600"/>
              <a:t>Fujimori</a:t>
            </a:r>
          </a:p>
          <a:p>
            <a:pPr algn="ctr" eaLnBrk="0" hangingPunct="0"/>
            <a:r>
              <a:rPr lang="en-GB" sz="1600"/>
              <a:t>Presidential</a:t>
            </a:r>
          </a:p>
          <a:p>
            <a:pPr algn="ctr" eaLnBrk="0" hangingPunct="0"/>
            <a:r>
              <a:rPr lang="en-GB" sz="1600"/>
              <a:t>Transition</a:t>
            </a:r>
            <a:endParaRPr lang="en-US" sz="1600"/>
          </a:p>
        </p:txBody>
      </p:sp>
      <p:sp>
        <p:nvSpPr>
          <p:cNvPr id="87058" name="Line 18"/>
          <p:cNvSpPr>
            <a:spLocks noChangeShapeType="1"/>
          </p:cNvSpPr>
          <p:nvPr/>
        </p:nvSpPr>
        <p:spPr bwMode="auto">
          <a:xfrm>
            <a:off x="1981200" y="24384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59" name="Line 19"/>
          <p:cNvSpPr>
            <a:spLocks noChangeShapeType="1"/>
          </p:cNvSpPr>
          <p:nvPr/>
        </p:nvSpPr>
        <p:spPr bwMode="auto">
          <a:xfrm>
            <a:off x="1981200" y="41148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0" name="Line 20"/>
          <p:cNvSpPr>
            <a:spLocks noChangeShapeType="1"/>
          </p:cNvSpPr>
          <p:nvPr/>
        </p:nvSpPr>
        <p:spPr bwMode="auto">
          <a:xfrm>
            <a:off x="1981200" y="5715000"/>
            <a:ext cx="152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1" name="Line 21"/>
          <p:cNvSpPr>
            <a:spLocks noChangeShapeType="1"/>
          </p:cNvSpPr>
          <p:nvPr/>
        </p:nvSpPr>
        <p:spPr bwMode="auto">
          <a:xfrm>
            <a:off x="3048000" y="3124200"/>
            <a:ext cx="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2" name="Line 22"/>
          <p:cNvSpPr>
            <a:spLocks noChangeShapeType="1"/>
          </p:cNvSpPr>
          <p:nvPr/>
        </p:nvSpPr>
        <p:spPr bwMode="auto">
          <a:xfrm>
            <a:off x="5257800" y="3124200"/>
            <a:ext cx="0" cy="152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3" name="Line 23"/>
          <p:cNvSpPr>
            <a:spLocks noChangeShapeType="1"/>
          </p:cNvSpPr>
          <p:nvPr/>
        </p:nvSpPr>
        <p:spPr bwMode="auto">
          <a:xfrm>
            <a:off x="29718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4" name="Line 24"/>
          <p:cNvSpPr>
            <a:spLocks noChangeShapeType="1"/>
          </p:cNvSpPr>
          <p:nvPr/>
        </p:nvSpPr>
        <p:spPr bwMode="auto">
          <a:xfrm>
            <a:off x="5181600" y="5029200"/>
            <a:ext cx="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65" name="Rectangle 25"/>
          <p:cNvSpPr>
            <a:spLocks noChangeArrowheads="1"/>
          </p:cNvSpPr>
          <p:nvPr/>
        </p:nvSpPr>
        <p:spPr bwMode="auto">
          <a:xfrm>
            <a:off x="463550" y="3505200"/>
            <a:ext cx="1358900" cy="10541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/>
            <a:r>
              <a:rPr lang="en-US" sz="1600"/>
              <a:t>PE2</a:t>
            </a:r>
          </a:p>
          <a:p>
            <a:pPr algn="ctr" eaLnBrk="0" hangingPunct="0"/>
            <a:r>
              <a:rPr lang="en-GB" sz="1600"/>
              <a:t>Establishing a</a:t>
            </a:r>
          </a:p>
          <a:p>
            <a:pPr algn="ctr" eaLnBrk="0" hangingPunct="0"/>
            <a:r>
              <a:rPr lang="en-GB" sz="1600"/>
              <a:t>Redirection in</a:t>
            </a:r>
          </a:p>
          <a:p>
            <a:pPr algn="ctr" eaLnBrk="0" hangingPunct="0"/>
            <a:r>
              <a:rPr lang="en-GB" sz="1600"/>
              <a:t>Economic Policy</a:t>
            </a:r>
            <a:endParaRPr lang="en-US" sz="1600"/>
          </a:p>
        </p:txBody>
      </p:sp>
      <p:sp>
        <p:nvSpPr>
          <p:cNvPr id="87066" name="Rectangle 26"/>
          <p:cNvSpPr>
            <a:spLocks noChangeArrowheads="1"/>
          </p:cNvSpPr>
          <p:nvPr/>
        </p:nvSpPr>
        <p:spPr bwMode="auto">
          <a:xfrm>
            <a:off x="2209800" y="3505200"/>
            <a:ext cx="3733800" cy="5334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/>
            <a:r>
              <a:rPr lang="en-US" sz="1600"/>
              <a:t>E1   </a:t>
            </a:r>
            <a:r>
              <a:rPr lang="en-GB" sz="1600"/>
              <a:t>Implementing Econ Policy through </a:t>
            </a:r>
          </a:p>
          <a:p>
            <a:pPr eaLnBrk="0" hangingPunct="0"/>
            <a:r>
              <a:rPr lang="en-GB" sz="1600"/>
              <a:t>Institutional Change in Selected Ministries</a:t>
            </a:r>
            <a:r>
              <a:rPr lang="en-GB" sz="1400"/>
              <a:t> </a:t>
            </a:r>
            <a:r>
              <a:rPr lang="en-GB" sz="1600"/>
              <a:t> </a:t>
            </a:r>
            <a:endParaRPr lang="en-US" sz="1600"/>
          </a:p>
        </p:txBody>
      </p:sp>
      <p:sp>
        <p:nvSpPr>
          <p:cNvPr id="87068" name="Text Box 28"/>
          <p:cNvSpPr txBox="1">
            <a:spLocks noChangeArrowheads="1"/>
          </p:cNvSpPr>
          <p:nvPr/>
        </p:nvSpPr>
        <p:spPr bwMode="auto">
          <a:xfrm>
            <a:off x="228600" y="6491288"/>
            <a:ext cx="6413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800"/>
              <a:t>1989</a:t>
            </a:r>
            <a:endParaRPr lang="en-US" sz="1800"/>
          </a:p>
        </p:txBody>
      </p:sp>
      <p:sp>
        <p:nvSpPr>
          <p:cNvPr id="87070" name="Rectangle 30"/>
          <p:cNvSpPr>
            <a:spLocks noChangeArrowheads="1"/>
          </p:cNvSpPr>
          <p:nvPr/>
        </p:nvSpPr>
        <p:spPr bwMode="auto">
          <a:xfrm>
            <a:off x="7162800" y="1676400"/>
            <a:ext cx="1447800" cy="46482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GB" sz="2400"/>
              <a:t>Later</a:t>
            </a:r>
          </a:p>
          <a:p>
            <a:pPr algn="ctr" eaLnBrk="0" hangingPunct="0"/>
            <a:r>
              <a:rPr lang="en-GB" sz="2400"/>
              <a:t>Events</a:t>
            </a:r>
            <a:endParaRPr lang="en-US" sz="2400"/>
          </a:p>
        </p:txBody>
      </p:sp>
      <p:sp>
        <p:nvSpPr>
          <p:cNvPr id="87071" name="Rectangle 31"/>
          <p:cNvSpPr>
            <a:spLocks noChangeArrowheads="1"/>
          </p:cNvSpPr>
          <p:nvPr/>
        </p:nvSpPr>
        <p:spPr bwMode="auto">
          <a:xfrm>
            <a:off x="5105400" y="4191000"/>
            <a:ext cx="1828800" cy="685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eaLnBrk="0" hangingPunct="0"/>
            <a:r>
              <a:rPr lang="en-US" sz="1600"/>
              <a:t>E</a:t>
            </a:r>
            <a:r>
              <a:rPr lang="en-GB" sz="1600"/>
              <a:t>2</a:t>
            </a:r>
            <a:r>
              <a:rPr lang="en-US" sz="1600"/>
              <a:t>   </a:t>
            </a:r>
            <a:r>
              <a:rPr lang="en-GB" sz="1600"/>
              <a:t>Comprehensive </a:t>
            </a:r>
          </a:p>
          <a:p>
            <a:pPr eaLnBrk="0" hangingPunct="0"/>
            <a:r>
              <a:rPr lang="en-GB" sz="1600"/>
              <a:t>Administrative </a:t>
            </a:r>
          </a:p>
          <a:p>
            <a:pPr eaLnBrk="0" hangingPunct="0"/>
            <a:r>
              <a:rPr lang="en-GB" sz="1600"/>
              <a:t>Modernization </a:t>
            </a:r>
            <a:endParaRPr lang="en-US" sz="1600"/>
          </a:p>
        </p:txBody>
      </p:sp>
      <p:pic>
        <p:nvPicPr>
          <p:cNvPr id="87073" name="Picture 33" descr="http://www.flags.net/elements/gif_flags/PERU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1431925" cy="954088"/>
          </a:xfrm>
          <a:prstGeom prst="rect">
            <a:avLst/>
          </a:prstGeom>
          <a:noFill/>
        </p:spPr>
      </p:pic>
      <p:sp>
        <p:nvSpPr>
          <p:cNvPr id="87074" name="Line 34"/>
          <p:cNvSpPr>
            <a:spLocks noChangeShapeType="1"/>
          </p:cNvSpPr>
          <p:nvPr/>
        </p:nvSpPr>
        <p:spPr bwMode="auto">
          <a:xfrm flipV="1">
            <a:off x="1828800" y="3810000"/>
            <a:ext cx="3810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75" name="Rectangle 35"/>
          <p:cNvSpPr>
            <a:spLocks noChangeArrowheads="1"/>
          </p:cNvSpPr>
          <p:nvPr/>
        </p:nvSpPr>
        <p:spPr bwMode="auto">
          <a:xfrm>
            <a:off x="2362200" y="2590800"/>
            <a:ext cx="4572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800"/>
              <a:t>CE1  Managing Economic Policy</a:t>
            </a:r>
            <a:endParaRPr lang="en-US" sz="1800"/>
          </a:p>
        </p:txBody>
      </p:sp>
      <p:sp>
        <p:nvSpPr>
          <p:cNvPr id="87076" name="Rectangle 36"/>
          <p:cNvSpPr>
            <a:spLocks noChangeArrowheads="1"/>
          </p:cNvSpPr>
          <p:nvPr/>
        </p:nvSpPr>
        <p:spPr bwMode="auto">
          <a:xfrm>
            <a:off x="3657600" y="1981200"/>
            <a:ext cx="1981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/>
              <a:t>PE2 Presidential Election </a:t>
            </a:r>
          </a:p>
          <a:p>
            <a:pPr algn="ctr"/>
            <a:r>
              <a:rPr lang="en-GB" sz="1400"/>
              <a:t>and Regime Adjustments</a:t>
            </a:r>
            <a:endParaRPr lang="en-US" sz="1400"/>
          </a:p>
        </p:txBody>
      </p:sp>
      <p:sp>
        <p:nvSpPr>
          <p:cNvPr id="87078" name="Line 38"/>
          <p:cNvSpPr>
            <a:spLocks noChangeShapeType="1"/>
          </p:cNvSpPr>
          <p:nvPr/>
        </p:nvSpPr>
        <p:spPr bwMode="auto">
          <a:xfrm>
            <a:off x="1143000" y="31242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79" name="Line 39"/>
          <p:cNvSpPr>
            <a:spLocks noChangeShapeType="1"/>
          </p:cNvSpPr>
          <p:nvPr/>
        </p:nvSpPr>
        <p:spPr bwMode="auto">
          <a:xfrm>
            <a:off x="3733800" y="28956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80" name="Line 40"/>
          <p:cNvSpPr>
            <a:spLocks noChangeShapeType="1"/>
          </p:cNvSpPr>
          <p:nvPr/>
        </p:nvSpPr>
        <p:spPr bwMode="auto">
          <a:xfrm>
            <a:off x="4800600" y="4038600"/>
            <a:ext cx="3048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081" name="Line 41"/>
          <p:cNvSpPr>
            <a:spLocks noChangeShapeType="1"/>
          </p:cNvSpPr>
          <p:nvPr/>
        </p:nvSpPr>
        <p:spPr bwMode="auto">
          <a:xfrm>
            <a:off x="5181600" y="2362200"/>
            <a:ext cx="76200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3" name="Rectangle 9"/>
          <p:cNvSpPr>
            <a:spLocks noChangeArrowheads="1"/>
          </p:cNvSpPr>
          <p:nvPr/>
        </p:nvSpPr>
        <p:spPr bwMode="auto">
          <a:xfrm>
            <a:off x="4419600" y="2362200"/>
            <a:ext cx="3200400" cy="11430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914400" y="3429000"/>
            <a:ext cx="30480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Variety in</a:t>
            </a:r>
            <a:br>
              <a:rPr lang="en-GB" sz="4000"/>
            </a:br>
            <a:r>
              <a:rPr lang="en-GB" sz="4000"/>
              <a:t>Public Management Policy-Making</a:t>
            </a:r>
            <a:endParaRPr lang="en-US" sz="4000"/>
          </a:p>
        </p:txBody>
      </p:sp>
      <p:sp>
        <p:nvSpPr>
          <p:cNvPr id="88067" name="Text Box 3"/>
          <p:cNvSpPr txBox="1">
            <a:spLocks noChangeArrowheads="1"/>
          </p:cNvSpPr>
          <p:nvPr/>
        </p:nvSpPr>
        <p:spPr bwMode="auto">
          <a:xfrm>
            <a:off x="1143000" y="3581400"/>
            <a:ext cx="2668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Agenda-setting</a:t>
            </a:r>
            <a:endParaRPr lang="en-US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4989513" y="2667000"/>
            <a:ext cx="1716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Issue Profile</a:t>
            </a:r>
            <a:endParaRPr lang="en-US" sz="2400"/>
          </a:p>
        </p:txBody>
      </p:sp>
      <p:sp>
        <p:nvSpPr>
          <p:cNvPr id="88075" name="Rectangle 11"/>
          <p:cNvSpPr>
            <a:spLocks noChangeArrowheads="1"/>
          </p:cNvSpPr>
          <p:nvPr/>
        </p:nvSpPr>
        <p:spPr bwMode="auto">
          <a:xfrm>
            <a:off x="4343400" y="4267200"/>
            <a:ext cx="3200400" cy="14478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4724400" y="4572000"/>
            <a:ext cx="22399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Scope and</a:t>
            </a:r>
          </a:p>
          <a:p>
            <a:r>
              <a:rPr lang="en-GB" sz="2400"/>
              <a:t>Face of the Issue</a:t>
            </a:r>
            <a:endParaRPr lang="en-US" sz="2400"/>
          </a:p>
        </p:txBody>
      </p:sp>
    </p:spTree>
  </p:cSld>
  <p:clrMapOvr>
    <a:masterClrMapping/>
  </p:clrMapOvr>
  <p:transition>
    <p:cover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Brazil</a:t>
            </a:r>
            <a:br>
              <a:rPr lang="en-GB"/>
            </a:br>
            <a:r>
              <a:rPr lang="en-GB"/>
              <a:t>Agenda Setting Process</a:t>
            </a:r>
            <a:endParaRPr lang="en-US"/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762000" y="1981200"/>
            <a:ext cx="7696200" cy="4495800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762000" y="4495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>
            <a:off x="762000" y="28194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762000" y="1981200"/>
            <a:ext cx="1038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Policy </a:t>
            </a:r>
          </a:p>
          <a:p>
            <a:r>
              <a:rPr lang="en-GB" sz="2400"/>
              <a:t>cycle</a:t>
            </a:r>
            <a:endParaRPr lang="en-US" sz="2400"/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2667000" y="2209800"/>
            <a:ext cx="171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Issue Profile</a:t>
            </a:r>
            <a:endParaRPr lang="en-US" sz="2400"/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6096000" y="2209800"/>
            <a:ext cx="163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Issue Scope</a:t>
            </a:r>
            <a:endParaRPr lang="en-US" sz="2400"/>
          </a:p>
        </p:txBody>
      </p:sp>
      <p:sp>
        <p:nvSpPr>
          <p:cNvPr id="93198" name="Line 14"/>
          <p:cNvSpPr>
            <a:spLocks noChangeShapeType="1"/>
          </p:cNvSpPr>
          <p:nvPr/>
        </p:nvSpPr>
        <p:spPr bwMode="auto">
          <a:xfrm>
            <a:off x="19050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199" name="Line 15"/>
          <p:cNvSpPr>
            <a:spLocks noChangeShapeType="1"/>
          </p:cNvSpPr>
          <p:nvPr/>
        </p:nvSpPr>
        <p:spPr bwMode="auto">
          <a:xfrm>
            <a:off x="53340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3200" name="Text Box 16"/>
          <p:cNvSpPr txBox="1">
            <a:spLocks noChangeArrowheads="1"/>
          </p:cNvSpPr>
          <p:nvPr/>
        </p:nvSpPr>
        <p:spPr bwMode="auto">
          <a:xfrm>
            <a:off x="990600" y="32004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E1</a:t>
            </a:r>
            <a:endParaRPr lang="en-US" sz="2400"/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990600" y="51816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E2</a:t>
            </a:r>
            <a:endParaRPr lang="en-US" sz="2400"/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2286000" y="2895600"/>
            <a:ext cx="2165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High – Constitutional</a:t>
            </a:r>
          </a:p>
          <a:p>
            <a:r>
              <a:rPr lang="en-GB" sz="1800"/>
              <a:t>amendment</a:t>
            </a:r>
            <a:endParaRPr lang="en-US" sz="1800"/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2286000" y="3549650"/>
            <a:ext cx="203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Low – Civil Service</a:t>
            </a:r>
          </a:p>
          <a:p>
            <a:r>
              <a:rPr lang="en-GB" sz="1800"/>
              <a:t>Selection </a:t>
            </a:r>
            <a:endParaRPr lang="en-US" sz="1800"/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2209800" y="4724400"/>
            <a:ext cx="289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High – Brasil en A</a:t>
            </a:r>
            <a:r>
              <a:rPr lang="en-GB" sz="1800">
                <a:cs typeface="Times New Roman" pitchFamily="18" charset="0"/>
              </a:rPr>
              <a:t>çã</a:t>
            </a:r>
            <a:r>
              <a:rPr lang="en-GB" sz="1800"/>
              <a:t>o,</a:t>
            </a:r>
          </a:p>
          <a:p>
            <a:r>
              <a:rPr lang="en-GB" sz="1800"/>
              <a:t>Avance Brasil (post decision)</a:t>
            </a:r>
            <a:endParaRPr lang="en-US" sz="1800"/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2209800" y="5454650"/>
            <a:ext cx="296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Low – Conversion to Program</a:t>
            </a:r>
          </a:p>
          <a:p>
            <a:r>
              <a:rPr lang="en-GB" sz="1800"/>
              <a:t>Budgeting &amp; Management</a:t>
            </a:r>
            <a:endParaRPr lang="en-US" sz="1800"/>
          </a:p>
        </p:txBody>
      </p:sp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5699125" y="2857500"/>
            <a:ext cx="2546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Selective but wide</a:t>
            </a:r>
          </a:p>
          <a:p>
            <a:pPr>
              <a:buFontTx/>
              <a:buChar char="-"/>
            </a:pPr>
            <a:r>
              <a:rPr lang="en-GB" sz="1800"/>
              <a:t>Civil Service</a:t>
            </a:r>
          </a:p>
          <a:p>
            <a:pPr>
              <a:buFontTx/>
              <a:buChar char="-"/>
            </a:pPr>
            <a:r>
              <a:rPr lang="en-GB" sz="1800"/>
              <a:t>Organization &amp; Methods</a:t>
            </a:r>
          </a:p>
          <a:p>
            <a:pPr>
              <a:buFontTx/>
              <a:buChar char="-"/>
            </a:pPr>
            <a:r>
              <a:rPr lang="en-GB" sz="1800"/>
              <a:t>Procurement</a:t>
            </a:r>
            <a:endParaRPr lang="en-US" sz="1800"/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5638800" y="4689475"/>
            <a:ext cx="2971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/>
              <a:t>Focused </a:t>
            </a:r>
          </a:p>
          <a:p>
            <a:pPr>
              <a:buFontTx/>
              <a:buChar char="-"/>
            </a:pPr>
            <a:r>
              <a:rPr lang="en-GB" sz="1800"/>
              <a:t>Expenditure planning and financial management</a:t>
            </a:r>
            <a:endParaRPr lang="en-US" sz="1800"/>
          </a:p>
        </p:txBody>
      </p:sp>
    </p:spTree>
  </p:cSld>
  <p:clrMapOvr>
    <a:masterClrMapping/>
  </p:clrMapOvr>
  <p:transition>
    <p:cover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4572000" y="2209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Institutional Location</a:t>
            </a:r>
            <a:endParaRPr lang="en-US" sz="2400"/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914400" y="3429000"/>
            <a:ext cx="30480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Variety in</a:t>
            </a:r>
            <a:br>
              <a:rPr lang="en-GB" sz="4000"/>
            </a:br>
            <a:r>
              <a:rPr lang="en-GB" sz="4000"/>
              <a:t>Public Management Policy-Making</a:t>
            </a:r>
            <a:endParaRPr lang="en-US" sz="4000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143000" y="34290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/>
              <a:t>Alternative- </a:t>
            </a:r>
          </a:p>
          <a:p>
            <a:r>
              <a:rPr lang="en-GB" sz="2800"/>
              <a:t>Specification</a:t>
            </a:r>
            <a:endParaRPr lang="en-US" sz="2800"/>
          </a:p>
        </p:txBody>
      </p:sp>
      <p:sp>
        <p:nvSpPr>
          <p:cNvPr id="97293" name="Rectangle 13"/>
          <p:cNvSpPr>
            <a:spLocks noChangeArrowheads="1"/>
          </p:cNvSpPr>
          <p:nvPr/>
        </p:nvSpPr>
        <p:spPr bwMode="auto">
          <a:xfrm>
            <a:off x="4572000" y="3733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Learning Process</a:t>
            </a:r>
            <a:endParaRPr lang="en-US" sz="2400"/>
          </a:p>
        </p:txBody>
      </p:sp>
      <p:sp>
        <p:nvSpPr>
          <p:cNvPr id="97294" name="Rectangle 14"/>
          <p:cNvSpPr>
            <a:spLocks noChangeArrowheads="1"/>
          </p:cNvSpPr>
          <p:nvPr/>
        </p:nvSpPr>
        <p:spPr bwMode="auto">
          <a:xfrm>
            <a:off x="4572000" y="5257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Pacing</a:t>
            </a:r>
            <a:endParaRPr lang="en-US" sz="2400"/>
          </a:p>
        </p:txBody>
      </p:sp>
    </p:spTree>
  </p:cSld>
  <p:clrMapOvr>
    <a:masterClrMapping/>
  </p:clrMapOvr>
  <p:transition>
    <p:cover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Brazil</a:t>
            </a:r>
            <a:br>
              <a:rPr lang="en-GB"/>
            </a:br>
            <a:r>
              <a:rPr lang="en-GB"/>
              <a:t>Alternative Specification Process</a:t>
            </a:r>
            <a:endParaRPr lang="en-US"/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762000" y="1981200"/>
            <a:ext cx="7696200" cy="4495800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94212" name="Line 4"/>
          <p:cNvSpPr>
            <a:spLocks noChangeShapeType="1"/>
          </p:cNvSpPr>
          <p:nvPr/>
        </p:nvSpPr>
        <p:spPr bwMode="auto">
          <a:xfrm>
            <a:off x="762000" y="4495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3" name="Line 5"/>
          <p:cNvSpPr>
            <a:spLocks noChangeShapeType="1"/>
          </p:cNvSpPr>
          <p:nvPr/>
        </p:nvSpPr>
        <p:spPr bwMode="auto">
          <a:xfrm>
            <a:off x="762000" y="27432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762000" y="1981200"/>
            <a:ext cx="844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Policy</a:t>
            </a:r>
            <a:r>
              <a:rPr lang="en-GB" sz="2400"/>
              <a:t> </a:t>
            </a:r>
          </a:p>
          <a:p>
            <a:r>
              <a:rPr lang="en-GB" sz="1800"/>
              <a:t>cycle</a:t>
            </a:r>
            <a:endParaRPr lang="en-US" sz="1800"/>
          </a:p>
        </p:txBody>
      </p:sp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1828800" y="2282825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Institutional Locus</a:t>
            </a:r>
            <a:endParaRPr lang="en-US" sz="1800"/>
          </a:p>
        </p:txBody>
      </p:sp>
      <p:sp>
        <p:nvSpPr>
          <p:cNvPr id="94217" name="Line 9"/>
          <p:cNvSpPr>
            <a:spLocks noChangeShapeType="1"/>
          </p:cNvSpPr>
          <p:nvPr/>
        </p:nvSpPr>
        <p:spPr bwMode="auto">
          <a:xfrm>
            <a:off x="17526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8" name="Line 10"/>
          <p:cNvSpPr>
            <a:spLocks noChangeShapeType="1"/>
          </p:cNvSpPr>
          <p:nvPr/>
        </p:nvSpPr>
        <p:spPr bwMode="auto">
          <a:xfrm>
            <a:off x="38862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19" name="Text Box 11"/>
          <p:cNvSpPr txBox="1">
            <a:spLocks noChangeArrowheads="1"/>
          </p:cNvSpPr>
          <p:nvPr/>
        </p:nvSpPr>
        <p:spPr bwMode="auto">
          <a:xfrm>
            <a:off x="838200" y="32004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E1</a:t>
            </a:r>
            <a:endParaRPr lang="en-US" sz="2400"/>
          </a:p>
        </p:txBody>
      </p:sp>
      <p:sp>
        <p:nvSpPr>
          <p:cNvPr id="94220" name="Text Box 12"/>
          <p:cNvSpPr txBox="1">
            <a:spLocks noChangeArrowheads="1"/>
          </p:cNvSpPr>
          <p:nvPr/>
        </p:nvSpPr>
        <p:spPr bwMode="auto">
          <a:xfrm>
            <a:off x="838200" y="51816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E2</a:t>
            </a:r>
            <a:endParaRPr lang="en-US" sz="2400"/>
          </a:p>
        </p:txBody>
      </p:sp>
      <p:sp>
        <p:nvSpPr>
          <p:cNvPr id="94228" name="Text Box 20"/>
          <p:cNvSpPr txBox="1">
            <a:spLocks noChangeArrowheads="1"/>
          </p:cNvSpPr>
          <p:nvPr/>
        </p:nvSpPr>
        <p:spPr bwMode="auto">
          <a:xfrm>
            <a:off x="4143375" y="2238375"/>
            <a:ext cx="176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Learning Process</a:t>
            </a:r>
            <a:endParaRPr lang="en-US" sz="1800"/>
          </a:p>
        </p:txBody>
      </p:sp>
      <p:sp>
        <p:nvSpPr>
          <p:cNvPr id="94229" name="Line 21"/>
          <p:cNvSpPr>
            <a:spLocks noChangeShapeType="1"/>
          </p:cNvSpPr>
          <p:nvPr/>
        </p:nvSpPr>
        <p:spPr bwMode="auto">
          <a:xfrm>
            <a:off x="61722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4230" name="Text Box 22"/>
          <p:cNvSpPr txBox="1">
            <a:spLocks noChangeArrowheads="1"/>
          </p:cNvSpPr>
          <p:nvPr/>
        </p:nvSpPr>
        <p:spPr bwMode="auto">
          <a:xfrm>
            <a:off x="6810375" y="2257425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Pacing</a:t>
            </a:r>
            <a:endParaRPr lang="en-US" sz="1800"/>
          </a:p>
        </p:txBody>
      </p:sp>
      <p:sp>
        <p:nvSpPr>
          <p:cNvPr id="94231" name="Text Box 23"/>
          <p:cNvSpPr txBox="1">
            <a:spLocks noChangeArrowheads="1"/>
          </p:cNvSpPr>
          <p:nvPr/>
        </p:nvSpPr>
        <p:spPr bwMode="auto">
          <a:xfrm>
            <a:off x="1752600" y="2895600"/>
            <a:ext cx="2133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Centered in Ministry for Federal Administration and Reform of the State (MARE)</a:t>
            </a:r>
            <a:endParaRPr lang="en-US" sz="1600"/>
          </a:p>
        </p:txBody>
      </p:sp>
      <p:sp>
        <p:nvSpPr>
          <p:cNvPr id="94232" name="Text Box 24"/>
          <p:cNvSpPr txBox="1">
            <a:spLocks noChangeArrowheads="1"/>
          </p:cNvSpPr>
          <p:nvPr/>
        </p:nvSpPr>
        <p:spPr bwMode="auto">
          <a:xfrm>
            <a:off x="1812925" y="4876800"/>
            <a:ext cx="19970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Centered in Planning Ministry and</a:t>
            </a:r>
            <a:endParaRPr lang="en-US" sz="2400"/>
          </a:p>
        </p:txBody>
      </p:sp>
      <p:sp>
        <p:nvSpPr>
          <p:cNvPr id="94233" name="Text Box 25"/>
          <p:cNvSpPr txBox="1">
            <a:spLocks noChangeArrowheads="1"/>
          </p:cNvSpPr>
          <p:nvPr/>
        </p:nvSpPr>
        <p:spPr bwMode="auto">
          <a:xfrm>
            <a:off x="4098925" y="2909888"/>
            <a:ext cx="1997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Policy transfer from UK and direct learning</a:t>
            </a:r>
            <a:endParaRPr lang="en-US" sz="1600"/>
          </a:p>
        </p:txBody>
      </p:sp>
      <p:sp>
        <p:nvSpPr>
          <p:cNvPr id="94234" name="Text Box 26"/>
          <p:cNvSpPr txBox="1">
            <a:spLocks noChangeArrowheads="1"/>
          </p:cNvSpPr>
          <p:nvPr/>
        </p:nvSpPr>
        <p:spPr bwMode="auto">
          <a:xfrm>
            <a:off x="3962400" y="4572000"/>
            <a:ext cx="21336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Revival of national planning practices, combined with project management disciplines and foreign models of program budgeting </a:t>
            </a:r>
            <a:endParaRPr lang="en-US" sz="1600"/>
          </a:p>
        </p:txBody>
      </p:sp>
      <p:sp>
        <p:nvSpPr>
          <p:cNvPr id="94235" name="Text Box 27"/>
          <p:cNvSpPr txBox="1">
            <a:spLocks noChangeArrowheads="1"/>
          </p:cNvSpPr>
          <p:nvPr/>
        </p:nvSpPr>
        <p:spPr bwMode="auto">
          <a:xfrm>
            <a:off x="6308725" y="2957513"/>
            <a:ext cx="12573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Quick paced,</a:t>
            </a:r>
          </a:p>
          <a:p>
            <a:r>
              <a:rPr lang="en-GB" sz="1600"/>
              <a:t>campaign</a:t>
            </a:r>
          </a:p>
          <a:p>
            <a:r>
              <a:rPr lang="en-GB" sz="1600"/>
              <a:t>style</a:t>
            </a:r>
            <a:endParaRPr lang="en-US" sz="1600"/>
          </a:p>
        </p:txBody>
      </p:sp>
      <p:sp>
        <p:nvSpPr>
          <p:cNvPr id="94236" name="Text Box 28"/>
          <p:cNvSpPr txBox="1">
            <a:spLocks noChangeArrowheads="1"/>
          </p:cNvSpPr>
          <p:nvPr/>
        </p:nvSpPr>
        <p:spPr bwMode="auto">
          <a:xfrm>
            <a:off x="6232525" y="4633913"/>
            <a:ext cx="23114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Followed rhythms of</a:t>
            </a:r>
          </a:p>
          <a:p>
            <a:r>
              <a:rPr lang="en-GB" sz="1600"/>
              <a:t>Presidential election</a:t>
            </a:r>
          </a:p>
          <a:p>
            <a:r>
              <a:rPr lang="en-GB" sz="1600"/>
              <a:t>cycle and macroeconomic</a:t>
            </a:r>
          </a:p>
          <a:p>
            <a:r>
              <a:rPr lang="en-GB" sz="1600"/>
              <a:t>situation changes</a:t>
            </a:r>
            <a:endParaRPr lang="en-US" sz="1600"/>
          </a:p>
        </p:txBody>
      </p:sp>
    </p:spTree>
  </p:cSld>
  <p:clrMapOvr>
    <a:masterClrMapping/>
  </p:clrMapOvr>
  <p:transition>
    <p:cover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4572000" y="2209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Institutional Location</a:t>
            </a:r>
            <a:endParaRPr lang="en-US" sz="2400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914400" y="3429000"/>
            <a:ext cx="30480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Variety in</a:t>
            </a:r>
            <a:br>
              <a:rPr lang="en-GB" sz="4000"/>
            </a:br>
            <a:r>
              <a:rPr lang="en-GB" sz="4000"/>
              <a:t>Public Management Policy-Making</a:t>
            </a:r>
            <a:endParaRPr lang="en-US" sz="4000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143000" y="3671888"/>
            <a:ext cx="2670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/>
              <a:t>Decision-Making</a:t>
            </a:r>
            <a:endParaRPr lang="en-US" sz="2800"/>
          </a:p>
        </p:txBody>
      </p:sp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4572000" y="3733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Supporting and</a:t>
            </a:r>
          </a:p>
          <a:p>
            <a:pPr algn="ctr"/>
            <a:r>
              <a:rPr lang="en-GB" sz="2400"/>
              <a:t>Opposing Coalitions</a:t>
            </a:r>
            <a:endParaRPr lang="en-US" sz="2400"/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4572000" y="5257800"/>
            <a:ext cx="3200400" cy="914400"/>
          </a:xfrm>
          <a:prstGeom prst="rect">
            <a:avLst/>
          </a:prstGeom>
          <a:solidFill>
            <a:srgbClr val="00808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Pacing</a:t>
            </a:r>
            <a:endParaRPr lang="en-US" sz="2400"/>
          </a:p>
        </p:txBody>
      </p:sp>
    </p:spTree>
  </p:cSld>
  <p:clrMapOvr>
    <a:masterClrMapping/>
  </p:clrMapOvr>
  <p:transition>
    <p:cover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Brazil</a:t>
            </a:r>
            <a:br>
              <a:rPr lang="en-GB"/>
            </a:br>
            <a:r>
              <a:rPr lang="en-GB"/>
              <a:t>Decision-Making Process</a:t>
            </a:r>
            <a:endParaRPr lang="en-US"/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762000" y="1981200"/>
            <a:ext cx="7696200" cy="4495800"/>
          </a:xfrm>
          <a:prstGeom prst="rect">
            <a:avLst/>
          </a:prstGeom>
          <a:solidFill>
            <a:srgbClr val="33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/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762000" y="44958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3" name="Line 5"/>
          <p:cNvSpPr>
            <a:spLocks noChangeShapeType="1"/>
          </p:cNvSpPr>
          <p:nvPr/>
        </p:nvSpPr>
        <p:spPr bwMode="auto">
          <a:xfrm>
            <a:off x="762000" y="27432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762000" y="1981200"/>
            <a:ext cx="844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Policy</a:t>
            </a:r>
            <a:r>
              <a:rPr lang="en-GB" sz="2400"/>
              <a:t> </a:t>
            </a:r>
          </a:p>
          <a:p>
            <a:r>
              <a:rPr lang="en-GB" sz="1800"/>
              <a:t>cycle</a:t>
            </a:r>
            <a:endParaRPr lang="en-US" sz="1800"/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1828800" y="2282825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Institutional Locus</a:t>
            </a:r>
            <a:endParaRPr lang="en-US" sz="1800"/>
          </a:p>
        </p:txBody>
      </p:sp>
      <p:sp>
        <p:nvSpPr>
          <p:cNvPr id="99336" name="Line 8"/>
          <p:cNvSpPr>
            <a:spLocks noChangeShapeType="1"/>
          </p:cNvSpPr>
          <p:nvPr/>
        </p:nvSpPr>
        <p:spPr bwMode="auto">
          <a:xfrm>
            <a:off x="17526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7" name="Line 9"/>
          <p:cNvSpPr>
            <a:spLocks noChangeShapeType="1"/>
          </p:cNvSpPr>
          <p:nvPr/>
        </p:nvSpPr>
        <p:spPr bwMode="auto">
          <a:xfrm>
            <a:off x="38862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838200" y="32004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E1</a:t>
            </a:r>
            <a:endParaRPr lang="en-US" sz="2400"/>
          </a:p>
        </p:txBody>
      </p:sp>
      <p:sp>
        <p:nvSpPr>
          <p:cNvPr id="99339" name="Text Box 11"/>
          <p:cNvSpPr txBox="1">
            <a:spLocks noChangeArrowheads="1"/>
          </p:cNvSpPr>
          <p:nvPr/>
        </p:nvSpPr>
        <p:spPr bwMode="auto">
          <a:xfrm>
            <a:off x="838200" y="5181600"/>
            <a:ext cx="522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E2</a:t>
            </a:r>
            <a:endParaRPr lang="en-US" sz="2400"/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>
            <a:off x="3962400" y="2057400"/>
            <a:ext cx="2070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800"/>
              <a:t>Supporting and </a:t>
            </a:r>
          </a:p>
          <a:p>
            <a:pPr algn="ctr"/>
            <a:r>
              <a:rPr lang="en-GB" sz="1800"/>
              <a:t>Opposing Coalitions</a:t>
            </a:r>
            <a:endParaRPr lang="en-US" sz="1800"/>
          </a:p>
        </p:txBody>
      </p:sp>
      <p:sp>
        <p:nvSpPr>
          <p:cNvPr id="99341" name="Line 13"/>
          <p:cNvSpPr>
            <a:spLocks noChangeShapeType="1"/>
          </p:cNvSpPr>
          <p:nvPr/>
        </p:nvSpPr>
        <p:spPr bwMode="auto">
          <a:xfrm>
            <a:off x="6172200" y="19812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6810375" y="2257425"/>
            <a:ext cx="80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Pacing</a:t>
            </a:r>
            <a:endParaRPr lang="en-US" sz="1800"/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1752600" y="2743200"/>
            <a:ext cx="2133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Constitutional</a:t>
            </a:r>
          </a:p>
          <a:p>
            <a:r>
              <a:rPr lang="en-GB" sz="1600"/>
              <a:t>Amendment -</a:t>
            </a:r>
            <a:endParaRPr lang="en-US" sz="1600"/>
          </a:p>
          <a:p>
            <a:r>
              <a:rPr lang="en-GB" sz="1600"/>
              <a:t>Presidency and Congress</a:t>
            </a:r>
          </a:p>
        </p:txBody>
      </p:sp>
      <p:sp>
        <p:nvSpPr>
          <p:cNvPr id="99344" name="Text Box 16"/>
          <p:cNvSpPr txBox="1">
            <a:spLocks noChangeArrowheads="1"/>
          </p:cNvSpPr>
          <p:nvPr/>
        </p:nvSpPr>
        <p:spPr bwMode="auto">
          <a:xfrm>
            <a:off x="1812925" y="4876800"/>
            <a:ext cx="1997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Centered in Planning Ministry and Presidency</a:t>
            </a:r>
            <a:r>
              <a:rPr lang="en-GB" sz="2400"/>
              <a:t> </a:t>
            </a:r>
            <a:endParaRPr lang="en-US" sz="2400"/>
          </a:p>
        </p:txBody>
      </p:sp>
      <p:sp>
        <p:nvSpPr>
          <p:cNvPr id="99345" name="Text Box 17"/>
          <p:cNvSpPr txBox="1">
            <a:spLocks noChangeArrowheads="1"/>
          </p:cNvSpPr>
          <p:nvPr/>
        </p:nvSpPr>
        <p:spPr bwMode="auto">
          <a:xfrm>
            <a:off x="3962400" y="2743200"/>
            <a:ext cx="1997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Constitutional amendment – state </a:t>
            </a:r>
          </a:p>
          <a:p>
            <a:r>
              <a:rPr lang="en-GB" sz="1600"/>
              <a:t>governors</a:t>
            </a:r>
            <a:endParaRPr lang="en-US" sz="1600"/>
          </a:p>
        </p:txBody>
      </p:sp>
      <p:sp>
        <p:nvSpPr>
          <p:cNvPr id="99346" name="Text Box 18"/>
          <p:cNvSpPr txBox="1">
            <a:spLocks noChangeArrowheads="1"/>
          </p:cNvSpPr>
          <p:nvPr/>
        </p:nvSpPr>
        <p:spPr bwMode="auto">
          <a:xfrm>
            <a:off x="3962400" y="4572000"/>
            <a:ext cx="213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President </a:t>
            </a:r>
            <a:endParaRPr lang="en-US" sz="1600"/>
          </a:p>
        </p:txBody>
      </p:sp>
      <p:sp>
        <p:nvSpPr>
          <p:cNvPr id="99347" name="Text Box 19"/>
          <p:cNvSpPr txBox="1">
            <a:spLocks noChangeArrowheads="1"/>
          </p:cNvSpPr>
          <p:nvPr/>
        </p:nvSpPr>
        <p:spPr bwMode="auto">
          <a:xfrm>
            <a:off x="6308725" y="2819400"/>
            <a:ext cx="17446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Constitutional</a:t>
            </a:r>
          </a:p>
          <a:p>
            <a:r>
              <a:rPr lang="en-GB" sz="1600"/>
              <a:t>Amendment - slow</a:t>
            </a:r>
            <a:endParaRPr lang="en-US" sz="1600"/>
          </a:p>
        </p:txBody>
      </p:sp>
      <p:sp>
        <p:nvSpPr>
          <p:cNvPr id="99348" name="Text Box 20"/>
          <p:cNvSpPr txBox="1">
            <a:spLocks noChangeArrowheads="1"/>
          </p:cNvSpPr>
          <p:nvPr/>
        </p:nvSpPr>
        <p:spPr bwMode="auto">
          <a:xfrm>
            <a:off x="6232525" y="4633913"/>
            <a:ext cx="21399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Opportunistic, </a:t>
            </a:r>
          </a:p>
          <a:p>
            <a:r>
              <a:rPr lang="en-GB" sz="1600"/>
              <a:t>pace determined by</a:t>
            </a:r>
          </a:p>
          <a:p>
            <a:r>
              <a:rPr lang="en-GB" sz="1600"/>
              <a:t>windows of opportunity</a:t>
            </a:r>
          </a:p>
          <a:p>
            <a:r>
              <a:rPr lang="en-GB" sz="1600"/>
              <a:t>including effects of</a:t>
            </a:r>
          </a:p>
          <a:p>
            <a:r>
              <a:rPr lang="en-GB" sz="1600"/>
              <a:t>time-scale of planning</a:t>
            </a:r>
          </a:p>
          <a:p>
            <a:r>
              <a:rPr lang="en-GB" sz="1600"/>
              <a:t>system </a:t>
            </a:r>
            <a:endParaRPr lang="en-US" sz="1600"/>
          </a:p>
        </p:txBody>
      </p:sp>
      <p:sp>
        <p:nvSpPr>
          <p:cNvPr id="99349" name="Text Box 21"/>
          <p:cNvSpPr txBox="1">
            <a:spLocks noChangeArrowheads="1"/>
          </p:cNvSpPr>
          <p:nvPr/>
        </p:nvSpPr>
        <p:spPr bwMode="auto">
          <a:xfrm>
            <a:off x="1736725" y="3871913"/>
            <a:ext cx="1581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Others – Central </a:t>
            </a:r>
          </a:p>
          <a:p>
            <a:r>
              <a:rPr lang="en-GB" sz="1600"/>
              <a:t>agencies</a:t>
            </a:r>
            <a:endParaRPr lang="en-US" sz="1600"/>
          </a:p>
        </p:txBody>
      </p:sp>
      <p:sp>
        <p:nvSpPr>
          <p:cNvPr id="99350" name="Text Box 22"/>
          <p:cNvSpPr txBox="1">
            <a:spLocks noChangeArrowheads="1"/>
          </p:cNvSpPr>
          <p:nvPr/>
        </p:nvSpPr>
        <p:spPr bwMode="auto">
          <a:xfrm>
            <a:off x="3946525" y="3871913"/>
            <a:ext cx="20621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Others – segments</a:t>
            </a:r>
          </a:p>
          <a:p>
            <a:r>
              <a:rPr lang="en-GB" sz="1600"/>
              <a:t>of Federal bureaucracy</a:t>
            </a:r>
            <a:endParaRPr lang="en-US" sz="1600"/>
          </a:p>
        </p:txBody>
      </p:sp>
      <p:sp>
        <p:nvSpPr>
          <p:cNvPr id="99351" name="Text Box 23"/>
          <p:cNvSpPr txBox="1">
            <a:spLocks noChangeArrowheads="1"/>
          </p:cNvSpPr>
          <p:nvPr/>
        </p:nvSpPr>
        <p:spPr bwMode="auto">
          <a:xfrm>
            <a:off x="3886200" y="4953000"/>
            <a:ext cx="1350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 Private sector</a:t>
            </a:r>
            <a:endParaRPr lang="en-US" sz="1600"/>
          </a:p>
        </p:txBody>
      </p:sp>
      <p:sp>
        <p:nvSpPr>
          <p:cNvPr id="99352" name="Text Box 24"/>
          <p:cNvSpPr txBox="1">
            <a:spLocks noChangeArrowheads="1"/>
          </p:cNvSpPr>
          <p:nvPr/>
        </p:nvSpPr>
        <p:spPr bwMode="auto">
          <a:xfrm>
            <a:off x="3984625" y="5334000"/>
            <a:ext cx="22637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/>
              <a:t>Segments of Federal Bureaucracy</a:t>
            </a:r>
            <a:endParaRPr lang="en-US" sz="1600"/>
          </a:p>
        </p:txBody>
      </p:sp>
    </p:spTree>
  </p:cSld>
  <p:clrMapOvr>
    <a:masterClrMapping/>
  </p:clrMapOvr>
  <p:transition>
    <p:cover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Ingredients of Successful </a:t>
            </a:r>
            <a:br>
              <a:rPr lang="en-GB" sz="4000"/>
            </a:br>
            <a:r>
              <a:rPr lang="en-GB" sz="4000"/>
              <a:t>Public Management Policy Change</a:t>
            </a:r>
            <a:endParaRPr lang="en-US" sz="4000"/>
          </a:p>
        </p:txBody>
      </p:sp>
      <p:sp>
        <p:nvSpPr>
          <p:cNvPr id="102403" name="Line 3"/>
          <p:cNvSpPr>
            <a:spLocks noChangeShapeType="1"/>
          </p:cNvSpPr>
          <p:nvPr/>
        </p:nvSpPr>
        <p:spPr bwMode="auto">
          <a:xfrm>
            <a:off x="990600" y="3733800"/>
            <a:ext cx="990600" cy="23622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1981200" y="6096000"/>
            <a:ext cx="5334000" cy="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5" name="Line 5"/>
          <p:cNvSpPr>
            <a:spLocks noChangeShapeType="1"/>
          </p:cNvSpPr>
          <p:nvPr/>
        </p:nvSpPr>
        <p:spPr bwMode="auto">
          <a:xfrm flipH="1">
            <a:off x="7315200" y="3733800"/>
            <a:ext cx="990600" cy="23622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06" name="Oval 6"/>
          <p:cNvSpPr>
            <a:spLocks noChangeArrowheads="1"/>
          </p:cNvSpPr>
          <p:nvPr/>
        </p:nvSpPr>
        <p:spPr bwMode="auto">
          <a:xfrm>
            <a:off x="1735138" y="4706938"/>
            <a:ext cx="2379662" cy="1160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Policy entrepreneurship </a:t>
            </a:r>
          </a:p>
          <a:p>
            <a:pPr algn="ctr"/>
            <a:r>
              <a:rPr lang="en-GB" sz="1600"/>
              <a:t>in agenda-setting and</a:t>
            </a:r>
          </a:p>
          <a:p>
            <a:pPr algn="ctr"/>
            <a:r>
              <a:rPr lang="en-GB" sz="1600"/>
              <a:t> alternative-specification</a:t>
            </a:r>
            <a:endParaRPr lang="en-US" sz="1600"/>
          </a:p>
        </p:txBody>
      </p:sp>
      <p:sp>
        <p:nvSpPr>
          <p:cNvPr id="102407" name="Oval 7"/>
          <p:cNvSpPr>
            <a:spLocks noChangeArrowheads="1"/>
          </p:cNvSpPr>
          <p:nvPr/>
        </p:nvSpPr>
        <p:spPr bwMode="auto">
          <a:xfrm>
            <a:off x="4114800" y="5029200"/>
            <a:ext cx="2438400" cy="990600"/>
          </a:xfrm>
          <a:prstGeom prst="ellipse">
            <a:avLst/>
          </a:prstGeom>
          <a:solidFill>
            <a:srgbClr val="00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Presidential leadership</a:t>
            </a:r>
          </a:p>
          <a:p>
            <a:pPr algn="ctr"/>
            <a:r>
              <a:rPr lang="en-GB" sz="1600"/>
              <a:t> in agenda-setting and</a:t>
            </a:r>
          </a:p>
          <a:p>
            <a:pPr algn="ctr"/>
            <a:r>
              <a:rPr lang="en-GB" sz="1600"/>
              <a:t> decision-making</a:t>
            </a:r>
            <a:endParaRPr lang="en-US" sz="1600"/>
          </a:p>
        </p:txBody>
      </p:sp>
      <p:sp>
        <p:nvSpPr>
          <p:cNvPr id="102408" name="Oval 8"/>
          <p:cNvSpPr>
            <a:spLocks noChangeArrowheads="1"/>
          </p:cNvSpPr>
          <p:nvPr/>
        </p:nvSpPr>
        <p:spPr bwMode="auto">
          <a:xfrm>
            <a:off x="5867400" y="4267200"/>
            <a:ext cx="1828800" cy="9906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Combining high and</a:t>
            </a:r>
          </a:p>
          <a:p>
            <a:pPr algn="ctr"/>
            <a:r>
              <a:rPr lang="en-GB" sz="1600"/>
              <a:t>low profile issues</a:t>
            </a:r>
            <a:endParaRPr lang="en-US" sz="1600"/>
          </a:p>
        </p:txBody>
      </p:sp>
      <p:sp>
        <p:nvSpPr>
          <p:cNvPr id="102409" name="Oval 9"/>
          <p:cNvSpPr>
            <a:spLocks noChangeArrowheads="1"/>
          </p:cNvSpPr>
          <p:nvPr/>
        </p:nvSpPr>
        <p:spPr bwMode="auto">
          <a:xfrm>
            <a:off x="1371600" y="3733800"/>
            <a:ext cx="2286000" cy="8382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Capable units within</a:t>
            </a:r>
          </a:p>
          <a:p>
            <a:pPr algn="ctr"/>
            <a:r>
              <a:rPr lang="en-GB" sz="1600"/>
              <a:t>policy subsystem</a:t>
            </a:r>
            <a:endParaRPr lang="en-US" sz="1600"/>
          </a:p>
        </p:txBody>
      </p:sp>
      <p:sp>
        <p:nvSpPr>
          <p:cNvPr id="102410" name="Oval 10"/>
          <p:cNvSpPr>
            <a:spLocks noChangeArrowheads="1"/>
          </p:cNvSpPr>
          <p:nvPr/>
        </p:nvSpPr>
        <p:spPr bwMode="auto">
          <a:xfrm>
            <a:off x="3743325" y="3962400"/>
            <a:ext cx="2286000" cy="781050"/>
          </a:xfrm>
          <a:prstGeom prst="ellipse">
            <a:avLst/>
          </a:prstGeom>
          <a:solidFill>
            <a:srgbClr val="8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Direct learning in </a:t>
            </a:r>
          </a:p>
          <a:p>
            <a:pPr algn="ctr"/>
            <a:r>
              <a:rPr lang="en-GB" sz="1600"/>
              <a:t>alternative-specification</a:t>
            </a:r>
            <a:endParaRPr lang="en-US" sz="1600"/>
          </a:p>
        </p:txBody>
      </p:sp>
      <p:sp>
        <p:nvSpPr>
          <p:cNvPr id="102412" name="Oval 12"/>
          <p:cNvSpPr>
            <a:spLocks noChangeArrowheads="1"/>
          </p:cNvSpPr>
          <p:nvPr/>
        </p:nvSpPr>
        <p:spPr bwMode="auto">
          <a:xfrm>
            <a:off x="2590800" y="2895600"/>
            <a:ext cx="2362200" cy="762000"/>
          </a:xfrm>
          <a:prstGeom prst="ellipse">
            <a:avLst/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Fluid relations </a:t>
            </a:r>
          </a:p>
          <a:p>
            <a:pPr algn="ctr"/>
            <a:r>
              <a:rPr lang="en-GB" sz="1600"/>
              <a:t>within policy subsystem</a:t>
            </a:r>
            <a:endParaRPr lang="en-US" sz="1600"/>
          </a:p>
        </p:txBody>
      </p:sp>
      <p:sp>
        <p:nvSpPr>
          <p:cNvPr id="102413" name="Oval 13"/>
          <p:cNvSpPr>
            <a:spLocks noChangeArrowheads="1"/>
          </p:cNvSpPr>
          <p:nvPr/>
        </p:nvSpPr>
        <p:spPr bwMode="auto">
          <a:xfrm>
            <a:off x="5638800" y="2819400"/>
            <a:ext cx="1752600" cy="914400"/>
          </a:xfrm>
          <a:prstGeom prst="ellipse">
            <a:avLst/>
          </a:prstGeom>
          <a:solidFill>
            <a:srgbClr val="99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Support from</a:t>
            </a:r>
          </a:p>
          <a:p>
            <a:pPr algn="ctr"/>
            <a:r>
              <a:rPr lang="en-GB" sz="1600"/>
              <a:t>within bureaucracy</a:t>
            </a:r>
            <a:endParaRPr lang="en-US" sz="1600"/>
          </a:p>
        </p:txBody>
      </p:sp>
      <p:sp>
        <p:nvSpPr>
          <p:cNvPr id="102414" name="Oval 14"/>
          <p:cNvSpPr>
            <a:spLocks noChangeArrowheads="1"/>
          </p:cNvSpPr>
          <p:nvPr/>
        </p:nvSpPr>
        <p:spPr bwMode="auto">
          <a:xfrm>
            <a:off x="1066800" y="3581400"/>
            <a:ext cx="71628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 animBg="1" autoUpdateAnimBg="0"/>
      <p:bldP spid="102407" grpId="0" animBg="1" autoUpdateAnimBg="0"/>
      <p:bldP spid="102408" grpId="0" animBg="1" autoUpdateAnimBg="0"/>
      <p:bldP spid="102409" grpId="0" animBg="1" autoUpdateAnimBg="0"/>
      <p:bldP spid="102410" grpId="0" animBg="1" autoUpdateAnimBg="0"/>
      <p:bldP spid="102412" grpId="0" animBg="1" autoUpdateAnimBg="0"/>
      <p:bldP spid="10241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Functional Requirements Analysis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124200" y="2133600"/>
            <a:ext cx="2819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Successful Public Management</a:t>
            </a:r>
          </a:p>
          <a:p>
            <a:pPr algn="ctr"/>
            <a:r>
              <a:rPr lang="en-GB" sz="1600"/>
              <a:t> Policy Change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762000" y="4038600"/>
            <a:ext cx="2209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Agenda-Setting</a:t>
            </a:r>
          </a:p>
          <a:p>
            <a:pPr algn="ctr"/>
            <a:r>
              <a:rPr lang="en-GB" sz="1800"/>
              <a:t>Process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3429000" y="4038600"/>
            <a:ext cx="2209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Alternative-Generation</a:t>
            </a:r>
          </a:p>
          <a:p>
            <a:pPr algn="ctr"/>
            <a:r>
              <a:rPr lang="en-GB" sz="1800"/>
              <a:t>Process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5943600" y="4038600"/>
            <a:ext cx="2209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Decision-Making</a:t>
            </a:r>
          </a:p>
          <a:p>
            <a:pPr algn="ctr"/>
            <a:r>
              <a:rPr lang="en-GB" sz="1800"/>
              <a:t>Process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057400" y="5181600"/>
            <a:ext cx="2362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Effective Public</a:t>
            </a:r>
          </a:p>
          <a:p>
            <a:pPr algn="ctr"/>
            <a:r>
              <a:rPr lang="en-GB" sz="1600"/>
              <a:t>Entrepreneurship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257800" y="5181600"/>
            <a:ext cx="2362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Favorable Institutional</a:t>
            </a:r>
          </a:p>
          <a:p>
            <a:pPr algn="ctr"/>
            <a:r>
              <a:rPr lang="en-GB" sz="1600"/>
              <a:t>Arrangements</a:t>
            </a:r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1752600" y="38100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>
            <a:off x="70866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44958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>
            <a:off x="1752600" y="3810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>
            <a:off x="1676400" y="4876800"/>
            <a:ext cx="541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>
            <a:off x="1676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>
            <a:off x="44958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>
            <a:off x="7086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3048000" y="4876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>
            <a:off x="6400800" y="4876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4495800" y="2895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2057400" y="5905500"/>
            <a:ext cx="226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Presidential leadership</a:t>
            </a:r>
            <a:endParaRPr lang="en-US" sz="1800"/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1905000" y="6324600"/>
            <a:ext cx="258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Central agency executives</a:t>
            </a:r>
            <a:endParaRPr lang="en-US" sz="1800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5699125" y="5905500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Constitution</a:t>
            </a:r>
            <a:endParaRPr lang="en-US" sz="1800"/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5486400" y="6324600"/>
            <a:ext cx="177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Policy subsystem</a:t>
            </a:r>
            <a:endParaRPr lang="en-US" sz="180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 autoUpdateAnimBg="0"/>
      <p:bldP spid="16391" grpId="0" animBg="1" autoUpdateAnimBg="0"/>
      <p:bldP spid="16392" grpId="0" animBg="1" autoUpdateAnimBg="0"/>
      <p:bldP spid="16393" grpId="0" animBg="1" autoUpdateAnimBg="0"/>
      <p:bldP spid="16394" grpId="0" animBg="1" autoUpdateAnimBg="0"/>
      <p:bldP spid="16395" grpId="0" animBg="1" autoUpdateAnimBg="0"/>
      <p:bldP spid="16400" grpId="0" animBg="1"/>
      <p:bldP spid="16402" grpId="0" animBg="1"/>
      <p:bldP spid="16403" grpId="0" animBg="1"/>
      <p:bldP spid="16405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Practical Questions</a:t>
            </a:r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How can government leaders act effectively to improve public management in their countries?</a:t>
            </a:r>
          </a:p>
          <a:p>
            <a:pPr lvl="1"/>
            <a:r>
              <a:rPr lang="en-GB"/>
              <a:t>How can they act effectively to improve public management policies?</a:t>
            </a:r>
          </a:p>
          <a:p>
            <a:pPr lvl="2"/>
            <a:r>
              <a:rPr lang="en-GB"/>
              <a:t>What process design issues should they consider?</a:t>
            </a:r>
          </a:p>
          <a:p>
            <a:pPr lvl="3"/>
            <a:r>
              <a:rPr lang="en-GB"/>
              <a:t>What considerations should they bring to bear to 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Generalizations</a:t>
            </a:r>
            <a:endParaRPr lang="en-US"/>
          </a:p>
        </p:txBody>
      </p:sp>
      <p:sp>
        <p:nvSpPr>
          <p:cNvPr id="105475" name="Oval 1027"/>
          <p:cNvSpPr>
            <a:spLocks noChangeArrowheads="1"/>
          </p:cNvSpPr>
          <p:nvPr/>
        </p:nvSpPr>
        <p:spPr bwMode="auto">
          <a:xfrm>
            <a:off x="3200400" y="4191000"/>
            <a:ext cx="3048000" cy="1447800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50000">
                <a:schemeClr val="accent2"/>
              </a:gs>
              <a:gs pos="100000">
                <a:schemeClr val="hlink"/>
              </a:gs>
            </a:gsLst>
            <a:lin ang="18900000" scaled="1"/>
          </a:gradFill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05477" name="Oval 1029"/>
          <p:cNvSpPr>
            <a:spLocks noChangeArrowheads="1"/>
          </p:cNvSpPr>
          <p:nvPr/>
        </p:nvSpPr>
        <p:spPr bwMode="auto">
          <a:xfrm>
            <a:off x="1066800" y="1905000"/>
            <a:ext cx="3048000" cy="1447800"/>
          </a:xfrm>
          <a:prstGeom prst="ellipse">
            <a:avLst/>
          </a:prstGeom>
          <a:gradFill rotWithShape="0">
            <a:gsLst>
              <a:gs pos="0">
                <a:srgbClr val="FF6600"/>
              </a:gs>
              <a:gs pos="100000">
                <a:schemeClr val="hlink"/>
              </a:gs>
            </a:gsLst>
            <a:path path="rect">
              <a:fillToRect r="100000" b="100000"/>
            </a:path>
          </a:gra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05478" name="Oval 1030"/>
          <p:cNvSpPr>
            <a:spLocks noChangeArrowheads="1"/>
          </p:cNvSpPr>
          <p:nvPr/>
        </p:nvSpPr>
        <p:spPr bwMode="auto">
          <a:xfrm>
            <a:off x="4953000" y="1914525"/>
            <a:ext cx="3048000" cy="1447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rgbClr val="6666FF"/>
              </a:gs>
            </a:gsLst>
            <a:lin ang="5400000" scaled="1"/>
          </a:gradFill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05479" name="Text Box 1031"/>
          <p:cNvSpPr txBox="1">
            <a:spLocks noChangeArrowheads="1"/>
          </p:cNvSpPr>
          <p:nvPr/>
        </p:nvSpPr>
        <p:spPr bwMode="auto">
          <a:xfrm>
            <a:off x="1327150" y="2057400"/>
            <a:ext cx="24542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/>
              <a:t>Failure Modes</a:t>
            </a:r>
            <a:endParaRPr lang="en-US"/>
          </a:p>
        </p:txBody>
      </p:sp>
      <p:sp>
        <p:nvSpPr>
          <p:cNvPr id="105480" name="Text Box 1032"/>
          <p:cNvSpPr txBox="1">
            <a:spLocks noChangeArrowheads="1"/>
          </p:cNvSpPr>
          <p:nvPr/>
        </p:nvSpPr>
        <p:spPr bwMode="auto">
          <a:xfrm>
            <a:off x="5546725" y="2286000"/>
            <a:ext cx="1898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Trade-offs</a:t>
            </a:r>
            <a:endParaRPr lang="en-US"/>
          </a:p>
        </p:txBody>
      </p:sp>
      <p:sp>
        <p:nvSpPr>
          <p:cNvPr id="105481" name="Text Box 1033"/>
          <p:cNvSpPr txBox="1">
            <a:spLocks noChangeArrowheads="1"/>
          </p:cNvSpPr>
          <p:nvPr/>
        </p:nvSpPr>
        <p:spPr bwMode="auto">
          <a:xfrm>
            <a:off x="3413125" y="4602163"/>
            <a:ext cx="272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/>
              <a:t>Smart Practices</a:t>
            </a:r>
            <a:endParaRPr lang="en-US"/>
          </a:p>
        </p:txBody>
      </p:sp>
      <p:sp>
        <p:nvSpPr>
          <p:cNvPr id="105482" name="Text Box 1034"/>
          <p:cNvSpPr txBox="1">
            <a:spLocks noChangeArrowheads="1"/>
          </p:cNvSpPr>
          <p:nvPr/>
        </p:nvSpPr>
        <p:spPr bwMode="auto">
          <a:xfrm>
            <a:off x="669925" y="3429000"/>
            <a:ext cx="330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What went wrong in Peru (1996)?</a:t>
            </a:r>
          </a:p>
          <a:p>
            <a:r>
              <a:rPr lang="en-GB" sz="1800"/>
              <a:t>(see Executive Summary)</a:t>
            </a:r>
            <a:endParaRPr lang="en-US" sz="1800"/>
          </a:p>
        </p:txBody>
      </p:sp>
      <p:sp>
        <p:nvSpPr>
          <p:cNvPr id="105483" name="Text Box 1035"/>
          <p:cNvSpPr txBox="1">
            <a:spLocks noChangeArrowheads="1"/>
          </p:cNvSpPr>
          <p:nvPr/>
        </p:nvSpPr>
        <p:spPr bwMode="auto">
          <a:xfrm>
            <a:off x="6384925" y="3443288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/>
              <a:t>Issue profile</a:t>
            </a:r>
          </a:p>
          <a:p>
            <a:r>
              <a:rPr lang="en-GB" sz="2000"/>
              <a:t>Issue definition</a:t>
            </a:r>
            <a:endParaRPr lang="en-US" sz="2000"/>
          </a:p>
        </p:txBody>
      </p:sp>
      <p:sp>
        <p:nvSpPr>
          <p:cNvPr id="105484" name="Text Box 1036"/>
          <p:cNvSpPr txBox="1">
            <a:spLocks noChangeArrowheads="1"/>
          </p:cNvSpPr>
          <p:nvPr/>
        </p:nvSpPr>
        <p:spPr bwMode="auto">
          <a:xfrm>
            <a:off x="2667000" y="5738813"/>
            <a:ext cx="4787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Hybrid high and low profile</a:t>
            </a:r>
          </a:p>
          <a:p>
            <a:r>
              <a:rPr lang="en-GB" sz="1800"/>
              <a:t>Domestic policy transfer and learning</a:t>
            </a:r>
          </a:p>
          <a:p>
            <a:r>
              <a:rPr lang="en-GB" sz="1800"/>
              <a:t>Develop the public management policy subsystem</a:t>
            </a:r>
            <a:endParaRPr lang="en-US"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1828800" y="2971800"/>
            <a:ext cx="3810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GB"/>
              <a:t>The Practical Questions</a:t>
            </a:r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457200" y="16002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 b="1"/>
              <a:t>How</a:t>
            </a:r>
            <a:r>
              <a:rPr lang="en-GB" sz="2000"/>
              <a:t> can government leaders act </a:t>
            </a:r>
          </a:p>
          <a:p>
            <a:r>
              <a:rPr lang="en-GB" sz="2000"/>
              <a:t>effectively to </a:t>
            </a:r>
            <a:r>
              <a:rPr lang="en-GB" sz="2000" b="1"/>
              <a:t>improve</a:t>
            </a:r>
            <a:r>
              <a:rPr lang="en-GB" sz="2000"/>
              <a:t> public management</a:t>
            </a:r>
          </a:p>
          <a:p>
            <a:r>
              <a:rPr lang="en-GB" sz="2000"/>
              <a:t>in their countries?</a:t>
            </a:r>
            <a:endParaRPr lang="en-US" sz="2000"/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1600200" y="3429000"/>
            <a:ext cx="419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1905000" y="3048000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How can they act effectively to improve </a:t>
            </a:r>
            <a:r>
              <a:rPr lang="en-GB" sz="2000" b="1"/>
              <a:t>public management policies</a:t>
            </a:r>
            <a:r>
              <a:rPr lang="en-GB" sz="2000"/>
              <a:t>?</a:t>
            </a:r>
            <a:endParaRPr lang="en-US" sz="2000"/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3505200" y="4343400"/>
            <a:ext cx="3200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/>
              <a:t>What </a:t>
            </a:r>
            <a:r>
              <a:rPr lang="en-GB" sz="2000" b="1"/>
              <a:t>process design issues</a:t>
            </a:r>
          </a:p>
          <a:p>
            <a:r>
              <a:rPr lang="en-GB" sz="2000"/>
              <a:t>should they consider?</a:t>
            </a:r>
            <a:endParaRPr lang="en-US" sz="2000"/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5105400" y="5410200"/>
            <a:ext cx="3581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/>
              <a:t>What </a:t>
            </a:r>
            <a:r>
              <a:rPr lang="en-GB" sz="2000" b="1"/>
              <a:t>considerations</a:t>
            </a:r>
            <a:r>
              <a:rPr lang="en-GB" sz="2000"/>
              <a:t> should </a:t>
            </a:r>
          </a:p>
          <a:p>
            <a:r>
              <a:rPr lang="en-GB" sz="2000"/>
              <a:t>be brought to bear in </a:t>
            </a:r>
            <a:r>
              <a:rPr lang="en-GB" sz="2000" b="1"/>
              <a:t>resolving</a:t>
            </a:r>
            <a:r>
              <a:rPr lang="en-GB" sz="2000"/>
              <a:t> </a:t>
            </a:r>
          </a:p>
          <a:p>
            <a:r>
              <a:rPr lang="en-GB" sz="2000"/>
              <a:t>design issues?</a:t>
            </a:r>
            <a:endParaRPr lang="en-US" sz="2000"/>
          </a:p>
        </p:txBody>
      </p:sp>
      <p:sp>
        <p:nvSpPr>
          <p:cNvPr id="109577" name="AutoShape 9"/>
          <p:cNvSpPr>
            <a:spLocks noChangeArrowheads="1"/>
          </p:cNvSpPr>
          <p:nvPr/>
        </p:nvSpPr>
        <p:spPr bwMode="auto">
          <a:xfrm>
            <a:off x="990600" y="28956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AutoShape 10"/>
          <p:cNvSpPr>
            <a:spLocks noChangeArrowheads="1"/>
          </p:cNvSpPr>
          <p:nvPr/>
        </p:nvSpPr>
        <p:spPr bwMode="auto">
          <a:xfrm>
            <a:off x="2438400" y="42672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AutoShape 11"/>
          <p:cNvSpPr>
            <a:spLocks noChangeArrowheads="1"/>
          </p:cNvSpPr>
          <p:nvPr/>
        </p:nvSpPr>
        <p:spPr bwMode="auto">
          <a:xfrm>
            <a:off x="4038600" y="54864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09580" name="Picture 12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0"/>
            <a:ext cx="1828800" cy="1595438"/>
          </a:xfrm>
          <a:prstGeom prst="rect">
            <a:avLst/>
          </a:prstGeom>
          <a:noFill/>
        </p:spPr>
      </p:pic>
      <p:sp>
        <p:nvSpPr>
          <p:cNvPr id="109581" name="Line 13"/>
          <p:cNvSpPr>
            <a:spLocks noChangeShapeType="1"/>
          </p:cNvSpPr>
          <p:nvPr/>
        </p:nvSpPr>
        <p:spPr bwMode="auto">
          <a:xfrm flipH="1">
            <a:off x="6781800" y="3962400"/>
            <a:ext cx="914400" cy="1600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Research – Practice Linkages</a:t>
            </a: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5715000" y="2743200"/>
            <a:ext cx="2819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Successful Public Management</a:t>
            </a:r>
          </a:p>
          <a:p>
            <a:pPr algn="ctr"/>
            <a:r>
              <a:rPr lang="en-GB" sz="1600"/>
              <a:t> Policy Change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5029200" y="3657600"/>
            <a:ext cx="2362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Effective Public</a:t>
            </a:r>
          </a:p>
          <a:p>
            <a:pPr algn="ctr"/>
            <a:r>
              <a:rPr lang="en-GB" sz="1600"/>
              <a:t>Entrepreneurship</a:t>
            </a:r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4648200" y="4495800"/>
            <a:ext cx="22098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Analysis, Ingenuity,</a:t>
            </a:r>
          </a:p>
          <a:p>
            <a:pPr algn="ctr"/>
            <a:r>
              <a:rPr lang="en-GB" sz="1600"/>
              <a:t>And Craftsmanship</a:t>
            </a:r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1219200" y="3810000"/>
            <a:ext cx="1905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Comparative</a:t>
            </a:r>
          </a:p>
          <a:p>
            <a:pPr algn="ctr"/>
            <a:r>
              <a:rPr lang="en-GB" sz="1600"/>
              <a:t>Case Research</a:t>
            </a:r>
          </a:p>
        </p:txBody>
      </p:sp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1981200" y="4572000"/>
            <a:ext cx="1905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Policy</a:t>
            </a:r>
          </a:p>
          <a:p>
            <a:pPr algn="ctr"/>
            <a:r>
              <a:rPr lang="en-GB" sz="1600"/>
              <a:t>Learning</a:t>
            </a:r>
          </a:p>
        </p:txBody>
      </p:sp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609600" y="2895600"/>
            <a:ext cx="2057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Country Cases</a:t>
            </a:r>
          </a:p>
        </p:txBody>
      </p:sp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228600" y="1905000"/>
            <a:ext cx="1981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Coherent Research</a:t>
            </a:r>
          </a:p>
          <a:p>
            <a:pPr algn="ctr"/>
            <a:r>
              <a:rPr lang="en-GB" sz="1600"/>
              <a:t>Design</a:t>
            </a:r>
          </a:p>
        </p:txBody>
      </p:sp>
      <p:sp>
        <p:nvSpPr>
          <p:cNvPr id="73741" name="Line 13"/>
          <p:cNvSpPr>
            <a:spLocks noChangeShapeType="1"/>
          </p:cNvSpPr>
          <p:nvPr/>
        </p:nvSpPr>
        <p:spPr bwMode="auto">
          <a:xfrm>
            <a:off x="1143000" y="27432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2" name="Line 14"/>
          <p:cNvSpPr>
            <a:spLocks noChangeShapeType="1"/>
          </p:cNvSpPr>
          <p:nvPr/>
        </p:nvSpPr>
        <p:spPr bwMode="auto">
          <a:xfrm>
            <a:off x="1600200" y="35814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3" name="Line 15"/>
          <p:cNvSpPr>
            <a:spLocks noChangeShapeType="1"/>
          </p:cNvSpPr>
          <p:nvPr/>
        </p:nvSpPr>
        <p:spPr bwMode="auto">
          <a:xfrm>
            <a:off x="2286000" y="44196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7" name="Line 19"/>
          <p:cNvSpPr>
            <a:spLocks noChangeShapeType="1"/>
          </p:cNvSpPr>
          <p:nvPr/>
        </p:nvSpPr>
        <p:spPr bwMode="auto">
          <a:xfrm flipV="1">
            <a:off x="5867400" y="4267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8" name="Line 20"/>
          <p:cNvSpPr>
            <a:spLocks noChangeShapeType="1"/>
          </p:cNvSpPr>
          <p:nvPr/>
        </p:nvSpPr>
        <p:spPr bwMode="auto">
          <a:xfrm flipV="1">
            <a:off x="6248400" y="3505200"/>
            <a:ext cx="457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3750" name="Picture 22" descr="C:\Program Files\Common Files\Microsoft Shared\Clipart\cagcat50\MP0064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905000"/>
            <a:ext cx="1447800" cy="1443038"/>
          </a:xfrm>
          <a:prstGeom prst="rect">
            <a:avLst/>
          </a:prstGeom>
          <a:noFill/>
        </p:spPr>
      </p:pic>
      <p:pic>
        <p:nvPicPr>
          <p:cNvPr id="73751" name="Picture 23" descr="C:\Program Files\Common Files\Microsoft Shared\Clipart\cagcat50\BS01316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3657600"/>
            <a:ext cx="979488" cy="1774825"/>
          </a:xfrm>
          <a:prstGeom prst="rect">
            <a:avLst/>
          </a:prstGeom>
          <a:noFill/>
        </p:spPr>
      </p:pic>
      <p:pic>
        <p:nvPicPr>
          <p:cNvPr id="73752" name="Picture 2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810000"/>
            <a:ext cx="990600" cy="865188"/>
          </a:xfrm>
          <a:prstGeom prst="rect">
            <a:avLst/>
          </a:prstGeom>
          <a:noFill/>
        </p:spPr>
      </p:pic>
      <p:sp>
        <p:nvSpPr>
          <p:cNvPr id="73754" name="Line 26"/>
          <p:cNvSpPr>
            <a:spLocks noChangeShapeType="1"/>
          </p:cNvSpPr>
          <p:nvPr/>
        </p:nvSpPr>
        <p:spPr bwMode="auto">
          <a:xfrm>
            <a:off x="3886200" y="4876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55" name="Rectangle 27"/>
          <p:cNvSpPr>
            <a:spLocks noChangeArrowheads="1"/>
          </p:cNvSpPr>
          <p:nvPr/>
        </p:nvSpPr>
        <p:spPr bwMode="auto">
          <a:xfrm>
            <a:off x="6096000" y="1752600"/>
            <a:ext cx="2819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Improved Public Management</a:t>
            </a:r>
          </a:p>
          <a:p>
            <a:pPr algn="ctr"/>
            <a:r>
              <a:rPr lang="en-GB" sz="1600"/>
              <a:t>And Policy Achievements</a:t>
            </a:r>
          </a:p>
        </p:txBody>
      </p:sp>
      <p:sp>
        <p:nvSpPr>
          <p:cNvPr id="73756" name="Line 28"/>
          <p:cNvSpPr>
            <a:spLocks noChangeShapeType="1"/>
          </p:cNvSpPr>
          <p:nvPr/>
        </p:nvSpPr>
        <p:spPr bwMode="auto">
          <a:xfrm flipV="1">
            <a:off x="7086600" y="2514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3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1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73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nimBg="1" autoUpdateAnimBg="0"/>
      <p:bldP spid="73733" grpId="0" animBg="1" autoUpdateAnimBg="0"/>
      <p:bldP spid="73734" grpId="0" animBg="1" autoUpdateAnimBg="0"/>
      <p:bldP spid="73737" grpId="0" animBg="1" autoUpdateAnimBg="0"/>
      <p:bldP spid="73738" grpId="0" animBg="1" autoUpdateAnimBg="0"/>
      <p:bldP spid="73739" grpId="0" animBg="1" autoUpdateAnimBg="0"/>
      <p:bldP spid="73740" grpId="0" animBg="1" autoUpdateAnimBg="0"/>
      <p:bldP spid="73741" grpId="0" animBg="1"/>
      <p:bldP spid="73742" grpId="0" animBg="1"/>
      <p:bldP spid="73743" grpId="0" animBg="1"/>
      <p:bldP spid="73747" grpId="0" animBg="1"/>
      <p:bldP spid="73748" grpId="0" animBg="1"/>
      <p:bldP spid="73754" grpId="0" animBg="1"/>
      <p:bldP spid="73755" grpId="0" animBg="1" autoUpdateAnimBg="0"/>
      <p:bldP spid="737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Back up slides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Narrative Structure of Policy Change</a:t>
            </a:r>
            <a:br>
              <a:rPr lang="en-GB" sz="3600"/>
            </a:br>
            <a:r>
              <a:rPr lang="en-GB" sz="3600"/>
              <a:t>(Baumgartner and Jones)</a:t>
            </a: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838200" y="1828800"/>
            <a:ext cx="1752600" cy="403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Prior Events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</p:txBody>
      </p:sp>
      <p:sp>
        <p:nvSpPr>
          <p:cNvPr id="86020" name="Line 4"/>
          <p:cNvSpPr>
            <a:spLocks noChangeShapeType="1"/>
          </p:cNvSpPr>
          <p:nvPr/>
        </p:nvSpPr>
        <p:spPr bwMode="auto">
          <a:xfrm>
            <a:off x="838200" y="62484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8518525" y="613727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t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2667000" y="2743200"/>
            <a:ext cx="4648200" cy="2209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The Episode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</p:txBody>
      </p:sp>
      <p:sp>
        <p:nvSpPr>
          <p:cNvPr id="86023" name="Rectangle 7"/>
          <p:cNvSpPr>
            <a:spLocks noChangeArrowheads="1"/>
          </p:cNvSpPr>
          <p:nvPr/>
        </p:nvSpPr>
        <p:spPr bwMode="auto">
          <a:xfrm>
            <a:off x="2667000" y="5029200"/>
            <a:ext cx="4648200" cy="8382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Related Events</a:t>
            </a:r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2667000" y="1828800"/>
            <a:ext cx="4648200" cy="79851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Contemporaneous Events</a:t>
            </a:r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2590800" y="3810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4876800" y="2625725"/>
            <a:ext cx="0" cy="1158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7" name="Line 11"/>
          <p:cNvSpPr>
            <a:spLocks noChangeShapeType="1"/>
          </p:cNvSpPr>
          <p:nvPr/>
        </p:nvSpPr>
        <p:spPr bwMode="auto">
          <a:xfrm>
            <a:off x="4876800" y="4953000"/>
            <a:ext cx="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8" name="Line 12"/>
          <p:cNvSpPr>
            <a:spLocks noChangeShapeType="1"/>
          </p:cNvSpPr>
          <p:nvPr/>
        </p:nvSpPr>
        <p:spPr bwMode="auto">
          <a:xfrm>
            <a:off x="2590800" y="2286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9" name="Line 13"/>
          <p:cNvSpPr>
            <a:spLocks noChangeShapeType="1"/>
          </p:cNvSpPr>
          <p:nvPr/>
        </p:nvSpPr>
        <p:spPr bwMode="auto">
          <a:xfrm>
            <a:off x="2590800" y="54102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30" name="Rectangle 14"/>
          <p:cNvSpPr>
            <a:spLocks noChangeArrowheads="1"/>
          </p:cNvSpPr>
          <p:nvPr/>
        </p:nvSpPr>
        <p:spPr bwMode="auto">
          <a:xfrm>
            <a:off x="7467600" y="1828800"/>
            <a:ext cx="1066800" cy="403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Later</a:t>
            </a:r>
          </a:p>
          <a:p>
            <a:pPr algn="ctr"/>
            <a:r>
              <a:rPr lang="en-GB" sz="2400"/>
              <a:t>Events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</p:txBody>
      </p:sp>
      <p:sp>
        <p:nvSpPr>
          <p:cNvPr id="86031" name="Line 15"/>
          <p:cNvSpPr>
            <a:spLocks noChangeShapeType="1"/>
          </p:cNvSpPr>
          <p:nvPr/>
        </p:nvSpPr>
        <p:spPr bwMode="auto">
          <a:xfrm>
            <a:off x="7315200" y="2286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32" name="Line 16"/>
          <p:cNvSpPr>
            <a:spLocks noChangeShapeType="1"/>
          </p:cNvSpPr>
          <p:nvPr/>
        </p:nvSpPr>
        <p:spPr bwMode="auto">
          <a:xfrm>
            <a:off x="7315200" y="3810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33" name="Line 17"/>
          <p:cNvSpPr>
            <a:spLocks noChangeShapeType="1"/>
          </p:cNvSpPr>
          <p:nvPr/>
        </p:nvSpPr>
        <p:spPr bwMode="auto">
          <a:xfrm>
            <a:off x="7315200" y="54864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34" name="Rectangle 18"/>
          <p:cNvSpPr>
            <a:spLocks noChangeArrowheads="1"/>
          </p:cNvSpPr>
          <p:nvPr/>
        </p:nvSpPr>
        <p:spPr bwMode="auto">
          <a:xfrm>
            <a:off x="2057400" y="3124200"/>
            <a:ext cx="2286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800"/>
              <a:t>E1   Agenda setting</a:t>
            </a:r>
            <a:endParaRPr lang="en-US" sz="1800"/>
          </a:p>
        </p:txBody>
      </p:sp>
      <p:sp>
        <p:nvSpPr>
          <p:cNvPr id="86035" name="Rectangle 19"/>
          <p:cNvSpPr>
            <a:spLocks noChangeArrowheads="1"/>
          </p:cNvSpPr>
          <p:nvPr/>
        </p:nvSpPr>
        <p:spPr bwMode="auto">
          <a:xfrm>
            <a:off x="1066800" y="3733800"/>
            <a:ext cx="2438400" cy="1066800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36" name="Rectangle 20"/>
          <p:cNvSpPr>
            <a:spLocks noChangeArrowheads="1"/>
          </p:cNvSpPr>
          <p:nvPr/>
        </p:nvSpPr>
        <p:spPr bwMode="auto">
          <a:xfrm>
            <a:off x="1219200" y="3886200"/>
            <a:ext cx="2209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PE1  Rule making</a:t>
            </a:r>
            <a:endParaRPr lang="en-US" sz="1800"/>
          </a:p>
        </p:txBody>
      </p:sp>
      <p:sp>
        <p:nvSpPr>
          <p:cNvPr id="86037" name="Rectangle 21"/>
          <p:cNvSpPr>
            <a:spLocks noChangeArrowheads="1"/>
          </p:cNvSpPr>
          <p:nvPr/>
        </p:nvSpPr>
        <p:spPr bwMode="auto">
          <a:xfrm>
            <a:off x="1219200" y="4343400"/>
            <a:ext cx="2209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PE2 Operations</a:t>
            </a:r>
            <a:endParaRPr lang="en-US" sz="1800"/>
          </a:p>
        </p:txBody>
      </p:sp>
      <p:sp>
        <p:nvSpPr>
          <p:cNvPr id="86038" name="Rectangle 22"/>
          <p:cNvSpPr>
            <a:spLocks noChangeArrowheads="1"/>
          </p:cNvSpPr>
          <p:nvPr/>
        </p:nvSpPr>
        <p:spPr bwMode="auto">
          <a:xfrm>
            <a:off x="4572000" y="3124200"/>
            <a:ext cx="12954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E2</a:t>
            </a:r>
          </a:p>
          <a:p>
            <a:pPr algn="ctr"/>
            <a:r>
              <a:rPr lang="en-GB" sz="1800"/>
              <a:t>Policy </a:t>
            </a:r>
          </a:p>
          <a:p>
            <a:pPr algn="ctr"/>
            <a:r>
              <a:rPr lang="en-GB" sz="1800"/>
              <a:t>decision</a:t>
            </a:r>
          </a:p>
          <a:p>
            <a:pPr algn="ctr"/>
            <a:r>
              <a:rPr lang="en-GB" sz="1800"/>
              <a:t>making</a:t>
            </a:r>
            <a:endParaRPr lang="en-US" sz="1800"/>
          </a:p>
        </p:txBody>
      </p:sp>
      <p:sp>
        <p:nvSpPr>
          <p:cNvPr id="86039" name="Rectangle 23"/>
          <p:cNvSpPr>
            <a:spLocks noChangeArrowheads="1"/>
          </p:cNvSpPr>
          <p:nvPr/>
        </p:nvSpPr>
        <p:spPr bwMode="auto">
          <a:xfrm>
            <a:off x="6172200" y="3733800"/>
            <a:ext cx="2362200" cy="1066800"/>
          </a:xfrm>
          <a:prstGeom prst="rect">
            <a:avLst/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40" name="Rectangle 24"/>
          <p:cNvSpPr>
            <a:spLocks noChangeArrowheads="1"/>
          </p:cNvSpPr>
          <p:nvPr/>
        </p:nvSpPr>
        <p:spPr bwMode="auto">
          <a:xfrm>
            <a:off x="6324600" y="3886200"/>
            <a:ext cx="2133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LE1  Rule making</a:t>
            </a:r>
            <a:endParaRPr lang="en-US" sz="1800"/>
          </a:p>
        </p:txBody>
      </p:sp>
      <p:sp>
        <p:nvSpPr>
          <p:cNvPr id="86041" name="Rectangle 25"/>
          <p:cNvSpPr>
            <a:spLocks noChangeArrowheads="1"/>
          </p:cNvSpPr>
          <p:nvPr/>
        </p:nvSpPr>
        <p:spPr bwMode="auto">
          <a:xfrm>
            <a:off x="6324600" y="4343400"/>
            <a:ext cx="2133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LE2 Operations</a:t>
            </a:r>
            <a:endParaRPr lang="en-US" sz="1800"/>
          </a:p>
        </p:txBody>
      </p:sp>
      <p:sp>
        <p:nvSpPr>
          <p:cNvPr id="86042" name="Line 26"/>
          <p:cNvSpPr>
            <a:spLocks noChangeShapeType="1"/>
          </p:cNvSpPr>
          <p:nvPr/>
        </p:nvSpPr>
        <p:spPr bwMode="auto">
          <a:xfrm flipV="1">
            <a:off x="1905000" y="3581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43" name="Line 27"/>
          <p:cNvSpPr>
            <a:spLocks noChangeShapeType="1"/>
          </p:cNvSpPr>
          <p:nvPr/>
        </p:nvSpPr>
        <p:spPr bwMode="auto">
          <a:xfrm>
            <a:off x="4191000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44" name="Line 28"/>
          <p:cNvSpPr>
            <a:spLocks noChangeShapeType="1"/>
          </p:cNvSpPr>
          <p:nvPr/>
        </p:nvSpPr>
        <p:spPr bwMode="auto">
          <a:xfrm>
            <a:off x="5867400" y="4114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4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1" name="Oval 11"/>
          <p:cNvSpPr>
            <a:spLocks noChangeArrowheads="1"/>
          </p:cNvSpPr>
          <p:nvPr/>
        </p:nvSpPr>
        <p:spPr bwMode="auto">
          <a:xfrm>
            <a:off x="1752600" y="2667000"/>
            <a:ext cx="5791200" cy="3962400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Public Management </a:t>
            </a:r>
            <a:br>
              <a:rPr lang="en-GB"/>
            </a:br>
            <a:r>
              <a:rPr lang="en-GB"/>
              <a:t>Policy Subsystem</a:t>
            </a:r>
            <a:endParaRPr lang="en-US"/>
          </a:p>
        </p:txBody>
      </p:sp>
      <p:pic>
        <p:nvPicPr>
          <p:cNvPr id="92163" name="Picture 3" descr="C:\Program Files\Common Files\Microsoft Shared\Clipart\cagcat50\BD05297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1371600" cy="1282700"/>
          </a:xfrm>
          <a:prstGeom prst="rect">
            <a:avLst/>
          </a:prstGeom>
          <a:noFill/>
        </p:spPr>
      </p:pic>
      <p:pic>
        <p:nvPicPr>
          <p:cNvPr id="92164" name="Picture 4" descr="C:\Program Files\Common Files\Microsoft Shared\Clipart\cagcat50\BS0158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76600"/>
            <a:ext cx="990600" cy="914400"/>
          </a:xfrm>
          <a:prstGeom prst="rect">
            <a:avLst/>
          </a:prstGeom>
          <a:noFill/>
        </p:spPr>
      </p:pic>
      <p:pic>
        <p:nvPicPr>
          <p:cNvPr id="92165" name="Picture 5" descr="C:\Program Files\Common Files\Microsoft Shared\Clipart\cagcat50\BS0158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352800"/>
            <a:ext cx="990600" cy="914400"/>
          </a:xfrm>
          <a:prstGeom prst="rect">
            <a:avLst/>
          </a:prstGeom>
          <a:noFill/>
        </p:spPr>
      </p:pic>
      <p:pic>
        <p:nvPicPr>
          <p:cNvPr id="92166" name="Picture 6" descr="C:\Program Files\Common Files\Microsoft Shared\Clipart\cagcat50\BS0158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800600"/>
            <a:ext cx="990600" cy="914400"/>
          </a:xfrm>
          <a:prstGeom prst="rect">
            <a:avLst/>
          </a:prstGeom>
          <a:noFill/>
        </p:spPr>
      </p:pic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2667000" y="4267200"/>
            <a:ext cx="168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Money-centered</a:t>
            </a:r>
          </a:p>
          <a:p>
            <a:r>
              <a:rPr lang="en-GB" sz="1800"/>
              <a:t>central agencies</a:t>
            </a:r>
            <a:endParaRPr lang="en-US" sz="1800"/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5080000" y="4267200"/>
            <a:ext cx="170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People-centered</a:t>
            </a:r>
          </a:p>
          <a:p>
            <a:r>
              <a:rPr lang="en-GB" sz="1800"/>
              <a:t>Central agencies</a:t>
            </a:r>
            <a:endParaRPr lang="en-US" sz="1800"/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3641725" y="5759450"/>
            <a:ext cx="2454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800"/>
              <a:t>Organization-centered central agencies</a:t>
            </a:r>
            <a:endParaRPr lang="en-US" sz="1800"/>
          </a:p>
        </p:txBody>
      </p:sp>
      <p:sp>
        <p:nvSpPr>
          <p:cNvPr id="92172" name="Text Box 12"/>
          <p:cNvSpPr txBox="1">
            <a:spLocks noChangeArrowheads="1"/>
          </p:cNvSpPr>
          <p:nvPr/>
        </p:nvSpPr>
        <p:spPr bwMode="auto">
          <a:xfrm>
            <a:off x="2274888" y="5895975"/>
            <a:ext cx="10779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Presidency</a:t>
            </a:r>
          </a:p>
          <a:p>
            <a:r>
              <a:rPr lang="en-GB" sz="1600"/>
              <a:t>Ministry</a:t>
            </a:r>
            <a:endParaRPr lang="en-US" sz="1600"/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3657600" y="2679700"/>
            <a:ext cx="10318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Central</a:t>
            </a:r>
          </a:p>
          <a:p>
            <a:r>
              <a:rPr lang="en-GB" sz="1600"/>
              <a:t>Budgeting</a:t>
            </a:r>
          </a:p>
          <a:p>
            <a:r>
              <a:rPr lang="en-GB" sz="1600"/>
              <a:t>Unit</a:t>
            </a:r>
            <a:endParaRPr lang="en-US" sz="1600"/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1566863" y="4481513"/>
            <a:ext cx="10239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Supreme</a:t>
            </a:r>
          </a:p>
          <a:p>
            <a:r>
              <a:rPr lang="en-GB" sz="1600"/>
              <a:t>Audit</a:t>
            </a:r>
          </a:p>
          <a:p>
            <a:r>
              <a:rPr lang="en-GB" sz="1600"/>
              <a:t>Institution</a:t>
            </a:r>
            <a:endParaRPr lang="en-US" sz="1600"/>
          </a:p>
        </p:txBody>
      </p:sp>
      <p:sp>
        <p:nvSpPr>
          <p:cNvPr id="92175" name="Text Box 15"/>
          <p:cNvSpPr txBox="1">
            <a:spLocks noChangeArrowheads="1"/>
          </p:cNvSpPr>
          <p:nvPr/>
        </p:nvSpPr>
        <p:spPr bwMode="auto">
          <a:xfrm>
            <a:off x="4876800" y="2603500"/>
            <a:ext cx="16383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Central Personnel</a:t>
            </a:r>
          </a:p>
          <a:p>
            <a:r>
              <a:rPr lang="en-GB" sz="1600"/>
              <a:t>and Civil Service</a:t>
            </a:r>
          </a:p>
          <a:p>
            <a:r>
              <a:rPr lang="en-GB" sz="1600"/>
              <a:t>Unit</a:t>
            </a:r>
            <a:endParaRPr lang="en-US" sz="1600"/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6553200" y="5181600"/>
            <a:ext cx="8747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Central</a:t>
            </a:r>
          </a:p>
          <a:p>
            <a:r>
              <a:rPr lang="en-GB" sz="1600"/>
              <a:t>Services</a:t>
            </a:r>
          </a:p>
          <a:p>
            <a:r>
              <a:rPr lang="en-GB" sz="1600"/>
              <a:t>Units</a:t>
            </a:r>
            <a:endParaRPr lang="en-US" sz="1600"/>
          </a:p>
        </p:txBody>
      </p:sp>
      <p:sp>
        <p:nvSpPr>
          <p:cNvPr id="92177" name="Oval 17"/>
          <p:cNvSpPr>
            <a:spLocks noChangeArrowheads="1"/>
          </p:cNvSpPr>
          <p:nvPr/>
        </p:nvSpPr>
        <p:spPr bwMode="auto">
          <a:xfrm>
            <a:off x="685800" y="23622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Presidency</a:t>
            </a:r>
            <a:endParaRPr lang="en-US" sz="2400"/>
          </a:p>
        </p:txBody>
      </p:sp>
      <p:sp>
        <p:nvSpPr>
          <p:cNvPr id="92178" name="Oval 18"/>
          <p:cNvSpPr>
            <a:spLocks noChangeArrowheads="1"/>
          </p:cNvSpPr>
          <p:nvPr/>
        </p:nvSpPr>
        <p:spPr bwMode="auto">
          <a:xfrm>
            <a:off x="7086600" y="2286000"/>
            <a:ext cx="17526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Legislature</a:t>
            </a:r>
            <a:endParaRPr lang="en-US" sz="2400"/>
          </a:p>
        </p:txBody>
      </p:sp>
      <p:sp>
        <p:nvSpPr>
          <p:cNvPr id="92179" name="Oval 19"/>
          <p:cNvSpPr>
            <a:spLocks noChangeArrowheads="1"/>
          </p:cNvSpPr>
          <p:nvPr/>
        </p:nvSpPr>
        <p:spPr bwMode="auto">
          <a:xfrm>
            <a:off x="7620000" y="4038600"/>
            <a:ext cx="1295400" cy="838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600"/>
              <a:t>Public</a:t>
            </a:r>
          </a:p>
          <a:p>
            <a:pPr algn="ctr"/>
            <a:r>
              <a:rPr lang="en-GB" sz="1600"/>
              <a:t>Employees </a:t>
            </a:r>
          </a:p>
          <a:p>
            <a:pPr algn="ctr"/>
            <a:r>
              <a:rPr lang="en-GB" sz="1600"/>
              <a:t>Assoc.</a:t>
            </a:r>
            <a:endParaRPr lang="en-US" sz="1600"/>
          </a:p>
        </p:txBody>
      </p:sp>
      <p:sp>
        <p:nvSpPr>
          <p:cNvPr id="92181" name="Line 21"/>
          <p:cNvSpPr>
            <a:spLocks noChangeShapeType="1"/>
          </p:cNvSpPr>
          <p:nvPr/>
        </p:nvSpPr>
        <p:spPr bwMode="auto">
          <a:xfrm flipH="1">
            <a:off x="2286000" y="4724400"/>
            <a:ext cx="2438400" cy="1066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2" name="Line 22"/>
          <p:cNvSpPr>
            <a:spLocks noChangeShapeType="1"/>
          </p:cNvSpPr>
          <p:nvPr/>
        </p:nvSpPr>
        <p:spPr bwMode="auto">
          <a:xfrm>
            <a:off x="4724400" y="4724400"/>
            <a:ext cx="1981200" cy="1295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4" name="Line 24"/>
          <p:cNvSpPr>
            <a:spLocks noChangeShapeType="1"/>
          </p:cNvSpPr>
          <p:nvPr/>
        </p:nvSpPr>
        <p:spPr bwMode="auto">
          <a:xfrm flipV="1">
            <a:off x="4724400" y="26670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185" name="Oval 25"/>
          <p:cNvSpPr>
            <a:spLocks noChangeArrowheads="1"/>
          </p:cNvSpPr>
          <p:nvPr/>
        </p:nvSpPr>
        <p:spPr bwMode="auto">
          <a:xfrm>
            <a:off x="228600" y="3962400"/>
            <a:ext cx="1066800" cy="762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Int’l</a:t>
            </a:r>
          </a:p>
          <a:p>
            <a:pPr algn="ctr"/>
            <a:r>
              <a:rPr lang="en-GB" sz="1800"/>
              <a:t>Instit.</a:t>
            </a:r>
            <a:endParaRPr lang="en-US" sz="1800"/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1127125" y="3363913"/>
            <a:ext cx="12112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400"/>
              <a:t>Economic</a:t>
            </a:r>
          </a:p>
          <a:p>
            <a:r>
              <a:rPr lang="en-GB" sz="1400"/>
              <a:t>Policy-makers</a:t>
            </a:r>
            <a:endParaRPr lang="en-US" sz="140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2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92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9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1" grpId="0" animBg="1"/>
      <p:bldP spid="92167" grpId="0" autoUpdateAnimBg="0"/>
      <p:bldP spid="92169" grpId="0" autoUpdateAnimBg="0"/>
      <p:bldP spid="92170" grpId="0" autoUpdateAnimBg="0"/>
      <p:bldP spid="92172" grpId="0" autoUpdateAnimBg="0"/>
      <p:bldP spid="92173" grpId="0" autoUpdateAnimBg="0"/>
      <p:bldP spid="92174" grpId="0" autoUpdateAnimBg="0"/>
      <p:bldP spid="92175" grpId="0" autoUpdateAnimBg="0"/>
      <p:bldP spid="92176" grpId="0" autoUpdateAnimBg="0"/>
      <p:bldP spid="92177" grpId="0" animBg="1" autoUpdateAnimBg="0"/>
      <p:bldP spid="92178" grpId="0" animBg="1" autoUpdateAnimBg="0"/>
      <p:bldP spid="92179" grpId="0" animBg="1" autoUpdateAnimBg="0"/>
      <p:bldP spid="92181" grpId="0" animBg="1"/>
      <p:bldP spid="92182" grpId="0" animBg="1"/>
      <p:bldP spid="92184" grpId="0" animBg="1"/>
      <p:bldP spid="92185" grpId="0" animBg="1" autoUpdateAnimBg="0"/>
      <p:bldP spid="9218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1828800" y="2971800"/>
            <a:ext cx="3810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GB"/>
              <a:t>The Practical Questions</a:t>
            </a:r>
            <a:endParaRPr lang="en-US"/>
          </a:p>
        </p:txBody>
      </p:sp>
      <p:sp>
        <p:nvSpPr>
          <p:cNvPr id="108548" name="Rectangle 4"/>
          <p:cNvSpPr>
            <a:spLocks noChangeArrowheads="1"/>
          </p:cNvSpPr>
          <p:nvPr/>
        </p:nvSpPr>
        <p:spPr bwMode="auto">
          <a:xfrm>
            <a:off x="457200" y="1600200"/>
            <a:ext cx="44958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 b="1"/>
              <a:t>How</a:t>
            </a:r>
            <a:r>
              <a:rPr lang="en-GB" sz="2000"/>
              <a:t> can government leaders act </a:t>
            </a:r>
          </a:p>
          <a:p>
            <a:r>
              <a:rPr lang="en-GB" sz="2000"/>
              <a:t>effectively to </a:t>
            </a:r>
            <a:r>
              <a:rPr lang="en-GB" sz="2000" b="1"/>
              <a:t>improve</a:t>
            </a:r>
            <a:r>
              <a:rPr lang="en-GB" sz="2000"/>
              <a:t> public management</a:t>
            </a:r>
          </a:p>
          <a:p>
            <a:r>
              <a:rPr lang="en-GB" sz="2000"/>
              <a:t>in their countries?</a:t>
            </a:r>
            <a:endParaRPr lang="en-US" sz="2000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1600200" y="3429000"/>
            <a:ext cx="419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8551" name="Text Box 7"/>
          <p:cNvSpPr txBox="1">
            <a:spLocks noChangeArrowheads="1"/>
          </p:cNvSpPr>
          <p:nvPr/>
        </p:nvSpPr>
        <p:spPr bwMode="auto">
          <a:xfrm>
            <a:off x="1905000" y="3048000"/>
            <a:ext cx="4038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How can they act effectively to improve </a:t>
            </a:r>
            <a:r>
              <a:rPr lang="en-GB" sz="2000" b="1"/>
              <a:t>public management policies</a:t>
            </a:r>
            <a:r>
              <a:rPr lang="en-GB" sz="2000"/>
              <a:t>?</a:t>
            </a:r>
            <a:endParaRPr lang="en-US" sz="2000"/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3505200" y="4343400"/>
            <a:ext cx="32004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/>
              <a:t>What </a:t>
            </a:r>
            <a:r>
              <a:rPr lang="en-GB" sz="2000" b="1"/>
              <a:t>process design issues</a:t>
            </a:r>
          </a:p>
          <a:p>
            <a:r>
              <a:rPr lang="en-GB" sz="2000"/>
              <a:t>should they consider?</a:t>
            </a:r>
            <a:endParaRPr lang="en-US" sz="2000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5105400" y="5410200"/>
            <a:ext cx="3581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2000"/>
              <a:t>What </a:t>
            </a:r>
            <a:r>
              <a:rPr lang="en-GB" sz="2000" b="1"/>
              <a:t>considerations</a:t>
            </a:r>
            <a:r>
              <a:rPr lang="en-GB" sz="2000"/>
              <a:t> should </a:t>
            </a:r>
          </a:p>
          <a:p>
            <a:r>
              <a:rPr lang="en-GB" sz="2000"/>
              <a:t>be brought to bear in </a:t>
            </a:r>
            <a:r>
              <a:rPr lang="en-GB" sz="2000" b="1"/>
              <a:t>resolving</a:t>
            </a:r>
            <a:r>
              <a:rPr lang="en-GB" sz="2000"/>
              <a:t> </a:t>
            </a:r>
          </a:p>
          <a:p>
            <a:r>
              <a:rPr lang="en-GB" sz="2000"/>
              <a:t>design issues?</a:t>
            </a:r>
            <a:endParaRPr lang="en-US" sz="2000"/>
          </a:p>
        </p:txBody>
      </p:sp>
      <p:sp>
        <p:nvSpPr>
          <p:cNvPr id="108558" name="AutoShape 14"/>
          <p:cNvSpPr>
            <a:spLocks noChangeArrowheads="1"/>
          </p:cNvSpPr>
          <p:nvPr/>
        </p:nvSpPr>
        <p:spPr bwMode="auto">
          <a:xfrm>
            <a:off x="990600" y="28956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9" name="AutoShape 15"/>
          <p:cNvSpPr>
            <a:spLocks noChangeArrowheads="1"/>
          </p:cNvSpPr>
          <p:nvPr/>
        </p:nvSpPr>
        <p:spPr bwMode="auto">
          <a:xfrm>
            <a:off x="2438400" y="42672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60" name="AutoShape 16"/>
          <p:cNvSpPr>
            <a:spLocks noChangeArrowheads="1"/>
          </p:cNvSpPr>
          <p:nvPr/>
        </p:nvSpPr>
        <p:spPr bwMode="auto">
          <a:xfrm>
            <a:off x="4038600" y="5486400"/>
            <a:ext cx="457200" cy="762000"/>
          </a:xfrm>
          <a:prstGeom prst="curvedRightArrow">
            <a:avLst>
              <a:gd name="adj1" fmla="val 33333"/>
              <a:gd name="adj2" fmla="val 6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Defining </a:t>
            </a:r>
            <a:br>
              <a:rPr lang="en-GB"/>
            </a:br>
            <a:r>
              <a:rPr lang="en-GB"/>
              <a:t> </a:t>
            </a:r>
            <a:r>
              <a:rPr lang="en-GB">
                <a:cs typeface="Times New Roman" pitchFamily="18" charset="0"/>
              </a:rPr>
              <a:t>Public Management Policies 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305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GB"/>
              <a:t>Public management policies are</a:t>
            </a:r>
          </a:p>
          <a:p>
            <a:pPr>
              <a:buFontTx/>
              <a:buNone/>
            </a:pPr>
            <a:r>
              <a:rPr lang="en-GB"/>
              <a:t>Government-wide institutional rules and routines</a:t>
            </a:r>
          </a:p>
          <a:p>
            <a:pPr>
              <a:buFontTx/>
              <a:buNone/>
            </a:pPr>
            <a:r>
              <a:rPr lang="en-GB"/>
              <a:t>that guide, constrain, and motivate the public service,</a:t>
            </a:r>
          </a:p>
          <a:p>
            <a:pPr>
              <a:buFontTx/>
              <a:buNone/>
            </a:pPr>
            <a:r>
              <a:rPr lang="en-GB"/>
              <a:t>typically managed by central agencies</a:t>
            </a:r>
          </a:p>
          <a:p>
            <a:endParaRPr lang="en-GB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7391400" y="4343400"/>
          <a:ext cx="1595438" cy="2286000"/>
        </p:xfrm>
        <a:graphic>
          <a:graphicData uri="http://schemas.openxmlformats.org/presentationml/2006/ole">
            <p:oleObj spid="_x0000_s95236" name="Photo Editor Photo" r:id="rId3" imgW="1428949" imgH="2048161" progId="MSPhotoEd.3">
              <p:embed/>
            </p:oleObj>
          </a:graphicData>
        </a:graphic>
      </p:graphicFrame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5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 autoUpdateAnimBg="0" advAuto="20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381000" y="1981200"/>
            <a:ext cx="8458200" cy="4191000"/>
          </a:xfrm>
          <a:prstGeom prst="rect">
            <a:avLst/>
          </a:prstGeom>
          <a:solidFill>
            <a:schemeClr val="accent1"/>
          </a:solidFill>
          <a:ln w="57150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GB" sz="2400"/>
              <a:t>Policy Domain</a:t>
            </a:r>
            <a:endParaRPr lang="en-US" sz="2400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is Included in </a:t>
            </a:r>
            <a:br>
              <a:rPr lang="en-GB"/>
            </a:br>
            <a:r>
              <a:rPr lang="en-GB"/>
              <a:t>Public Management Policy</a:t>
            </a:r>
            <a:endParaRPr lang="en-US"/>
          </a:p>
        </p:txBody>
      </p:sp>
      <p:sp>
        <p:nvSpPr>
          <p:cNvPr id="77827" name="Oval 3"/>
          <p:cNvSpPr>
            <a:spLocks noChangeArrowheads="1"/>
          </p:cNvSpPr>
          <p:nvPr/>
        </p:nvSpPr>
        <p:spPr bwMode="auto">
          <a:xfrm>
            <a:off x="838200" y="2286000"/>
            <a:ext cx="3200400" cy="1676400"/>
          </a:xfrm>
          <a:prstGeom prst="ellipse">
            <a:avLst/>
          </a:prstGeom>
          <a:solidFill>
            <a:srgbClr val="669900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Expenditure Planning</a:t>
            </a:r>
          </a:p>
          <a:p>
            <a:pPr algn="ctr"/>
            <a:r>
              <a:rPr lang="en-GB" sz="2400"/>
              <a:t>Process and Financial</a:t>
            </a:r>
          </a:p>
          <a:p>
            <a:pPr algn="ctr"/>
            <a:r>
              <a:rPr lang="en-GB" sz="2400"/>
              <a:t>Management</a:t>
            </a:r>
            <a:endParaRPr lang="en-US" sz="2400"/>
          </a:p>
        </p:txBody>
      </p:sp>
      <p:sp>
        <p:nvSpPr>
          <p:cNvPr id="77828" name="Oval 4"/>
          <p:cNvSpPr>
            <a:spLocks noChangeArrowheads="1"/>
          </p:cNvSpPr>
          <p:nvPr/>
        </p:nvSpPr>
        <p:spPr bwMode="auto">
          <a:xfrm>
            <a:off x="4419600" y="2209800"/>
            <a:ext cx="3048000" cy="1447800"/>
          </a:xfrm>
          <a:prstGeom prst="ellipse">
            <a:avLst/>
          </a:prstGeom>
          <a:solidFill>
            <a:srgbClr val="006600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Civil Service and</a:t>
            </a:r>
          </a:p>
          <a:p>
            <a:pPr algn="ctr"/>
            <a:r>
              <a:rPr lang="en-GB" sz="2400"/>
              <a:t>Labor Relations</a:t>
            </a:r>
            <a:endParaRPr lang="en-US" sz="2400"/>
          </a:p>
        </p:txBody>
      </p:sp>
      <p:sp>
        <p:nvSpPr>
          <p:cNvPr id="77829" name="Oval 5"/>
          <p:cNvSpPr>
            <a:spLocks noChangeArrowheads="1"/>
          </p:cNvSpPr>
          <p:nvPr/>
        </p:nvSpPr>
        <p:spPr bwMode="auto">
          <a:xfrm>
            <a:off x="3429000" y="4495800"/>
            <a:ext cx="3048000" cy="1447800"/>
          </a:xfrm>
          <a:prstGeom prst="ellipse">
            <a:avLst/>
          </a:prstGeom>
          <a:solidFill>
            <a:srgbClr val="00CC99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Procurement</a:t>
            </a:r>
            <a:endParaRPr lang="en-US" sz="2400"/>
          </a:p>
        </p:txBody>
      </p:sp>
      <p:sp>
        <p:nvSpPr>
          <p:cNvPr id="77830" name="Oval 6"/>
          <p:cNvSpPr>
            <a:spLocks noChangeArrowheads="1"/>
          </p:cNvSpPr>
          <p:nvPr/>
        </p:nvSpPr>
        <p:spPr bwMode="auto">
          <a:xfrm>
            <a:off x="5638800" y="3581400"/>
            <a:ext cx="3048000" cy="1447800"/>
          </a:xfrm>
          <a:prstGeom prst="ellipse">
            <a:avLst/>
          </a:prstGeom>
          <a:solidFill>
            <a:srgbClr val="339966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Organization and</a:t>
            </a:r>
          </a:p>
          <a:p>
            <a:pPr algn="ctr"/>
            <a:r>
              <a:rPr lang="en-GB" sz="2400"/>
              <a:t>Methods</a:t>
            </a:r>
            <a:endParaRPr lang="en-US" sz="2400"/>
          </a:p>
        </p:txBody>
      </p:sp>
      <p:sp>
        <p:nvSpPr>
          <p:cNvPr id="77831" name="Oval 7"/>
          <p:cNvSpPr>
            <a:spLocks noChangeArrowheads="1"/>
          </p:cNvSpPr>
          <p:nvPr/>
        </p:nvSpPr>
        <p:spPr bwMode="auto">
          <a:xfrm>
            <a:off x="762000" y="3810000"/>
            <a:ext cx="3048000" cy="1447800"/>
          </a:xfrm>
          <a:prstGeom prst="ellipse">
            <a:avLst/>
          </a:prstGeom>
          <a:solidFill>
            <a:srgbClr val="996633"/>
          </a:solidFill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Audit and Evaluation</a:t>
            </a:r>
            <a:endParaRPr lang="en-US" sz="240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2" grpId="0" animBg="1" autoUpdateAnimBg="0"/>
      <p:bldP spid="77827" grpId="0" animBg="1" autoUpdateAnimBg="0"/>
      <p:bldP spid="77828" grpId="0" animBg="1" autoUpdateAnimBg="0"/>
      <p:bldP spid="77829" grpId="0" animBg="1" autoUpdateAnimBg="0"/>
      <p:bldP spid="77830" grpId="0" animBg="1" autoUpdateAnimBg="0"/>
      <p:bldP spid="77831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Public Management Policies are Not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r>
              <a:rPr lang="en-GB"/>
              <a:t>Broad Political Reform</a:t>
            </a:r>
          </a:p>
          <a:p>
            <a:r>
              <a:rPr lang="en-GB"/>
              <a:t>Political Decentralization</a:t>
            </a:r>
          </a:p>
          <a:p>
            <a:r>
              <a:rPr lang="en-GB"/>
              <a:t>Executive Leadership</a:t>
            </a:r>
          </a:p>
          <a:p>
            <a:r>
              <a:rPr lang="en-GB"/>
              <a:t>Program Designs</a:t>
            </a:r>
          </a:p>
          <a:p>
            <a:r>
              <a:rPr lang="en-GB"/>
              <a:t>Reform Themes</a:t>
            </a:r>
          </a:p>
          <a:p>
            <a:endParaRPr lang="en-GB"/>
          </a:p>
        </p:txBody>
      </p:sp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6096000" y="2819400"/>
          <a:ext cx="2209800" cy="2203450"/>
        </p:xfrm>
        <a:graphic>
          <a:graphicData uri="http://schemas.openxmlformats.org/presentationml/2006/ole">
            <p:oleObj spid="_x0000_s78852" name="Clip" r:id="rId3" imgW="1490040" imgH="1485000" progId="MS_ClipArt_Gallery.2">
              <p:embed/>
            </p:oleObj>
          </a:graphicData>
        </a:graphic>
      </p:graphicFrame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 advAuto="2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Case Studies on Change</a:t>
            </a:r>
            <a:endParaRPr lang="en-US"/>
          </a:p>
        </p:txBody>
      </p:sp>
      <p:pic>
        <p:nvPicPr>
          <p:cNvPr id="83971" name="Picture 1027" descr="C:\Program Files\Common Files\Microsoft Shared\Clipart\cagcat50\HM0036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438400"/>
            <a:ext cx="2012950" cy="2020888"/>
          </a:xfrm>
          <a:prstGeom prst="rect">
            <a:avLst/>
          </a:prstGeom>
          <a:noFill/>
        </p:spPr>
      </p:pic>
      <p:sp>
        <p:nvSpPr>
          <p:cNvPr id="83972" name="Text Box 1028"/>
          <p:cNvSpPr txBox="1">
            <a:spLocks noChangeArrowheads="1"/>
          </p:cNvSpPr>
          <p:nvPr/>
        </p:nvSpPr>
        <p:spPr bwMode="auto">
          <a:xfrm>
            <a:off x="2266950" y="4468813"/>
            <a:ext cx="3833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000" b="1">
                <a:solidFill>
                  <a:srgbClr val="FFFFFF"/>
                </a:solidFill>
              </a:rPr>
              <a:t>ORDERED EVIDENCE ABOUT</a:t>
            </a:r>
          </a:p>
          <a:p>
            <a:pPr algn="ctr"/>
            <a:r>
              <a:rPr lang="en-GB" sz="2000" b="1">
                <a:solidFill>
                  <a:srgbClr val="FFFFFF"/>
                </a:solidFill>
              </a:rPr>
              <a:t>THE EXPERIENCE STUDIED</a:t>
            </a:r>
          </a:p>
          <a:p>
            <a:pPr algn="ctr"/>
            <a:r>
              <a:rPr lang="en-GB" sz="2000" b="1">
                <a:solidFill>
                  <a:srgbClr val="FFFFFF"/>
                </a:solidFill>
              </a:rPr>
              <a:t>(narrative structure</a:t>
            </a:r>
            <a:r>
              <a:rPr lang="en-GB" sz="2400" b="1">
                <a:solidFill>
                  <a:srgbClr val="FFFFFF"/>
                </a:solidFill>
              </a:rPr>
              <a:t>)</a:t>
            </a: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83973" name="Text Box 1029"/>
          <p:cNvSpPr txBox="1">
            <a:spLocks noChangeArrowheads="1"/>
          </p:cNvSpPr>
          <p:nvPr/>
        </p:nvSpPr>
        <p:spPr bwMode="auto">
          <a:xfrm>
            <a:off x="1066800" y="2895600"/>
            <a:ext cx="167163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Explanatory</a:t>
            </a:r>
          </a:p>
          <a:p>
            <a:r>
              <a:rPr lang="en-GB" sz="2400"/>
              <a:t>Framework</a:t>
            </a:r>
          </a:p>
          <a:p>
            <a:r>
              <a:rPr lang="en-GB" sz="1400"/>
              <a:t>(linked explanatory</a:t>
            </a:r>
          </a:p>
          <a:p>
            <a:r>
              <a:rPr lang="en-GB" sz="1400"/>
              <a:t>Factors, observer</a:t>
            </a:r>
          </a:p>
          <a:p>
            <a:r>
              <a:rPr lang="en-GB" sz="1400"/>
              <a:t>Concepts)</a:t>
            </a:r>
            <a:endParaRPr lang="en-US" sz="1400"/>
          </a:p>
        </p:txBody>
      </p:sp>
      <p:sp>
        <p:nvSpPr>
          <p:cNvPr id="83974" name="Line 1030"/>
          <p:cNvSpPr>
            <a:spLocks noChangeShapeType="1"/>
          </p:cNvSpPr>
          <p:nvPr/>
        </p:nvSpPr>
        <p:spPr bwMode="auto">
          <a:xfrm>
            <a:off x="2667000" y="3352800"/>
            <a:ext cx="15240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3975" name="Picture 1031" descr="C:\Program Files\Common Files\Microsoft Shared\Clipart\cagcat50\BD06716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981200"/>
            <a:ext cx="749300" cy="781050"/>
          </a:xfrm>
          <a:prstGeom prst="rect">
            <a:avLst/>
          </a:prstGeom>
          <a:noFill/>
        </p:spPr>
      </p:pic>
      <p:sp>
        <p:nvSpPr>
          <p:cNvPr id="83976" name="Text Box 1032"/>
          <p:cNvSpPr txBox="1">
            <a:spLocks noChangeArrowheads="1"/>
          </p:cNvSpPr>
          <p:nvPr/>
        </p:nvSpPr>
        <p:spPr bwMode="auto">
          <a:xfrm>
            <a:off x="1143000" y="1981200"/>
            <a:ext cx="1212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Reference</a:t>
            </a:r>
          </a:p>
          <a:p>
            <a:r>
              <a:rPr lang="en-GB" sz="1800"/>
              <a:t>Disciplines</a:t>
            </a:r>
            <a:endParaRPr lang="en-US" sz="1800"/>
          </a:p>
        </p:txBody>
      </p:sp>
      <p:sp>
        <p:nvSpPr>
          <p:cNvPr id="83977" name="Line 1033"/>
          <p:cNvSpPr>
            <a:spLocks noChangeShapeType="1"/>
          </p:cNvSpPr>
          <p:nvPr/>
        </p:nvSpPr>
        <p:spPr bwMode="auto">
          <a:xfrm>
            <a:off x="1752600" y="2590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3978" name="Picture 1034" descr="C:\Program Files\Common Files\Microsoft Shared\Clipart\cagcat50\BS00554_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905000"/>
            <a:ext cx="1219200" cy="1063625"/>
          </a:xfrm>
          <a:prstGeom prst="rect">
            <a:avLst/>
          </a:prstGeom>
          <a:noFill/>
        </p:spPr>
      </p:pic>
      <p:sp>
        <p:nvSpPr>
          <p:cNvPr id="83979" name="Text Box 1035"/>
          <p:cNvSpPr txBox="1">
            <a:spLocks noChangeArrowheads="1"/>
          </p:cNvSpPr>
          <p:nvPr/>
        </p:nvSpPr>
        <p:spPr bwMode="auto">
          <a:xfrm>
            <a:off x="6858000" y="3124200"/>
            <a:ext cx="1060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Scientific</a:t>
            </a:r>
          </a:p>
          <a:p>
            <a:r>
              <a:rPr lang="en-GB" sz="1800"/>
              <a:t>Archive</a:t>
            </a:r>
            <a:endParaRPr lang="en-US" sz="1800"/>
          </a:p>
        </p:txBody>
      </p:sp>
      <p:sp>
        <p:nvSpPr>
          <p:cNvPr id="83980" name="Line 1036"/>
          <p:cNvSpPr>
            <a:spLocks noChangeShapeType="1"/>
          </p:cNvSpPr>
          <p:nvPr/>
        </p:nvSpPr>
        <p:spPr bwMode="auto">
          <a:xfrm flipH="1">
            <a:off x="4267200" y="23622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81" name="Freeform 1037"/>
          <p:cNvSpPr>
            <a:spLocks/>
          </p:cNvSpPr>
          <p:nvPr/>
        </p:nvSpPr>
        <p:spPr bwMode="auto">
          <a:xfrm>
            <a:off x="6251575" y="4421188"/>
            <a:ext cx="2792413" cy="2139950"/>
          </a:xfrm>
          <a:custGeom>
            <a:avLst/>
            <a:gdLst/>
            <a:ahLst/>
            <a:cxnLst>
              <a:cxn ang="0">
                <a:pos x="236" y="777"/>
              </a:cxn>
              <a:cxn ang="0">
                <a:pos x="768" y="644"/>
              </a:cxn>
              <a:cxn ang="0">
                <a:pos x="1144" y="599"/>
              </a:cxn>
              <a:cxn ang="0">
                <a:pos x="1648" y="724"/>
              </a:cxn>
              <a:cxn ang="0">
                <a:pos x="1914" y="340"/>
              </a:cxn>
              <a:cxn ang="0">
                <a:pos x="2270" y="102"/>
              </a:cxn>
              <a:cxn ang="0">
                <a:pos x="2692" y="0"/>
              </a:cxn>
              <a:cxn ang="0">
                <a:pos x="3475" y="1141"/>
              </a:cxn>
              <a:cxn ang="0">
                <a:pos x="3304" y="1236"/>
              </a:cxn>
              <a:cxn ang="0">
                <a:pos x="3511" y="1422"/>
              </a:cxn>
              <a:cxn ang="0">
                <a:pos x="3348" y="1466"/>
              </a:cxn>
              <a:cxn ang="0">
                <a:pos x="3519" y="1709"/>
              </a:cxn>
              <a:cxn ang="0">
                <a:pos x="3002" y="1977"/>
              </a:cxn>
              <a:cxn ang="0">
                <a:pos x="2623" y="2325"/>
              </a:cxn>
              <a:cxn ang="0">
                <a:pos x="2388" y="2532"/>
              </a:cxn>
              <a:cxn ang="0">
                <a:pos x="1546" y="2540"/>
              </a:cxn>
              <a:cxn ang="0">
                <a:pos x="1004" y="2694"/>
              </a:cxn>
              <a:cxn ang="0">
                <a:pos x="673" y="2686"/>
              </a:cxn>
              <a:cxn ang="0">
                <a:pos x="0" y="1289"/>
              </a:cxn>
              <a:cxn ang="0">
                <a:pos x="169" y="1228"/>
              </a:cxn>
              <a:cxn ang="0">
                <a:pos x="126" y="998"/>
              </a:cxn>
              <a:cxn ang="0">
                <a:pos x="295" y="954"/>
              </a:cxn>
              <a:cxn ang="0">
                <a:pos x="236" y="777"/>
              </a:cxn>
              <a:cxn ang="0">
                <a:pos x="236" y="777"/>
              </a:cxn>
            </a:cxnLst>
            <a:rect l="0" t="0" r="r" b="b"/>
            <a:pathLst>
              <a:path w="3519" h="2694">
                <a:moveTo>
                  <a:pt x="236" y="777"/>
                </a:moveTo>
                <a:lnTo>
                  <a:pt x="768" y="644"/>
                </a:lnTo>
                <a:lnTo>
                  <a:pt x="1144" y="599"/>
                </a:lnTo>
                <a:lnTo>
                  <a:pt x="1648" y="724"/>
                </a:lnTo>
                <a:lnTo>
                  <a:pt x="1914" y="340"/>
                </a:lnTo>
                <a:lnTo>
                  <a:pt x="2270" y="102"/>
                </a:lnTo>
                <a:lnTo>
                  <a:pt x="2692" y="0"/>
                </a:lnTo>
                <a:lnTo>
                  <a:pt x="3475" y="1141"/>
                </a:lnTo>
                <a:lnTo>
                  <a:pt x="3304" y="1236"/>
                </a:lnTo>
                <a:lnTo>
                  <a:pt x="3511" y="1422"/>
                </a:lnTo>
                <a:lnTo>
                  <a:pt x="3348" y="1466"/>
                </a:lnTo>
                <a:lnTo>
                  <a:pt x="3519" y="1709"/>
                </a:lnTo>
                <a:lnTo>
                  <a:pt x="3002" y="1977"/>
                </a:lnTo>
                <a:lnTo>
                  <a:pt x="2623" y="2325"/>
                </a:lnTo>
                <a:lnTo>
                  <a:pt x="2388" y="2532"/>
                </a:lnTo>
                <a:lnTo>
                  <a:pt x="1546" y="2540"/>
                </a:lnTo>
                <a:lnTo>
                  <a:pt x="1004" y="2694"/>
                </a:lnTo>
                <a:lnTo>
                  <a:pt x="673" y="2686"/>
                </a:lnTo>
                <a:lnTo>
                  <a:pt x="0" y="1289"/>
                </a:lnTo>
                <a:lnTo>
                  <a:pt x="169" y="1228"/>
                </a:lnTo>
                <a:lnTo>
                  <a:pt x="126" y="998"/>
                </a:lnTo>
                <a:lnTo>
                  <a:pt x="295" y="954"/>
                </a:lnTo>
                <a:lnTo>
                  <a:pt x="236" y="777"/>
                </a:lnTo>
                <a:lnTo>
                  <a:pt x="236" y="77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2" name="Freeform 1038"/>
          <p:cNvSpPr>
            <a:spLocks/>
          </p:cNvSpPr>
          <p:nvPr/>
        </p:nvSpPr>
        <p:spPr bwMode="auto">
          <a:xfrm>
            <a:off x="6357938" y="4414838"/>
            <a:ext cx="2706687" cy="1931987"/>
          </a:xfrm>
          <a:custGeom>
            <a:avLst/>
            <a:gdLst/>
            <a:ahLst/>
            <a:cxnLst>
              <a:cxn ang="0">
                <a:pos x="2308" y="57"/>
              </a:cxn>
              <a:cxn ang="0">
                <a:pos x="2083" y="133"/>
              </a:cxn>
              <a:cxn ang="0">
                <a:pos x="1958" y="192"/>
              </a:cxn>
              <a:cxn ang="0">
                <a:pos x="1846" y="264"/>
              </a:cxn>
              <a:cxn ang="0">
                <a:pos x="1760" y="350"/>
              </a:cxn>
              <a:cxn ang="0">
                <a:pos x="1688" y="436"/>
              </a:cxn>
              <a:cxn ang="0">
                <a:pos x="1616" y="533"/>
              </a:cxn>
              <a:cxn ang="0">
                <a:pos x="1498" y="723"/>
              </a:cxn>
              <a:cxn ang="0">
                <a:pos x="1392" y="719"/>
              </a:cxn>
              <a:cxn ang="0">
                <a:pos x="1211" y="669"/>
              </a:cxn>
              <a:cxn ang="0">
                <a:pos x="888" y="631"/>
              </a:cxn>
              <a:cxn ang="0">
                <a:pos x="451" y="688"/>
              </a:cxn>
              <a:cxn ang="0">
                <a:pos x="217" y="749"/>
              </a:cxn>
              <a:cxn ang="0">
                <a:pos x="17" y="818"/>
              </a:cxn>
              <a:cxn ang="0">
                <a:pos x="892" y="2316"/>
              </a:cxn>
              <a:cxn ang="0">
                <a:pos x="1327" y="2252"/>
              </a:cxn>
              <a:cxn ang="0">
                <a:pos x="1815" y="2284"/>
              </a:cxn>
              <a:cxn ang="0">
                <a:pos x="2068" y="2352"/>
              </a:cxn>
              <a:cxn ang="0">
                <a:pos x="2264" y="2426"/>
              </a:cxn>
              <a:cxn ang="0">
                <a:pos x="2323" y="2328"/>
              </a:cxn>
              <a:cxn ang="0">
                <a:pos x="2397" y="2145"/>
              </a:cxn>
              <a:cxn ang="0">
                <a:pos x="2466" y="1999"/>
              </a:cxn>
              <a:cxn ang="0">
                <a:pos x="2549" y="1848"/>
              </a:cxn>
              <a:cxn ang="0">
                <a:pos x="2635" y="1725"/>
              </a:cxn>
              <a:cxn ang="0">
                <a:pos x="2688" y="1660"/>
              </a:cxn>
              <a:cxn ang="0">
                <a:pos x="2743" y="1601"/>
              </a:cxn>
              <a:cxn ang="0">
                <a:pos x="2802" y="1552"/>
              </a:cxn>
              <a:cxn ang="0">
                <a:pos x="2907" y="1481"/>
              </a:cxn>
              <a:cxn ang="0">
                <a:pos x="3019" y="1413"/>
              </a:cxn>
              <a:cxn ang="0">
                <a:pos x="3123" y="1358"/>
              </a:cxn>
              <a:cxn ang="0">
                <a:pos x="3273" y="1289"/>
              </a:cxn>
              <a:cxn ang="0">
                <a:pos x="3365" y="1158"/>
              </a:cxn>
              <a:cxn ang="0">
                <a:pos x="3188" y="1217"/>
              </a:cxn>
              <a:cxn ang="0">
                <a:pos x="3015" y="1287"/>
              </a:cxn>
              <a:cxn ang="0">
                <a:pos x="2893" y="1350"/>
              </a:cxn>
              <a:cxn ang="0">
                <a:pos x="2775" y="1422"/>
              </a:cxn>
              <a:cxn ang="0">
                <a:pos x="2675" y="1504"/>
              </a:cxn>
              <a:cxn ang="0">
                <a:pos x="2604" y="1582"/>
              </a:cxn>
              <a:cxn ang="0">
                <a:pos x="2481" y="1757"/>
              </a:cxn>
              <a:cxn ang="0">
                <a:pos x="2342" y="1985"/>
              </a:cxn>
              <a:cxn ang="0">
                <a:pos x="2241" y="2170"/>
              </a:cxn>
              <a:cxn ang="0">
                <a:pos x="2127" y="2221"/>
              </a:cxn>
              <a:cxn ang="0">
                <a:pos x="1935" y="2174"/>
              </a:cxn>
              <a:cxn ang="0">
                <a:pos x="1688" y="2130"/>
              </a:cxn>
              <a:cxn ang="0">
                <a:pos x="1105" y="2156"/>
              </a:cxn>
              <a:cxn ang="0">
                <a:pos x="821" y="2208"/>
              </a:cxn>
              <a:cxn ang="0">
                <a:pos x="327" y="820"/>
              </a:cxn>
              <a:cxn ang="0">
                <a:pos x="532" y="772"/>
              </a:cxn>
              <a:cxn ang="0">
                <a:pos x="983" y="732"/>
              </a:cxn>
              <a:cxn ang="0">
                <a:pos x="1374" y="803"/>
              </a:cxn>
              <a:cxn ang="0">
                <a:pos x="1538" y="863"/>
              </a:cxn>
              <a:cxn ang="0">
                <a:pos x="1650" y="660"/>
              </a:cxn>
              <a:cxn ang="0">
                <a:pos x="1747" y="529"/>
              </a:cxn>
              <a:cxn ang="0">
                <a:pos x="1823" y="439"/>
              </a:cxn>
              <a:cxn ang="0">
                <a:pos x="1909" y="359"/>
              </a:cxn>
              <a:cxn ang="0">
                <a:pos x="2004" y="291"/>
              </a:cxn>
              <a:cxn ang="0">
                <a:pos x="2106" y="238"/>
              </a:cxn>
              <a:cxn ang="0">
                <a:pos x="2262" y="173"/>
              </a:cxn>
              <a:cxn ang="0">
                <a:pos x="2443" y="122"/>
              </a:cxn>
              <a:cxn ang="0">
                <a:pos x="2557" y="0"/>
              </a:cxn>
            </a:cxnLst>
            <a:rect l="0" t="0" r="r" b="b"/>
            <a:pathLst>
              <a:path w="3410" h="2434">
                <a:moveTo>
                  <a:pt x="2557" y="0"/>
                </a:moveTo>
                <a:lnTo>
                  <a:pt x="2466" y="19"/>
                </a:lnTo>
                <a:lnTo>
                  <a:pt x="2367" y="42"/>
                </a:lnTo>
                <a:lnTo>
                  <a:pt x="2308" y="57"/>
                </a:lnTo>
                <a:lnTo>
                  <a:pt x="2247" y="74"/>
                </a:lnTo>
                <a:lnTo>
                  <a:pt x="2182" y="97"/>
                </a:lnTo>
                <a:lnTo>
                  <a:pt x="2118" y="120"/>
                </a:lnTo>
                <a:lnTo>
                  <a:pt x="2083" y="133"/>
                </a:lnTo>
                <a:lnTo>
                  <a:pt x="2051" y="146"/>
                </a:lnTo>
                <a:lnTo>
                  <a:pt x="2021" y="162"/>
                </a:lnTo>
                <a:lnTo>
                  <a:pt x="1988" y="177"/>
                </a:lnTo>
                <a:lnTo>
                  <a:pt x="1958" y="192"/>
                </a:lnTo>
                <a:lnTo>
                  <a:pt x="1928" y="209"/>
                </a:lnTo>
                <a:lnTo>
                  <a:pt x="1899" y="226"/>
                </a:lnTo>
                <a:lnTo>
                  <a:pt x="1871" y="245"/>
                </a:lnTo>
                <a:lnTo>
                  <a:pt x="1846" y="264"/>
                </a:lnTo>
                <a:lnTo>
                  <a:pt x="1821" y="285"/>
                </a:lnTo>
                <a:lnTo>
                  <a:pt x="1798" y="306"/>
                </a:lnTo>
                <a:lnTo>
                  <a:pt x="1777" y="329"/>
                </a:lnTo>
                <a:lnTo>
                  <a:pt x="1760" y="350"/>
                </a:lnTo>
                <a:lnTo>
                  <a:pt x="1741" y="373"/>
                </a:lnTo>
                <a:lnTo>
                  <a:pt x="1722" y="394"/>
                </a:lnTo>
                <a:lnTo>
                  <a:pt x="1705" y="415"/>
                </a:lnTo>
                <a:lnTo>
                  <a:pt x="1688" y="436"/>
                </a:lnTo>
                <a:lnTo>
                  <a:pt x="1673" y="456"/>
                </a:lnTo>
                <a:lnTo>
                  <a:pt x="1658" y="477"/>
                </a:lnTo>
                <a:lnTo>
                  <a:pt x="1644" y="496"/>
                </a:lnTo>
                <a:lnTo>
                  <a:pt x="1616" y="533"/>
                </a:lnTo>
                <a:lnTo>
                  <a:pt x="1593" y="569"/>
                </a:lnTo>
                <a:lnTo>
                  <a:pt x="1551" y="631"/>
                </a:lnTo>
                <a:lnTo>
                  <a:pt x="1521" y="683"/>
                </a:lnTo>
                <a:lnTo>
                  <a:pt x="1498" y="723"/>
                </a:lnTo>
                <a:lnTo>
                  <a:pt x="1481" y="755"/>
                </a:lnTo>
                <a:lnTo>
                  <a:pt x="1466" y="749"/>
                </a:lnTo>
                <a:lnTo>
                  <a:pt x="1424" y="730"/>
                </a:lnTo>
                <a:lnTo>
                  <a:pt x="1392" y="719"/>
                </a:lnTo>
                <a:lnTo>
                  <a:pt x="1354" y="707"/>
                </a:lnTo>
                <a:lnTo>
                  <a:pt x="1312" y="694"/>
                </a:lnTo>
                <a:lnTo>
                  <a:pt x="1264" y="681"/>
                </a:lnTo>
                <a:lnTo>
                  <a:pt x="1211" y="669"/>
                </a:lnTo>
                <a:lnTo>
                  <a:pt x="1154" y="656"/>
                </a:lnTo>
                <a:lnTo>
                  <a:pt x="1091" y="647"/>
                </a:lnTo>
                <a:lnTo>
                  <a:pt x="1027" y="639"/>
                </a:lnTo>
                <a:lnTo>
                  <a:pt x="888" y="631"/>
                </a:lnTo>
                <a:lnTo>
                  <a:pt x="738" y="641"/>
                </a:lnTo>
                <a:lnTo>
                  <a:pt x="589" y="660"/>
                </a:lnTo>
                <a:lnTo>
                  <a:pt x="517" y="673"/>
                </a:lnTo>
                <a:lnTo>
                  <a:pt x="451" y="688"/>
                </a:lnTo>
                <a:lnTo>
                  <a:pt x="386" y="704"/>
                </a:lnTo>
                <a:lnTo>
                  <a:pt x="323" y="719"/>
                </a:lnTo>
                <a:lnTo>
                  <a:pt x="268" y="734"/>
                </a:lnTo>
                <a:lnTo>
                  <a:pt x="217" y="749"/>
                </a:lnTo>
                <a:lnTo>
                  <a:pt x="167" y="764"/>
                </a:lnTo>
                <a:lnTo>
                  <a:pt x="126" y="778"/>
                </a:lnTo>
                <a:lnTo>
                  <a:pt x="59" y="801"/>
                </a:lnTo>
                <a:lnTo>
                  <a:pt x="17" y="818"/>
                </a:lnTo>
                <a:lnTo>
                  <a:pt x="0" y="823"/>
                </a:lnTo>
                <a:lnTo>
                  <a:pt x="768" y="2345"/>
                </a:lnTo>
                <a:lnTo>
                  <a:pt x="825" y="2329"/>
                </a:lnTo>
                <a:lnTo>
                  <a:pt x="892" y="2316"/>
                </a:lnTo>
                <a:lnTo>
                  <a:pt x="977" y="2299"/>
                </a:lnTo>
                <a:lnTo>
                  <a:pt x="1082" y="2282"/>
                </a:lnTo>
                <a:lnTo>
                  <a:pt x="1200" y="2265"/>
                </a:lnTo>
                <a:lnTo>
                  <a:pt x="1327" y="2252"/>
                </a:lnTo>
                <a:lnTo>
                  <a:pt x="1462" y="2246"/>
                </a:lnTo>
                <a:lnTo>
                  <a:pt x="1604" y="2248"/>
                </a:lnTo>
                <a:lnTo>
                  <a:pt x="1745" y="2269"/>
                </a:lnTo>
                <a:lnTo>
                  <a:pt x="1815" y="2284"/>
                </a:lnTo>
                <a:lnTo>
                  <a:pt x="1884" y="2299"/>
                </a:lnTo>
                <a:lnTo>
                  <a:pt x="1950" y="2316"/>
                </a:lnTo>
                <a:lnTo>
                  <a:pt x="2011" y="2335"/>
                </a:lnTo>
                <a:lnTo>
                  <a:pt x="2068" y="2352"/>
                </a:lnTo>
                <a:lnTo>
                  <a:pt x="2121" y="2371"/>
                </a:lnTo>
                <a:lnTo>
                  <a:pt x="2169" y="2388"/>
                </a:lnTo>
                <a:lnTo>
                  <a:pt x="2209" y="2404"/>
                </a:lnTo>
                <a:lnTo>
                  <a:pt x="2264" y="2426"/>
                </a:lnTo>
                <a:lnTo>
                  <a:pt x="2285" y="2434"/>
                </a:lnTo>
                <a:lnTo>
                  <a:pt x="2294" y="2406"/>
                </a:lnTo>
                <a:lnTo>
                  <a:pt x="2306" y="2371"/>
                </a:lnTo>
                <a:lnTo>
                  <a:pt x="2323" y="2328"/>
                </a:lnTo>
                <a:lnTo>
                  <a:pt x="2344" y="2272"/>
                </a:lnTo>
                <a:lnTo>
                  <a:pt x="2369" y="2212"/>
                </a:lnTo>
                <a:lnTo>
                  <a:pt x="2382" y="2179"/>
                </a:lnTo>
                <a:lnTo>
                  <a:pt x="2397" y="2145"/>
                </a:lnTo>
                <a:lnTo>
                  <a:pt x="2412" y="2109"/>
                </a:lnTo>
                <a:lnTo>
                  <a:pt x="2429" y="2073"/>
                </a:lnTo>
                <a:lnTo>
                  <a:pt x="2447" y="2037"/>
                </a:lnTo>
                <a:lnTo>
                  <a:pt x="2466" y="1999"/>
                </a:lnTo>
                <a:lnTo>
                  <a:pt x="2485" y="1962"/>
                </a:lnTo>
                <a:lnTo>
                  <a:pt x="2507" y="1924"/>
                </a:lnTo>
                <a:lnTo>
                  <a:pt x="2528" y="1886"/>
                </a:lnTo>
                <a:lnTo>
                  <a:pt x="2549" y="1848"/>
                </a:lnTo>
                <a:lnTo>
                  <a:pt x="2574" y="1812"/>
                </a:lnTo>
                <a:lnTo>
                  <a:pt x="2597" y="1776"/>
                </a:lnTo>
                <a:lnTo>
                  <a:pt x="2621" y="1742"/>
                </a:lnTo>
                <a:lnTo>
                  <a:pt x="2635" y="1725"/>
                </a:lnTo>
                <a:lnTo>
                  <a:pt x="2648" y="1708"/>
                </a:lnTo>
                <a:lnTo>
                  <a:pt x="2661" y="1692"/>
                </a:lnTo>
                <a:lnTo>
                  <a:pt x="2675" y="1675"/>
                </a:lnTo>
                <a:lnTo>
                  <a:pt x="2688" y="1660"/>
                </a:lnTo>
                <a:lnTo>
                  <a:pt x="2701" y="1645"/>
                </a:lnTo>
                <a:lnTo>
                  <a:pt x="2715" y="1632"/>
                </a:lnTo>
                <a:lnTo>
                  <a:pt x="2728" y="1614"/>
                </a:lnTo>
                <a:lnTo>
                  <a:pt x="2743" y="1601"/>
                </a:lnTo>
                <a:lnTo>
                  <a:pt x="2758" y="1588"/>
                </a:lnTo>
                <a:lnTo>
                  <a:pt x="2772" y="1575"/>
                </a:lnTo>
                <a:lnTo>
                  <a:pt x="2787" y="1563"/>
                </a:lnTo>
                <a:lnTo>
                  <a:pt x="2802" y="1552"/>
                </a:lnTo>
                <a:lnTo>
                  <a:pt x="2817" y="1540"/>
                </a:lnTo>
                <a:lnTo>
                  <a:pt x="2846" y="1519"/>
                </a:lnTo>
                <a:lnTo>
                  <a:pt x="2876" y="1500"/>
                </a:lnTo>
                <a:lnTo>
                  <a:pt x="2907" y="1481"/>
                </a:lnTo>
                <a:lnTo>
                  <a:pt x="2935" y="1462"/>
                </a:lnTo>
                <a:lnTo>
                  <a:pt x="2964" y="1445"/>
                </a:lnTo>
                <a:lnTo>
                  <a:pt x="2990" y="1428"/>
                </a:lnTo>
                <a:lnTo>
                  <a:pt x="3019" y="1413"/>
                </a:lnTo>
                <a:lnTo>
                  <a:pt x="3045" y="1398"/>
                </a:lnTo>
                <a:lnTo>
                  <a:pt x="3072" y="1384"/>
                </a:lnTo>
                <a:lnTo>
                  <a:pt x="3097" y="1371"/>
                </a:lnTo>
                <a:lnTo>
                  <a:pt x="3123" y="1358"/>
                </a:lnTo>
                <a:lnTo>
                  <a:pt x="3146" y="1346"/>
                </a:lnTo>
                <a:lnTo>
                  <a:pt x="3194" y="1324"/>
                </a:lnTo>
                <a:lnTo>
                  <a:pt x="3235" y="1306"/>
                </a:lnTo>
                <a:lnTo>
                  <a:pt x="3273" y="1289"/>
                </a:lnTo>
                <a:lnTo>
                  <a:pt x="3308" y="1276"/>
                </a:lnTo>
                <a:lnTo>
                  <a:pt x="3363" y="1257"/>
                </a:lnTo>
                <a:lnTo>
                  <a:pt x="3410" y="1242"/>
                </a:lnTo>
                <a:lnTo>
                  <a:pt x="3365" y="1158"/>
                </a:lnTo>
                <a:lnTo>
                  <a:pt x="3342" y="1166"/>
                </a:lnTo>
                <a:lnTo>
                  <a:pt x="3279" y="1185"/>
                </a:lnTo>
                <a:lnTo>
                  <a:pt x="3235" y="1200"/>
                </a:lnTo>
                <a:lnTo>
                  <a:pt x="3188" y="1217"/>
                </a:lnTo>
                <a:lnTo>
                  <a:pt x="3133" y="1238"/>
                </a:lnTo>
                <a:lnTo>
                  <a:pt x="3076" y="1261"/>
                </a:lnTo>
                <a:lnTo>
                  <a:pt x="3045" y="1276"/>
                </a:lnTo>
                <a:lnTo>
                  <a:pt x="3015" y="1287"/>
                </a:lnTo>
                <a:lnTo>
                  <a:pt x="2984" y="1303"/>
                </a:lnTo>
                <a:lnTo>
                  <a:pt x="2954" y="1318"/>
                </a:lnTo>
                <a:lnTo>
                  <a:pt x="2924" y="1333"/>
                </a:lnTo>
                <a:lnTo>
                  <a:pt x="2893" y="1350"/>
                </a:lnTo>
                <a:lnTo>
                  <a:pt x="2863" y="1367"/>
                </a:lnTo>
                <a:lnTo>
                  <a:pt x="2832" y="1384"/>
                </a:lnTo>
                <a:lnTo>
                  <a:pt x="2804" y="1403"/>
                </a:lnTo>
                <a:lnTo>
                  <a:pt x="2775" y="1422"/>
                </a:lnTo>
                <a:lnTo>
                  <a:pt x="2749" y="1441"/>
                </a:lnTo>
                <a:lnTo>
                  <a:pt x="2724" y="1462"/>
                </a:lnTo>
                <a:lnTo>
                  <a:pt x="2697" y="1481"/>
                </a:lnTo>
                <a:lnTo>
                  <a:pt x="2675" y="1504"/>
                </a:lnTo>
                <a:lnTo>
                  <a:pt x="2652" y="1525"/>
                </a:lnTo>
                <a:lnTo>
                  <a:pt x="2633" y="1546"/>
                </a:lnTo>
                <a:lnTo>
                  <a:pt x="2614" y="1571"/>
                </a:lnTo>
                <a:lnTo>
                  <a:pt x="2604" y="1582"/>
                </a:lnTo>
                <a:lnTo>
                  <a:pt x="2595" y="1595"/>
                </a:lnTo>
                <a:lnTo>
                  <a:pt x="2557" y="1647"/>
                </a:lnTo>
                <a:lnTo>
                  <a:pt x="2519" y="1700"/>
                </a:lnTo>
                <a:lnTo>
                  <a:pt x="2481" y="1757"/>
                </a:lnTo>
                <a:lnTo>
                  <a:pt x="2443" y="1816"/>
                </a:lnTo>
                <a:lnTo>
                  <a:pt x="2409" y="1873"/>
                </a:lnTo>
                <a:lnTo>
                  <a:pt x="2374" y="1932"/>
                </a:lnTo>
                <a:lnTo>
                  <a:pt x="2342" y="1985"/>
                </a:lnTo>
                <a:lnTo>
                  <a:pt x="2312" y="2039"/>
                </a:lnTo>
                <a:lnTo>
                  <a:pt x="2285" y="2088"/>
                </a:lnTo>
                <a:lnTo>
                  <a:pt x="2262" y="2132"/>
                </a:lnTo>
                <a:lnTo>
                  <a:pt x="2241" y="2170"/>
                </a:lnTo>
                <a:lnTo>
                  <a:pt x="2213" y="2225"/>
                </a:lnTo>
                <a:lnTo>
                  <a:pt x="2203" y="2246"/>
                </a:lnTo>
                <a:lnTo>
                  <a:pt x="2182" y="2238"/>
                </a:lnTo>
                <a:lnTo>
                  <a:pt x="2127" y="2221"/>
                </a:lnTo>
                <a:lnTo>
                  <a:pt x="2087" y="2212"/>
                </a:lnTo>
                <a:lnTo>
                  <a:pt x="2042" y="2200"/>
                </a:lnTo>
                <a:lnTo>
                  <a:pt x="1992" y="2187"/>
                </a:lnTo>
                <a:lnTo>
                  <a:pt x="1935" y="2174"/>
                </a:lnTo>
                <a:lnTo>
                  <a:pt x="1878" y="2160"/>
                </a:lnTo>
                <a:lnTo>
                  <a:pt x="1815" y="2149"/>
                </a:lnTo>
                <a:lnTo>
                  <a:pt x="1753" y="2139"/>
                </a:lnTo>
                <a:lnTo>
                  <a:pt x="1688" y="2130"/>
                </a:lnTo>
                <a:lnTo>
                  <a:pt x="1559" y="2118"/>
                </a:lnTo>
                <a:lnTo>
                  <a:pt x="1437" y="2118"/>
                </a:lnTo>
                <a:lnTo>
                  <a:pt x="1209" y="2141"/>
                </a:lnTo>
                <a:lnTo>
                  <a:pt x="1105" y="2156"/>
                </a:lnTo>
                <a:lnTo>
                  <a:pt x="1013" y="2170"/>
                </a:lnTo>
                <a:lnTo>
                  <a:pt x="933" y="2185"/>
                </a:lnTo>
                <a:lnTo>
                  <a:pt x="875" y="2196"/>
                </a:lnTo>
                <a:lnTo>
                  <a:pt x="821" y="2208"/>
                </a:lnTo>
                <a:lnTo>
                  <a:pt x="160" y="869"/>
                </a:lnTo>
                <a:lnTo>
                  <a:pt x="219" y="850"/>
                </a:lnTo>
                <a:lnTo>
                  <a:pt x="285" y="831"/>
                </a:lnTo>
                <a:lnTo>
                  <a:pt x="327" y="820"/>
                </a:lnTo>
                <a:lnTo>
                  <a:pt x="373" y="808"/>
                </a:lnTo>
                <a:lnTo>
                  <a:pt x="422" y="797"/>
                </a:lnTo>
                <a:lnTo>
                  <a:pt x="475" y="784"/>
                </a:lnTo>
                <a:lnTo>
                  <a:pt x="532" y="772"/>
                </a:lnTo>
                <a:lnTo>
                  <a:pt x="593" y="763"/>
                </a:lnTo>
                <a:lnTo>
                  <a:pt x="721" y="744"/>
                </a:lnTo>
                <a:lnTo>
                  <a:pt x="852" y="732"/>
                </a:lnTo>
                <a:lnTo>
                  <a:pt x="983" y="732"/>
                </a:lnTo>
                <a:lnTo>
                  <a:pt x="1110" y="744"/>
                </a:lnTo>
                <a:lnTo>
                  <a:pt x="1226" y="764"/>
                </a:lnTo>
                <a:lnTo>
                  <a:pt x="1329" y="789"/>
                </a:lnTo>
                <a:lnTo>
                  <a:pt x="1374" y="803"/>
                </a:lnTo>
                <a:lnTo>
                  <a:pt x="1416" y="816"/>
                </a:lnTo>
                <a:lnTo>
                  <a:pt x="1481" y="839"/>
                </a:lnTo>
                <a:lnTo>
                  <a:pt x="1523" y="856"/>
                </a:lnTo>
                <a:lnTo>
                  <a:pt x="1538" y="863"/>
                </a:lnTo>
                <a:lnTo>
                  <a:pt x="1568" y="803"/>
                </a:lnTo>
                <a:lnTo>
                  <a:pt x="1604" y="740"/>
                </a:lnTo>
                <a:lnTo>
                  <a:pt x="1625" y="702"/>
                </a:lnTo>
                <a:lnTo>
                  <a:pt x="1650" y="660"/>
                </a:lnTo>
                <a:lnTo>
                  <a:pt x="1681" y="618"/>
                </a:lnTo>
                <a:lnTo>
                  <a:pt x="1711" y="572"/>
                </a:lnTo>
                <a:lnTo>
                  <a:pt x="1728" y="552"/>
                </a:lnTo>
                <a:lnTo>
                  <a:pt x="1747" y="529"/>
                </a:lnTo>
                <a:lnTo>
                  <a:pt x="1764" y="506"/>
                </a:lnTo>
                <a:lnTo>
                  <a:pt x="1783" y="485"/>
                </a:lnTo>
                <a:lnTo>
                  <a:pt x="1802" y="462"/>
                </a:lnTo>
                <a:lnTo>
                  <a:pt x="1823" y="439"/>
                </a:lnTo>
                <a:lnTo>
                  <a:pt x="1844" y="420"/>
                </a:lnTo>
                <a:lnTo>
                  <a:pt x="1865" y="397"/>
                </a:lnTo>
                <a:lnTo>
                  <a:pt x="1886" y="378"/>
                </a:lnTo>
                <a:lnTo>
                  <a:pt x="1909" y="359"/>
                </a:lnTo>
                <a:lnTo>
                  <a:pt x="1931" y="340"/>
                </a:lnTo>
                <a:lnTo>
                  <a:pt x="1956" y="323"/>
                </a:lnTo>
                <a:lnTo>
                  <a:pt x="1981" y="308"/>
                </a:lnTo>
                <a:lnTo>
                  <a:pt x="2004" y="291"/>
                </a:lnTo>
                <a:lnTo>
                  <a:pt x="2030" y="278"/>
                </a:lnTo>
                <a:lnTo>
                  <a:pt x="2055" y="262"/>
                </a:lnTo>
                <a:lnTo>
                  <a:pt x="2082" y="249"/>
                </a:lnTo>
                <a:lnTo>
                  <a:pt x="2106" y="238"/>
                </a:lnTo>
                <a:lnTo>
                  <a:pt x="2133" y="224"/>
                </a:lnTo>
                <a:lnTo>
                  <a:pt x="2160" y="213"/>
                </a:lnTo>
                <a:lnTo>
                  <a:pt x="2211" y="192"/>
                </a:lnTo>
                <a:lnTo>
                  <a:pt x="2262" y="173"/>
                </a:lnTo>
                <a:lnTo>
                  <a:pt x="2312" y="158"/>
                </a:lnTo>
                <a:lnTo>
                  <a:pt x="2359" y="143"/>
                </a:lnTo>
                <a:lnTo>
                  <a:pt x="2403" y="131"/>
                </a:lnTo>
                <a:lnTo>
                  <a:pt x="2443" y="122"/>
                </a:lnTo>
                <a:lnTo>
                  <a:pt x="2509" y="107"/>
                </a:lnTo>
                <a:lnTo>
                  <a:pt x="2570" y="97"/>
                </a:lnTo>
                <a:lnTo>
                  <a:pt x="2557" y="0"/>
                </a:lnTo>
                <a:lnTo>
                  <a:pt x="2557" y="0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3" name="Freeform 1039"/>
          <p:cNvSpPr>
            <a:spLocks/>
          </p:cNvSpPr>
          <p:nvPr/>
        </p:nvSpPr>
        <p:spPr bwMode="auto">
          <a:xfrm>
            <a:off x="8342313" y="4414838"/>
            <a:ext cx="735012" cy="9906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785" y="1211"/>
              </a:cxn>
              <a:cxn ang="0">
                <a:pos x="925" y="1249"/>
              </a:cxn>
              <a:cxn ang="0">
                <a:pos x="57" y="0"/>
              </a:cxn>
              <a:cxn ang="0">
                <a:pos x="0" y="70"/>
              </a:cxn>
              <a:cxn ang="0">
                <a:pos x="0" y="70"/>
              </a:cxn>
            </a:cxnLst>
            <a:rect l="0" t="0" r="r" b="b"/>
            <a:pathLst>
              <a:path w="925" h="1249">
                <a:moveTo>
                  <a:pt x="0" y="70"/>
                </a:moveTo>
                <a:lnTo>
                  <a:pt x="785" y="1211"/>
                </a:lnTo>
                <a:lnTo>
                  <a:pt x="925" y="1249"/>
                </a:lnTo>
                <a:lnTo>
                  <a:pt x="57" y="0"/>
                </a:lnTo>
                <a:lnTo>
                  <a:pt x="0" y="70"/>
                </a:lnTo>
                <a:lnTo>
                  <a:pt x="0" y="70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4" name="Freeform 1040"/>
          <p:cNvSpPr>
            <a:spLocks/>
          </p:cNvSpPr>
          <p:nvPr/>
        </p:nvSpPr>
        <p:spPr bwMode="auto">
          <a:xfrm>
            <a:off x="6262688" y="5181600"/>
            <a:ext cx="2820987" cy="1335088"/>
          </a:xfrm>
          <a:custGeom>
            <a:avLst/>
            <a:gdLst/>
            <a:ahLst/>
            <a:cxnLst>
              <a:cxn ang="0">
                <a:pos x="0" y="76"/>
              </a:cxn>
              <a:cxn ang="0">
                <a:pos x="795" y="1673"/>
              </a:cxn>
              <a:cxn ang="0">
                <a:pos x="890" y="1645"/>
              </a:cxn>
              <a:cxn ang="0">
                <a:pos x="987" y="1616"/>
              </a:cxn>
              <a:cxn ang="0">
                <a:pos x="1105" y="1584"/>
              </a:cxn>
              <a:cxn ang="0">
                <a:pos x="1236" y="1554"/>
              </a:cxn>
              <a:cxn ang="0">
                <a:pos x="1373" y="1527"/>
              </a:cxn>
              <a:cxn ang="0">
                <a:pos x="1576" y="1498"/>
              </a:cxn>
              <a:cxn ang="0">
                <a:pos x="1861" y="1498"/>
              </a:cxn>
              <a:cxn ang="0">
                <a:pos x="2150" y="1531"/>
              </a:cxn>
              <a:cxn ang="0">
                <a:pos x="2373" y="1569"/>
              </a:cxn>
              <a:cxn ang="0">
                <a:pos x="2475" y="1559"/>
              </a:cxn>
              <a:cxn ang="0">
                <a:pos x="2515" y="1485"/>
              </a:cxn>
              <a:cxn ang="0">
                <a:pos x="2574" y="1377"/>
              </a:cxn>
              <a:cxn ang="0">
                <a:pos x="2650" y="1245"/>
              </a:cxn>
              <a:cxn ang="0">
                <a:pos x="2694" y="1177"/>
              </a:cxn>
              <a:cxn ang="0">
                <a:pos x="2741" y="1107"/>
              </a:cxn>
              <a:cxn ang="0">
                <a:pos x="2789" y="1038"/>
              </a:cxn>
              <a:cxn ang="0">
                <a:pos x="2825" y="989"/>
              </a:cxn>
              <a:cxn ang="0">
                <a:pos x="2852" y="956"/>
              </a:cxn>
              <a:cxn ang="0">
                <a:pos x="2876" y="926"/>
              </a:cxn>
              <a:cxn ang="0">
                <a:pos x="2901" y="896"/>
              </a:cxn>
              <a:cxn ang="0">
                <a:pos x="2928" y="867"/>
              </a:cxn>
              <a:cxn ang="0">
                <a:pos x="2954" y="840"/>
              </a:cxn>
              <a:cxn ang="0">
                <a:pos x="2992" y="804"/>
              </a:cxn>
              <a:cxn ang="0">
                <a:pos x="3044" y="762"/>
              </a:cxn>
              <a:cxn ang="0">
                <a:pos x="3095" y="728"/>
              </a:cxn>
              <a:cxn ang="0">
                <a:pos x="3144" y="698"/>
              </a:cxn>
              <a:cxn ang="0">
                <a:pos x="3192" y="671"/>
              </a:cxn>
              <a:cxn ang="0">
                <a:pos x="3238" y="645"/>
              </a:cxn>
              <a:cxn ang="0">
                <a:pos x="3325" y="605"/>
              </a:cxn>
              <a:cxn ang="0">
                <a:pos x="3401" y="572"/>
              </a:cxn>
              <a:cxn ang="0">
                <a:pos x="3464" y="550"/>
              </a:cxn>
              <a:cxn ang="0">
                <a:pos x="3553" y="525"/>
              </a:cxn>
              <a:cxn ang="0">
                <a:pos x="3243" y="365"/>
              </a:cxn>
              <a:cxn ang="0">
                <a:pos x="3321" y="506"/>
              </a:cxn>
              <a:cxn ang="0">
                <a:pos x="3220" y="544"/>
              </a:cxn>
              <a:cxn ang="0">
                <a:pos x="3139" y="578"/>
              </a:cxn>
              <a:cxn ang="0">
                <a:pos x="3053" y="624"/>
              </a:cxn>
              <a:cxn ang="0">
                <a:pos x="3011" y="646"/>
              </a:cxn>
              <a:cxn ang="0">
                <a:pos x="2970" y="673"/>
              </a:cxn>
              <a:cxn ang="0">
                <a:pos x="2932" y="700"/>
              </a:cxn>
              <a:cxn ang="0">
                <a:pos x="2893" y="730"/>
              </a:cxn>
              <a:cxn ang="0">
                <a:pos x="2863" y="761"/>
              </a:cxn>
              <a:cxn ang="0">
                <a:pos x="2831" y="795"/>
              </a:cxn>
              <a:cxn ang="0">
                <a:pos x="2797" y="837"/>
              </a:cxn>
              <a:cxn ang="0">
                <a:pos x="2770" y="871"/>
              </a:cxn>
              <a:cxn ang="0">
                <a:pos x="2722" y="934"/>
              </a:cxn>
              <a:cxn ang="0">
                <a:pos x="2648" y="1044"/>
              </a:cxn>
              <a:cxn ang="0">
                <a:pos x="2574" y="1154"/>
              </a:cxn>
              <a:cxn ang="0">
                <a:pos x="2508" y="1257"/>
              </a:cxn>
              <a:cxn ang="0">
                <a:pos x="2454" y="1342"/>
              </a:cxn>
              <a:cxn ang="0">
                <a:pos x="2405" y="1422"/>
              </a:cxn>
              <a:cxn ang="0">
                <a:pos x="2327" y="1401"/>
              </a:cxn>
              <a:cxn ang="0">
                <a:pos x="2114" y="1363"/>
              </a:cxn>
              <a:cxn ang="0">
                <a:pos x="1802" y="1342"/>
              </a:cxn>
              <a:cxn ang="0">
                <a:pos x="1424" y="1377"/>
              </a:cxn>
              <a:cxn ang="0">
                <a:pos x="1247" y="1413"/>
              </a:cxn>
              <a:cxn ang="0">
                <a:pos x="1107" y="1443"/>
              </a:cxn>
              <a:cxn ang="0">
                <a:pos x="1004" y="1468"/>
              </a:cxn>
              <a:cxn ang="0">
                <a:pos x="835" y="1529"/>
              </a:cxn>
              <a:cxn ang="0">
                <a:pos x="295" y="91"/>
              </a:cxn>
              <a:cxn ang="0">
                <a:pos x="257" y="0"/>
              </a:cxn>
            </a:cxnLst>
            <a:rect l="0" t="0" r="r" b="b"/>
            <a:pathLst>
              <a:path w="3553" h="1681">
                <a:moveTo>
                  <a:pt x="257" y="0"/>
                </a:moveTo>
                <a:lnTo>
                  <a:pt x="0" y="76"/>
                </a:lnTo>
                <a:lnTo>
                  <a:pt x="774" y="1681"/>
                </a:lnTo>
                <a:lnTo>
                  <a:pt x="795" y="1673"/>
                </a:lnTo>
                <a:lnTo>
                  <a:pt x="850" y="1656"/>
                </a:lnTo>
                <a:lnTo>
                  <a:pt x="890" y="1645"/>
                </a:lnTo>
                <a:lnTo>
                  <a:pt x="936" y="1632"/>
                </a:lnTo>
                <a:lnTo>
                  <a:pt x="987" y="1616"/>
                </a:lnTo>
                <a:lnTo>
                  <a:pt x="1044" y="1601"/>
                </a:lnTo>
                <a:lnTo>
                  <a:pt x="1105" y="1584"/>
                </a:lnTo>
                <a:lnTo>
                  <a:pt x="1169" y="1569"/>
                </a:lnTo>
                <a:lnTo>
                  <a:pt x="1236" y="1554"/>
                </a:lnTo>
                <a:lnTo>
                  <a:pt x="1304" y="1540"/>
                </a:lnTo>
                <a:lnTo>
                  <a:pt x="1373" y="1527"/>
                </a:lnTo>
                <a:lnTo>
                  <a:pt x="1441" y="1514"/>
                </a:lnTo>
                <a:lnTo>
                  <a:pt x="1576" y="1498"/>
                </a:lnTo>
                <a:lnTo>
                  <a:pt x="1715" y="1493"/>
                </a:lnTo>
                <a:lnTo>
                  <a:pt x="1861" y="1498"/>
                </a:lnTo>
                <a:lnTo>
                  <a:pt x="2010" y="1514"/>
                </a:lnTo>
                <a:lnTo>
                  <a:pt x="2150" y="1531"/>
                </a:lnTo>
                <a:lnTo>
                  <a:pt x="2274" y="1552"/>
                </a:lnTo>
                <a:lnTo>
                  <a:pt x="2373" y="1569"/>
                </a:lnTo>
                <a:lnTo>
                  <a:pt x="2462" y="1588"/>
                </a:lnTo>
                <a:lnTo>
                  <a:pt x="2475" y="1559"/>
                </a:lnTo>
                <a:lnTo>
                  <a:pt x="2492" y="1527"/>
                </a:lnTo>
                <a:lnTo>
                  <a:pt x="2515" y="1485"/>
                </a:lnTo>
                <a:lnTo>
                  <a:pt x="2542" y="1434"/>
                </a:lnTo>
                <a:lnTo>
                  <a:pt x="2574" y="1377"/>
                </a:lnTo>
                <a:lnTo>
                  <a:pt x="2610" y="1314"/>
                </a:lnTo>
                <a:lnTo>
                  <a:pt x="2650" y="1245"/>
                </a:lnTo>
                <a:lnTo>
                  <a:pt x="2673" y="1213"/>
                </a:lnTo>
                <a:lnTo>
                  <a:pt x="2694" y="1177"/>
                </a:lnTo>
                <a:lnTo>
                  <a:pt x="2717" y="1143"/>
                </a:lnTo>
                <a:lnTo>
                  <a:pt x="2741" y="1107"/>
                </a:lnTo>
                <a:lnTo>
                  <a:pt x="2764" y="1072"/>
                </a:lnTo>
                <a:lnTo>
                  <a:pt x="2789" y="1038"/>
                </a:lnTo>
                <a:lnTo>
                  <a:pt x="2814" y="1006"/>
                </a:lnTo>
                <a:lnTo>
                  <a:pt x="2825" y="989"/>
                </a:lnTo>
                <a:lnTo>
                  <a:pt x="2838" y="972"/>
                </a:lnTo>
                <a:lnTo>
                  <a:pt x="2852" y="956"/>
                </a:lnTo>
                <a:lnTo>
                  <a:pt x="2863" y="941"/>
                </a:lnTo>
                <a:lnTo>
                  <a:pt x="2876" y="926"/>
                </a:lnTo>
                <a:lnTo>
                  <a:pt x="2890" y="911"/>
                </a:lnTo>
                <a:lnTo>
                  <a:pt x="2901" y="896"/>
                </a:lnTo>
                <a:lnTo>
                  <a:pt x="2914" y="880"/>
                </a:lnTo>
                <a:lnTo>
                  <a:pt x="2928" y="867"/>
                </a:lnTo>
                <a:lnTo>
                  <a:pt x="2941" y="854"/>
                </a:lnTo>
                <a:lnTo>
                  <a:pt x="2954" y="840"/>
                </a:lnTo>
                <a:lnTo>
                  <a:pt x="2968" y="827"/>
                </a:lnTo>
                <a:lnTo>
                  <a:pt x="2992" y="804"/>
                </a:lnTo>
                <a:lnTo>
                  <a:pt x="3019" y="782"/>
                </a:lnTo>
                <a:lnTo>
                  <a:pt x="3044" y="762"/>
                </a:lnTo>
                <a:lnTo>
                  <a:pt x="3070" y="745"/>
                </a:lnTo>
                <a:lnTo>
                  <a:pt x="3095" y="728"/>
                </a:lnTo>
                <a:lnTo>
                  <a:pt x="3120" y="713"/>
                </a:lnTo>
                <a:lnTo>
                  <a:pt x="3144" y="698"/>
                </a:lnTo>
                <a:lnTo>
                  <a:pt x="3169" y="685"/>
                </a:lnTo>
                <a:lnTo>
                  <a:pt x="3192" y="671"/>
                </a:lnTo>
                <a:lnTo>
                  <a:pt x="3217" y="658"/>
                </a:lnTo>
                <a:lnTo>
                  <a:pt x="3238" y="645"/>
                </a:lnTo>
                <a:lnTo>
                  <a:pt x="3283" y="624"/>
                </a:lnTo>
                <a:lnTo>
                  <a:pt x="3325" y="605"/>
                </a:lnTo>
                <a:lnTo>
                  <a:pt x="3365" y="588"/>
                </a:lnTo>
                <a:lnTo>
                  <a:pt x="3401" y="572"/>
                </a:lnTo>
                <a:lnTo>
                  <a:pt x="3435" y="559"/>
                </a:lnTo>
                <a:lnTo>
                  <a:pt x="3464" y="550"/>
                </a:lnTo>
                <a:lnTo>
                  <a:pt x="3511" y="534"/>
                </a:lnTo>
                <a:lnTo>
                  <a:pt x="3553" y="525"/>
                </a:lnTo>
                <a:lnTo>
                  <a:pt x="3340" y="304"/>
                </a:lnTo>
                <a:lnTo>
                  <a:pt x="3243" y="365"/>
                </a:lnTo>
                <a:lnTo>
                  <a:pt x="3378" y="487"/>
                </a:lnTo>
                <a:lnTo>
                  <a:pt x="3321" y="506"/>
                </a:lnTo>
                <a:lnTo>
                  <a:pt x="3257" y="529"/>
                </a:lnTo>
                <a:lnTo>
                  <a:pt x="3220" y="544"/>
                </a:lnTo>
                <a:lnTo>
                  <a:pt x="3181" y="561"/>
                </a:lnTo>
                <a:lnTo>
                  <a:pt x="3139" y="578"/>
                </a:lnTo>
                <a:lnTo>
                  <a:pt x="3097" y="601"/>
                </a:lnTo>
                <a:lnTo>
                  <a:pt x="3053" y="624"/>
                </a:lnTo>
                <a:lnTo>
                  <a:pt x="3032" y="633"/>
                </a:lnTo>
                <a:lnTo>
                  <a:pt x="3011" y="646"/>
                </a:lnTo>
                <a:lnTo>
                  <a:pt x="2990" y="660"/>
                </a:lnTo>
                <a:lnTo>
                  <a:pt x="2970" y="673"/>
                </a:lnTo>
                <a:lnTo>
                  <a:pt x="2951" y="686"/>
                </a:lnTo>
                <a:lnTo>
                  <a:pt x="2932" y="700"/>
                </a:lnTo>
                <a:lnTo>
                  <a:pt x="2912" y="715"/>
                </a:lnTo>
                <a:lnTo>
                  <a:pt x="2893" y="730"/>
                </a:lnTo>
                <a:lnTo>
                  <a:pt x="2878" y="745"/>
                </a:lnTo>
                <a:lnTo>
                  <a:pt x="2863" y="761"/>
                </a:lnTo>
                <a:lnTo>
                  <a:pt x="2848" y="776"/>
                </a:lnTo>
                <a:lnTo>
                  <a:pt x="2831" y="795"/>
                </a:lnTo>
                <a:lnTo>
                  <a:pt x="2814" y="816"/>
                </a:lnTo>
                <a:lnTo>
                  <a:pt x="2797" y="837"/>
                </a:lnTo>
                <a:lnTo>
                  <a:pt x="2779" y="859"/>
                </a:lnTo>
                <a:lnTo>
                  <a:pt x="2770" y="871"/>
                </a:lnTo>
                <a:lnTo>
                  <a:pt x="2760" y="884"/>
                </a:lnTo>
                <a:lnTo>
                  <a:pt x="2722" y="934"/>
                </a:lnTo>
                <a:lnTo>
                  <a:pt x="2684" y="989"/>
                </a:lnTo>
                <a:lnTo>
                  <a:pt x="2648" y="1044"/>
                </a:lnTo>
                <a:lnTo>
                  <a:pt x="2610" y="1099"/>
                </a:lnTo>
                <a:lnTo>
                  <a:pt x="2574" y="1154"/>
                </a:lnTo>
                <a:lnTo>
                  <a:pt x="2540" y="1207"/>
                </a:lnTo>
                <a:lnTo>
                  <a:pt x="2508" y="1257"/>
                </a:lnTo>
                <a:lnTo>
                  <a:pt x="2479" y="1303"/>
                </a:lnTo>
                <a:lnTo>
                  <a:pt x="2454" y="1342"/>
                </a:lnTo>
                <a:lnTo>
                  <a:pt x="2418" y="1400"/>
                </a:lnTo>
                <a:lnTo>
                  <a:pt x="2405" y="1422"/>
                </a:lnTo>
                <a:lnTo>
                  <a:pt x="2384" y="1417"/>
                </a:lnTo>
                <a:lnTo>
                  <a:pt x="2327" y="1401"/>
                </a:lnTo>
                <a:lnTo>
                  <a:pt x="2236" y="1382"/>
                </a:lnTo>
                <a:lnTo>
                  <a:pt x="2114" y="1363"/>
                </a:lnTo>
                <a:lnTo>
                  <a:pt x="1968" y="1348"/>
                </a:lnTo>
                <a:lnTo>
                  <a:pt x="1802" y="1342"/>
                </a:lnTo>
                <a:lnTo>
                  <a:pt x="1618" y="1350"/>
                </a:lnTo>
                <a:lnTo>
                  <a:pt x="1424" y="1377"/>
                </a:lnTo>
                <a:lnTo>
                  <a:pt x="1329" y="1396"/>
                </a:lnTo>
                <a:lnTo>
                  <a:pt x="1247" y="1413"/>
                </a:lnTo>
                <a:lnTo>
                  <a:pt x="1171" y="1428"/>
                </a:lnTo>
                <a:lnTo>
                  <a:pt x="1107" y="1443"/>
                </a:lnTo>
                <a:lnTo>
                  <a:pt x="1052" y="1457"/>
                </a:lnTo>
                <a:lnTo>
                  <a:pt x="1004" y="1468"/>
                </a:lnTo>
                <a:lnTo>
                  <a:pt x="930" y="1491"/>
                </a:lnTo>
                <a:lnTo>
                  <a:pt x="835" y="1529"/>
                </a:lnTo>
                <a:lnTo>
                  <a:pt x="152" y="129"/>
                </a:lnTo>
                <a:lnTo>
                  <a:pt x="295" y="91"/>
                </a:lnTo>
                <a:lnTo>
                  <a:pt x="257" y="0"/>
                </a:lnTo>
                <a:lnTo>
                  <a:pt x="257" y="0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5" name="Freeform 1041"/>
          <p:cNvSpPr>
            <a:spLocks/>
          </p:cNvSpPr>
          <p:nvPr/>
        </p:nvSpPr>
        <p:spPr bwMode="auto">
          <a:xfrm>
            <a:off x="7507288" y="5024438"/>
            <a:ext cx="639762" cy="1227137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806" y="1506"/>
              </a:cxn>
              <a:cxn ang="0">
                <a:pos x="716" y="1546"/>
              </a:cxn>
              <a:cxn ang="0">
                <a:pos x="0" y="16"/>
              </a:cxn>
              <a:cxn ang="0">
                <a:pos x="100" y="0"/>
              </a:cxn>
              <a:cxn ang="0">
                <a:pos x="100" y="0"/>
              </a:cxn>
            </a:cxnLst>
            <a:rect l="0" t="0" r="r" b="b"/>
            <a:pathLst>
              <a:path w="806" h="1546">
                <a:moveTo>
                  <a:pt x="100" y="0"/>
                </a:moveTo>
                <a:lnTo>
                  <a:pt x="806" y="1506"/>
                </a:lnTo>
                <a:lnTo>
                  <a:pt x="716" y="1546"/>
                </a:lnTo>
                <a:lnTo>
                  <a:pt x="0" y="16"/>
                </a:lnTo>
                <a:lnTo>
                  <a:pt x="100" y="0"/>
                </a:lnTo>
                <a:lnTo>
                  <a:pt x="100" y="0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6" name="Freeform 1042"/>
          <p:cNvSpPr>
            <a:spLocks/>
          </p:cNvSpPr>
          <p:nvPr/>
        </p:nvSpPr>
        <p:spPr bwMode="auto">
          <a:xfrm>
            <a:off x="6372225" y="4370388"/>
            <a:ext cx="2705100" cy="1957387"/>
          </a:xfrm>
          <a:custGeom>
            <a:avLst/>
            <a:gdLst/>
            <a:ahLst/>
            <a:cxnLst>
              <a:cxn ang="0">
                <a:pos x="2306" y="55"/>
              </a:cxn>
              <a:cxn ang="0">
                <a:pos x="2084" y="131"/>
              </a:cxn>
              <a:cxn ang="0">
                <a:pos x="1956" y="192"/>
              </a:cxn>
              <a:cxn ang="0">
                <a:pos x="1844" y="264"/>
              </a:cxn>
              <a:cxn ang="0">
                <a:pos x="1759" y="350"/>
              </a:cxn>
              <a:cxn ang="0">
                <a:pos x="1686" y="435"/>
              </a:cxn>
              <a:cxn ang="0">
                <a:pos x="1614" y="532"/>
              </a:cxn>
              <a:cxn ang="0">
                <a:pos x="1496" y="721"/>
              </a:cxn>
              <a:cxn ang="0">
                <a:pos x="1390" y="719"/>
              </a:cxn>
              <a:cxn ang="0">
                <a:pos x="1209" y="667"/>
              </a:cxn>
              <a:cxn ang="0">
                <a:pos x="886" y="631"/>
              </a:cxn>
              <a:cxn ang="0">
                <a:pos x="449" y="686"/>
              </a:cxn>
              <a:cxn ang="0">
                <a:pos x="215" y="747"/>
              </a:cxn>
              <a:cxn ang="0">
                <a:pos x="15" y="816"/>
              </a:cxn>
              <a:cxn ang="0">
                <a:pos x="890" y="2316"/>
              </a:cxn>
              <a:cxn ang="0">
                <a:pos x="1327" y="2251"/>
              </a:cxn>
              <a:cxn ang="0">
                <a:pos x="1806" y="2289"/>
              </a:cxn>
              <a:cxn ang="0">
                <a:pos x="2047" y="2371"/>
              </a:cxn>
              <a:cxn ang="0">
                <a:pos x="2209" y="2445"/>
              </a:cxn>
              <a:cxn ang="0">
                <a:pos x="2276" y="2400"/>
              </a:cxn>
              <a:cxn ang="0">
                <a:pos x="2359" y="2198"/>
              </a:cxn>
              <a:cxn ang="0">
                <a:pos x="2431" y="2050"/>
              </a:cxn>
              <a:cxn ang="0">
                <a:pos x="2517" y="1896"/>
              </a:cxn>
              <a:cxn ang="0">
                <a:pos x="2616" y="1746"/>
              </a:cxn>
              <a:cxn ang="0">
                <a:pos x="2671" y="1677"/>
              </a:cxn>
              <a:cxn ang="0">
                <a:pos x="2726" y="1616"/>
              </a:cxn>
              <a:cxn ang="0">
                <a:pos x="2785" y="1563"/>
              </a:cxn>
              <a:cxn ang="0">
                <a:pos x="2874" y="1498"/>
              </a:cxn>
              <a:cxn ang="0">
                <a:pos x="2990" y="1428"/>
              </a:cxn>
              <a:cxn ang="0">
                <a:pos x="3095" y="1369"/>
              </a:cxn>
              <a:cxn ang="0">
                <a:pos x="3234" y="1304"/>
              </a:cxn>
              <a:cxn ang="0">
                <a:pos x="3408" y="1242"/>
              </a:cxn>
              <a:cxn ang="0">
                <a:pos x="3239" y="1200"/>
              </a:cxn>
              <a:cxn ang="0">
                <a:pos x="3082" y="1264"/>
              </a:cxn>
              <a:cxn ang="0">
                <a:pos x="2960" y="1323"/>
              </a:cxn>
              <a:cxn ang="0">
                <a:pos x="2838" y="1394"/>
              </a:cxn>
              <a:cxn ang="0">
                <a:pos x="2722" y="1476"/>
              </a:cxn>
              <a:cxn ang="0">
                <a:pos x="2635" y="1557"/>
              </a:cxn>
              <a:cxn ang="0">
                <a:pos x="2589" y="1607"/>
              </a:cxn>
              <a:cxn ang="0">
                <a:pos x="2538" y="1677"/>
              </a:cxn>
              <a:cxn ang="0">
                <a:pos x="2384" y="1922"/>
              </a:cxn>
              <a:cxn ang="0">
                <a:pos x="2270" y="2151"/>
              </a:cxn>
              <a:cxn ang="0">
                <a:pos x="2196" y="2318"/>
              </a:cxn>
              <a:cxn ang="0">
                <a:pos x="2080" y="2272"/>
              </a:cxn>
              <a:cxn ang="0">
                <a:pos x="1865" y="2200"/>
              </a:cxn>
              <a:cxn ang="0">
                <a:pos x="1603" y="2145"/>
              </a:cxn>
              <a:cxn ang="0">
                <a:pos x="989" y="2183"/>
              </a:cxn>
              <a:cxn ang="0">
                <a:pos x="217" y="850"/>
              </a:cxn>
              <a:cxn ang="0">
                <a:pos x="420" y="795"/>
              </a:cxn>
              <a:cxn ang="0">
                <a:pos x="719" y="743"/>
              </a:cxn>
              <a:cxn ang="0">
                <a:pos x="1224" y="762"/>
              </a:cxn>
              <a:cxn ang="0">
                <a:pos x="1479" y="839"/>
              </a:cxn>
              <a:cxn ang="0">
                <a:pos x="1603" y="740"/>
              </a:cxn>
              <a:cxn ang="0">
                <a:pos x="1709" y="572"/>
              </a:cxn>
              <a:cxn ang="0">
                <a:pos x="1781" y="483"/>
              </a:cxn>
              <a:cxn ang="0">
                <a:pos x="1863" y="397"/>
              </a:cxn>
              <a:cxn ang="0">
                <a:pos x="1954" y="323"/>
              </a:cxn>
              <a:cxn ang="0">
                <a:pos x="2053" y="262"/>
              </a:cxn>
              <a:cxn ang="0">
                <a:pos x="2158" y="213"/>
              </a:cxn>
              <a:cxn ang="0">
                <a:pos x="2357" y="143"/>
              </a:cxn>
              <a:cxn ang="0">
                <a:pos x="2568" y="95"/>
              </a:cxn>
            </a:cxnLst>
            <a:rect l="0" t="0" r="r" b="b"/>
            <a:pathLst>
              <a:path w="3408" h="2466">
                <a:moveTo>
                  <a:pt x="2555" y="0"/>
                </a:moveTo>
                <a:lnTo>
                  <a:pt x="2464" y="17"/>
                </a:lnTo>
                <a:lnTo>
                  <a:pt x="2365" y="40"/>
                </a:lnTo>
                <a:lnTo>
                  <a:pt x="2306" y="55"/>
                </a:lnTo>
                <a:lnTo>
                  <a:pt x="2243" y="74"/>
                </a:lnTo>
                <a:lnTo>
                  <a:pt x="2181" y="95"/>
                </a:lnTo>
                <a:lnTo>
                  <a:pt x="2116" y="118"/>
                </a:lnTo>
                <a:lnTo>
                  <a:pt x="2084" y="131"/>
                </a:lnTo>
                <a:lnTo>
                  <a:pt x="2049" y="146"/>
                </a:lnTo>
                <a:lnTo>
                  <a:pt x="2019" y="160"/>
                </a:lnTo>
                <a:lnTo>
                  <a:pt x="1987" y="175"/>
                </a:lnTo>
                <a:lnTo>
                  <a:pt x="1956" y="192"/>
                </a:lnTo>
                <a:lnTo>
                  <a:pt x="1926" y="209"/>
                </a:lnTo>
                <a:lnTo>
                  <a:pt x="1897" y="226"/>
                </a:lnTo>
                <a:lnTo>
                  <a:pt x="1871" y="245"/>
                </a:lnTo>
                <a:lnTo>
                  <a:pt x="1844" y="264"/>
                </a:lnTo>
                <a:lnTo>
                  <a:pt x="1819" y="285"/>
                </a:lnTo>
                <a:lnTo>
                  <a:pt x="1797" y="306"/>
                </a:lnTo>
                <a:lnTo>
                  <a:pt x="1778" y="327"/>
                </a:lnTo>
                <a:lnTo>
                  <a:pt x="1759" y="350"/>
                </a:lnTo>
                <a:lnTo>
                  <a:pt x="1740" y="373"/>
                </a:lnTo>
                <a:lnTo>
                  <a:pt x="1721" y="394"/>
                </a:lnTo>
                <a:lnTo>
                  <a:pt x="1703" y="414"/>
                </a:lnTo>
                <a:lnTo>
                  <a:pt x="1686" y="435"/>
                </a:lnTo>
                <a:lnTo>
                  <a:pt x="1671" y="456"/>
                </a:lnTo>
                <a:lnTo>
                  <a:pt x="1658" y="475"/>
                </a:lnTo>
                <a:lnTo>
                  <a:pt x="1643" y="494"/>
                </a:lnTo>
                <a:lnTo>
                  <a:pt x="1614" y="532"/>
                </a:lnTo>
                <a:lnTo>
                  <a:pt x="1591" y="568"/>
                </a:lnTo>
                <a:lnTo>
                  <a:pt x="1549" y="631"/>
                </a:lnTo>
                <a:lnTo>
                  <a:pt x="1519" y="683"/>
                </a:lnTo>
                <a:lnTo>
                  <a:pt x="1496" y="721"/>
                </a:lnTo>
                <a:lnTo>
                  <a:pt x="1479" y="755"/>
                </a:lnTo>
                <a:lnTo>
                  <a:pt x="1464" y="747"/>
                </a:lnTo>
                <a:lnTo>
                  <a:pt x="1422" y="730"/>
                </a:lnTo>
                <a:lnTo>
                  <a:pt x="1390" y="719"/>
                </a:lnTo>
                <a:lnTo>
                  <a:pt x="1354" y="705"/>
                </a:lnTo>
                <a:lnTo>
                  <a:pt x="1310" y="692"/>
                </a:lnTo>
                <a:lnTo>
                  <a:pt x="1262" y="679"/>
                </a:lnTo>
                <a:lnTo>
                  <a:pt x="1209" y="667"/>
                </a:lnTo>
                <a:lnTo>
                  <a:pt x="1152" y="656"/>
                </a:lnTo>
                <a:lnTo>
                  <a:pt x="1089" y="646"/>
                </a:lnTo>
                <a:lnTo>
                  <a:pt x="1025" y="639"/>
                </a:lnTo>
                <a:lnTo>
                  <a:pt x="886" y="631"/>
                </a:lnTo>
                <a:lnTo>
                  <a:pt x="736" y="639"/>
                </a:lnTo>
                <a:lnTo>
                  <a:pt x="588" y="660"/>
                </a:lnTo>
                <a:lnTo>
                  <a:pt x="515" y="673"/>
                </a:lnTo>
                <a:lnTo>
                  <a:pt x="449" y="686"/>
                </a:lnTo>
                <a:lnTo>
                  <a:pt x="384" y="702"/>
                </a:lnTo>
                <a:lnTo>
                  <a:pt x="323" y="717"/>
                </a:lnTo>
                <a:lnTo>
                  <a:pt x="266" y="734"/>
                </a:lnTo>
                <a:lnTo>
                  <a:pt x="215" y="747"/>
                </a:lnTo>
                <a:lnTo>
                  <a:pt x="166" y="762"/>
                </a:lnTo>
                <a:lnTo>
                  <a:pt x="124" y="776"/>
                </a:lnTo>
                <a:lnTo>
                  <a:pt x="57" y="800"/>
                </a:lnTo>
                <a:lnTo>
                  <a:pt x="15" y="816"/>
                </a:lnTo>
                <a:lnTo>
                  <a:pt x="0" y="821"/>
                </a:lnTo>
                <a:lnTo>
                  <a:pt x="766" y="2343"/>
                </a:lnTo>
                <a:lnTo>
                  <a:pt x="823" y="2329"/>
                </a:lnTo>
                <a:lnTo>
                  <a:pt x="890" y="2316"/>
                </a:lnTo>
                <a:lnTo>
                  <a:pt x="977" y="2299"/>
                </a:lnTo>
                <a:lnTo>
                  <a:pt x="1080" y="2280"/>
                </a:lnTo>
                <a:lnTo>
                  <a:pt x="1198" y="2265"/>
                </a:lnTo>
                <a:lnTo>
                  <a:pt x="1327" y="2251"/>
                </a:lnTo>
                <a:lnTo>
                  <a:pt x="1460" y="2242"/>
                </a:lnTo>
                <a:lnTo>
                  <a:pt x="1601" y="2249"/>
                </a:lnTo>
                <a:lnTo>
                  <a:pt x="1740" y="2274"/>
                </a:lnTo>
                <a:lnTo>
                  <a:pt x="1806" y="2289"/>
                </a:lnTo>
                <a:lnTo>
                  <a:pt x="1873" y="2308"/>
                </a:lnTo>
                <a:lnTo>
                  <a:pt x="1935" y="2329"/>
                </a:lnTo>
                <a:lnTo>
                  <a:pt x="1994" y="2350"/>
                </a:lnTo>
                <a:lnTo>
                  <a:pt x="2047" y="2371"/>
                </a:lnTo>
                <a:lnTo>
                  <a:pt x="2099" y="2392"/>
                </a:lnTo>
                <a:lnTo>
                  <a:pt x="2141" y="2411"/>
                </a:lnTo>
                <a:lnTo>
                  <a:pt x="2181" y="2430"/>
                </a:lnTo>
                <a:lnTo>
                  <a:pt x="2209" y="2445"/>
                </a:lnTo>
                <a:lnTo>
                  <a:pt x="2232" y="2457"/>
                </a:lnTo>
                <a:lnTo>
                  <a:pt x="2251" y="2466"/>
                </a:lnTo>
                <a:lnTo>
                  <a:pt x="2262" y="2436"/>
                </a:lnTo>
                <a:lnTo>
                  <a:pt x="2276" y="2400"/>
                </a:lnTo>
                <a:lnTo>
                  <a:pt x="2295" y="2354"/>
                </a:lnTo>
                <a:lnTo>
                  <a:pt x="2317" y="2297"/>
                </a:lnTo>
                <a:lnTo>
                  <a:pt x="2344" y="2234"/>
                </a:lnTo>
                <a:lnTo>
                  <a:pt x="2359" y="2198"/>
                </a:lnTo>
                <a:lnTo>
                  <a:pt x="2376" y="2162"/>
                </a:lnTo>
                <a:lnTo>
                  <a:pt x="2393" y="2126"/>
                </a:lnTo>
                <a:lnTo>
                  <a:pt x="2412" y="2090"/>
                </a:lnTo>
                <a:lnTo>
                  <a:pt x="2431" y="2050"/>
                </a:lnTo>
                <a:lnTo>
                  <a:pt x="2452" y="2012"/>
                </a:lnTo>
                <a:lnTo>
                  <a:pt x="2473" y="1972"/>
                </a:lnTo>
                <a:lnTo>
                  <a:pt x="2494" y="1934"/>
                </a:lnTo>
                <a:lnTo>
                  <a:pt x="2517" y="1896"/>
                </a:lnTo>
                <a:lnTo>
                  <a:pt x="2542" y="1856"/>
                </a:lnTo>
                <a:lnTo>
                  <a:pt x="2566" y="1818"/>
                </a:lnTo>
                <a:lnTo>
                  <a:pt x="2591" y="1782"/>
                </a:lnTo>
                <a:lnTo>
                  <a:pt x="2616" y="1746"/>
                </a:lnTo>
                <a:lnTo>
                  <a:pt x="2631" y="1728"/>
                </a:lnTo>
                <a:lnTo>
                  <a:pt x="2642" y="1711"/>
                </a:lnTo>
                <a:lnTo>
                  <a:pt x="2658" y="1694"/>
                </a:lnTo>
                <a:lnTo>
                  <a:pt x="2671" y="1677"/>
                </a:lnTo>
                <a:lnTo>
                  <a:pt x="2684" y="1662"/>
                </a:lnTo>
                <a:lnTo>
                  <a:pt x="2698" y="1645"/>
                </a:lnTo>
                <a:lnTo>
                  <a:pt x="2713" y="1630"/>
                </a:lnTo>
                <a:lnTo>
                  <a:pt x="2726" y="1616"/>
                </a:lnTo>
                <a:lnTo>
                  <a:pt x="2741" y="1601"/>
                </a:lnTo>
                <a:lnTo>
                  <a:pt x="2755" y="1588"/>
                </a:lnTo>
                <a:lnTo>
                  <a:pt x="2770" y="1574"/>
                </a:lnTo>
                <a:lnTo>
                  <a:pt x="2785" y="1563"/>
                </a:lnTo>
                <a:lnTo>
                  <a:pt x="2800" y="1552"/>
                </a:lnTo>
                <a:lnTo>
                  <a:pt x="2815" y="1540"/>
                </a:lnTo>
                <a:lnTo>
                  <a:pt x="2844" y="1519"/>
                </a:lnTo>
                <a:lnTo>
                  <a:pt x="2874" y="1498"/>
                </a:lnTo>
                <a:lnTo>
                  <a:pt x="2905" y="1479"/>
                </a:lnTo>
                <a:lnTo>
                  <a:pt x="2933" y="1460"/>
                </a:lnTo>
                <a:lnTo>
                  <a:pt x="2962" y="1445"/>
                </a:lnTo>
                <a:lnTo>
                  <a:pt x="2990" y="1428"/>
                </a:lnTo>
                <a:lnTo>
                  <a:pt x="3017" y="1413"/>
                </a:lnTo>
                <a:lnTo>
                  <a:pt x="3044" y="1396"/>
                </a:lnTo>
                <a:lnTo>
                  <a:pt x="3070" y="1382"/>
                </a:lnTo>
                <a:lnTo>
                  <a:pt x="3095" y="1369"/>
                </a:lnTo>
                <a:lnTo>
                  <a:pt x="3120" y="1356"/>
                </a:lnTo>
                <a:lnTo>
                  <a:pt x="3144" y="1346"/>
                </a:lnTo>
                <a:lnTo>
                  <a:pt x="3192" y="1323"/>
                </a:lnTo>
                <a:lnTo>
                  <a:pt x="3234" y="1304"/>
                </a:lnTo>
                <a:lnTo>
                  <a:pt x="3272" y="1289"/>
                </a:lnTo>
                <a:lnTo>
                  <a:pt x="3306" y="1274"/>
                </a:lnTo>
                <a:lnTo>
                  <a:pt x="3363" y="1255"/>
                </a:lnTo>
                <a:lnTo>
                  <a:pt x="3408" y="1242"/>
                </a:lnTo>
                <a:lnTo>
                  <a:pt x="3363" y="1156"/>
                </a:lnTo>
                <a:lnTo>
                  <a:pt x="3340" y="1164"/>
                </a:lnTo>
                <a:lnTo>
                  <a:pt x="3281" y="1185"/>
                </a:lnTo>
                <a:lnTo>
                  <a:pt x="3239" y="1200"/>
                </a:lnTo>
                <a:lnTo>
                  <a:pt x="3192" y="1219"/>
                </a:lnTo>
                <a:lnTo>
                  <a:pt x="3139" y="1240"/>
                </a:lnTo>
                <a:lnTo>
                  <a:pt x="3110" y="1251"/>
                </a:lnTo>
                <a:lnTo>
                  <a:pt x="3082" y="1264"/>
                </a:lnTo>
                <a:lnTo>
                  <a:pt x="3051" y="1278"/>
                </a:lnTo>
                <a:lnTo>
                  <a:pt x="3023" y="1293"/>
                </a:lnTo>
                <a:lnTo>
                  <a:pt x="2990" y="1308"/>
                </a:lnTo>
                <a:lnTo>
                  <a:pt x="2960" y="1323"/>
                </a:lnTo>
                <a:lnTo>
                  <a:pt x="2929" y="1339"/>
                </a:lnTo>
                <a:lnTo>
                  <a:pt x="2899" y="1358"/>
                </a:lnTo>
                <a:lnTo>
                  <a:pt x="2869" y="1375"/>
                </a:lnTo>
                <a:lnTo>
                  <a:pt x="2838" y="1394"/>
                </a:lnTo>
                <a:lnTo>
                  <a:pt x="2808" y="1413"/>
                </a:lnTo>
                <a:lnTo>
                  <a:pt x="2779" y="1434"/>
                </a:lnTo>
                <a:lnTo>
                  <a:pt x="2749" y="1455"/>
                </a:lnTo>
                <a:lnTo>
                  <a:pt x="2722" y="1476"/>
                </a:lnTo>
                <a:lnTo>
                  <a:pt x="2696" y="1498"/>
                </a:lnTo>
                <a:lnTo>
                  <a:pt x="2669" y="1521"/>
                </a:lnTo>
                <a:lnTo>
                  <a:pt x="2646" y="1544"/>
                </a:lnTo>
                <a:lnTo>
                  <a:pt x="2635" y="1557"/>
                </a:lnTo>
                <a:lnTo>
                  <a:pt x="2623" y="1569"/>
                </a:lnTo>
                <a:lnTo>
                  <a:pt x="2612" y="1582"/>
                </a:lnTo>
                <a:lnTo>
                  <a:pt x="2601" y="1595"/>
                </a:lnTo>
                <a:lnTo>
                  <a:pt x="2589" y="1607"/>
                </a:lnTo>
                <a:lnTo>
                  <a:pt x="2580" y="1622"/>
                </a:lnTo>
                <a:lnTo>
                  <a:pt x="2568" y="1635"/>
                </a:lnTo>
                <a:lnTo>
                  <a:pt x="2559" y="1649"/>
                </a:lnTo>
                <a:lnTo>
                  <a:pt x="2538" y="1677"/>
                </a:lnTo>
                <a:lnTo>
                  <a:pt x="2496" y="1736"/>
                </a:lnTo>
                <a:lnTo>
                  <a:pt x="2456" y="1797"/>
                </a:lnTo>
                <a:lnTo>
                  <a:pt x="2420" y="1860"/>
                </a:lnTo>
                <a:lnTo>
                  <a:pt x="2384" y="1922"/>
                </a:lnTo>
                <a:lnTo>
                  <a:pt x="2352" y="1983"/>
                </a:lnTo>
                <a:lnTo>
                  <a:pt x="2321" y="2042"/>
                </a:lnTo>
                <a:lnTo>
                  <a:pt x="2295" y="2097"/>
                </a:lnTo>
                <a:lnTo>
                  <a:pt x="2270" y="2151"/>
                </a:lnTo>
                <a:lnTo>
                  <a:pt x="2249" y="2198"/>
                </a:lnTo>
                <a:lnTo>
                  <a:pt x="2230" y="2238"/>
                </a:lnTo>
                <a:lnTo>
                  <a:pt x="2205" y="2297"/>
                </a:lnTo>
                <a:lnTo>
                  <a:pt x="2196" y="2318"/>
                </a:lnTo>
                <a:lnTo>
                  <a:pt x="2177" y="2308"/>
                </a:lnTo>
                <a:lnTo>
                  <a:pt x="2152" y="2301"/>
                </a:lnTo>
                <a:lnTo>
                  <a:pt x="2120" y="2287"/>
                </a:lnTo>
                <a:lnTo>
                  <a:pt x="2080" y="2272"/>
                </a:lnTo>
                <a:lnTo>
                  <a:pt x="2034" y="2255"/>
                </a:lnTo>
                <a:lnTo>
                  <a:pt x="1983" y="2236"/>
                </a:lnTo>
                <a:lnTo>
                  <a:pt x="1926" y="2217"/>
                </a:lnTo>
                <a:lnTo>
                  <a:pt x="1865" y="2200"/>
                </a:lnTo>
                <a:lnTo>
                  <a:pt x="1802" y="2183"/>
                </a:lnTo>
                <a:lnTo>
                  <a:pt x="1736" y="2168"/>
                </a:lnTo>
                <a:lnTo>
                  <a:pt x="1669" y="2154"/>
                </a:lnTo>
                <a:lnTo>
                  <a:pt x="1603" y="2145"/>
                </a:lnTo>
                <a:lnTo>
                  <a:pt x="1534" y="2137"/>
                </a:lnTo>
                <a:lnTo>
                  <a:pt x="1405" y="2137"/>
                </a:lnTo>
                <a:lnTo>
                  <a:pt x="1173" y="2160"/>
                </a:lnTo>
                <a:lnTo>
                  <a:pt x="989" y="2183"/>
                </a:lnTo>
                <a:lnTo>
                  <a:pt x="865" y="2200"/>
                </a:lnTo>
                <a:lnTo>
                  <a:pt x="820" y="2206"/>
                </a:lnTo>
                <a:lnTo>
                  <a:pt x="160" y="867"/>
                </a:lnTo>
                <a:lnTo>
                  <a:pt x="217" y="850"/>
                </a:lnTo>
                <a:lnTo>
                  <a:pt x="283" y="831"/>
                </a:lnTo>
                <a:lnTo>
                  <a:pt x="325" y="819"/>
                </a:lnTo>
                <a:lnTo>
                  <a:pt x="371" y="808"/>
                </a:lnTo>
                <a:lnTo>
                  <a:pt x="420" y="795"/>
                </a:lnTo>
                <a:lnTo>
                  <a:pt x="474" y="783"/>
                </a:lnTo>
                <a:lnTo>
                  <a:pt x="532" y="772"/>
                </a:lnTo>
                <a:lnTo>
                  <a:pt x="591" y="762"/>
                </a:lnTo>
                <a:lnTo>
                  <a:pt x="719" y="743"/>
                </a:lnTo>
                <a:lnTo>
                  <a:pt x="850" y="730"/>
                </a:lnTo>
                <a:lnTo>
                  <a:pt x="981" y="730"/>
                </a:lnTo>
                <a:lnTo>
                  <a:pt x="1108" y="742"/>
                </a:lnTo>
                <a:lnTo>
                  <a:pt x="1224" y="762"/>
                </a:lnTo>
                <a:lnTo>
                  <a:pt x="1327" y="789"/>
                </a:lnTo>
                <a:lnTo>
                  <a:pt x="1373" y="802"/>
                </a:lnTo>
                <a:lnTo>
                  <a:pt x="1413" y="816"/>
                </a:lnTo>
                <a:lnTo>
                  <a:pt x="1479" y="839"/>
                </a:lnTo>
                <a:lnTo>
                  <a:pt x="1523" y="856"/>
                </a:lnTo>
                <a:lnTo>
                  <a:pt x="1536" y="861"/>
                </a:lnTo>
                <a:lnTo>
                  <a:pt x="1567" y="802"/>
                </a:lnTo>
                <a:lnTo>
                  <a:pt x="1603" y="740"/>
                </a:lnTo>
                <a:lnTo>
                  <a:pt x="1624" y="702"/>
                </a:lnTo>
                <a:lnTo>
                  <a:pt x="1650" y="660"/>
                </a:lnTo>
                <a:lnTo>
                  <a:pt x="1679" y="616"/>
                </a:lnTo>
                <a:lnTo>
                  <a:pt x="1709" y="572"/>
                </a:lnTo>
                <a:lnTo>
                  <a:pt x="1726" y="549"/>
                </a:lnTo>
                <a:lnTo>
                  <a:pt x="1745" y="529"/>
                </a:lnTo>
                <a:lnTo>
                  <a:pt x="1762" y="506"/>
                </a:lnTo>
                <a:lnTo>
                  <a:pt x="1781" y="483"/>
                </a:lnTo>
                <a:lnTo>
                  <a:pt x="1800" y="460"/>
                </a:lnTo>
                <a:lnTo>
                  <a:pt x="1821" y="439"/>
                </a:lnTo>
                <a:lnTo>
                  <a:pt x="1842" y="418"/>
                </a:lnTo>
                <a:lnTo>
                  <a:pt x="1863" y="397"/>
                </a:lnTo>
                <a:lnTo>
                  <a:pt x="1884" y="376"/>
                </a:lnTo>
                <a:lnTo>
                  <a:pt x="1907" y="359"/>
                </a:lnTo>
                <a:lnTo>
                  <a:pt x="1932" y="340"/>
                </a:lnTo>
                <a:lnTo>
                  <a:pt x="1954" y="323"/>
                </a:lnTo>
                <a:lnTo>
                  <a:pt x="1979" y="306"/>
                </a:lnTo>
                <a:lnTo>
                  <a:pt x="2004" y="291"/>
                </a:lnTo>
                <a:lnTo>
                  <a:pt x="2028" y="278"/>
                </a:lnTo>
                <a:lnTo>
                  <a:pt x="2053" y="262"/>
                </a:lnTo>
                <a:lnTo>
                  <a:pt x="2080" y="247"/>
                </a:lnTo>
                <a:lnTo>
                  <a:pt x="2104" y="236"/>
                </a:lnTo>
                <a:lnTo>
                  <a:pt x="2131" y="222"/>
                </a:lnTo>
                <a:lnTo>
                  <a:pt x="2158" y="213"/>
                </a:lnTo>
                <a:lnTo>
                  <a:pt x="2209" y="190"/>
                </a:lnTo>
                <a:lnTo>
                  <a:pt x="2260" y="173"/>
                </a:lnTo>
                <a:lnTo>
                  <a:pt x="2310" y="156"/>
                </a:lnTo>
                <a:lnTo>
                  <a:pt x="2357" y="143"/>
                </a:lnTo>
                <a:lnTo>
                  <a:pt x="2401" y="129"/>
                </a:lnTo>
                <a:lnTo>
                  <a:pt x="2441" y="120"/>
                </a:lnTo>
                <a:lnTo>
                  <a:pt x="2507" y="105"/>
                </a:lnTo>
                <a:lnTo>
                  <a:pt x="2568" y="95"/>
                </a:lnTo>
                <a:lnTo>
                  <a:pt x="2555" y="0"/>
                </a:lnTo>
                <a:lnTo>
                  <a:pt x="255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7" name="Freeform 1043"/>
          <p:cNvSpPr>
            <a:spLocks/>
          </p:cNvSpPr>
          <p:nvPr/>
        </p:nvSpPr>
        <p:spPr bwMode="auto">
          <a:xfrm>
            <a:off x="8353425" y="4370388"/>
            <a:ext cx="735013" cy="9906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785" y="1209"/>
              </a:cxn>
              <a:cxn ang="0">
                <a:pos x="926" y="1247"/>
              </a:cxn>
              <a:cxn ang="0">
                <a:pos x="57" y="0"/>
              </a:cxn>
              <a:cxn ang="0">
                <a:pos x="0" y="70"/>
              </a:cxn>
              <a:cxn ang="0">
                <a:pos x="0" y="70"/>
              </a:cxn>
            </a:cxnLst>
            <a:rect l="0" t="0" r="r" b="b"/>
            <a:pathLst>
              <a:path w="926" h="1247">
                <a:moveTo>
                  <a:pt x="0" y="70"/>
                </a:moveTo>
                <a:lnTo>
                  <a:pt x="785" y="1209"/>
                </a:lnTo>
                <a:lnTo>
                  <a:pt x="926" y="1247"/>
                </a:lnTo>
                <a:lnTo>
                  <a:pt x="57" y="0"/>
                </a:lnTo>
                <a:lnTo>
                  <a:pt x="0" y="70"/>
                </a:lnTo>
                <a:lnTo>
                  <a:pt x="0" y="7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8" name="Freeform 1044"/>
          <p:cNvSpPr>
            <a:spLocks/>
          </p:cNvSpPr>
          <p:nvPr/>
        </p:nvSpPr>
        <p:spPr bwMode="auto">
          <a:xfrm>
            <a:off x="6275388" y="5137150"/>
            <a:ext cx="2819400" cy="1333500"/>
          </a:xfrm>
          <a:custGeom>
            <a:avLst/>
            <a:gdLst/>
            <a:ahLst/>
            <a:cxnLst>
              <a:cxn ang="0">
                <a:pos x="773" y="1681"/>
              </a:cxn>
              <a:cxn ang="0">
                <a:pos x="889" y="1645"/>
              </a:cxn>
              <a:cxn ang="0">
                <a:pos x="1045" y="1601"/>
              </a:cxn>
              <a:cxn ang="0">
                <a:pos x="1235" y="1555"/>
              </a:cxn>
              <a:cxn ang="0">
                <a:pos x="1440" y="1515"/>
              </a:cxn>
              <a:cxn ang="0">
                <a:pos x="2119" y="1527"/>
              </a:cxn>
              <a:cxn ang="0">
                <a:pos x="2400" y="1576"/>
              </a:cxn>
              <a:cxn ang="0">
                <a:pos x="2463" y="1477"/>
              </a:cxn>
              <a:cxn ang="0">
                <a:pos x="2573" y="1308"/>
              </a:cxn>
              <a:cxn ang="0">
                <a:pos x="2668" y="1173"/>
              </a:cxn>
              <a:cxn ang="0">
                <a:pos x="2720" y="1105"/>
              </a:cxn>
              <a:cxn ang="0">
                <a:pos x="2760" y="1053"/>
              </a:cxn>
              <a:cxn ang="0">
                <a:pos x="2801" y="1004"/>
              </a:cxn>
              <a:cxn ang="0">
                <a:pos x="2843" y="956"/>
              </a:cxn>
              <a:cxn ang="0">
                <a:pos x="2883" y="909"/>
              </a:cxn>
              <a:cxn ang="0">
                <a:pos x="2923" y="867"/>
              </a:cxn>
              <a:cxn ang="0">
                <a:pos x="2965" y="827"/>
              </a:cxn>
              <a:cxn ang="0">
                <a:pos x="3018" y="783"/>
              </a:cxn>
              <a:cxn ang="0">
                <a:pos x="3094" y="730"/>
              </a:cxn>
              <a:cxn ang="0">
                <a:pos x="3168" y="684"/>
              </a:cxn>
              <a:cxn ang="0">
                <a:pos x="3237" y="646"/>
              </a:cxn>
              <a:cxn ang="0">
                <a:pos x="3364" y="587"/>
              </a:cxn>
              <a:cxn ang="0">
                <a:pos x="3463" y="551"/>
              </a:cxn>
              <a:cxn ang="0">
                <a:pos x="3339" y="304"/>
              </a:cxn>
              <a:cxn ang="0">
                <a:pos x="3330" y="506"/>
              </a:cxn>
              <a:cxn ang="0">
                <a:pos x="3246" y="546"/>
              </a:cxn>
              <a:cxn ang="0">
                <a:pos x="3130" y="605"/>
              </a:cxn>
              <a:cxn ang="0">
                <a:pos x="3068" y="643"/>
              </a:cxn>
              <a:cxn ang="0">
                <a:pos x="3003" y="683"/>
              </a:cxn>
              <a:cxn ang="0">
                <a:pos x="2938" y="728"/>
              </a:cxn>
              <a:cxn ang="0">
                <a:pos x="2874" y="778"/>
              </a:cxn>
              <a:cxn ang="0">
                <a:pos x="2811" y="839"/>
              </a:cxn>
              <a:cxn ang="0">
                <a:pos x="2756" y="897"/>
              </a:cxn>
              <a:cxn ang="0">
                <a:pos x="2724" y="937"/>
              </a:cxn>
              <a:cxn ang="0">
                <a:pos x="2689" y="979"/>
              </a:cxn>
              <a:cxn ang="0">
                <a:pos x="2657" y="1021"/>
              </a:cxn>
              <a:cxn ang="0">
                <a:pos x="2532" y="1196"/>
              </a:cxn>
              <a:cxn ang="0">
                <a:pos x="2431" y="1354"/>
              </a:cxn>
              <a:cxn ang="0">
                <a:pos x="2355" y="1479"/>
              </a:cxn>
              <a:cxn ang="0">
                <a:pos x="2245" y="1441"/>
              </a:cxn>
              <a:cxn ang="0">
                <a:pos x="2083" y="1403"/>
              </a:cxn>
              <a:cxn ang="0">
                <a:pos x="1783" y="1373"/>
              </a:cxn>
              <a:cxn ang="0">
                <a:pos x="1317" y="1418"/>
              </a:cxn>
              <a:cxn ang="0">
                <a:pos x="1098" y="1468"/>
              </a:cxn>
              <a:cxn ang="0">
                <a:pos x="923" y="1515"/>
              </a:cxn>
              <a:cxn ang="0">
                <a:pos x="152" y="129"/>
              </a:cxn>
              <a:cxn ang="0">
                <a:pos x="256" y="0"/>
              </a:cxn>
            </a:cxnLst>
            <a:rect l="0" t="0" r="r" b="b"/>
            <a:pathLst>
              <a:path w="3552" h="1681">
                <a:moveTo>
                  <a:pt x="256" y="0"/>
                </a:moveTo>
                <a:lnTo>
                  <a:pt x="0" y="68"/>
                </a:lnTo>
                <a:lnTo>
                  <a:pt x="773" y="1681"/>
                </a:lnTo>
                <a:lnTo>
                  <a:pt x="794" y="1675"/>
                </a:lnTo>
                <a:lnTo>
                  <a:pt x="849" y="1658"/>
                </a:lnTo>
                <a:lnTo>
                  <a:pt x="889" y="1645"/>
                </a:lnTo>
                <a:lnTo>
                  <a:pt x="935" y="1631"/>
                </a:lnTo>
                <a:lnTo>
                  <a:pt x="986" y="1616"/>
                </a:lnTo>
                <a:lnTo>
                  <a:pt x="1045" y="1601"/>
                </a:lnTo>
                <a:lnTo>
                  <a:pt x="1104" y="1586"/>
                </a:lnTo>
                <a:lnTo>
                  <a:pt x="1169" y="1571"/>
                </a:lnTo>
                <a:lnTo>
                  <a:pt x="1235" y="1555"/>
                </a:lnTo>
                <a:lnTo>
                  <a:pt x="1304" y="1540"/>
                </a:lnTo>
                <a:lnTo>
                  <a:pt x="1372" y="1529"/>
                </a:lnTo>
                <a:lnTo>
                  <a:pt x="1440" y="1515"/>
                </a:lnTo>
                <a:lnTo>
                  <a:pt x="1575" y="1498"/>
                </a:lnTo>
                <a:lnTo>
                  <a:pt x="1853" y="1498"/>
                </a:lnTo>
                <a:lnTo>
                  <a:pt x="2119" y="1527"/>
                </a:lnTo>
                <a:lnTo>
                  <a:pt x="2231" y="1544"/>
                </a:lnTo>
                <a:lnTo>
                  <a:pt x="2321" y="1559"/>
                </a:lnTo>
                <a:lnTo>
                  <a:pt x="2400" y="1576"/>
                </a:lnTo>
                <a:lnTo>
                  <a:pt x="2416" y="1550"/>
                </a:lnTo>
                <a:lnTo>
                  <a:pt x="2435" y="1517"/>
                </a:lnTo>
                <a:lnTo>
                  <a:pt x="2463" y="1477"/>
                </a:lnTo>
                <a:lnTo>
                  <a:pt x="2494" y="1426"/>
                </a:lnTo>
                <a:lnTo>
                  <a:pt x="2532" y="1371"/>
                </a:lnTo>
                <a:lnTo>
                  <a:pt x="2573" y="1308"/>
                </a:lnTo>
                <a:lnTo>
                  <a:pt x="2619" y="1242"/>
                </a:lnTo>
                <a:lnTo>
                  <a:pt x="2644" y="1207"/>
                </a:lnTo>
                <a:lnTo>
                  <a:pt x="2668" y="1173"/>
                </a:lnTo>
                <a:lnTo>
                  <a:pt x="2695" y="1139"/>
                </a:lnTo>
                <a:lnTo>
                  <a:pt x="2706" y="1122"/>
                </a:lnTo>
                <a:lnTo>
                  <a:pt x="2720" y="1105"/>
                </a:lnTo>
                <a:lnTo>
                  <a:pt x="2733" y="1088"/>
                </a:lnTo>
                <a:lnTo>
                  <a:pt x="2746" y="1070"/>
                </a:lnTo>
                <a:lnTo>
                  <a:pt x="2760" y="1053"/>
                </a:lnTo>
                <a:lnTo>
                  <a:pt x="2773" y="1036"/>
                </a:lnTo>
                <a:lnTo>
                  <a:pt x="2786" y="1021"/>
                </a:lnTo>
                <a:lnTo>
                  <a:pt x="2801" y="1004"/>
                </a:lnTo>
                <a:lnTo>
                  <a:pt x="2815" y="987"/>
                </a:lnTo>
                <a:lnTo>
                  <a:pt x="2828" y="972"/>
                </a:lnTo>
                <a:lnTo>
                  <a:pt x="2843" y="956"/>
                </a:lnTo>
                <a:lnTo>
                  <a:pt x="2857" y="941"/>
                </a:lnTo>
                <a:lnTo>
                  <a:pt x="2870" y="924"/>
                </a:lnTo>
                <a:lnTo>
                  <a:pt x="2883" y="909"/>
                </a:lnTo>
                <a:lnTo>
                  <a:pt x="2896" y="896"/>
                </a:lnTo>
                <a:lnTo>
                  <a:pt x="2912" y="880"/>
                </a:lnTo>
                <a:lnTo>
                  <a:pt x="2923" y="867"/>
                </a:lnTo>
                <a:lnTo>
                  <a:pt x="2938" y="854"/>
                </a:lnTo>
                <a:lnTo>
                  <a:pt x="2952" y="840"/>
                </a:lnTo>
                <a:lnTo>
                  <a:pt x="2965" y="827"/>
                </a:lnTo>
                <a:lnTo>
                  <a:pt x="2978" y="816"/>
                </a:lnTo>
                <a:lnTo>
                  <a:pt x="2992" y="804"/>
                </a:lnTo>
                <a:lnTo>
                  <a:pt x="3018" y="783"/>
                </a:lnTo>
                <a:lnTo>
                  <a:pt x="3043" y="764"/>
                </a:lnTo>
                <a:lnTo>
                  <a:pt x="3069" y="747"/>
                </a:lnTo>
                <a:lnTo>
                  <a:pt x="3094" y="730"/>
                </a:lnTo>
                <a:lnTo>
                  <a:pt x="3119" y="715"/>
                </a:lnTo>
                <a:lnTo>
                  <a:pt x="3144" y="700"/>
                </a:lnTo>
                <a:lnTo>
                  <a:pt x="3168" y="684"/>
                </a:lnTo>
                <a:lnTo>
                  <a:pt x="3191" y="671"/>
                </a:lnTo>
                <a:lnTo>
                  <a:pt x="3214" y="658"/>
                </a:lnTo>
                <a:lnTo>
                  <a:pt x="3237" y="646"/>
                </a:lnTo>
                <a:lnTo>
                  <a:pt x="3282" y="624"/>
                </a:lnTo>
                <a:lnTo>
                  <a:pt x="3324" y="605"/>
                </a:lnTo>
                <a:lnTo>
                  <a:pt x="3364" y="587"/>
                </a:lnTo>
                <a:lnTo>
                  <a:pt x="3400" y="572"/>
                </a:lnTo>
                <a:lnTo>
                  <a:pt x="3434" y="561"/>
                </a:lnTo>
                <a:lnTo>
                  <a:pt x="3463" y="551"/>
                </a:lnTo>
                <a:lnTo>
                  <a:pt x="3510" y="536"/>
                </a:lnTo>
                <a:lnTo>
                  <a:pt x="3552" y="525"/>
                </a:lnTo>
                <a:lnTo>
                  <a:pt x="3339" y="304"/>
                </a:lnTo>
                <a:lnTo>
                  <a:pt x="3241" y="365"/>
                </a:lnTo>
                <a:lnTo>
                  <a:pt x="3377" y="487"/>
                </a:lnTo>
                <a:lnTo>
                  <a:pt x="3330" y="506"/>
                </a:lnTo>
                <a:lnTo>
                  <a:pt x="3305" y="517"/>
                </a:lnTo>
                <a:lnTo>
                  <a:pt x="3277" y="530"/>
                </a:lnTo>
                <a:lnTo>
                  <a:pt x="3246" y="546"/>
                </a:lnTo>
                <a:lnTo>
                  <a:pt x="3210" y="565"/>
                </a:lnTo>
                <a:lnTo>
                  <a:pt x="3172" y="584"/>
                </a:lnTo>
                <a:lnTo>
                  <a:pt x="3130" y="605"/>
                </a:lnTo>
                <a:lnTo>
                  <a:pt x="3109" y="618"/>
                </a:lnTo>
                <a:lnTo>
                  <a:pt x="3090" y="629"/>
                </a:lnTo>
                <a:lnTo>
                  <a:pt x="3068" y="643"/>
                </a:lnTo>
                <a:lnTo>
                  <a:pt x="3047" y="656"/>
                </a:lnTo>
                <a:lnTo>
                  <a:pt x="3026" y="669"/>
                </a:lnTo>
                <a:lnTo>
                  <a:pt x="3003" y="683"/>
                </a:lnTo>
                <a:lnTo>
                  <a:pt x="2982" y="698"/>
                </a:lnTo>
                <a:lnTo>
                  <a:pt x="2961" y="713"/>
                </a:lnTo>
                <a:lnTo>
                  <a:pt x="2938" y="728"/>
                </a:lnTo>
                <a:lnTo>
                  <a:pt x="2916" y="745"/>
                </a:lnTo>
                <a:lnTo>
                  <a:pt x="2896" y="762"/>
                </a:lnTo>
                <a:lnTo>
                  <a:pt x="2874" y="778"/>
                </a:lnTo>
                <a:lnTo>
                  <a:pt x="2855" y="797"/>
                </a:lnTo>
                <a:lnTo>
                  <a:pt x="2832" y="816"/>
                </a:lnTo>
                <a:lnTo>
                  <a:pt x="2811" y="839"/>
                </a:lnTo>
                <a:lnTo>
                  <a:pt x="2790" y="861"/>
                </a:lnTo>
                <a:lnTo>
                  <a:pt x="2767" y="884"/>
                </a:lnTo>
                <a:lnTo>
                  <a:pt x="2756" y="897"/>
                </a:lnTo>
                <a:lnTo>
                  <a:pt x="2744" y="911"/>
                </a:lnTo>
                <a:lnTo>
                  <a:pt x="2733" y="924"/>
                </a:lnTo>
                <a:lnTo>
                  <a:pt x="2724" y="937"/>
                </a:lnTo>
                <a:lnTo>
                  <a:pt x="2712" y="951"/>
                </a:lnTo>
                <a:lnTo>
                  <a:pt x="2701" y="964"/>
                </a:lnTo>
                <a:lnTo>
                  <a:pt x="2689" y="979"/>
                </a:lnTo>
                <a:lnTo>
                  <a:pt x="2678" y="993"/>
                </a:lnTo>
                <a:lnTo>
                  <a:pt x="2666" y="1008"/>
                </a:lnTo>
                <a:lnTo>
                  <a:pt x="2657" y="1021"/>
                </a:lnTo>
                <a:lnTo>
                  <a:pt x="2613" y="1080"/>
                </a:lnTo>
                <a:lnTo>
                  <a:pt x="2571" y="1139"/>
                </a:lnTo>
                <a:lnTo>
                  <a:pt x="2532" y="1196"/>
                </a:lnTo>
                <a:lnTo>
                  <a:pt x="2495" y="1253"/>
                </a:lnTo>
                <a:lnTo>
                  <a:pt x="2463" y="1304"/>
                </a:lnTo>
                <a:lnTo>
                  <a:pt x="2431" y="1354"/>
                </a:lnTo>
                <a:lnTo>
                  <a:pt x="2406" y="1394"/>
                </a:lnTo>
                <a:lnTo>
                  <a:pt x="2370" y="1457"/>
                </a:lnTo>
                <a:lnTo>
                  <a:pt x="2355" y="1479"/>
                </a:lnTo>
                <a:lnTo>
                  <a:pt x="2338" y="1472"/>
                </a:lnTo>
                <a:lnTo>
                  <a:pt x="2283" y="1453"/>
                </a:lnTo>
                <a:lnTo>
                  <a:pt x="2245" y="1441"/>
                </a:lnTo>
                <a:lnTo>
                  <a:pt x="2197" y="1428"/>
                </a:lnTo>
                <a:lnTo>
                  <a:pt x="2144" y="1415"/>
                </a:lnTo>
                <a:lnTo>
                  <a:pt x="2083" y="1403"/>
                </a:lnTo>
                <a:lnTo>
                  <a:pt x="2016" y="1392"/>
                </a:lnTo>
                <a:lnTo>
                  <a:pt x="1944" y="1382"/>
                </a:lnTo>
                <a:lnTo>
                  <a:pt x="1783" y="1373"/>
                </a:lnTo>
                <a:lnTo>
                  <a:pt x="1604" y="1377"/>
                </a:lnTo>
                <a:lnTo>
                  <a:pt x="1412" y="1401"/>
                </a:lnTo>
                <a:lnTo>
                  <a:pt x="1317" y="1418"/>
                </a:lnTo>
                <a:lnTo>
                  <a:pt x="1233" y="1437"/>
                </a:lnTo>
                <a:lnTo>
                  <a:pt x="1161" y="1453"/>
                </a:lnTo>
                <a:lnTo>
                  <a:pt x="1098" y="1468"/>
                </a:lnTo>
                <a:lnTo>
                  <a:pt x="1041" y="1481"/>
                </a:lnTo>
                <a:lnTo>
                  <a:pt x="996" y="1495"/>
                </a:lnTo>
                <a:lnTo>
                  <a:pt x="923" y="1515"/>
                </a:lnTo>
                <a:lnTo>
                  <a:pt x="851" y="1544"/>
                </a:lnTo>
                <a:lnTo>
                  <a:pt x="838" y="1555"/>
                </a:lnTo>
                <a:lnTo>
                  <a:pt x="152" y="129"/>
                </a:lnTo>
                <a:lnTo>
                  <a:pt x="294" y="93"/>
                </a:lnTo>
                <a:lnTo>
                  <a:pt x="256" y="0"/>
                </a:lnTo>
                <a:lnTo>
                  <a:pt x="25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89" name="Freeform 1045"/>
          <p:cNvSpPr>
            <a:spLocks/>
          </p:cNvSpPr>
          <p:nvPr/>
        </p:nvSpPr>
        <p:spPr bwMode="auto">
          <a:xfrm>
            <a:off x="6902450" y="5580063"/>
            <a:ext cx="2241550" cy="998537"/>
          </a:xfrm>
          <a:custGeom>
            <a:avLst/>
            <a:gdLst/>
            <a:ahLst/>
            <a:cxnLst>
              <a:cxn ang="0">
                <a:pos x="23" y="1206"/>
              </a:cxn>
              <a:cxn ang="0">
                <a:pos x="120" y="1179"/>
              </a:cxn>
              <a:cxn ang="0">
                <a:pos x="215" y="1152"/>
              </a:cxn>
              <a:cxn ang="0">
                <a:pos x="325" y="1122"/>
              </a:cxn>
              <a:cxn ang="0">
                <a:pos x="441" y="1091"/>
              </a:cxn>
              <a:cxn ang="0">
                <a:pos x="552" y="1063"/>
              </a:cxn>
              <a:cxn ang="0">
                <a:pos x="690" y="1029"/>
              </a:cxn>
              <a:cxn ang="0">
                <a:pos x="920" y="1008"/>
              </a:cxn>
              <a:cxn ang="0">
                <a:pos x="1614" y="1008"/>
              </a:cxn>
              <a:cxn ang="0">
                <a:pos x="1641" y="975"/>
              </a:cxn>
              <a:cxn ang="0">
                <a:pos x="1666" y="949"/>
              </a:cxn>
              <a:cxn ang="0">
                <a:pos x="1694" y="915"/>
              </a:cxn>
              <a:cxn ang="0">
                <a:pos x="1730" y="875"/>
              </a:cxn>
              <a:cxn ang="0">
                <a:pos x="1772" y="831"/>
              </a:cxn>
              <a:cxn ang="0">
                <a:pos x="1795" y="806"/>
              </a:cxn>
              <a:cxn ang="0">
                <a:pos x="1818" y="782"/>
              </a:cxn>
              <a:cxn ang="0">
                <a:pos x="1840" y="757"/>
              </a:cxn>
              <a:cxn ang="0">
                <a:pos x="1878" y="719"/>
              </a:cxn>
              <a:cxn ang="0">
                <a:pos x="1905" y="692"/>
              </a:cxn>
              <a:cxn ang="0">
                <a:pos x="1943" y="652"/>
              </a:cxn>
              <a:cxn ang="0">
                <a:pos x="1972" y="627"/>
              </a:cxn>
              <a:cxn ang="0">
                <a:pos x="2000" y="601"/>
              </a:cxn>
              <a:cxn ang="0">
                <a:pos x="2027" y="576"/>
              </a:cxn>
              <a:cxn ang="0">
                <a:pos x="2055" y="551"/>
              </a:cxn>
              <a:cxn ang="0">
                <a:pos x="2084" y="527"/>
              </a:cxn>
              <a:cxn ang="0">
                <a:pos x="2141" y="481"/>
              </a:cxn>
              <a:cxn ang="0">
                <a:pos x="2196" y="439"/>
              </a:cxn>
              <a:cxn ang="0">
                <a:pos x="2251" y="403"/>
              </a:cxn>
              <a:cxn ang="0">
                <a:pos x="2302" y="373"/>
              </a:cxn>
              <a:cxn ang="0">
                <a:pos x="2352" y="346"/>
              </a:cxn>
              <a:cxn ang="0">
                <a:pos x="2416" y="312"/>
              </a:cxn>
              <a:cxn ang="0">
                <a:pos x="2487" y="278"/>
              </a:cxn>
              <a:cxn ang="0">
                <a:pos x="2565" y="243"/>
              </a:cxn>
              <a:cxn ang="0">
                <a:pos x="2489" y="38"/>
              </a:cxn>
              <a:cxn ang="0">
                <a:pos x="2823" y="268"/>
              </a:cxn>
              <a:cxn ang="0">
                <a:pos x="2755" y="291"/>
              </a:cxn>
              <a:cxn ang="0">
                <a:pos x="2679" y="318"/>
              </a:cxn>
              <a:cxn ang="0">
                <a:pos x="2584" y="356"/>
              </a:cxn>
              <a:cxn ang="0">
                <a:pos x="2504" y="388"/>
              </a:cxn>
              <a:cxn ang="0">
                <a:pos x="2451" y="413"/>
              </a:cxn>
              <a:cxn ang="0">
                <a:pos x="2394" y="441"/>
              </a:cxn>
              <a:cxn ang="0">
                <a:pos x="2338" y="470"/>
              </a:cxn>
              <a:cxn ang="0">
                <a:pos x="2283" y="502"/>
              </a:cxn>
              <a:cxn ang="0">
                <a:pos x="2230" y="534"/>
              </a:cxn>
              <a:cxn ang="0">
                <a:pos x="2181" y="569"/>
              </a:cxn>
              <a:cxn ang="0">
                <a:pos x="2133" y="605"/>
              </a:cxn>
              <a:cxn ang="0">
                <a:pos x="2086" y="645"/>
              </a:cxn>
              <a:cxn ang="0">
                <a:pos x="2040" y="686"/>
              </a:cxn>
              <a:cxn ang="0">
                <a:pos x="1994" y="728"/>
              </a:cxn>
              <a:cxn ang="0">
                <a:pos x="1951" y="772"/>
              </a:cxn>
              <a:cxn ang="0">
                <a:pos x="1909" y="816"/>
              </a:cxn>
              <a:cxn ang="0">
                <a:pos x="1869" y="859"/>
              </a:cxn>
              <a:cxn ang="0">
                <a:pos x="1831" y="901"/>
              </a:cxn>
              <a:cxn ang="0">
                <a:pos x="1795" y="941"/>
              </a:cxn>
              <a:cxn ang="0">
                <a:pos x="1764" y="979"/>
              </a:cxn>
              <a:cxn ang="0">
                <a:pos x="1736" y="1014"/>
              </a:cxn>
              <a:cxn ang="0">
                <a:pos x="1711" y="1042"/>
              </a:cxn>
              <a:cxn ang="0">
                <a:pos x="1683" y="1080"/>
              </a:cxn>
              <a:cxn ang="0">
                <a:pos x="1658" y="1110"/>
              </a:cxn>
              <a:cxn ang="0">
                <a:pos x="715" y="1166"/>
              </a:cxn>
              <a:cxn ang="0">
                <a:pos x="552" y="1206"/>
              </a:cxn>
              <a:cxn ang="0">
                <a:pos x="434" y="1242"/>
              </a:cxn>
              <a:cxn ang="0">
                <a:pos x="0" y="1213"/>
              </a:cxn>
            </a:cxnLst>
            <a:rect l="0" t="0" r="r" b="b"/>
            <a:pathLst>
              <a:path w="2823" h="1257">
                <a:moveTo>
                  <a:pt x="0" y="1213"/>
                </a:moveTo>
                <a:lnTo>
                  <a:pt x="23" y="1206"/>
                </a:lnTo>
                <a:lnTo>
                  <a:pt x="80" y="1190"/>
                </a:lnTo>
                <a:lnTo>
                  <a:pt x="120" y="1179"/>
                </a:lnTo>
                <a:lnTo>
                  <a:pt x="166" y="1166"/>
                </a:lnTo>
                <a:lnTo>
                  <a:pt x="215" y="1152"/>
                </a:lnTo>
                <a:lnTo>
                  <a:pt x="270" y="1137"/>
                </a:lnTo>
                <a:lnTo>
                  <a:pt x="325" y="1122"/>
                </a:lnTo>
                <a:lnTo>
                  <a:pt x="384" y="1107"/>
                </a:lnTo>
                <a:lnTo>
                  <a:pt x="441" y="1091"/>
                </a:lnTo>
                <a:lnTo>
                  <a:pt x="496" y="1076"/>
                </a:lnTo>
                <a:lnTo>
                  <a:pt x="552" y="1063"/>
                </a:lnTo>
                <a:lnTo>
                  <a:pt x="603" y="1050"/>
                </a:lnTo>
                <a:lnTo>
                  <a:pt x="690" y="1029"/>
                </a:lnTo>
                <a:lnTo>
                  <a:pt x="789" y="1015"/>
                </a:lnTo>
                <a:lnTo>
                  <a:pt x="920" y="1008"/>
                </a:lnTo>
                <a:lnTo>
                  <a:pt x="1228" y="1000"/>
                </a:lnTo>
                <a:lnTo>
                  <a:pt x="1614" y="1008"/>
                </a:lnTo>
                <a:lnTo>
                  <a:pt x="1631" y="987"/>
                </a:lnTo>
                <a:lnTo>
                  <a:pt x="1641" y="975"/>
                </a:lnTo>
                <a:lnTo>
                  <a:pt x="1652" y="962"/>
                </a:lnTo>
                <a:lnTo>
                  <a:pt x="1666" y="949"/>
                </a:lnTo>
                <a:lnTo>
                  <a:pt x="1679" y="932"/>
                </a:lnTo>
                <a:lnTo>
                  <a:pt x="1694" y="915"/>
                </a:lnTo>
                <a:lnTo>
                  <a:pt x="1713" y="896"/>
                </a:lnTo>
                <a:lnTo>
                  <a:pt x="1730" y="875"/>
                </a:lnTo>
                <a:lnTo>
                  <a:pt x="1751" y="854"/>
                </a:lnTo>
                <a:lnTo>
                  <a:pt x="1772" y="831"/>
                </a:lnTo>
                <a:lnTo>
                  <a:pt x="1783" y="818"/>
                </a:lnTo>
                <a:lnTo>
                  <a:pt x="1795" y="806"/>
                </a:lnTo>
                <a:lnTo>
                  <a:pt x="1806" y="795"/>
                </a:lnTo>
                <a:lnTo>
                  <a:pt x="1818" y="782"/>
                </a:lnTo>
                <a:lnTo>
                  <a:pt x="1829" y="770"/>
                </a:lnTo>
                <a:lnTo>
                  <a:pt x="1840" y="757"/>
                </a:lnTo>
                <a:lnTo>
                  <a:pt x="1865" y="732"/>
                </a:lnTo>
                <a:lnTo>
                  <a:pt x="1878" y="719"/>
                </a:lnTo>
                <a:lnTo>
                  <a:pt x="1892" y="705"/>
                </a:lnTo>
                <a:lnTo>
                  <a:pt x="1905" y="692"/>
                </a:lnTo>
                <a:lnTo>
                  <a:pt x="1916" y="679"/>
                </a:lnTo>
                <a:lnTo>
                  <a:pt x="1943" y="652"/>
                </a:lnTo>
                <a:lnTo>
                  <a:pt x="1958" y="641"/>
                </a:lnTo>
                <a:lnTo>
                  <a:pt x="1972" y="627"/>
                </a:lnTo>
                <a:lnTo>
                  <a:pt x="1985" y="614"/>
                </a:lnTo>
                <a:lnTo>
                  <a:pt x="2000" y="601"/>
                </a:lnTo>
                <a:lnTo>
                  <a:pt x="2013" y="588"/>
                </a:lnTo>
                <a:lnTo>
                  <a:pt x="2027" y="576"/>
                </a:lnTo>
                <a:lnTo>
                  <a:pt x="2042" y="565"/>
                </a:lnTo>
                <a:lnTo>
                  <a:pt x="2055" y="551"/>
                </a:lnTo>
                <a:lnTo>
                  <a:pt x="2068" y="540"/>
                </a:lnTo>
                <a:lnTo>
                  <a:pt x="2084" y="527"/>
                </a:lnTo>
                <a:lnTo>
                  <a:pt x="2112" y="504"/>
                </a:lnTo>
                <a:lnTo>
                  <a:pt x="2141" y="481"/>
                </a:lnTo>
                <a:lnTo>
                  <a:pt x="2169" y="460"/>
                </a:lnTo>
                <a:lnTo>
                  <a:pt x="2196" y="439"/>
                </a:lnTo>
                <a:lnTo>
                  <a:pt x="2224" y="420"/>
                </a:lnTo>
                <a:lnTo>
                  <a:pt x="2251" y="403"/>
                </a:lnTo>
                <a:lnTo>
                  <a:pt x="2278" y="388"/>
                </a:lnTo>
                <a:lnTo>
                  <a:pt x="2302" y="373"/>
                </a:lnTo>
                <a:lnTo>
                  <a:pt x="2327" y="359"/>
                </a:lnTo>
                <a:lnTo>
                  <a:pt x="2352" y="346"/>
                </a:lnTo>
                <a:lnTo>
                  <a:pt x="2373" y="335"/>
                </a:lnTo>
                <a:lnTo>
                  <a:pt x="2416" y="312"/>
                </a:lnTo>
                <a:lnTo>
                  <a:pt x="2452" y="295"/>
                </a:lnTo>
                <a:lnTo>
                  <a:pt x="2487" y="278"/>
                </a:lnTo>
                <a:lnTo>
                  <a:pt x="2515" y="264"/>
                </a:lnTo>
                <a:lnTo>
                  <a:pt x="2565" y="243"/>
                </a:lnTo>
                <a:lnTo>
                  <a:pt x="2643" y="221"/>
                </a:lnTo>
                <a:lnTo>
                  <a:pt x="2489" y="38"/>
                </a:lnTo>
                <a:lnTo>
                  <a:pt x="2580" y="0"/>
                </a:lnTo>
                <a:lnTo>
                  <a:pt x="2823" y="268"/>
                </a:lnTo>
                <a:lnTo>
                  <a:pt x="2804" y="274"/>
                </a:lnTo>
                <a:lnTo>
                  <a:pt x="2755" y="291"/>
                </a:lnTo>
                <a:lnTo>
                  <a:pt x="2719" y="304"/>
                </a:lnTo>
                <a:lnTo>
                  <a:pt x="2679" y="318"/>
                </a:lnTo>
                <a:lnTo>
                  <a:pt x="2633" y="335"/>
                </a:lnTo>
                <a:lnTo>
                  <a:pt x="2584" y="356"/>
                </a:lnTo>
                <a:lnTo>
                  <a:pt x="2532" y="376"/>
                </a:lnTo>
                <a:lnTo>
                  <a:pt x="2504" y="388"/>
                </a:lnTo>
                <a:lnTo>
                  <a:pt x="2477" y="401"/>
                </a:lnTo>
                <a:lnTo>
                  <a:pt x="2451" y="413"/>
                </a:lnTo>
                <a:lnTo>
                  <a:pt x="2422" y="428"/>
                </a:lnTo>
                <a:lnTo>
                  <a:pt x="2394" y="441"/>
                </a:lnTo>
                <a:lnTo>
                  <a:pt x="2367" y="454"/>
                </a:lnTo>
                <a:lnTo>
                  <a:pt x="2338" y="470"/>
                </a:lnTo>
                <a:lnTo>
                  <a:pt x="2312" y="485"/>
                </a:lnTo>
                <a:lnTo>
                  <a:pt x="2283" y="502"/>
                </a:lnTo>
                <a:lnTo>
                  <a:pt x="2257" y="517"/>
                </a:lnTo>
                <a:lnTo>
                  <a:pt x="2230" y="534"/>
                </a:lnTo>
                <a:lnTo>
                  <a:pt x="2205" y="551"/>
                </a:lnTo>
                <a:lnTo>
                  <a:pt x="2181" y="569"/>
                </a:lnTo>
                <a:lnTo>
                  <a:pt x="2156" y="586"/>
                </a:lnTo>
                <a:lnTo>
                  <a:pt x="2133" y="605"/>
                </a:lnTo>
                <a:lnTo>
                  <a:pt x="2108" y="624"/>
                </a:lnTo>
                <a:lnTo>
                  <a:pt x="2086" y="645"/>
                </a:lnTo>
                <a:lnTo>
                  <a:pt x="2061" y="664"/>
                </a:lnTo>
                <a:lnTo>
                  <a:pt x="2040" y="686"/>
                </a:lnTo>
                <a:lnTo>
                  <a:pt x="2017" y="707"/>
                </a:lnTo>
                <a:lnTo>
                  <a:pt x="1994" y="728"/>
                </a:lnTo>
                <a:lnTo>
                  <a:pt x="1973" y="751"/>
                </a:lnTo>
                <a:lnTo>
                  <a:pt x="1951" y="772"/>
                </a:lnTo>
                <a:lnTo>
                  <a:pt x="1928" y="795"/>
                </a:lnTo>
                <a:lnTo>
                  <a:pt x="1909" y="816"/>
                </a:lnTo>
                <a:lnTo>
                  <a:pt x="1888" y="839"/>
                </a:lnTo>
                <a:lnTo>
                  <a:pt x="1869" y="859"/>
                </a:lnTo>
                <a:lnTo>
                  <a:pt x="1848" y="880"/>
                </a:lnTo>
                <a:lnTo>
                  <a:pt x="1831" y="901"/>
                </a:lnTo>
                <a:lnTo>
                  <a:pt x="1812" y="922"/>
                </a:lnTo>
                <a:lnTo>
                  <a:pt x="1795" y="941"/>
                </a:lnTo>
                <a:lnTo>
                  <a:pt x="1780" y="960"/>
                </a:lnTo>
                <a:lnTo>
                  <a:pt x="1764" y="979"/>
                </a:lnTo>
                <a:lnTo>
                  <a:pt x="1749" y="996"/>
                </a:lnTo>
                <a:lnTo>
                  <a:pt x="1736" y="1014"/>
                </a:lnTo>
                <a:lnTo>
                  <a:pt x="1723" y="1029"/>
                </a:lnTo>
                <a:lnTo>
                  <a:pt x="1711" y="1042"/>
                </a:lnTo>
                <a:lnTo>
                  <a:pt x="1702" y="1057"/>
                </a:lnTo>
                <a:lnTo>
                  <a:pt x="1683" y="1080"/>
                </a:lnTo>
                <a:lnTo>
                  <a:pt x="1669" y="1095"/>
                </a:lnTo>
                <a:lnTo>
                  <a:pt x="1658" y="1110"/>
                </a:lnTo>
                <a:lnTo>
                  <a:pt x="894" y="1137"/>
                </a:lnTo>
                <a:lnTo>
                  <a:pt x="715" y="1166"/>
                </a:lnTo>
                <a:lnTo>
                  <a:pt x="630" y="1187"/>
                </a:lnTo>
                <a:lnTo>
                  <a:pt x="552" y="1206"/>
                </a:lnTo>
                <a:lnTo>
                  <a:pt x="485" y="1225"/>
                </a:lnTo>
                <a:lnTo>
                  <a:pt x="434" y="1242"/>
                </a:lnTo>
                <a:lnTo>
                  <a:pt x="388" y="1257"/>
                </a:lnTo>
                <a:lnTo>
                  <a:pt x="0" y="1213"/>
                </a:lnTo>
                <a:lnTo>
                  <a:pt x="0" y="12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90" name="Freeform 1046"/>
          <p:cNvSpPr>
            <a:spLocks/>
          </p:cNvSpPr>
          <p:nvPr/>
        </p:nvSpPr>
        <p:spPr bwMode="auto">
          <a:xfrm>
            <a:off x="7521575" y="4978400"/>
            <a:ext cx="639763" cy="1276350"/>
          </a:xfrm>
          <a:custGeom>
            <a:avLst/>
            <a:gdLst/>
            <a:ahLst/>
            <a:cxnLst>
              <a:cxn ang="0">
                <a:pos x="99" y="0"/>
              </a:cxn>
              <a:cxn ang="0">
                <a:pos x="806" y="1508"/>
              </a:cxn>
              <a:cxn ang="0">
                <a:pos x="747" y="1607"/>
              </a:cxn>
              <a:cxn ang="0">
                <a:pos x="0" y="15"/>
              </a:cxn>
              <a:cxn ang="0">
                <a:pos x="99" y="0"/>
              </a:cxn>
              <a:cxn ang="0">
                <a:pos x="99" y="0"/>
              </a:cxn>
            </a:cxnLst>
            <a:rect l="0" t="0" r="r" b="b"/>
            <a:pathLst>
              <a:path w="806" h="1607">
                <a:moveTo>
                  <a:pt x="99" y="0"/>
                </a:moveTo>
                <a:lnTo>
                  <a:pt x="806" y="1508"/>
                </a:lnTo>
                <a:lnTo>
                  <a:pt x="747" y="1607"/>
                </a:lnTo>
                <a:lnTo>
                  <a:pt x="0" y="15"/>
                </a:lnTo>
                <a:lnTo>
                  <a:pt x="99" y="0"/>
                </a:lnTo>
                <a:lnTo>
                  <a:pt x="9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91" name="Freeform 1047"/>
          <p:cNvSpPr>
            <a:spLocks/>
          </p:cNvSpPr>
          <p:nvPr/>
        </p:nvSpPr>
        <p:spPr bwMode="auto">
          <a:xfrm>
            <a:off x="6746875" y="5105400"/>
            <a:ext cx="1117600" cy="85883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43" y="61"/>
              </a:cxn>
              <a:cxn ang="0">
                <a:pos x="95" y="48"/>
              </a:cxn>
              <a:cxn ang="0">
                <a:pos x="163" y="34"/>
              </a:cxn>
              <a:cxn ang="0">
                <a:pos x="245" y="19"/>
              </a:cxn>
              <a:cxn ang="0">
                <a:pos x="336" y="8"/>
              </a:cxn>
              <a:cxn ang="0">
                <a:pos x="545" y="0"/>
              </a:cxn>
              <a:cxn ang="0">
                <a:pos x="729" y="19"/>
              </a:cxn>
              <a:cxn ang="0">
                <a:pos x="857" y="51"/>
              </a:cxn>
              <a:cxn ang="0">
                <a:pos x="899" y="68"/>
              </a:cxn>
              <a:cxn ang="0">
                <a:pos x="927" y="82"/>
              </a:cxn>
              <a:cxn ang="0">
                <a:pos x="950" y="95"/>
              </a:cxn>
              <a:cxn ang="0">
                <a:pos x="1406" y="1082"/>
              </a:cxn>
              <a:cxn ang="0">
                <a:pos x="1351" y="1069"/>
              </a:cxn>
              <a:cxn ang="0">
                <a:pos x="1290" y="1057"/>
              </a:cxn>
              <a:cxn ang="0">
                <a:pos x="1214" y="1042"/>
              </a:cxn>
              <a:cxn ang="0">
                <a:pos x="1131" y="1027"/>
              </a:cxn>
              <a:cxn ang="0">
                <a:pos x="1041" y="1015"/>
              </a:cxn>
              <a:cxn ang="0">
                <a:pos x="952" y="1008"/>
              </a:cxn>
              <a:cxn ang="0">
                <a:pos x="872" y="1004"/>
              </a:cxn>
              <a:cxn ang="0">
                <a:pos x="577" y="1033"/>
              </a:cxn>
              <a:cxn ang="0">
                <a:pos x="475" y="1050"/>
              </a:cxn>
              <a:cxn ang="0">
                <a:pos x="435" y="1057"/>
              </a:cxn>
              <a:cxn ang="0">
                <a:pos x="0" y="72"/>
              </a:cxn>
              <a:cxn ang="0">
                <a:pos x="0" y="72"/>
              </a:cxn>
            </a:cxnLst>
            <a:rect l="0" t="0" r="r" b="b"/>
            <a:pathLst>
              <a:path w="1406" h="1082">
                <a:moveTo>
                  <a:pt x="0" y="72"/>
                </a:moveTo>
                <a:lnTo>
                  <a:pt x="43" y="61"/>
                </a:lnTo>
                <a:lnTo>
                  <a:pt x="95" y="48"/>
                </a:lnTo>
                <a:lnTo>
                  <a:pt x="163" y="34"/>
                </a:lnTo>
                <a:lnTo>
                  <a:pt x="245" y="19"/>
                </a:lnTo>
                <a:lnTo>
                  <a:pt x="336" y="8"/>
                </a:lnTo>
                <a:lnTo>
                  <a:pt x="545" y="0"/>
                </a:lnTo>
                <a:lnTo>
                  <a:pt x="729" y="19"/>
                </a:lnTo>
                <a:lnTo>
                  <a:pt x="857" y="51"/>
                </a:lnTo>
                <a:lnTo>
                  <a:pt x="899" y="68"/>
                </a:lnTo>
                <a:lnTo>
                  <a:pt x="927" y="82"/>
                </a:lnTo>
                <a:lnTo>
                  <a:pt x="950" y="95"/>
                </a:lnTo>
                <a:lnTo>
                  <a:pt x="1406" y="1082"/>
                </a:lnTo>
                <a:lnTo>
                  <a:pt x="1351" y="1069"/>
                </a:lnTo>
                <a:lnTo>
                  <a:pt x="1290" y="1057"/>
                </a:lnTo>
                <a:lnTo>
                  <a:pt x="1214" y="1042"/>
                </a:lnTo>
                <a:lnTo>
                  <a:pt x="1131" y="1027"/>
                </a:lnTo>
                <a:lnTo>
                  <a:pt x="1041" y="1015"/>
                </a:lnTo>
                <a:lnTo>
                  <a:pt x="952" y="1008"/>
                </a:lnTo>
                <a:lnTo>
                  <a:pt x="872" y="1004"/>
                </a:lnTo>
                <a:lnTo>
                  <a:pt x="577" y="1033"/>
                </a:lnTo>
                <a:lnTo>
                  <a:pt x="475" y="1050"/>
                </a:lnTo>
                <a:lnTo>
                  <a:pt x="435" y="1057"/>
                </a:lnTo>
                <a:lnTo>
                  <a:pt x="0" y="72"/>
                </a:lnTo>
                <a:lnTo>
                  <a:pt x="0" y="72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92" name="Freeform 1048"/>
          <p:cNvSpPr>
            <a:spLocks/>
          </p:cNvSpPr>
          <p:nvPr/>
        </p:nvSpPr>
        <p:spPr bwMode="auto">
          <a:xfrm>
            <a:off x="7718425" y="4598988"/>
            <a:ext cx="982663" cy="1233487"/>
          </a:xfrm>
          <a:custGeom>
            <a:avLst/>
            <a:gdLst/>
            <a:ahLst/>
            <a:cxnLst>
              <a:cxn ang="0">
                <a:pos x="9" y="525"/>
              </a:cxn>
              <a:cxn ang="0">
                <a:pos x="30" y="496"/>
              </a:cxn>
              <a:cxn ang="0">
                <a:pos x="64" y="455"/>
              </a:cxn>
              <a:cxn ang="0">
                <a:pos x="85" y="428"/>
              </a:cxn>
              <a:cxn ang="0">
                <a:pos x="108" y="401"/>
              </a:cxn>
              <a:cxn ang="0">
                <a:pos x="133" y="375"/>
              </a:cxn>
              <a:cxn ang="0">
                <a:pos x="157" y="346"/>
              </a:cxn>
              <a:cxn ang="0">
                <a:pos x="186" y="316"/>
              </a:cxn>
              <a:cxn ang="0">
                <a:pos x="215" y="287"/>
              </a:cxn>
              <a:cxn ang="0">
                <a:pos x="243" y="259"/>
              </a:cxn>
              <a:cxn ang="0">
                <a:pos x="272" y="234"/>
              </a:cxn>
              <a:cxn ang="0">
                <a:pos x="300" y="207"/>
              </a:cxn>
              <a:cxn ang="0">
                <a:pos x="329" y="186"/>
              </a:cxn>
              <a:cxn ang="0">
                <a:pos x="389" y="148"/>
              </a:cxn>
              <a:cxn ang="0">
                <a:pos x="454" y="112"/>
              </a:cxn>
              <a:cxn ang="0">
                <a:pos x="521" y="80"/>
              </a:cxn>
              <a:cxn ang="0">
                <a:pos x="585" y="51"/>
              </a:cxn>
              <a:cxn ang="0">
                <a:pos x="642" y="30"/>
              </a:cxn>
              <a:cxn ang="0">
                <a:pos x="728" y="0"/>
              </a:cxn>
              <a:cxn ang="0">
                <a:pos x="1224" y="766"/>
              </a:cxn>
              <a:cxn ang="0">
                <a:pos x="1165" y="803"/>
              </a:cxn>
              <a:cxn ang="0">
                <a:pos x="1106" y="839"/>
              </a:cxn>
              <a:cxn ang="0">
                <a:pos x="1041" y="880"/>
              </a:cxn>
              <a:cxn ang="0">
                <a:pos x="975" y="924"/>
              </a:cxn>
              <a:cxn ang="0">
                <a:pos x="910" y="972"/>
              </a:cxn>
              <a:cxn ang="0">
                <a:pos x="857" y="1014"/>
              </a:cxn>
              <a:cxn ang="0">
                <a:pos x="817" y="1059"/>
              </a:cxn>
              <a:cxn ang="0">
                <a:pos x="796" y="1088"/>
              </a:cxn>
              <a:cxn ang="0">
                <a:pos x="747" y="1160"/>
              </a:cxn>
              <a:cxn ang="0">
                <a:pos x="694" y="1246"/>
              </a:cxn>
              <a:cxn ang="0">
                <a:pos x="642" y="1335"/>
              </a:cxn>
              <a:cxn ang="0">
                <a:pos x="595" y="1419"/>
              </a:cxn>
              <a:cxn ang="0">
                <a:pos x="557" y="1489"/>
              </a:cxn>
              <a:cxn ang="0">
                <a:pos x="521" y="1556"/>
              </a:cxn>
              <a:cxn ang="0">
                <a:pos x="0" y="536"/>
              </a:cxn>
            </a:cxnLst>
            <a:rect l="0" t="0" r="r" b="b"/>
            <a:pathLst>
              <a:path w="1237" h="1556">
                <a:moveTo>
                  <a:pt x="0" y="536"/>
                </a:moveTo>
                <a:lnTo>
                  <a:pt x="9" y="525"/>
                </a:lnTo>
                <a:lnTo>
                  <a:pt x="19" y="513"/>
                </a:lnTo>
                <a:lnTo>
                  <a:pt x="30" y="496"/>
                </a:lnTo>
                <a:lnTo>
                  <a:pt x="47" y="477"/>
                </a:lnTo>
                <a:lnTo>
                  <a:pt x="64" y="455"/>
                </a:lnTo>
                <a:lnTo>
                  <a:pt x="76" y="441"/>
                </a:lnTo>
                <a:lnTo>
                  <a:pt x="85" y="428"/>
                </a:lnTo>
                <a:lnTo>
                  <a:pt x="97" y="415"/>
                </a:lnTo>
                <a:lnTo>
                  <a:pt x="108" y="401"/>
                </a:lnTo>
                <a:lnTo>
                  <a:pt x="119" y="388"/>
                </a:lnTo>
                <a:lnTo>
                  <a:pt x="133" y="375"/>
                </a:lnTo>
                <a:lnTo>
                  <a:pt x="144" y="359"/>
                </a:lnTo>
                <a:lnTo>
                  <a:pt x="157" y="346"/>
                </a:lnTo>
                <a:lnTo>
                  <a:pt x="171" y="331"/>
                </a:lnTo>
                <a:lnTo>
                  <a:pt x="186" y="316"/>
                </a:lnTo>
                <a:lnTo>
                  <a:pt x="199" y="301"/>
                </a:lnTo>
                <a:lnTo>
                  <a:pt x="215" y="287"/>
                </a:lnTo>
                <a:lnTo>
                  <a:pt x="228" y="274"/>
                </a:lnTo>
                <a:lnTo>
                  <a:pt x="243" y="259"/>
                </a:lnTo>
                <a:lnTo>
                  <a:pt x="256" y="247"/>
                </a:lnTo>
                <a:lnTo>
                  <a:pt x="272" y="234"/>
                </a:lnTo>
                <a:lnTo>
                  <a:pt x="285" y="221"/>
                </a:lnTo>
                <a:lnTo>
                  <a:pt x="300" y="207"/>
                </a:lnTo>
                <a:lnTo>
                  <a:pt x="313" y="196"/>
                </a:lnTo>
                <a:lnTo>
                  <a:pt x="329" y="186"/>
                </a:lnTo>
                <a:lnTo>
                  <a:pt x="357" y="165"/>
                </a:lnTo>
                <a:lnTo>
                  <a:pt x="389" y="148"/>
                </a:lnTo>
                <a:lnTo>
                  <a:pt x="422" y="129"/>
                </a:lnTo>
                <a:lnTo>
                  <a:pt x="454" y="112"/>
                </a:lnTo>
                <a:lnTo>
                  <a:pt x="488" y="95"/>
                </a:lnTo>
                <a:lnTo>
                  <a:pt x="521" y="80"/>
                </a:lnTo>
                <a:lnTo>
                  <a:pt x="553" y="65"/>
                </a:lnTo>
                <a:lnTo>
                  <a:pt x="585" y="51"/>
                </a:lnTo>
                <a:lnTo>
                  <a:pt x="614" y="40"/>
                </a:lnTo>
                <a:lnTo>
                  <a:pt x="642" y="30"/>
                </a:lnTo>
                <a:lnTo>
                  <a:pt x="686" y="13"/>
                </a:lnTo>
                <a:lnTo>
                  <a:pt x="728" y="0"/>
                </a:lnTo>
                <a:lnTo>
                  <a:pt x="1237" y="759"/>
                </a:lnTo>
                <a:lnTo>
                  <a:pt x="1224" y="766"/>
                </a:lnTo>
                <a:lnTo>
                  <a:pt x="1188" y="787"/>
                </a:lnTo>
                <a:lnTo>
                  <a:pt x="1165" y="803"/>
                </a:lnTo>
                <a:lnTo>
                  <a:pt x="1136" y="818"/>
                </a:lnTo>
                <a:lnTo>
                  <a:pt x="1106" y="839"/>
                </a:lnTo>
                <a:lnTo>
                  <a:pt x="1074" y="858"/>
                </a:lnTo>
                <a:lnTo>
                  <a:pt x="1041" y="880"/>
                </a:lnTo>
                <a:lnTo>
                  <a:pt x="1007" y="901"/>
                </a:lnTo>
                <a:lnTo>
                  <a:pt x="975" y="924"/>
                </a:lnTo>
                <a:lnTo>
                  <a:pt x="941" y="949"/>
                </a:lnTo>
                <a:lnTo>
                  <a:pt x="910" y="972"/>
                </a:lnTo>
                <a:lnTo>
                  <a:pt x="884" y="995"/>
                </a:lnTo>
                <a:lnTo>
                  <a:pt x="857" y="1014"/>
                </a:lnTo>
                <a:lnTo>
                  <a:pt x="838" y="1036"/>
                </a:lnTo>
                <a:lnTo>
                  <a:pt x="817" y="1059"/>
                </a:lnTo>
                <a:lnTo>
                  <a:pt x="808" y="1073"/>
                </a:lnTo>
                <a:lnTo>
                  <a:pt x="796" y="1088"/>
                </a:lnTo>
                <a:lnTo>
                  <a:pt x="771" y="1122"/>
                </a:lnTo>
                <a:lnTo>
                  <a:pt x="747" y="1160"/>
                </a:lnTo>
                <a:lnTo>
                  <a:pt x="720" y="1202"/>
                </a:lnTo>
                <a:lnTo>
                  <a:pt x="694" y="1246"/>
                </a:lnTo>
                <a:lnTo>
                  <a:pt x="667" y="1289"/>
                </a:lnTo>
                <a:lnTo>
                  <a:pt x="642" y="1335"/>
                </a:lnTo>
                <a:lnTo>
                  <a:pt x="617" y="1377"/>
                </a:lnTo>
                <a:lnTo>
                  <a:pt x="595" y="1419"/>
                </a:lnTo>
                <a:lnTo>
                  <a:pt x="574" y="1455"/>
                </a:lnTo>
                <a:lnTo>
                  <a:pt x="557" y="1489"/>
                </a:lnTo>
                <a:lnTo>
                  <a:pt x="530" y="1537"/>
                </a:lnTo>
                <a:lnTo>
                  <a:pt x="521" y="1556"/>
                </a:lnTo>
                <a:lnTo>
                  <a:pt x="0" y="536"/>
                </a:lnTo>
                <a:lnTo>
                  <a:pt x="0" y="536"/>
                </a:lnTo>
                <a:close/>
              </a:path>
            </a:pathLst>
          </a:custGeom>
          <a:solidFill>
            <a:srgbClr val="B8B8D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993" name="Line 1049"/>
          <p:cNvSpPr>
            <a:spLocks noChangeShapeType="1"/>
          </p:cNvSpPr>
          <p:nvPr/>
        </p:nvSpPr>
        <p:spPr bwMode="auto">
          <a:xfrm flipV="1">
            <a:off x="3352800" y="3962400"/>
            <a:ext cx="8382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94" name="Line 1050"/>
          <p:cNvSpPr>
            <a:spLocks noChangeShapeType="1"/>
          </p:cNvSpPr>
          <p:nvPr/>
        </p:nvSpPr>
        <p:spPr bwMode="auto">
          <a:xfrm>
            <a:off x="4572000" y="2514600"/>
            <a:ext cx="22098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95" name="Text Box 1051"/>
          <p:cNvSpPr txBox="1">
            <a:spLocks noChangeArrowheads="1"/>
          </p:cNvSpPr>
          <p:nvPr/>
        </p:nvSpPr>
        <p:spPr bwMode="auto">
          <a:xfrm>
            <a:off x="6842125" y="4076700"/>
            <a:ext cx="1384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/>
              <a:t>New insights</a:t>
            </a:r>
            <a:endParaRPr lang="en-US" sz="1800"/>
          </a:p>
        </p:txBody>
      </p:sp>
      <p:sp>
        <p:nvSpPr>
          <p:cNvPr id="83996" name="Text Box 1052"/>
          <p:cNvSpPr txBox="1">
            <a:spLocks noChangeArrowheads="1"/>
          </p:cNvSpPr>
          <p:nvPr/>
        </p:nvSpPr>
        <p:spPr bwMode="auto">
          <a:xfrm>
            <a:off x="288925" y="5929313"/>
            <a:ext cx="22431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/>
              <a:t>Policy change efforts</a:t>
            </a:r>
          </a:p>
          <a:p>
            <a:r>
              <a:rPr lang="en-GB" sz="1600"/>
              <a:t>And decisional outcomes</a:t>
            </a:r>
            <a:endParaRPr lang="en-US" sz="1600"/>
          </a:p>
        </p:txBody>
      </p:sp>
      <p:sp>
        <p:nvSpPr>
          <p:cNvPr id="83997" name="Line 1053"/>
          <p:cNvSpPr>
            <a:spLocks noChangeShapeType="1"/>
          </p:cNvSpPr>
          <p:nvPr/>
        </p:nvSpPr>
        <p:spPr bwMode="auto">
          <a:xfrm flipV="1">
            <a:off x="1524000" y="5334000"/>
            <a:ext cx="990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998" name="Line 1054"/>
          <p:cNvSpPr>
            <a:spLocks noChangeShapeType="1"/>
          </p:cNvSpPr>
          <p:nvPr/>
        </p:nvSpPr>
        <p:spPr bwMode="auto">
          <a:xfrm flipH="1" flipV="1">
            <a:off x="7924800" y="2895600"/>
            <a:ext cx="762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3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3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3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8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autoUpdateAnimBg="0"/>
      <p:bldP spid="83973" grpId="0" autoUpdateAnimBg="0"/>
      <p:bldP spid="83974" grpId="0" animBg="1"/>
      <p:bldP spid="83976" grpId="0" autoUpdateAnimBg="0"/>
      <p:bldP spid="83977" grpId="0" animBg="1"/>
      <p:bldP spid="83979" grpId="0" autoUpdateAnimBg="0"/>
      <p:bldP spid="83980" grpId="0" animBg="1"/>
      <p:bldP spid="83993" grpId="0" animBg="1"/>
      <p:bldP spid="83994" grpId="0" animBg="1"/>
      <p:bldP spid="83995" grpId="0" autoUpdateAnimBg="0"/>
      <p:bldP spid="83996" grpId="0" autoUpdateAnimBg="0"/>
      <p:bldP spid="83997" grpId="0" animBg="1"/>
      <p:bldP spid="839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Outline of Generic </a:t>
            </a:r>
            <a:br>
              <a:rPr lang="en-GB" sz="3600"/>
            </a:br>
            <a:r>
              <a:rPr lang="en-GB" sz="3600"/>
              <a:t>Policy Change Process</a:t>
            </a:r>
          </a:p>
        </p:txBody>
      </p:sp>
      <p:sp>
        <p:nvSpPr>
          <p:cNvPr id="96259" name="Rectangle 1027"/>
          <p:cNvSpPr>
            <a:spLocks noChangeArrowheads="1"/>
          </p:cNvSpPr>
          <p:nvPr/>
        </p:nvSpPr>
        <p:spPr bwMode="auto">
          <a:xfrm>
            <a:off x="838200" y="1828800"/>
            <a:ext cx="1752600" cy="403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Prior Events</a:t>
            </a:r>
          </a:p>
        </p:txBody>
      </p:sp>
      <p:sp>
        <p:nvSpPr>
          <p:cNvPr id="96260" name="Line 1028"/>
          <p:cNvSpPr>
            <a:spLocks noChangeShapeType="1"/>
          </p:cNvSpPr>
          <p:nvPr/>
        </p:nvSpPr>
        <p:spPr bwMode="auto">
          <a:xfrm>
            <a:off x="838200" y="62484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1" name="Text Box 1029"/>
          <p:cNvSpPr txBox="1">
            <a:spLocks noChangeArrowheads="1"/>
          </p:cNvSpPr>
          <p:nvPr/>
        </p:nvSpPr>
        <p:spPr bwMode="auto">
          <a:xfrm>
            <a:off x="8518525" y="613727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t</a:t>
            </a:r>
          </a:p>
        </p:txBody>
      </p:sp>
      <p:sp>
        <p:nvSpPr>
          <p:cNvPr id="96262" name="Rectangle 1030"/>
          <p:cNvSpPr>
            <a:spLocks noChangeArrowheads="1"/>
          </p:cNvSpPr>
          <p:nvPr/>
        </p:nvSpPr>
        <p:spPr bwMode="auto">
          <a:xfrm>
            <a:off x="2667000" y="2743200"/>
            <a:ext cx="4648200" cy="2209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The Episode</a:t>
            </a:r>
          </a:p>
        </p:txBody>
      </p:sp>
      <p:sp>
        <p:nvSpPr>
          <p:cNvPr id="96263" name="Rectangle 1031"/>
          <p:cNvSpPr>
            <a:spLocks noChangeArrowheads="1"/>
          </p:cNvSpPr>
          <p:nvPr/>
        </p:nvSpPr>
        <p:spPr bwMode="auto">
          <a:xfrm>
            <a:off x="2667000" y="5029200"/>
            <a:ext cx="4648200" cy="8382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Related Events</a:t>
            </a:r>
          </a:p>
        </p:txBody>
      </p:sp>
      <p:sp>
        <p:nvSpPr>
          <p:cNvPr id="96264" name="Rectangle 1032"/>
          <p:cNvSpPr>
            <a:spLocks noChangeArrowheads="1"/>
          </p:cNvSpPr>
          <p:nvPr/>
        </p:nvSpPr>
        <p:spPr bwMode="auto">
          <a:xfrm>
            <a:off x="2667000" y="1828800"/>
            <a:ext cx="4648200" cy="79851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Contemporaneous Events</a:t>
            </a:r>
          </a:p>
        </p:txBody>
      </p:sp>
      <p:sp>
        <p:nvSpPr>
          <p:cNvPr id="96265" name="Line 1033"/>
          <p:cNvSpPr>
            <a:spLocks noChangeShapeType="1"/>
          </p:cNvSpPr>
          <p:nvPr/>
        </p:nvSpPr>
        <p:spPr bwMode="auto">
          <a:xfrm>
            <a:off x="2590800" y="3810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6" name="Line 1034"/>
          <p:cNvSpPr>
            <a:spLocks noChangeShapeType="1"/>
          </p:cNvSpPr>
          <p:nvPr/>
        </p:nvSpPr>
        <p:spPr bwMode="auto">
          <a:xfrm>
            <a:off x="4876800" y="2625725"/>
            <a:ext cx="0" cy="1158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7" name="Line 1035"/>
          <p:cNvSpPr>
            <a:spLocks noChangeShapeType="1"/>
          </p:cNvSpPr>
          <p:nvPr/>
        </p:nvSpPr>
        <p:spPr bwMode="auto">
          <a:xfrm>
            <a:off x="4876800" y="4953000"/>
            <a:ext cx="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8" name="Line 1036"/>
          <p:cNvSpPr>
            <a:spLocks noChangeShapeType="1"/>
          </p:cNvSpPr>
          <p:nvPr/>
        </p:nvSpPr>
        <p:spPr bwMode="auto">
          <a:xfrm>
            <a:off x="2590800" y="2286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69" name="Line 1037"/>
          <p:cNvSpPr>
            <a:spLocks noChangeShapeType="1"/>
          </p:cNvSpPr>
          <p:nvPr/>
        </p:nvSpPr>
        <p:spPr bwMode="auto">
          <a:xfrm>
            <a:off x="2590800" y="54102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0" name="Rectangle 1038"/>
          <p:cNvSpPr>
            <a:spLocks noChangeArrowheads="1"/>
          </p:cNvSpPr>
          <p:nvPr/>
        </p:nvSpPr>
        <p:spPr bwMode="auto">
          <a:xfrm>
            <a:off x="7467600" y="1828800"/>
            <a:ext cx="1066800" cy="403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Later</a:t>
            </a:r>
          </a:p>
          <a:p>
            <a:pPr algn="ctr"/>
            <a:r>
              <a:rPr lang="en-GB" sz="2400"/>
              <a:t>Events</a:t>
            </a:r>
          </a:p>
        </p:txBody>
      </p:sp>
      <p:sp>
        <p:nvSpPr>
          <p:cNvPr id="96271" name="Line 1039"/>
          <p:cNvSpPr>
            <a:spLocks noChangeShapeType="1"/>
          </p:cNvSpPr>
          <p:nvPr/>
        </p:nvSpPr>
        <p:spPr bwMode="auto">
          <a:xfrm>
            <a:off x="7315200" y="2286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2" name="Line 1040"/>
          <p:cNvSpPr>
            <a:spLocks noChangeShapeType="1"/>
          </p:cNvSpPr>
          <p:nvPr/>
        </p:nvSpPr>
        <p:spPr bwMode="auto">
          <a:xfrm>
            <a:off x="7315200" y="3810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3" name="Line 1041"/>
          <p:cNvSpPr>
            <a:spLocks noChangeShapeType="1"/>
          </p:cNvSpPr>
          <p:nvPr/>
        </p:nvSpPr>
        <p:spPr bwMode="auto">
          <a:xfrm>
            <a:off x="7315200" y="54864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4" name="AutoShape 1042"/>
          <p:cNvSpPr>
            <a:spLocks noChangeArrowheads="1"/>
          </p:cNvSpPr>
          <p:nvPr/>
        </p:nvSpPr>
        <p:spPr bwMode="auto">
          <a:xfrm>
            <a:off x="3505200" y="3276600"/>
            <a:ext cx="3276600" cy="1143000"/>
          </a:xfrm>
          <a:prstGeom prst="homePlate">
            <a:avLst>
              <a:gd name="adj" fmla="val 71667"/>
            </a:avLst>
          </a:prstGeom>
          <a:solidFill>
            <a:srgbClr val="33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A Policy Cycle</a:t>
            </a:r>
            <a:endParaRPr lang="en-US" sz="2400"/>
          </a:p>
        </p:txBody>
      </p:sp>
      <p:sp>
        <p:nvSpPr>
          <p:cNvPr id="96275" name="Line 1043"/>
          <p:cNvSpPr>
            <a:spLocks noChangeShapeType="1"/>
          </p:cNvSpPr>
          <p:nvPr/>
        </p:nvSpPr>
        <p:spPr bwMode="auto">
          <a:xfrm>
            <a:off x="4343400" y="2438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6" name="Line 1044"/>
          <p:cNvSpPr>
            <a:spLocks noChangeShapeType="1"/>
          </p:cNvSpPr>
          <p:nvPr/>
        </p:nvSpPr>
        <p:spPr bwMode="auto">
          <a:xfrm>
            <a:off x="2286000" y="4114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6277" name="Line 1045"/>
          <p:cNvSpPr>
            <a:spLocks noChangeShapeType="1"/>
          </p:cNvSpPr>
          <p:nvPr/>
        </p:nvSpPr>
        <p:spPr bwMode="auto">
          <a:xfrm>
            <a:off x="5867400" y="44196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6278" name="Picture 1046" descr="Click To Down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334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6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6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74" grpId="0" animBg="1" autoUpdateAnimBg="0"/>
      <p:bldP spid="96275" grpId="0" animBg="1"/>
      <p:bldP spid="96276" grpId="0" animBg="1"/>
      <p:bldP spid="962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Outline of Generic </a:t>
            </a:r>
            <a:br>
              <a:rPr lang="en-GB" sz="3600"/>
            </a:br>
            <a:r>
              <a:rPr lang="en-GB" sz="3600"/>
              <a:t>Policy Change Process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838200" y="1828800"/>
            <a:ext cx="1752600" cy="403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Prior Events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838200" y="62484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8518525" y="613727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400"/>
              <a:t>t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2667000" y="2743200"/>
            <a:ext cx="4648200" cy="22098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The Episode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2667000" y="5029200"/>
            <a:ext cx="4648200" cy="838200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Related Events</a:t>
            </a: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2667000" y="1828800"/>
            <a:ext cx="4648200" cy="798513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Contemporaneous Events</a:t>
            </a:r>
          </a:p>
        </p:txBody>
      </p:sp>
      <p:sp>
        <p:nvSpPr>
          <p:cNvPr id="80905" name="Line 9"/>
          <p:cNvSpPr>
            <a:spLocks noChangeShapeType="1"/>
          </p:cNvSpPr>
          <p:nvPr/>
        </p:nvSpPr>
        <p:spPr bwMode="auto">
          <a:xfrm>
            <a:off x="2590800" y="3810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6" name="Line 10"/>
          <p:cNvSpPr>
            <a:spLocks noChangeShapeType="1"/>
          </p:cNvSpPr>
          <p:nvPr/>
        </p:nvSpPr>
        <p:spPr bwMode="auto">
          <a:xfrm>
            <a:off x="4876800" y="2625725"/>
            <a:ext cx="0" cy="1158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7" name="Line 11"/>
          <p:cNvSpPr>
            <a:spLocks noChangeShapeType="1"/>
          </p:cNvSpPr>
          <p:nvPr/>
        </p:nvSpPr>
        <p:spPr bwMode="auto">
          <a:xfrm>
            <a:off x="4876800" y="4953000"/>
            <a:ext cx="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>
            <a:off x="2590800" y="22860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09" name="Line 13"/>
          <p:cNvSpPr>
            <a:spLocks noChangeShapeType="1"/>
          </p:cNvSpPr>
          <p:nvPr/>
        </p:nvSpPr>
        <p:spPr bwMode="auto">
          <a:xfrm>
            <a:off x="2590800" y="5410200"/>
            <a:ext cx="76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0" name="Rectangle 14"/>
          <p:cNvSpPr>
            <a:spLocks noChangeArrowheads="1"/>
          </p:cNvSpPr>
          <p:nvPr/>
        </p:nvSpPr>
        <p:spPr bwMode="auto">
          <a:xfrm>
            <a:off x="7467600" y="1828800"/>
            <a:ext cx="1066800" cy="403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Later</a:t>
            </a:r>
          </a:p>
          <a:p>
            <a:pPr algn="ctr"/>
            <a:r>
              <a:rPr lang="en-GB" sz="2400"/>
              <a:t>Events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</p:txBody>
      </p:sp>
      <p:sp>
        <p:nvSpPr>
          <p:cNvPr id="80911" name="Line 15"/>
          <p:cNvSpPr>
            <a:spLocks noChangeShapeType="1"/>
          </p:cNvSpPr>
          <p:nvPr/>
        </p:nvSpPr>
        <p:spPr bwMode="auto">
          <a:xfrm>
            <a:off x="7315200" y="2286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2" name="Line 16"/>
          <p:cNvSpPr>
            <a:spLocks noChangeShapeType="1"/>
          </p:cNvSpPr>
          <p:nvPr/>
        </p:nvSpPr>
        <p:spPr bwMode="auto">
          <a:xfrm>
            <a:off x="7315200" y="38100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3" name="Line 17"/>
          <p:cNvSpPr>
            <a:spLocks noChangeShapeType="1"/>
          </p:cNvSpPr>
          <p:nvPr/>
        </p:nvSpPr>
        <p:spPr bwMode="auto">
          <a:xfrm>
            <a:off x="7315200" y="5486400"/>
            <a:ext cx="152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14" name="AutoShape 18"/>
          <p:cNvSpPr>
            <a:spLocks noChangeArrowheads="1"/>
          </p:cNvSpPr>
          <p:nvPr/>
        </p:nvSpPr>
        <p:spPr bwMode="auto">
          <a:xfrm>
            <a:off x="2819400" y="2819400"/>
            <a:ext cx="5715000" cy="2057400"/>
          </a:xfrm>
          <a:prstGeom prst="homePlate">
            <a:avLst>
              <a:gd name="adj" fmla="val 69444"/>
            </a:avLst>
          </a:prstGeom>
          <a:solidFill>
            <a:srgbClr val="33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2400"/>
              <a:t>E1 Policy Cycle</a:t>
            </a:r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GB" sz="2400"/>
          </a:p>
          <a:p>
            <a:pPr algn="ctr"/>
            <a:endParaRPr lang="en-US" sz="2400"/>
          </a:p>
        </p:txBody>
      </p:sp>
      <p:sp>
        <p:nvSpPr>
          <p:cNvPr id="80915" name="Rectangle 19"/>
          <p:cNvSpPr>
            <a:spLocks noChangeArrowheads="1"/>
          </p:cNvSpPr>
          <p:nvPr/>
        </p:nvSpPr>
        <p:spPr bwMode="auto">
          <a:xfrm>
            <a:off x="3048000" y="3581400"/>
            <a:ext cx="2895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800"/>
              <a:t>E1-1   Agenda setting</a:t>
            </a:r>
            <a:endParaRPr lang="en-US" sz="1800"/>
          </a:p>
        </p:txBody>
      </p:sp>
      <p:sp>
        <p:nvSpPr>
          <p:cNvPr id="80916" name="Rectangle 20"/>
          <p:cNvSpPr>
            <a:spLocks noChangeArrowheads="1"/>
          </p:cNvSpPr>
          <p:nvPr/>
        </p:nvSpPr>
        <p:spPr bwMode="auto">
          <a:xfrm>
            <a:off x="3048000" y="4191000"/>
            <a:ext cx="2895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GB" sz="1800"/>
              <a:t>E1-2 Alternative specification</a:t>
            </a:r>
            <a:endParaRPr lang="en-US" sz="1800"/>
          </a:p>
        </p:txBody>
      </p:sp>
      <p:sp>
        <p:nvSpPr>
          <p:cNvPr id="80917" name="Rectangle 21"/>
          <p:cNvSpPr>
            <a:spLocks noChangeArrowheads="1"/>
          </p:cNvSpPr>
          <p:nvPr/>
        </p:nvSpPr>
        <p:spPr bwMode="auto">
          <a:xfrm>
            <a:off x="6172200" y="3581400"/>
            <a:ext cx="10668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E1-3</a:t>
            </a:r>
          </a:p>
          <a:p>
            <a:pPr algn="ctr"/>
            <a:r>
              <a:rPr lang="en-GB" sz="1800"/>
              <a:t>Decision-</a:t>
            </a:r>
          </a:p>
          <a:p>
            <a:pPr algn="ctr"/>
            <a:r>
              <a:rPr lang="en-GB" sz="1800"/>
              <a:t>making</a:t>
            </a:r>
            <a:endParaRPr lang="en-US" sz="1800"/>
          </a:p>
        </p:txBody>
      </p:sp>
      <p:sp>
        <p:nvSpPr>
          <p:cNvPr id="80918" name="Rectangle 22"/>
          <p:cNvSpPr>
            <a:spLocks noChangeArrowheads="1"/>
          </p:cNvSpPr>
          <p:nvPr/>
        </p:nvSpPr>
        <p:spPr bwMode="auto">
          <a:xfrm>
            <a:off x="7467600" y="3581400"/>
            <a:ext cx="9906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LE-1</a:t>
            </a:r>
          </a:p>
          <a:p>
            <a:pPr algn="ctr"/>
            <a:r>
              <a:rPr lang="en-GB" sz="1800"/>
              <a:t>Imple-</a:t>
            </a:r>
          </a:p>
          <a:p>
            <a:pPr algn="ctr"/>
            <a:r>
              <a:rPr lang="en-GB" sz="1800"/>
              <a:t>mentation</a:t>
            </a:r>
            <a:endParaRPr lang="en-US" sz="1800"/>
          </a:p>
        </p:txBody>
      </p:sp>
      <p:sp>
        <p:nvSpPr>
          <p:cNvPr id="80919" name="Line 23"/>
          <p:cNvSpPr>
            <a:spLocks noChangeShapeType="1"/>
          </p:cNvSpPr>
          <p:nvPr/>
        </p:nvSpPr>
        <p:spPr bwMode="auto">
          <a:xfrm>
            <a:off x="1676400" y="3886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0" name="Line 24"/>
          <p:cNvSpPr>
            <a:spLocks noChangeShapeType="1"/>
          </p:cNvSpPr>
          <p:nvPr/>
        </p:nvSpPr>
        <p:spPr bwMode="auto">
          <a:xfrm>
            <a:off x="1676400" y="4419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1" name="Line 25"/>
          <p:cNvSpPr>
            <a:spLocks noChangeShapeType="1"/>
          </p:cNvSpPr>
          <p:nvPr/>
        </p:nvSpPr>
        <p:spPr bwMode="auto">
          <a:xfrm>
            <a:off x="5943600" y="38862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2" name="Line 26"/>
          <p:cNvSpPr>
            <a:spLocks noChangeShapeType="1"/>
          </p:cNvSpPr>
          <p:nvPr/>
        </p:nvSpPr>
        <p:spPr bwMode="auto">
          <a:xfrm flipV="1">
            <a:off x="5943600" y="42672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3" name="Line 27"/>
          <p:cNvSpPr>
            <a:spLocks noChangeShapeType="1"/>
          </p:cNvSpPr>
          <p:nvPr/>
        </p:nvSpPr>
        <p:spPr bwMode="auto">
          <a:xfrm>
            <a:off x="42672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4" name="Line 28"/>
          <p:cNvSpPr>
            <a:spLocks noChangeShapeType="1"/>
          </p:cNvSpPr>
          <p:nvPr/>
        </p:nvSpPr>
        <p:spPr bwMode="auto">
          <a:xfrm flipV="1">
            <a:off x="46482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5" name="Line 29"/>
          <p:cNvSpPr>
            <a:spLocks noChangeShapeType="1"/>
          </p:cNvSpPr>
          <p:nvPr/>
        </p:nvSpPr>
        <p:spPr bwMode="auto">
          <a:xfrm>
            <a:off x="3581400" y="2514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6" name="Line 30"/>
          <p:cNvSpPr>
            <a:spLocks noChangeShapeType="1"/>
          </p:cNvSpPr>
          <p:nvPr/>
        </p:nvSpPr>
        <p:spPr bwMode="auto">
          <a:xfrm>
            <a:off x="3733800" y="25146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7" name="Line 31"/>
          <p:cNvSpPr>
            <a:spLocks noChangeShapeType="1"/>
          </p:cNvSpPr>
          <p:nvPr/>
        </p:nvSpPr>
        <p:spPr bwMode="auto">
          <a:xfrm>
            <a:off x="6705600" y="2438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8" name="Line 32"/>
          <p:cNvSpPr>
            <a:spLocks noChangeShapeType="1"/>
          </p:cNvSpPr>
          <p:nvPr/>
        </p:nvSpPr>
        <p:spPr bwMode="auto">
          <a:xfrm>
            <a:off x="72390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29" name="Line 33"/>
          <p:cNvSpPr>
            <a:spLocks noChangeShapeType="1"/>
          </p:cNvSpPr>
          <p:nvPr/>
        </p:nvSpPr>
        <p:spPr bwMode="auto">
          <a:xfrm>
            <a:off x="7086600" y="2362200"/>
            <a:ext cx="6096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0" name="Rectangle 34"/>
          <p:cNvSpPr>
            <a:spLocks noChangeArrowheads="1"/>
          </p:cNvSpPr>
          <p:nvPr/>
        </p:nvSpPr>
        <p:spPr bwMode="auto">
          <a:xfrm>
            <a:off x="1143000" y="2971800"/>
            <a:ext cx="1143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Elections</a:t>
            </a:r>
            <a:endParaRPr lang="en-US" sz="1800"/>
          </a:p>
        </p:txBody>
      </p:sp>
      <p:sp>
        <p:nvSpPr>
          <p:cNvPr id="80931" name="Rectangle 35"/>
          <p:cNvSpPr>
            <a:spLocks noChangeArrowheads="1"/>
          </p:cNvSpPr>
          <p:nvPr/>
        </p:nvSpPr>
        <p:spPr bwMode="auto">
          <a:xfrm>
            <a:off x="3048000" y="1905000"/>
            <a:ext cx="1752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/>
              <a:t>Focusing Events</a:t>
            </a:r>
            <a:endParaRPr lang="en-US" sz="1400"/>
          </a:p>
        </p:txBody>
      </p:sp>
      <p:sp>
        <p:nvSpPr>
          <p:cNvPr id="80932" name="Rectangle 36"/>
          <p:cNvSpPr>
            <a:spLocks noChangeArrowheads="1"/>
          </p:cNvSpPr>
          <p:nvPr/>
        </p:nvSpPr>
        <p:spPr bwMode="auto">
          <a:xfrm>
            <a:off x="1219200" y="4800600"/>
            <a:ext cx="12192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400"/>
              <a:t>Policy-making</a:t>
            </a:r>
          </a:p>
          <a:p>
            <a:pPr algn="ctr"/>
            <a:r>
              <a:rPr lang="en-GB" sz="1400"/>
              <a:t>events</a:t>
            </a:r>
            <a:endParaRPr lang="en-US" sz="1400"/>
          </a:p>
        </p:txBody>
      </p:sp>
      <p:sp>
        <p:nvSpPr>
          <p:cNvPr id="80933" name="Rectangle 37"/>
          <p:cNvSpPr>
            <a:spLocks noChangeArrowheads="1"/>
          </p:cNvSpPr>
          <p:nvPr/>
        </p:nvSpPr>
        <p:spPr bwMode="auto">
          <a:xfrm>
            <a:off x="1143000" y="3505200"/>
            <a:ext cx="1371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800"/>
              <a:t>Transitions</a:t>
            </a:r>
            <a:endParaRPr lang="en-US" sz="1800"/>
          </a:p>
        </p:txBody>
      </p:sp>
      <p:sp>
        <p:nvSpPr>
          <p:cNvPr id="80934" name="Line 38"/>
          <p:cNvSpPr>
            <a:spLocks noChangeShapeType="1"/>
          </p:cNvSpPr>
          <p:nvPr/>
        </p:nvSpPr>
        <p:spPr bwMode="auto">
          <a:xfrm>
            <a:off x="1676400" y="3352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5" name="Line 39"/>
          <p:cNvSpPr>
            <a:spLocks noChangeShapeType="1"/>
          </p:cNvSpPr>
          <p:nvPr/>
        </p:nvSpPr>
        <p:spPr bwMode="auto">
          <a:xfrm flipV="1">
            <a:off x="2438400" y="40386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0936" name="Line 40"/>
          <p:cNvSpPr>
            <a:spLocks noChangeShapeType="1"/>
          </p:cNvSpPr>
          <p:nvPr/>
        </p:nvSpPr>
        <p:spPr bwMode="auto">
          <a:xfrm flipV="1">
            <a:off x="2438400" y="4648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0938" name="Picture 42" descr="Click To Downlo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3340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00"/>
      </a:lt1>
      <a:dk2>
        <a:srgbClr val="0000FF"/>
      </a:dk2>
      <a:lt2>
        <a:srgbClr val="FFFF00"/>
      </a:lt2>
      <a:accent1>
        <a:srgbClr val="009900"/>
      </a:accent1>
      <a:accent2>
        <a:srgbClr val="00FFFF"/>
      </a:accent2>
      <a:accent3>
        <a:srgbClr val="AAAAFF"/>
      </a:accent3>
      <a:accent4>
        <a:srgbClr val="DADA00"/>
      </a:accent4>
      <a:accent5>
        <a:srgbClr val="AA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938</Words>
  <Application>Microsoft Office PowerPoint</Application>
  <PresentationFormat>On-screen Show (4:3)</PresentationFormat>
  <Paragraphs>389</Paragraphs>
  <Slides>25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Times New Roman</vt:lpstr>
      <vt:lpstr>Default Design</vt:lpstr>
      <vt:lpstr>Microsoft Clip Gallery</vt:lpstr>
      <vt:lpstr>Microsoft Photo Editor 3.0 Photo</vt:lpstr>
      <vt:lpstr>Designing the Process of  Public Management Policy Change: Practical Implications of Case Studies  on Brazil and Peru</vt:lpstr>
      <vt:lpstr>The Practical Questions</vt:lpstr>
      <vt:lpstr>The Practical Questions</vt:lpstr>
      <vt:lpstr>Defining   Public Management Policies </vt:lpstr>
      <vt:lpstr>What is Included in  Public Management Policy</vt:lpstr>
      <vt:lpstr>What Public Management Policies are Not</vt:lpstr>
      <vt:lpstr>Case Studies on Change</vt:lpstr>
      <vt:lpstr>Outline of Generic  Policy Change Process</vt:lpstr>
      <vt:lpstr>Outline of Generic  Policy Change Process</vt:lpstr>
      <vt:lpstr>The Brazil Case</vt:lpstr>
      <vt:lpstr>The Peru Case</vt:lpstr>
      <vt:lpstr>Variety in Public Management Policy-Making</vt:lpstr>
      <vt:lpstr>Brazil Agenda Setting Process</vt:lpstr>
      <vt:lpstr>Variety in Public Management Policy-Making</vt:lpstr>
      <vt:lpstr>Brazil Alternative Specification Process</vt:lpstr>
      <vt:lpstr>Variety in Public Management Policy-Making</vt:lpstr>
      <vt:lpstr>Brazil Decision-Making Process</vt:lpstr>
      <vt:lpstr>Ingredients of Successful  Public Management Policy Change</vt:lpstr>
      <vt:lpstr>Functional Requirements Analysis</vt:lpstr>
      <vt:lpstr>Generalizations</vt:lpstr>
      <vt:lpstr>The Practical Questions</vt:lpstr>
      <vt:lpstr>Research – Practice Linkages</vt:lpstr>
      <vt:lpstr>Back up slides</vt:lpstr>
      <vt:lpstr>Narrative Structure of Policy Change (Baumgartner and Jones)</vt:lpstr>
      <vt:lpstr>The Public Management  Policy Subsystem</vt:lpstr>
    </vt:vector>
  </TitlesOfParts>
  <Company>LSE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Barzelay</dc:creator>
  <cp:lastModifiedBy>anarod</cp:lastModifiedBy>
  <cp:revision>31</cp:revision>
  <dcterms:created xsi:type="dcterms:W3CDTF">2001-12-06T10:38:03Z</dcterms:created>
  <dcterms:modified xsi:type="dcterms:W3CDTF">2010-07-12T00:24:51Z</dcterms:modified>
</cp:coreProperties>
</file>